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0" r:id="rId1"/>
    <p:sldMasterId id="2147483693" r:id="rId2"/>
  </p:sldMasterIdLst>
  <p:notesMasterIdLst>
    <p:notesMasterId r:id="rId84"/>
  </p:notesMasterIdLst>
  <p:handoutMasterIdLst>
    <p:handoutMasterId r:id="rId85"/>
  </p:handoutMasterIdLst>
  <p:sldIdLst>
    <p:sldId id="661" r:id="rId3"/>
    <p:sldId id="663" r:id="rId4"/>
    <p:sldId id="664" r:id="rId5"/>
    <p:sldId id="665" r:id="rId6"/>
    <p:sldId id="666" r:id="rId7"/>
    <p:sldId id="721" r:id="rId8"/>
    <p:sldId id="667" r:id="rId9"/>
    <p:sldId id="668" r:id="rId10"/>
    <p:sldId id="669" r:id="rId11"/>
    <p:sldId id="670" r:id="rId12"/>
    <p:sldId id="671" r:id="rId13"/>
    <p:sldId id="672" r:id="rId14"/>
    <p:sldId id="673" r:id="rId15"/>
    <p:sldId id="674" r:id="rId16"/>
    <p:sldId id="640" r:id="rId17"/>
    <p:sldId id="675" r:id="rId18"/>
    <p:sldId id="676" r:id="rId19"/>
    <p:sldId id="677" r:id="rId20"/>
    <p:sldId id="678" r:id="rId21"/>
    <p:sldId id="679" r:id="rId22"/>
    <p:sldId id="680" r:id="rId23"/>
    <p:sldId id="681" r:id="rId24"/>
    <p:sldId id="682" r:id="rId25"/>
    <p:sldId id="683" r:id="rId26"/>
    <p:sldId id="684" r:id="rId27"/>
    <p:sldId id="685" r:id="rId28"/>
    <p:sldId id="686" r:id="rId29"/>
    <p:sldId id="687" r:id="rId30"/>
    <p:sldId id="688" r:id="rId31"/>
    <p:sldId id="722" r:id="rId32"/>
    <p:sldId id="690" r:id="rId33"/>
    <p:sldId id="691" r:id="rId34"/>
    <p:sldId id="692" r:id="rId35"/>
    <p:sldId id="655" r:id="rId36"/>
    <p:sldId id="656" r:id="rId37"/>
    <p:sldId id="657" r:id="rId38"/>
    <p:sldId id="658" r:id="rId39"/>
    <p:sldId id="693" r:id="rId40"/>
    <p:sldId id="613" r:id="rId41"/>
    <p:sldId id="694" r:id="rId42"/>
    <p:sldId id="695" r:id="rId43"/>
    <p:sldId id="696" r:id="rId44"/>
    <p:sldId id="698" r:id="rId45"/>
    <p:sldId id="699" r:id="rId46"/>
    <p:sldId id="700" r:id="rId47"/>
    <p:sldId id="701" r:id="rId48"/>
    <p:sldId id="702" r:id="rId49"/>
    <p:sldId id="703" r:id="rId50"/>
    <p:sldId id="738" r:id="rId51"/>
    <p:sldId id="705" r:id="rId52"/>
    <p:sldId id="723" r:id="rId53"/>
    <p:sldId id="607" r:id="rId54"/>
    <p:sldId id="648" r:id="rId55"/>
    <p:sldId id="650" r:id="rId56"/>
    <p:sldId id="651" r:id="rId57"/>
    <p:sldId id="652" r:id="rId58"/>
    <p:sldId id="660" r:id="rId59"/>
    <p:sldId id="659" r:id="rId60"/>
    <p:sldId id="707" r:id="rId61"/>
    <p:sldId id="708" r:id="rId62"/>
    <p:sldId id="709" r:id="rId63"/>
    <p:sldId id="710" r:id="rId64"/>
    <p:sldId id="711" r:id="rId65"/>
    <p:sldId id="724" r:id="rId66"/>
    <p:sldId id="713" r:id="rId67"/>
    <p:sldId id="714" r:id="rId68"/>
    <p:sldId id="715" r:id="rId69"/>
    <p:sldId id="716" r:id="rId70"/>
    <p:sldId id="717" r:id="rId71"/>
    <p:sldId id="718" r:id="rId72"/>
    <p:sldId id="719" r:id="rId73"/>
    <p:sldId id="725" r:id="rId74"/>
    <p:sldId id="728" r:id="rId75"/>
    <p:sldId id="729" r:id="rId76"/>
    <p:sldId id="730" r:id="rId77"/>
    <p:sldId id="731" r:id="rId78"/>
    <p:sldId id="732" r:id="rId79"/>
    <p:sldId id="733" r:id="rId80"/>
    <p:sldId id="734" r:id="rId81"/>
    <p:sldId id="735" r:id="rId82"/>
    <p:sldId id="736" r:id="rId83"/>
  </p:sldIdLst>
  <p:sldSz cx="9144000" cy="6858000" type="screen4x3"/>
  <p:notesSz cx="7099300" cy="10234613"/>
  <p:defaultTextStyle>
    <a:defPPr>
      <a:defRPr lang="ja-JP"/>
    </a:defPPr>
    <a:lvl1pPr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1pPr>
    <a:lvl2pPr marL="4572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2pPr>
    <a:lvl3pPr marL="9144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3pPr>
    <a:lvl4pPr marL="13716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4pPr>
    <a:lvl5pPr marL="1828800" algn="l" rtl="0" fontAlgn="base">
      <a:spcBef>
        <a:spcPct val="0"/>
      </a:spcBef>
      <a:spcAft>
        <a:spcPct val="0"/>
      </a:spcAft>
      <a:defRPr kumimoji="1" sz="3600"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3600"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3600"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3600"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3600"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7C80"/>
    <a:srgbClr val="66CCFF"/>
    <a:srgbClr val="3399FF"/>
    <a:srgbClr val="FF9B9D"/>
    <a:srgbClr val="669900"/>
    <a:srgbClr val="E1F2CE"/>
    <a:srgbClr val="FF5050"/>
    <a:srgbClr val="89D8FF"/>
    <a:srgbClr val="BEE1E4"/>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濃色スタイル 2 - アクセント 1/アクセント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28" autoAdjust="0"/>
    <p:restoredTop sz="81786" autoAdjust="0"/>
  </p:normalViewPr>
  <p:slideViewPr>
    <p:cSldViewPr snapToGrid="0">
      <p:cViewPr>
        <p:scale>
          <a:sx n="80" d="100"/>
          <a:sy n="80" d="100"/>
        </p:scale>
        <p:origin x="-1902" y="-246"/>
      </p:cViewPr>
      <p:guideLst>
        <p:guide orient="horz" pos="3427"/>
        <p:guide pos="15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p:scale>
          <a:sx n="75" d="100"/>
          <a:sy n="75" d="100"/>
        </p:scale>
        <p:origin x="-2148" y="-156"/>
      </p:cViewPr>
      <p:guideLst>
        <p:guide orient="horz" pos="3223"/>
        <p:guide pos="223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notesMaster" Target="notesMasters/notesMaster1.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0" name="Rectangle 4"/>
          <p:cNvSpPr>
            <a:spLocks noGrp="1" noChangeArrowheads="1"/>
          </p:cNvSpPr>
          <p:nvPr>
            <p:ph type="ftr" sz="quarter" idx="2"/>
          </p:nvPr>
        </p:nvSpPr>
        <p:spPr bwMode="auto">
          <a:xfrm>
            <a:off x="2489200" y="9721851"/>
            <a:ext cx="2576513"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78" tIns="47691" rIns="95378" bIns="47691" numCol="1" anchor="b" anchorCtr="0" compatLnSpc="1">
            <a:prstTxWarp prst="textNoShape">
              <a:avLst/>
            </a:prstTxWarp>
          </a:bodyPr>
          <a:lstStyle>
            <a:lvl1pPr algn="ctr" defTabSz="945998">
              <a:defRPr sz="1300" smtClean="0">
                <a:latin typeface="Century" pitchFamily="18" charset="0"/>
              </a:defRPr>
            </a:lvl1pPr>
          </a:lstStyle>
          <a:p>
            <a:pPr>
              <a:defRPr/>
            </a:pPr>
            <a:endParaRPr lang="en-US" altLang="ja-JP"/>
          </a:p>
        </p:txBody>
      </p:sp>
      <p:sp>
        <p:nvSpPr>
          <p:cNvPr id="11267" name="Text Box 6"/>
          <p:cNvSpPr txBox="1">
            <a:spLocks noChangeArrowheads="1"/>
          </p:cNvSpPr>
          <p:nvPr/>
        </p:nvSpPr>
        <p:spPr bwMode="auto">
          <a:xfrm>
            <a:off x="127001" y="715963"/>
            <a:ext cx="104616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266" tIns="6374" rIns="53266" bIns="6374"/>
          <a:lstStyle>
            <a:lvl1pPr defTabSz="647700" eaLnBrk="0" hangingPunct="0">
              <a:defRPr kumimoji="1" sz="3600">
                <a:solidFill>
                  <a:schemeClr val="tx1"/>
                </a:solidFill>
                <a:latin typeface="Arial" pitchFamily="34" charset="0"/>
                <a:ea typeface="ＭＳ Ｐゴシック" pitchFamily="50" charset="-128"/>
              </a:defRPr>
            </a:lvl1pPr>
            <a:lvl2pPr marL="776288" indent="-298450" defTabSz="647700" eaLnBrk="0" hangingPunct="0">
              <a:defRPr kumimoji="1" sz="3600">
                <a:solidFill>
                  <a:schemeClr val="tx1"/>
                </a:solidFill>
                <a:latin typeface="Arial" pitchFamily="34" charset="0"/>
                <a:ea typeface="ＭＳ Ｐゴシック" pitchFamily="50" charset="-128"/>
              </a:defRPr>
            </a:lvl2pPr>
            <a:lvl3pPr marL="1193800" indent="-239713" defTabSz="647700" eaLnBrk="0" hangingPunct="0">
              <a:defRPr kumimoji="1" sz="3600">
                <a:solidFill>
                  <a:schemeClr val="tx1"/>
                </a:solidFill>
                <a:latin typeface="Arial" pitchFamily="34" charset="0"/>
                <a:ea typeface="ＭＳ Ｐゴシック" pitchFamily="50" charset="-128"/>
              </a:defRPr>
            </a:lvl3pPr>
            <a:lvl4pPr marL="1670050" indent="-238125" defTabSz="647700" eaLnBrk="0" hangingPunct="0">
              <a:defRPr kumimoji="1" sz="3600">
                <a:solidFill>
                  <a:schemeClr val="tx1"/>
                </a:solidFill>
                <a:latin typeface="Arial" pitchFamily="34" charset="0"/>
                <a:ea typeface="ＭＳ Ｐゴシック" pitchFamily="50" charset="-128"/>
              </a:defRPr>
            </a:lvl4pPr>
            <a:lvl5pPr marL="2147888" indent="-238125" defTabSz="647700" eaLnBrk="0" hangingPunct="0">
              <a:defRPr kumimoji="1" sz="3600">
                <a:solidFill>
                  <a:schemeClr val="tx1"/>
                </a:solidFill>
                <a:latin typeface="Arial" pitchFamily="34" charset="0"/>
                <a:ea typeface="ＭＳ Ｐゴシック" pitchFamily="50" charset="-128"/>
              </a:defRPr>
            </a:lvl5pPr>
            <a:lvl6pPr marL="2605088" indent="-238125" defTabSz="6477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3062288" indent="-238125" defTabSz="6477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519488" indent="-238125" defTabSz="6477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976688" indent="-238125" defTabSz="6477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defRPr/>
            </a:pPr>
            <a:endParaRPr lang="ja-JP" altLang="ja-JP" sz="2600"/>
          </a:p>
        </p:txBody>
      </p:sp>
    </p:spTree>
    <p:extLst>
      <p:ext uri="{BB962C8B-B14F-4D97-AF65-F5344CB8AC3E}">
        <p14:creationId xmlns:p14="http://schemas.microsoft.com/office/powerpoint/2010/main" val="3954271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1" y="1"/>
            <a:ext cx="3078163"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78" tIns="47691" rIns="95378" bIns="47691" numCol="1" anchor="t" anchorCtr="0" compatLnSpc="1">
            <a:prstTxWarp prst="textNoShape">
              <a:avLst/>
            </a:prstTxWarp>
          </a:bodyPr>
          <a:lstStyle>
            <a:lvl1pPr defTabSz="945998">
              <a:defRPr sz="1300" smtClean="0"/>
            </a:lvl1pPr>
          </a:lstStyle>
          <a:p>
            <a:pPr>
              <a:defRPr/>
            </a:pPr>
            <a:r>
              <a:rPr lang="en-US" altLang="ja-JP"/>
              <a:t>【連 携】</a:t>
            </a:r>
          </a:p>
        </p:txBody>
      </p:sp>
      <p:sp>
        <p:nvSpPr>
          <p:cNvPr id="4099" name="Rectangle 3"/>
          <p:cNvSpPr>
            <a:spLocks noGrp="1" noChangeArrowheads="1"/>
          </p:cNvSpPr>
          <p:nvPr>
            <p:ph type="dt" idx="1"/>
          </p:nvPr>
        </p:nvSpPr>
        <p:spPr bwMode="auto">
          <a:xfrm>
            <a:off x="4017963" y="1"/>
            <a:ext cx="307975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78" tIns="47691" rIns="95378" bIns="47691" numCol="1" anchor="t" anchorCtr="0" compatLnSpc="1">
            <a:prstTxWarp prst="textNoShape">
              <a:avLst/>
            </a:prstTxWarp>
          </a:bodyPr>
          <a:lstStyle>
            <a:lvl1pPr algn="r" defTabSz="945998">
              <a:defRPr sz="1300" smtClean="0"/>
            </a:lvl1pPr>
          </a:lstStyle>
          <a:p>
            <a:pPr>
              <a:defRPr/>
            </a:pPr>
            <a:endParaRPr lang="en-US" altLang="ja-JP"/>
          </a:p>
        </p:txBody>
      </p:sp>
      <p:sp>
        <p:nvSpPr>
          <p:cNvPr id="65540" name="Rectangle 4"/>
          <p:cNvSpPr>
            <a:spLocks noGrp="1" noRot="1" noChangeAspect="1" noChangeArrowheads="1" noTextEdit="1"/>
          </p:cNvSpPr>
          <p:nvPr>
            <p:ph type="sldImg" idx="2"/>
          </p:nvPr>
        </p:nvSpPr>
        <p:spPr bwMode="auto">
          <a:xfrm>
            <a:off x="998538" y="768350"/>
            <a:ext cx="5119687"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9614" y="4860925"/>
            <a:ext cx="5680075"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78" tIns="47691" rIns="95378" bIns="47691"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102" name="Rectangle 6"/>
          <p:cNvSpPr>
            <a:spLocks noGrp="1" noChangeArrowheads="1"/>
          </p:cNvSpPr>
          <p:nvPr>
            <p:ph type="ftr" sz="quarter" idx="4"/>
          </p:nvPr>
        </p:nvSpPr>
        <p:spPr bwMode="auto">
          <a:xfrm>
            <a:off x="1"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78" tIns="47691" rIns="95378" bIns="47691" numCol="1" anchor="b" anchorCtr="0" compatLnSpc="1">
            <a:prstTxWarp prst="textNoShape">
              <a:avLst/>
            </a:prstTxWarp>
          </a:bodyPr>
          <a:lstStyle>
            <a:lvl1pPr defTabSz="945998">
              <a:defRPr sz="1300" smtClean="0"/>
            </a:lvl1pPr>
          </a:lstStyle>
          <a:p>
            <a:pPr>
              <a:defRPr/>
            </a:pPr>
            <a:endParaRPr lang="en-US" altLang="ja-JP"/>
          </a:p>
        </p:txBody>
      </p:sp>
      <p:sp>
        <p:nvSpPr>
          <p:cNvPr id="4103" name="Rectangle 7"/>
          <p:cNvSpPr>
            <a:spLocks noGrp="1" noChangeArrowheads="1"/>
          </p:cNvSpPr>
          <p:nvPr>
            <p:ph type="sldNum" sz="quarter" idx="5"/>
          </p:nvPr>
        </p:nvSpPr>
        <p:spPr bwMode="auto">
          <a:xfrm>
            <a:off x="4017963" y="9718675"/>
            <a:ext cx="30797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78" tIns="47691" rIns="95378" bIns="47691" numCol="1" anchor="b" anchorCtr="0" compatLnSpc="1">
            <a:prstTxWarp prst="textNoShape">
              <a:avLst/>
            </a:prstTxWarp>
          </a:bodyPr>
          <a:lstStyle>
            <a:lvl1pPr algn="r" defTabSz="945998">
              <a:defRPr sz="1300" smtClean="0"/>
            </a:lvl1pPr>
          </a:lstStyle>
          <a:p>
            <a:pPr>
              <a:defRPr/>
            </a:pPr>
            <a:fld id="{6BFF1604-1CB3-449B-8D58-E9A2DA43D974}" type="slidenum">
              <a:rPr lang="en-US" altLang="ja-JP"/>
              <a:pPr>
                <a:defRPr/>
              </a:pPr>
              <a:t>‹#›</a:t>
            </a:fld>
            <a:endParaRPr lang="en-US" altLang="ja-JP"/>
          </a:p>
        </p:txBody>
      </p:sp>
    </p:spTree>
    <p:extLst>
      <p:ext uri="{BB962C8B-B14F-4D97-AF65-F5344CB8AC3E}">
        <p14:creationId xmlns:p14="http://schemas.microsoft.com/office/powerpoint/2010/main" val="4068401651"/>
      </p:ext>
    </p:extLst>
  </p:cSld>
  <p:clrMap bg1="lt1" tx1="dk1" bg2="lt2" tx2="dk2" accent1="accent1" accent2="accent2" accent3="accent3" accent4="accent4" accent5="accent5" accent6="accent6" hlink="hlink" folHlink="folHlink"/>
  <p:notesStyle>
    <a:lvl1pPr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1pPr>
    <a:lvl2pPr marL="4572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2pPr>
    <a:lvl3pPr marL="9144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3pPr>
    <a:lvl4pPr marL="13716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4pPr>
    <a:lvl5pPr marL="18288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1</a:t>
            </a:fld>
            <a:endParaRPr lang="en-US" altLang="ja-JP"/>
          </a:p>
        </p:txBody>
      </p:sp>
    </p:spTree>
    <p:extLst>
      <p:ext uri="{BB962C8B-B14F-4D97-AF65-F5344CB8AC3E}">
        <p14:creationId xmlns:p14="http://schemas.microsoft.com/office/powerpoint/2010/main" val="997485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2</a:t>
            </a:fld>
            <a:endParaRPr lang="en-US" altLang="ja-JP"/>
          </a:p>
        </p:txBody>
      </p:sp>
    </p:spTree>
    <p:extLst>
      <p:ext uri="{BB962C8B-B14F-4D97-AF65-F5344CB8AC3E}">
        <p14:creationId xmlns:p14="http://schemas.microsoft.com/office/powerpoint/2010/main" val="1288555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001713" y="768350"/>
            <a:ext cx="5114925" cy="3836988"/>
          </a:xfrm>
          <a:ln/>
        </p:spPr>
      </p:sp>
      <p:sp>
        <p:nvSpPr>
          <p:cNvPr id="66563" name="Rectangle 3"/>
          <p:cNvSpPr>
            <a:spLocks noGrp="1" noChangeArrowheads="1"/>
          </p:cNvSpPr>
          <p:nvPr>
            <p:ph type="body" idx="1"/>
          </p:nvPr>
        </p:nvSpPr>
        <p:spPr>
          <a:xfrm>
            <a:off x="711201" y="4860925"/>
            <a:ext cx="5676900" cy="4605338"/>
          </a:xfrm>
          <a:noFill/>
        </p:spPr>
        <p:txBody>
          <a:bodyPr lIns="95352" tIns="47678" rIns="95352" bIns="47678"/>
          <a:lstStyle/>
          <a:p>
            <a:endParaRPr lang="ja-JP"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4</a:t>
            </a:fld>
            <a:endParaRPr lang="en-US" altLang="ja-JP"/>
          </a:p>
        </p:txBody>
      </p:sp>
    </p:spTree>
    <p:extLst>
      <p:ext uri="{BB962C8B-B14F-4D97-AF65-F5344CB8AC3E}">
        <p14:creationId xmlns:p14="http://schemas.microsoft.com/office/powerpoint/2010/main" val="1288033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急性期病院における認知症（認知機能障害）のケアには複合的な問題がある。</a:t>
            </a:r>
            <a:endParaRPr kumimoji="1" lang="en-US" altLang="ja-JP" dirty="0" smtClean="0"/>
          </a:p>
          <a:p>
            <a:r>
              <a:rPr kumimoji="1" lang="ja-JP" altLang="en-US" dirty="0" smtClean="0"/>
              <a:t>まず、急性期病院の医療従事者が、認知症について知らず、従って認知症の問題があること自体気づかずに入院治療をしている面がある。</a:t>
            </a:r>
            <a:endParaRPr kumimoji="1" lang="en-US" altLang="ja-JP" dirty="0" smtClean="0"/>
          </a:p>
          <a:p>
            <a:r>
              <a:rPr kumimoji="1" lang="ja-JP" altLang="en-US" dirty="0" smtClean="0"/>
              <a:t>急性期病院においては、認知症と並んでせん妄への対応も必要となる。せん妄は身体疾患に基づいて生じる意識障害であり、身体治療を必要とする。しかし、せん妄に関する知識、基本的な対応・評価方法を知らないために、不適切な拘束、不適切な薬物治療、ケアがおこなわれ、結果として重症化・遷延を招いている。</a:t>
            </a:r>
            <a:endParaRPr kumimoji="1" lang="en-US" altLang="ja-JP" dirty="0" smtClean="0"/>
          </a:p>
          <a:p>
            <a:r>
              <a:rPr kumimoji="1" lang="ja-JP" altLang="en-US" dirty="0" smtClean="0"/>
              <a:t>認知症への対応についても、認知症の症状そのものへの対応に加え、身体症状の評価・対応が重要となるが、認知症患者の身体症状評価になれていないため、疼痛を始め、身体症状が見逃されている問題がある。</a:t>
            </a:r>
            <a:endParaRPr kumimoji="1" lang="en-US" altLang="ja-JP" dirty="0" smtClean="0"/>
          </a:p>
          <a:p>
            <a:r>
              <a:rPr kumimoji="1" lang="ja-JP" altLang="en-US" dirty="0" smtClean="0"/>
              <a:t>実際、認知症対応と身体治療と、両面での適切な医療を提供する必要があるが、両面での対応が可能な施設はきわめて限られている。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5</a:t>
            </a:fld>
            <a:endParaRPr lang="en-US" altLang="ja-JP"/>
          </a:p>
        </p:txBody>
      </p:sp>
    </p:spTree>
    <p:extLst>
      <p:ext uri="{BB962C8B-B14F-4D97-AF65-F5344CB8AC3E}">
        <p14:creationId xmlns:p14="http://schemas.microsoft.com/office/powerpoint/2010/main" val="2062543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001713" y="768350"/>
            <a:ext cx="5114925" cy="3836988"/>
          </a:xfrm>
          <a:ln/>
        </p:spPr>
      </p:sp>
      <p:sp>
        <p:nvSpPr>
          <p:cNvPr id="67587" name="Rectangle 3"/>
          <p:cNvSpPr>
            <a:spLocks noGrp="1" noChangeArrowheads="1"/>
          </p:cNvSpPr>
          <p:nvPr>
            <p:ph type="body" idx="1"/>
          </p:nvPr>
        </p:nvSpPr>
        <p:spPr>
          <a:xfrm>
            <a:off x="711201" y="4860925"/>
            <a:ext cx="5676900" cy="4605338"/>
          </a:xfrm>
          <a:noFill/>
        </p:spPr>
        <p:txBody>
          <a:bodyPr lIns="95352" tIns="47678" rIns="95352" bIns="47678"/>
          <a:lstStyle/>
          <a:p>
            <a:endParaRPr lang="ja-JP" altLang="ja-JP"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スライド イメージ プレースホルダー 1"/>
          <p:cNvSpPr>
            <a:spLocks noGrp="1" noRot="1" noChangeAspect="1" noTextEdit="1"/>
          </p:cNvSpPr>
          <p:nvPr>
            <p:ph type="sldImg"/>
          </p:nvPr>
        </p:nvSpPr>
        <p:spPr>
          <a:xfrm>
            <a:off x="995363" y="768350"/>
            <a:ext cx="5119687" cy="3838575"/>
          </a:xfrm>
          <a:ln/>
        </p:spPr>
      </p:sp>
      <p:sp>
        <p:nvSpPr>
          <p:cNvPr id="68611" name="ノート プレースホルダー 2"/>
          <p:cNvSpPr>
            <a:spLocks noGrp="1"/>
          </p:cNvSpPr>
          <p:nvPr>
            <p:ph type="body" idx="1"/>
          </p:nvPr>
        </p:nvSpPr>
        <p:spPr>
          <a:noFill/>
        </p:spPr>
        <p:txBody>
          <a:bodyPr lIns="95401" tIns="47701" rIns="95401" bIns="47701"/>
          <a:lstStyle/>
          <a:p>
            <a:r>
              <a:rPr lang="ja-JP" altLang="en-US" dirty="0" smtClean="0"/>
              <a:t>急性期病院での認知症ケアは、</a:t>
            </a:r>
            <a:endParaRPr lang="en-US" altLang="ja-JP" dirty="0" smtClean="0"/>
          </a:p>
          <a:p>
            <a:r>
              <a:rPr lang="en-US" altLang="ja-JP" dirty="0" smtClean="0"/>
              <a:t>1</a:t>
            </a:r>
            <a:r>
              <a:rPr lang="ja-JP" altLang="en-US" dirty="0" err="1" smtClean="0"/>
              <a:t>．</a:t>
            </a:r>
            <a:r>
              <a:rPr lang="ja-JP" altLang="en-US" dirty="0" smtClean="0"/>
              <a:t>認知症自体に対するケア、</a:t>
            </a:r>
            <a:endParaRPr lang="en-US" altLang="ja-JP" dirty="0" smtClean="0"/>
          </a:p>
          <a:p>
            <a:r>
              <a:rPr lang="en-US" altLang="ja-JP" dirty="0" smtClean="0"/>
              <a:t>2</a:t>
            </a:r>
            <a:r>
              <a:rPr lang="ja-JP" altLang="en-US" dirty="0" err="1" smtClean="0"/>
              <a:t>．</a:t>
            </a:r>
            <a:r>
              <a:rPr lang="ja-JP" altLang="en-US" dirty="0" smtClean="0"/>
              <a:t>せん妄に対するケア（予防的なケア、発症した後の重症化を防ぐケア）</a:t>
            </a:r>
            <a:endParaRPr lang="en-US" altLang="ja-JP" dirty="0" smtClean="0"/>
          </a:p>
          <a:p>
            <a:r>
              <a:rPr lang="en-US" altLang="ja-JP" dirty="0" smtClean="0"/>
              <a:t>3</a:t>
            </a:r>
            <a:r>
              <a:rPr lang="ja-JP" altLang="en-US" dirty="0" err="1" smtClean="0"/>
              <a:t>．</a:t>
            </a:r>
            <a:r>
              <a:rPr lang="ja-JP" altLang="en-US" dirty="0" smtClean="0"/>
              <a:t>認知症患者の（自覚症状を適切に伝えられない患者の）身体ケア</a:t>
            </a:r>
            <a:endParaRPr lang="en-US" altLang="ja-JP" dirty="0" smtClean="0"/>
          </a:p>
          <a:p>
            <a:r>
              <a:rPr lang="ja-JP" altLang="en-US" dirty="0" smtClean="0"/>
              <a:t>の</a:t>
            </a:r>
            <a:r>
              <a:rPr lang="en-US" altLang="ja-JP" dirty="0" smtClean="0"/>
              <a:t>3</a:t>
            </a:r>
            <a:r>
              <a:rPr lang="ja-JP" altLang="en-US" dirty="0" err="1" smtClean="0"/>
              <a:t>つに</a:t>
            </a:r>
            <a:r>
              <a:rPr lang="ja-JP" altLang="en-US" dirty="0" smtClean="0"/>
              <a:t>分けることできる。</a:t>
            </a:r>
            <a:endParaRPr lang="en-US" altLang="ja-JP" dirty="0" smtClean="0"/>
          </a:p>
          <a:p>
            <a:r>
              <a:rPr lang="ja-JP" altLang="en-US" dirty="0" smtClean="0"/>
              <a:t>認知症に関するケアは、過活動型</a:t>
            </a:r>
            <a:r>
              <a:rPr lang="en-US" altLang="ja-JP" dirty="0" smtClean="0"/>
              <a:t>BPSD(</a:t>
            </a:r>
            <a:r>
              <a:rPr lang="ja-JP" altLang="en-US" dirty="0" smtClean="0"/>
              <a:t>焦燥、攻撃的な行動、暴力）に注意が向けられがちだが、現実に多いのは低活動型</a:t>
            </a:r>
            <a:r>
              <a:rPr lang="en-US" altLang="ja-JP" dirty="0" smtClean="0"/>
              <a:t>BPSD(</a:t>
            </a:r>
            <a:r>
              <a:rPr lang="ja-JP" altLang="en-US" dirty="0" smtClean="0"/>
              <a:t>意欲低下、拒食、抑うつ）である。低活動型</a:t>
            </a:r>
            <a:r>
              <a:rPr lang="en-US" altLang="ja-JP" dirty="0" smtClean="0"/>
              <a:t>BPSD</a:t>
            </a:r>
            <a:r>
              <a:rPr lang="ja-JP" altLang="en-US" dirty="0" smtClean="0"/>
              <a:t>は、問題として医療従事者に認識されにくいために見落とし・放置されがちであり、結果として</a:t>
            </a:r>
            <a:r>
              <a:rPr lang="en-US" altLang="ja-JP" dirty="0" smtClean="0"/>
              <a:t>ADL</a:t>
            </a:r>
            <a:r>
              <a:rPr lang="ja-JP" altLang="en-US" dirty="0" smtClean="0"/>
              <a:t>低下や低栄養・脱水を招き、入院の長期化や在宅移行を困難にする。</a:t>
            </a:r>
            <a:endParaRPr lang="en-US" altLang="ja-JP" dirty="0" smtClean="0"/>
          </a:p>
          <a:p>
            <a:r>
              <a:rPr lang="ja-JP" altLang="en-US" dirty="0" smtClean="0"/>
              <a:t>せん妄に関しては、せん妄を見落とす問題が大きい。あわせて、せん妄に対する基本的な治療法を知らず、不適切にベンゾジアゼピン系薬剤を用いた鎮静をおこない、遷延・重症化を招いている問題がある。</a:t>
            </a:r>
            <a:endParaRPr lang="en-US" altLang="ja-JP" dirty="0" smtClean="0"/>
          </a:p>
          <a:p>
            <a:r>
              <a:rPr lang="ja-JP" altLang="en-US" dirty="0" smtClean="0"/>
              <a:t>認知症患者の身体ケアについても、認知症の問題は記憶障害以外に実行機能障害を伴うことが認識されていない。そのため、認知症患者は、自覚症状を適切に伝えられない問題が見落とされ、疼痛管理等対策が不十分である。</a:t>
            </a:r>
            <a:endParaRPr lang="en-US" altLang="ja-JP" dirty="0" smtClean="0"/>
          </a:p>
          <a:p>
            <a:endParaRPr lang="ja-JP" altLang="en-US" dirty="0" smtClean="0"/>
          </a:p>
        </p:txBody>
      </p:sp>
      <p:sp>
        <p:nvSpPr>
          <p:cNvPr id="68612" name="スライド番号プレースホルダー 3"/>
          <p:cNvSpPr txBox="1">
            <a:spLocks noGrp="1"/>
          </p:cNvSpPr>
          <p:nvPr/>
        </p:nvSpPr>
        <p:spPr bwMode="auto">
          <a:xfrm>
            <a:off x="4017963" y="9718675"/>
            <a:ext cx="30797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1" tIns="47701" rIns="95401" bIns="47701" anchor="b"/>
          <a:lstStyle>
            <a:lvl1pPr defTabSz="944563" eaLnBrk="0" hangingPunct="0">
              <a:defRPr kumimoji="1" sz="3600">
                <a:solidFill>
                  <a:schemeClr val="tx1"/>
                </a:solidFill>
                <a:latin typeface="Arial" pitchFamily="34" charset="0"/>
                <a:ea typeface="ＭＳ Ｐゴシック" pitchFamily="50" charset="-128"/>
              </a:defRPr>
            </a:lvl1pPr>
            <a:lvl2pPr marL="742950" indent="-285750" defTabSz="944563" eaLnBrk="0" hangingPunct="0">
              <a:defRPr kumimoji="1" sz="3600">
                <a:solidFill>
                  <a:schemeClr val="tx1"/>
                </a:solidFill>
                <a:latin typeface="Arial" pitchFamily="34" charset="0"/>
                <a:ea typeface="ＭＳ Ｐゴシック" pitchFamily="50" charset="-128"/>
              </a:defRPr>
            </a:lvl2pPr>
            <a:lvl3pPr marL="1143000" indent="-228600" defTabSz="944563" eaLnBrk="0" hangingPunct="0">
              <a:defRPr kumimoji="1" sz="3600">
                <a:solidFill>
                  <a:schemeClr val="tx1"/>
                </a:solidFill>
                <a:latin typeface="Arial" pitchFamily="34" charset="0"/>
                <a:ea typeface="ＭＳ Ｐゴシック" pitchFamily="50" charset="-128"/>
              </a:defRPr>
            </a:lvl3pPr>
            <a:lvl4pPr marL="1600200" indent="-228600" defTabSz="944563" eaLnBrk="0" hangingPunct="0">
              <a:defRPr kumimoji="1" sz="3600">
                <a:solidFill>
                  <a:schemeClr val="tx1"/>
                </a:solidFill>
                <a:latin typeface="Arial" pitchFamily="34" charset="0"/>
                <a:ea typeface="ＭＳ Ｐゴシック" pitchFamily="50" charset="-128"/>
              </a:defRPr>
            </a:lvl4pPr>
            <a:lvl5pPr marL="2057400" indent="-228600" defTabSz="944563" eaLnBrk="0" hangingPunct="0">
              <a:defRPr kumimoji="1" sz="3600">
                <a:solidFill>
                  <a:schemeClr val="tx1"/>
                </a:solidFill>
                <a:latin typeface="Arial" pitchFamily="34" charset="0"/>
                <a:ea typeface="ＭＳ Ｐゴシック" pitchFamily="50" charset="-128"/>
              </a:defRPr>
            </a:lvl5pPr>
            <a:lvl6pPr marL="25146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19A7CE13-9AB1-46F8-AACC-8DB9689798EA}" type="slidenum">
              <a:rPr lang="ja-JP" altLang="en-US" sz="1300"/>
              <a:pPr algn="r" eaLnBrk="1" hangingPunct="1"/>
              <a:t>7</a:t>
            </a:fld>
            <a:endParaRPr lang="en-US" altLang="ja-JP"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998538" y="768350"/>
            <a:ext cx="5114925" cy="3836988"/>
          </a:xfrm>
          <a:ln/>
        </p:spPr>
      </p:sp>
      <p:sp>
        <p:nvSpPr>
          <p:cNvPr id="104451" name="Rectangle 3"/>
          <p:cNvSpPr>
            <a:spLocks noGrp="1" noChangeArrowheads="1"/>
          </p:cNvSpPr>
          <p:nvPr>
            <p:ph type="body" idx="1"/>
          </p:nvPr>
        </p:nvSpPr>
        <p:spPr>
          <a:xfrm>
            <a:off x="711201" y="4860925"/>
            <a:ext cx="5676900" cy="4605338"/>
          </a:xfrm>
          <a:noFill/>
        </p:spPr>
        <p:txBody>
          <a:bodyPr lIns="95375" tIns="47689" rIns="95375" bIns="47689"/>
          <a:lstStyle/>
          <a:p>
            <a:r>
              <a:rPr lang="ja-JP" altLang="ja-JP" sz="1300" dirty="0"/>
              <a:t>厚生労働省により作成された「身体拘束ゼロへの手引き」では、主に介護保険施設等による、これらの行為は、身体拘束・抑制にあたるとして原則禁止されている。</a:t>
            </a:r>
          </a:p>
          <a:p>
            <a:r>
              <a:rPr lang="ja-JP" altLang="ja-JP" sz="1300" dirty="0"/>
              <a:t>医療機関においては治療・安全上の必要性とのバランスが問題となるが、療養生活の場との観点からは、同様の取り組みが求められているといえる。</a:t>
            </a:r>
          </a:p>
          <a:p>
            <a:pPr eaLnBrk="1" hangingPunct="1"/>
            <a:endParaRPr lang="ja-JP" altLang="ja-JP"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28" tIns="34214" rIns="68428" bIns="34214"/>
          <a:lstStyle>
            <a:lvl1pPr defTabSz="679450" eaLnBrk="0" hangingPunct="0">
              <a:defRPr kumimoji="1" sz="3600">
                <a:solidFill>
                  <a:schemeClr val="tx1"/>
                </a:solidFill>
                <a:latin typeface="Arial" pitchFamily="34" charset="0"/>
                <a:ea typeface="ＭＳ Ｐゴシック" pitchFamily="50" charset="-128"/>
              </a:defRPr>
            </a:lvl1pPr>
            <a:lvl2pPr marL="742950" indent="-285750" defTabSz="679450" eaLnBrk="0" hangingPunct="0">
              <a:defRPr kumimoji="1" sz="3600">
                <a:solidFill>
                  <a:schemeClr val="tx1"/>
                </a:solidFill>
                <a:latin typeface="Arial" pitchFamily="34" charset="0"/>
                <a:ea typeface="ＭＳ Ｐゴシック" pitchFamily="50" charset="-128"/>
              </a:defRPr>
            </a:lvl2pPr>
            <a:lvl3pPr marL="1143000" indent="-228600" defTabSz="679450" eaLnBrk="0" hangingPunct="0">
              <a:defRPr kumimoji="1" sz="3600">
                <a:solidFill>
                  <a:schemeClr val="tx1"/>
                </a:solidFill>
                <a:latin typeface="Arial" pitchFamily="34" charset="0"/>
                <a:ea typeface="ＭＳ Ｐゴシック" pitchFamily="50" charset="-128"/>
              </a:defRPr>
            </a:lvl3pPr>
            <a:lvl4pPr marL="1600200" indent="-228600" defTabSz="679450" eaLnBrk="0" hangingPunct="0">
              <a:defRPr kumimoji="1" sz="3600">
                <a:solidFill>
                  <a:schemeClr val="tx1"/>
                </a:solidFill>
                <a:latin typeface="Arial" pitchFamily="34" charset="0"/>
                <a:ea typeface="ＭＳ Ｐゴシック" pitchFamily="50" charset="-128"/>
              </a:defRPr>
            </a:lvl4pPr>
            <a:lvl5pPr marL="2057400" indent="-228600" defTabSz="679450" eaLnBrk="0" hangingPunct="0">
              <a:defRPr kumimoji="1" sz="3600">
                <a:solidFill>
                  <a:schemeClr val="tx1"/>
                </a:solidFill>
                <a:latin typeface="Arial" pitchFamily="34" charset="0"/>
                <a:ea typeface="ＭＳ Ｐゴシック" pitchFamily="50" charset="-128"/>
              </a:defRPr>
            </a:lvl5pPr>
            <a:lvl6pPr marL="25146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900"/>
              <a:t>Ⅰ </a:t>
            </a:r>
            <a:r>
              <a:rPr lang="ja-JP" altLang="en-US" sz="900"/>
              <a:t>基本知識</a:t>
            </a:r>
          </a:p>
        </p:txBody>
      </p:sp>
      <p:sp>
        <p:nvSpPr>
          <p:cNvPr id="81923"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428" tIns="34214" rIns="68428" bIns="34214" anchor="b"/>
          <a:lstStyle>
            <a:lvl1pPr defTabSz="679450" eaLnBrk="0" hangingPunct="0">
              <a:defRPr kumimoji="1" sz="3600">
                <a:solidFill>
                  <a:schemeClr val="tx1"/>
                </a:solidFill>
                <a:latin typeface="Arial" pitchFamily="34" charset="0"/>
                <a:ea typeface="ＭＳ Ｐゴシック" pitchFamily="50" charset="-128"/>
              </a:defRPr>
            </a:lvl1pPr>
            <a:lvl2pPr marL="742950" indent="-285750" defTabSz="679450" eaLnBrk="0" hangingPunct="0">
              <a:defRPr kumimoji="1" sz="3600">
                <a:solidFill>
                  <a:schemeClr val="tx1"/>
                </a:solidFill>
                <a:latin typeface="Arial" pitchFamily="34" charset="0"/>
                <a:ea typeface="ＭＳ Ｐゴシック" pitchFamily="50" charset="-128"/>
              </a:defRPr>
            </a:lvl2pPr>
            <a:lvl3pPr marL="1143000" indent="-228600" defTabSz="679450" eaLnBrk="0" hangingPunct="0">
              <a:defRPr kumimoji="1" sz="3600">
                <a:solidFill>
                  <a:schemeClr val="tx1"/>
                </a:solidFill>
                <a:latin typeface="Arial" pitchFamily="34" charset="0"/>
                <a:ea typeface="ＭＳ Ｐゴシック" pitchFamily="50" charset="-128"/>
              </a:defRPr>
            </a:lvl3pPr>
            <a:lvl4pPr marL="1600200" indent="-228600" defTabSz="679450" eaLnBrk="0" hangingPunct="0">
              <a:defRPr kumimoji="1" sz="3600">
                <a:solidFill>
                  <a:schemeClr val="tx1"/>
                </a:solidFill>
                <a:latin typeface="Arial" pitchFamily="34" charset="0"/>
                <a:ea typeface="ＭＳ Ｐゴシック" pitchFamily="50" charset="-128"/>
              </a:defRPr>
            </a:lvl4pPr>
            <a:lvl5pPr marL="2057400" indent="-228600" defTabSz="679450" eaLnBrk="0" hangingPunct="0">
              <a:defRPr kumimoji="1" sz="3600">
                <a:solidFill>
                  <a:schemeClr val="tx1"/>
                </a:solidFill>
                <a:latin typeface="Arial" pitchFamily="34" charset="0"/>
                <a:ea typeface="ＭＳ Ｐゴシック" pitchFamily="50" charset="-128"/>
              </a:defRPr>
            </a:lvl5pPr>
            <a:lvl6pPr marL="25146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6794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E17236B4-6AD5-496B-BF52-E38450ED7DF7}" type="slidenum">
              <a:rPr lang="en-US" altLang="ja-JP" sz="900"/>
              <a:pPr algn="r" eaLnBrk="1" hangingPunct="1"/>
              <a:t>10</a:t>
            </a:fld>
            <a:endParaRPr lang="en-US" altLang="ja-JP" sz="900"/>
          </a:p>
        </p:txBody>
      </p:sp>
      <p:sp>
        <p:nvSpPr>
          <p:cNvPr id="81924" name="Rectangle 2"/>
          <p:cNvSpPr>
            <a:spLocks noGrp="1" noRot="1" noChangeAspect="1" noChangeArrowheads="1" noTextEdit="1"/>
          </p:cNvSpPr>
          <p:nvPr>
            <p:ph type="sldImg"/>
          </p:nvPr>
        </p:nvSpPr>
        <p:spPr>
          <a:ln/>
        </p:spPr>
      </p:sp>
      <p:sp>
        <p:nvSpPr>
          <p:cNvPr id="81925" name="Rectangle 3"/>
          <p:cNvSpPr>
            <a:spLocks noGrp="1" noChangeArrowheads="1"/>
          </p:cNvSpPr>
          <p:nvPr>
            <p:ph type="body" idx="1"/>
          </p:nvPr>
        </p:nvSpPr>
        <p:spPr>
          <a:noFill/>
        </p:spPr>
        <p:txBody>
          <a:bodyPr lIns="68428" tIns="34214" rIns="68428" bIns="34214"/>
          <a:lstStyle/>
          <a:p>
            <a:r>
              <a:rPr lang="ja-JP" altLang="ja-JP" sz="1300" dirty="0"/>
              <a:t>米国精神医学会による認知症の診断基準を示す。国際的にも最も一般的な考え方である。意識障害がないことが前提となるが、記憶障害に加えて、それ以外の認知機能障害、つまり判断力の障害や実行機能障害が認められ、それらの障害によって日常の社会生活や対人関係に支障を来たし、病因として器質性病変の存在が確認あるいは推定され、うつ病などが除外されれば認知症ということになる。</a:t>
            </a:r>
          </a:p>
          <a:p>
            <a:r>
              <a:rPr lang="ja-JP" altLang="ja-JP" sz="1300" dirty="0"/>
              <a:t>　病因には身体疾患も含まれ、経過は非可逆性とは限らない。高齢者のみにみられる病態でもない。この考え方は操作的な基準ではないが、信頼性と妥当性は米国神経学会によっても確認されている。</a:t>
            </a:r>
            <a:endParaRPr lang="en-US" altLang="ja-JP" sz="1300" dirty="0"/>
          </a:p>
          <a:p>
            <a:r>
              <a:rPr lang="ja-JP" altLang="ja-JP" sz="1300" u="sng" dirty="0"/>
              <a:t>出 典　　　　　　　　　　　　　　　 　　　　　　　　　　　　　　　　　　　　　</a:t>
            </a:r>
            <a:r>
              <a:rPr lang="en-US" altLang="ja-JP" sz="1300" u="sng" dirty="0"/>
              <a:t>  </a:t>
            </a:r>
            <a:r>
              <a:rPr lang="ja-JP" altLang="ja-JP" sz="1300" u="sng" dirty="0"/>
              <a:t>　　　　　　　　　　　</a:t>
            </a:r>
            <a:r>
              <a:rPr lang="en-US" altLang="ja-JP" sz="1300" u="sng" dirty="0"/>
              <a:t>     </a:t>
            </a:r>
            <a:r>
              <a:rPr lang="ja-JP" altLang="ja-JP" sz="1300" u="sng" dirty="0"/>
              <a:t>　　　　　　　</a:t>
            </a:r>
            <a:endParaRPr lang="ja-JP" altLang="ja-JP" sz="1300" dirty="0"/>
          </a:p>
          <a:p>
            <a:r>
              <a:rPr lang="en-US" altLang="ja-JP" sz="1300" dirty="0"/>
              <a:t>American Psychiatric Association. Diagnostic and statistical manual of mental disorder, 4th </a:t>
            </a:r>
            <a:r>
              <a:rPr lang="en-US" altLang="ja-JP" sz="1300" dirty="0" err="1"/>
              <a:t>ed</a:t>
            </a:r>
            <a:r>
              <a:rPr lang="en-US" altLang="ja-JP" sz="1300" dirty="0"/>
              <a:t> text revision</a:t>
            </a:r>
            <a:r>
              <a:rPr lang="ja-JP" altLang="ja-JP" sz="1300" dirty="0"/>
              <a:t>（</a:t>
            </a:r>
            <a:r>
              <a:rPr lang="en-US" altLang="ja-JP" sz="1300" dirty="0"/>
              <a:t>DSM-</a:t>
            </a:r>
            <a:r>
              <a:rPr lang="ja-JP" altLang="ja-JP" sz="1300" dirty="0"/>
              <a:t>Ⅳ</a:t>
            </a:r>
            <a:r>
              <a:rPr lang="en-US" altLang="ja-JP" sz="1300" dirty="0"/>
              <a:t>-TR</a:t>
            </a:r>
            <a:r>
              <a:rPr lang="ja-JP" altLang="ja-JP" sz="1300" dirty="0"/>
              <a:t>）</a:t>
            </a:r>
          </a:p>
          <a:p>
            <a:endParaRPr lang="ja-JP" altLang="ja-JP" sz="1300" dirty="0"/>
          </a:p>
          <a:p>
            <a:pPr eaLnBrk="1" hangingPunct="1"/>
            <a:endParaRPr lang="ja-JP" altLang="ja-JP" sz="8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認知症ケアの課題は、日本に限られたものではなく、海外でも指摘されている。</a:t>
            </a:r>
            <a:endParaRPr kumimoji="1" lang="en-US" altLang="ja-JP" dirty="0" smtClean="0"/>
          </a:p>
          <a:p>
            <a:r>
              <a:rPr kumimoji="1" lang="ja-JP" altLang="en-US" dirty="0" smtClean="0"/>
              <a:t>イギリスにおいても、認知症患者のうち、正確な診断を受けている者は、認知症患者の半数以下に留まると言われる。急性期病院においては、多くが外来では気づかれず、入院して初めて認知症の問題に気づかれる。</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11</a:t>
            </a:fld>
            <a:endParaRPr lang="en-US" altLang="ja-JP"/>
          </a:p>
        </p:txBody>
      </p:sp>
    </p:spTree>
    <p:extLst>
      <p:ext uri="{BB962C8B-B14F-4D97-AF65-F5344CB8AC3E}">
        <p14:creationId xmlns:p14="http://schemas.microsoft.com/office/powerpoint/2010/main" val="272373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急性期病院において、入院患者の認知症の比率はセッティングによって幅がある。急性期病棟では</a:t>
            </a:r>
            <a:r>
              <a:rPr kumimoji="1" lang="en-US" altLang="ja-JP" dirty="0" smtClean="0"/>
              <a:t>10-50%</a:t>
            </a:r>
            <a:r>
              <a:rPr kumimoji="1" lang="ja-JP" altLang="en-US" dirty="0" err="1" smtClean="0"/>
              <a:t>、</a:t>
            </a:r>
            <a:r>
              <a:rPr kumimoji="1" lang="ja-JP" altLang="en-US" dirty="0" smtClean="0"/>
              <a:t>高齢者病棟では</a:t>
            </a:r>
            <a:r>
              <a:rPr kumimoji="1" lang="en-US" altLang="ja-JP" dirty="0" smtClean="0"/>
              <a:t>60-80%</a:t>
            </a:r>
            <a:r>
              <a:rPr kumimoji="1" lang="ja-JP" altLang="en-US" dirty="0" smtClean="0"/>
              <a:t>との報告がある。</a:t>
            </a:r>
            <a:endParaRPr kumimoji="1" lang="en-US" altLang="ja-JP" dirty="0" smtClean="0"/>
          </a:p>
          <a:p>
            <a:r>
              <a:rPr kumimoji="1" lang="ja-JP" altLang="en-US" dirty="0" smtClean="0"/>
              <a:t>認知症患者が入院する理由についても検討が加えられているが、感染（誤嚥性肺炎、尿路感染）や転倒などの外傷が多いとの報告がある。どちらも若年に比べて重症化する傾向がある。</a:t>
            </a:r>
            <a:endParaRPr kumimoji="1" lang="en-US" altLang="ja-JP" dirty="0" smtClean="0"/>
          </a:p>
          <a:p>
            <a:r>
              <a:rPr kumimoji="1" lang="ja-JP" altLang="en-US" dirty="0" smtClean="0"/>
              <a:t>高齢者の治療において、とくに感染症は可能な限り予防をし、また発症をしても可能であれば在宅で治療をするのが身体機能を保持する上でも望ましいと言われる。特に、肺炎、胃腸炎、尿路感染は、口腔内の保清、飲水を促すなどで、予防や早期に対応をすることが可能であり、急性期病院への入院を防ぐことが可能である。</a:t>
            </a:r>
          </a:p>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12</a:t>
            </a:fld>
            <a:endParaRPr lang="en-US" altLang="ja-JP"/>
          </a:p>
        </p:txBody>
      </p:sp>
    </p:spTree>
    <p:extLst>
      <p:ext uri="{BB962C8B-B14F-4D97-AF65-F5344CB8AC3E}">
        <p14:creationId xmlns:p14="http://schemas.microsoft.com/office/powerpoint/2010/main" val="1425501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スライド イメージ プレースホルダー 1"/>
          <p:cNvSpPr>
            <a:spLocks noGrp="1" noRot="1" noChangeAspect="1" noTextEdit="1"/>
          </p:cNvSpPr>
          <p:nvPr>
            <p:ph type="sldImg"/>
          </p:nvPr>
        </p:nvSpPr>
        <p:spPr>
          <a:ln/>
        </p:spPr>
      </p:sp>
      <p:sp>
        <p:nvSpPr>
          <p:cNvPr id="93187" name="ノート プレースホルダー 2"/>
          <p:cNvSpPr>
            <a:spLocks noGrp="1"/>
          </p:cNvSpPr>
          <p:nvPr>
            <p:ph type="body" idx="1"/>
          </p:nvPr>
        </p:nvSpPr>
        <p:spPr>
          <a:noFill/>
        </p:spPr>
        <p:txBody>
          <a:bodyPr/>
          <a:lstStyle/>
          <a:p>
            <a:r>
              <a:rPr lang="ja-JP" altLang="en-US" dirty="0" smtClean="0"/>
              <a:t>認知症の人は一般の人以上に、身体的、環境的、心理・社会的な要因による影響を受けやすい特徴がある。</a:t>
            </a:r>
          </a:p>
          <a:p>
            <a:r>
              <a:rPr lang="ja-JP" altLang="en-US" dirty="0" smtClean="0"/>
              <a:t>特に「入院」は、本人にとって非常にストレスの多い場面が多く、そのために、ふだん接している一般の人とは違った配慮や留意点があるので、これらについて、具体的に紹介していく。</a:t>
            </a:r>
          </a:p>
          <a:p>
            <a:r>
              <a:rPr lang="ja-JP" altLang="en-US" dirty="0" smtClean="0"/>
              <a:t>参考：永田久美子：</a:t>
            </a:r>
            <a:r>
              <a:rPr lang="en-US" altLang="ja-JP" dirty="0" smtClean="0"/>
              <a:t>11</a:t>
            </a:r>
            <a:r>
              <a:rPr lang="ja-JP" altLang="en-US" dirty="0" smtClean="0"/>
              <a:t>認知症高齢者の理解とケアの変遷、正木治恵監修：改訂版老年看護学、</a:t>
            </a:r>
          </a:p>
          <a:p>
            <a:r>
              <a:rPr lang="ja-JP" altLang="en-US" dirty="0" smtClean="0"/>
              <a:t>日本放送出版協会　</a:t>
            </a:r>
            <a:r>
              <a:rPr lang="en-US" altLang="ja-JP" dirty="0" smtClean="0"/>
              <a:t>P196.2011</a:t>
            </a:r>
          </a:p>
          <a:p>
            <a:endParaRPr lang="en-US" altLang="ja-JP" dirty="0" smtClean="0"/>
          </a:p>
          <a:p>
            <a:endParaRPr lang="ja-JP" altLang="en-US" dirty="0" smtClean="0"/>
          </a:p>
        </p:txBody>
      </p:sp>
      <p:sp>
        <p:nvSpPr>
          <p:cNvPr id="93188" name="スライド番号プレースホルダー 3"/>
          <p:cNvSpPr txBox="1">
            <a:spLocks noGrp="1"/>
          </p:cNvSpPr>
          <p:nvPr/>
        </p:nvSpPr>
        <p:spPr bwMode="auto">
          <a:xfrm>
            <a:off x="4017963" y="9718675"/>
            <a:ext cx="30797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8" tIns="47691" rIns="95378" bIns="47691" anchor="b"/>
          <a:lstStyle>
            <a:lvl1pPr defTabSz="946150" eaLnBrk="0" hangingPunct="0">
              <a:defRPr kumimoji="1" sz="3600">
                <a:solidFill>
                  <a:schemeClr val="tx1"/>
                </a:solidFill>
                <a:latin typeface="Arial" pitchFamily="34" charset="0"/>
                <a:ea typeface="ＭＳ Ｐゴシック" pitchFamily="50" charset="-128"/>
              </a:defRPr>
            </a:lvl1pPr>
            <a:lvl2pPr marL="742950" indent="-285750" defTabSz="946150" eaLnBrk="0" hangingPunct="0">
              <a:defRPr kumimoji="1" sz="3600">
                <a:solidFill>
                  <a:schemeClr val="tx1"/>
                </a:solidFill>
                <a:latin typeface="Arial" pitchFamily="34" charset="0"/>
                <a:ea typeface="ＭＳ Ｐゴシック" pitchFamily="50" charset="-128"/>
              </a:defRPr>
            </a:lvl2pPr>
            <a:lvl3pPr marL="1143000" indent="-228600" defTabSz="946150" eaLnBrk="0" hangingPunct="0">
              <a:defRPr kumimoji="1" sz="3600">
                <a:solidFill>
                  <a:schemeClr val="tx1"/>
                </a:solidFill>
                <a:latin typeface="Arial" pitchFamily="34" charset="0"/>
                <a:ea typeface="ＭＳ Ｐゴシック" pitchFamily="50" charset="-128"/>
              </a:defRPr>
            </a:lvl3pPr>
            <a:lvl4pPr marL="1600200" indent="-228600" defTabSz="946150" eaLnBrk="0" hangingPunct="0">
              <a:defRPr kumimoji="1" sz="3600">
                <a:solidFill>
                  <a:schemeClr val="tx1"/>
                </a:solidFill>
                <a:latin typeface="Arial" pitchFamily="34" charset="0"/>
                <a:ea typeface="ＭＳ Ｐゴシック" pitchFamily="50" charset="-128"/>
              </a:defRPr>
            </a:lvl4pPr>
            <a:lvl5pPr marL="2057400" indent="-228600" defTabSz="946150" eaLnBrk="0" hangingPunct="0">
              <a:defRPr kumimoji="1" sz="3600">
                <a:solidFill>
                  <a:schemeClr val="tx1"/>
                </a:solidFill>
                <a:latin typeface="Arial" pitchFamily="34" charset="0"/>
                <a:ea typeface="ＭＳ Ｐゴシック" pitchFamily="50" charset="-128"/>
              </a:defRPr>
            </a:lvl5pPr>
            <a:lvl6pPr marL="25146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159DE196-99E7-472C-A527-AFDA3DA2F82F}" type="slidenum">
              <a:rPr lang="en-US" altLang="ja-JP" sz="1300"/>
              <a:pPr algn="r" eaLnBrk="1" hangingPunct="1"/>
              <a:t>13</a:t>
            </a:fld>
            <a:endParaRPr lang="en-US" altLang="ja-JP" sz="13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p:spPr>
        <p:txBody>
          <a:bodyPr/>
          <a:lstStyle/>
          <a:p>
            <a:r>
              <a:rPr lang="ja-JP" altLang="ja-JP" sz="1300" dirty="0"/>
              <a:t>認知症を発症し始めてから最期を迎えるまで、長い経過を辿る。</a:t>
            </a:r>
          </a:p>
          <a:p>
            <a:r>
              <a:rPr lang="ja-JP" altLang="ja-JP" sz="1300" dirty="0"/>
              <a:t>認知症の人が直面している心身の総合的な変化を、進行段階の特徴に応じて整理すると、大きく５つのステージに分けることができる。これらのステージは、認知症の原因疾患や個別の背景によって、順番通りでなかったり、ステージ間を行き</a:t>
            </a:r>
            <a:r>
              <a:rPr lang="ja-JP" altLang="ja-JP" sz="1300" dirty="0" err="1"/>
              <a:t>つ戻りつ</a:t>
            </a:r>
            <a:r>
              <a:rPr lang="ja-JP" altLang="ja-JP" sz="1300" dirty="0"/>
              <a:t>する場合もあり、一人ひとり異なる。</a:t>
            </a:r>
          </a:p>
          <a:p>
            <a:r>
              <a:rPr lang="ja-JP" altLang="ja-JP" sz="1300" dirty="0"/>
              <a:t>今回の入院が、本人にとってどの時期やステージにあるのかをとらえ、認知症によっておきている本人の暮らしの変化や有する力に配慮したり、留意した対応が必要となる。</a:t>
            </a:r>
          </a:p>
          <a:p>
            <a:r>
              <a:rPr lang="ja-JP" altLang="ja-JP" sz="1300" dirty="0"/>
              <a:t>特に、興奮や攻撃的な反応などの行動・心理症状</a:t>
            </a:r>
            <a:r>
              <a:rPr lang="en-US" altLang="ja-JP" sz="1300" dirty="0"/>
              <a:t>(BPSD</a:t>
            </a:r>
            <a:r>
              <a:rPr lang="ja-JP" altLang="ja-JP" sz="1300" dirty="0"/>
              <a:t>：</a:t>
            </a:r>
            <a:r>
              <a:rPr lang="en-US" altLang="ja-JP" sz="1300" dirty="0"/>
              <a:t>Behavioral and </a:t>
            </a:r>
            <a:r>
              <a:rPr lang="en-US" altLang="ja-JP" sz="1300" dirty="0" err="1"/>
              <a:t>Psychorogical</a:t>
            </a:r>
            <a:r>
              <a:rPr lang="en-US" altLang="ja-JP" sz="1300" dirty="0"/>
              <a:t> Symptoms of Dementia)</a:t>
            </a:r>
            <a:r>
              <a:rPr lang="ja-JP" altLang="ja-JP" sz="1300" dirty="0"/>
              <a:t>が多くみられる時期は「認知症が重い」ととらえられがちだが、認知機能の低下によって自身におこっている変化にとまどい、パニックに陥っている場合が少なくない。</a:t>
            </a:r>
          </a:p>
          <a:p>
            <a:r>
              <a:rPr lang="ja-JP" altLang="ja-JP" sz="1300" dirty="0"/>
              <a:t>こうした場面こそ、一人ひとり異なる「その人」におこっている暮らしの変化や、まだまだ持っている力に目を向けた対応をとることで、落ち着いて過ごすことができるようになる。</a:t>
            </a:r>
            <a:r>
              <a:rPr lang="en-US" altLang="ja-JP" sz="1300" dirty="0"/>
              <a:t> </a:t>
            </a:r>
            <a:endParaRPr lang="ja-JP" altLang="ja-JP" sz="1300" dirty="0"/>
          </a:p>
          <a:p>
            <a:r>
              <a:rPr lang="ja-JP" altLang="ja-JP" sz="1300" dirty="0"/>
              <a:t>参考：永田久美子監修・著：認知症の人の地域包括ケア、日本看護協会出版会、</a:t>
            </a:r>
            <a:r>
              <a:rPr lang="en-US" altLang="ja-JP" sz="1300" dirty="0"/>
              <a:t>P12-13.2006</a:t>
            </a:r>
            <a:endParaRPr lang="en-US" altLang="ja-JP"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995363" y="768350"/>
            <a:ext cx="5119687" cy="3838575"/>
          </a:xfrm>
          <a:ln/>
        </p:spPr>
      </p:sp>
      <p:sp>
        <p:nvSpPr>
          <p:cNvPr id="12291" name="Rectangle 3"/>
          <p:cNvSpPr>
            <a:spLocks noGrp="1" noChangeArrowheads="1"/>
          </p:cNvSpPr>
          <p:nvPr>
            <p:ph type="body" idx="1"/>
          </p:nvPr>
        </p:nvSpPr>
        <p:spPr/>
        <p:txBody>
          <a:bodyPr lIns="95406" tIns="47702" rIns="95406" bIns="47702"/>
          <a:lstStyle/>
          <a:p>
            <a:pPr>
              <a:lnSpc>
                <a:spcPct val="100000"/>
              </a:lnSpc>
              <a:defRPr/>
            </a:pPr>
            <a:r>
              <a:rPr lang="ja-JP" altLang="en-US" dirty="0" smtClean="0">
                <a:latin typeface="ＭＳ Ｐ明朝" pitchFamily="18" charset="-128"/>
                <a:ea typeface="ＭＳ Ｐ明朝" pitchFamily="18" charset="-128"/>
              </a:rPr>
              <a:t>認知症以外の疾患に対して治療を受ける認知症の人のケアには、二重の課題がある。一つは、治療により疾患の回復を図ること、もう一つは、急な環境変化や治療による苦痛などで認知症を悪化させないことである。この２つの課題には、「治療に不可欠の点滴が、不穏を引き起こす」など相反する内容が含まれる。とくに急性期医療では緊急度の高い高密度の治療のなかで絶対安静などが必要とされ、それゆえに認知症の人への配慮がより重要である。急性期医療に携わる医療従事者は、入院の目的である疾患の治療の知識と認知症の療法の高度な知識が必要である。とくに認知症の人の特徴については次の点を理解しておく必要がある。</a:t>
            </a:r>
            <a:endParaRPr lang="en-US" altLang="ja-JP" dirty="0" smtClean="0">
              <a:latin typeface="ＭＳ Ｐ明朝" pitchFamily="18" charset="-128"/>
              <a:ea typeface="ＭＳ Ｐ明朝" pitchFamily="18" charset="-128"/>
            </a:endParaRPr>
          </a:p>
          <a:p>
            <a:pPr marL="342900" indent="-216000">
              <a:lnSpc>
                <a:spcPct val="120000"/>
              </a:lnSpc>
              <a:spcBef>
                <a:spcPct val="30000"/>
              </a:spcBef>
              <a:buFont typeface="Arial" pitchFamily="34" charset="0"/>
              <a:buChar char="•"/>
            </a:pPr>
            <a:r>
              <a:rPr lang="ja-JP" altLang="ja-JP" sz="1200" b="0" dirty="0" smtClean="0">
                <a:latin typeface="ＭＳ Ｐ明朝" pitchFamily="18" charset="-128"/>
                <a:ea typeface="ＭＳ Ｐ明朝" pitchFamily="18" charset="-128"/>
                <a:cs typeface="メイリオ" pitchFamily="50" charset="-128"/>
              </a:rPr>
              <a:t>認知症評価尺度および個別の観察、家族の情報を統合して観察する</a:t>
            </a:r>
            <a:endParaRPr lang="en-US" altLang="ja-JP" sz="1200" b="0" dirty="0" smtClean="0">
              <a:latin typeface="ＭＳ Ｐ明朝" pitchFamily="18" charset="-128"/>
              <a:ea typeface="ＭＳ Ｐ明朝" pitchFamily="18" charset="-128"/>
              <a:cs typeface="メイリオ" pitchFamily="50" charset="-128"/>
            </a:endParaRPr>
          </a:p>
          <a:p>
            <a:pPr marL="342900" indent="-216000">
              <a:lnSpc>
                <a:spcPct val="120000"/>
              </a:lnSpc>
              <a:spcBef>
                <a:spcPct val="30000"/>
              </a:spcBef>
              <a:buFont typeface="Arial" pitchFamily="34" charset="0"/>
              <a:buChar char="•"/>
            </a:pPr>
            <a:r>
              <a:rPr lang="ja-JP" altLang="ja-JP" sz="1200" b="0" dirty="0" smtClean="0">
                <a:latin typeface="ＭＳ Ｐ明朝" pitchFamily="18" charset="-128"/>
                <a:ea typeface="ＭＳ Ｐ明朝" pitchFamily="18" charset="-128"/>
                <a:cs typeface="メイリオ" pitchFamily="50" charset="-128"/>
              </a:rPr>
              <a:t>急な環境変化は認知症に悪影響を与えるため、予測した対応が重要である</a:t>
            </a:r>
            <a:endParaRPr lang="en-US" altLang="ja-JP" sz="1200" b="0" dirty="0" smtClean="0">
              <a:latin typeface="ＭＳ Ｐ明朝" pitchFamily="18" charset="-128"/>
              <a:ea typeface="ＭＳ Ｐ明朝" pitchFamily="18" charset="-128"/>
              <a:cs typeface="メイリオ" pitchFamily="50" charset="-128"/>
            </a:endParaRPr>
          </a:p>
          <a:p>
            <a:pPr marL="342900" indent="-216000">
              <a:lnSpc>
                <a:spcPct val="120000"/>
              </a:lnSpc>
              <a:spcBef>
                <a:spcPct val="30000"/>
              </a:spcBef>
              <a:buFont typeface="Arial" pitchFamily="34" charset="0"/>
              <a:buChar char="•"/>
            </a:pPr>
            <a:r>
              <a:rPr lang="ja-JP" altLang="ja-JP" sz="1200" b="0" dirty="0" smtClean="0">
                <a:latin typeface="ＭＳ Ｐ明朝" pitchFamily="18" charset="-128"/>
                <a:ea typeface="ＭＳ Ｐ明朝" pitchFamily="18" charset="-128"/>
                <a:cs typeface="メイリオ" pitchFamily="50" charset="-128"/>
              </a:rPr>
              <a:t>認知症の人は自覚症状の伝達が困難となるため、治療疾患の知識に基づく観察が重要である</a:t>
            </a:r>
            <a:endParaRPr lang="en-US" altLang="ja-JP" sz="1200" b="0" dirty="0" smtClean="0">
              <a:latin typeface="ＭＳ Ｐ明朝" pitchFamily="18" charset="-128"/>
              <a:ea typeface="ＭＳ Ｐ明朝" pitchFamily="18" charset="-128"/>
              <a:cs typeface="メイリオ" pitchFamily="50" charset="-128"/>
            </a:endParaRPr>
          </a:p>
          <a:p>
            <a:pPr marL="342900" indent="-216000">
              <a:lnSpc>
                <a:spcPct val="120000"/>
              </a:lnSpc>
              <a:spcBef>
                <a:spcPct val="30000"/>
              </a:spcBef>
              <a:buFont typeface="Arial" pitchFamily="34" charset="0"/>
              <a:buChar char="•"/>
            </a:pPr>
            <a:r>
              <a:rPr lang="ja-JP" altLang="ja-JP" sz="1200" b="0" dirty="0" smtClean="0">
                <a:latin typeface="ＭＳ Ｐ明朝" pitchFamily="18" charset="-128"/>
                <a:ea typeface="ＭＳ Ｐ明朝" pitchFamily="18" charset="-128"/>
                <a:cs typeface="メイリオ" pitchFamily="50" charset="-128"/>
              </a:rPr>
              <a:t>入院や治療に伴う苦痛やつらさは、不穏や攻撃などの多彩な</a:t>
            </a:r>
            <a:r>
              <a:rPr lang="en-US" altLang="ja-JP" sz="1200" b="0" dirty="0" smtClean="0">
                <a:latin typeface="ＭＳ Ｐ明朝" pitchFamily="18" charset="-128"/>
                <a:ea typeface="ＭＳ Ｐ明朝" pitchFamily="18" charset="-128"/>
                <a:cs typeface="メイリオ" pitchFamily="50" charset="-128"/>
              </a:rPr>
              <a:t>BPSD</a:t>
            </a:r>
            <a:r>
              <a:rPr lang="ja-JP" altLang="ja-JP" sz="1200" b="0" dirty="0" smtClean="0">
                <a:latin typeface="ＭＳ Ｐ明朝" pitchFamily="18" charset="-128"/>
                <a:ea typeface="ＭＳ Ｐ明朝" pitchFamily="18" charset="-128"/>
                <a:cs typeface="メイリオ" pitchFamily="50" charset="-128"/>
              </a:rPr>
              <a:t>として現れる</a:t>
            </a:r>
            <a:endParaRPr lang="en-US" altLang="ja-JP" sz="1200" b="0" dirty="0" smtClean="0">
              <a:latin typeface="ＭＳ Ｐ明朝" pitchFamily="18" charset="-128"/>
              <a:ea typeface="ＭＳ Ｐ明朝" pitchFamily="18" charset="-128"/>
              <a:cs typeface="メイリオ" pitchFamily="50" charset="-128"/>
            </a:endParaRPr>
          </a:p>
          <a:p>
            <a:pPr marL="342900" indent="-216000">
              <a:lnSpc>
                <a:spcPct val="120000"/>
              </a:lnSpc>
              <a:spcBef>
                <a:spcPct val="30000"/>
              </a:spcBef>
              <a:buFont typeface="Arial" pitchFamily="34" charset="0"/>
              <a:buChar char="•"/>
            </a:pPr>
            <a:r>
              <a:rPr lang="ja-JP" altLang="ja-JP" sz="1200" b="0" dirty="0" smtClean="0">
                <a:latin typeface="ＭＳ Ｐ明朝" pitchFamily="18" charset="-128"/>
                <a:ea typeface="ＭＳ Ｐ明朝" pitchFamily="18" charset="-128"/>
                <a:cs typeface="メイリオ" pitchFamily="50" charset="-128"/>
              </a:rPr>
              <a:t>ストレス原となる合併症、苦痛、拘束、ルート類</a:t>
            </a:r>
            <a:r>
              <a:rPr lang="ja-JP" altLang="en-US" sz="1200" b="0" dirty="0" smtClean="0">
                <a:latin typeface="ＭＳ Ｐ明朝" pitchFamily="18" charset="-128"/>
                <a:ea typeface="ＭＳ Ｐ明朝" pitchFamily="18" charset="-128"/>
                <a:cs typeface="メイリオ" pitchFamily="50" charset="-128"/>
              </a:rPr>
              <a:t>　</a:t>
            </a:r>
            <a:r>
              <a:rPr lang="ja-JP" altLang="ja-JP" sz="1200" b="0" dirty="0" smtClean="0">
                <a:latin typeface="ＭＳ Ｐ明朝" pitchFamily="18" charset="-128"/>
                <a:ea typeface="ＭＳ Ｐ明朝" pitchFamily="18" charset="-128"/>
                <a:cs typeface="メイリオ" pitchFamily="50" charset="-128"/>
              </a:rPr>
              <a:t>などを最小限にして予防することが重要である</a:t>
            </a:r>
            <a:endParaRPr lang="ja-JP" altLang="en-US" sz="1200" b="0" dirty="0" smtClean="0">
              <a:latin typeface="ＭＳ Ｐ明朝" pitchFamily="18" charset="-128"/>
              <a:ea typeface="ＭＳ Ｐ明朝" pitchFamily="18" charset="-128"/>
              <a:cs typeface="メイリオ" pitchFamily="50" charset="-128"/>
            </a:endParaRPr>
          </a:p>
          <a:p>
            <a:pPr>
              <a:lnSpc>
                <a:spcPct val="100000"/>
              </a:lnSpc>
              <a:defRPr/>
            </a:pPr>
            <a:endParaRPr lang="ja-JP" altLang="ja-JP" dirty="0" smtClean="0">
              <a:latin typeface="ＭＳ Ｐ明朝" pitchFamily="18" charset="-128"/>
              <a:ea typeface="ＭＳ Ｐ明朝" pitchFamily="18" charset="-128"/>
            </a:endParaRPr>
          </a:p>
          <a:p>
            <a:pPr>
              <a:lnSpc>
                <a:spcPct val="100000"/>
              </a:lnSpc>
              <a:defRPr/>
            </a:pPr>
            <a:endParaRPr lang="ja-JP" altLang="ja-JP"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スライド イメージ プレースホルダ 1"/>
          <p:cNvSpPr>
            <a:spLocks noGrp="1" noRot="1" noChangeAspect="1" noTextEdit="1"/>
          </p:cNvSpPr>
          <p:nvPr>
            <p:ph type="sldImg"/>
          </p:nvPr>
        </p:nvSpPr>
        <p:spPr>
          <a:ln/>
        </p:spPr>
      </p:sp>
      <p:sp>
        <p:nvSpPr>
          <p:cNvPr id="103427" name="ノート プレースホルダ 2"/>
          <p:cNvSpPr>
            <a:spLocks noGrp="1"/>
          </p:cNvSpPr>
          <p:nvPr>
            <p:ph type="body" idx="1"/>
          </p:nvPr>
        </p:nvSpPr>
        <p:spPr>
          <a:noFill/>
        </p:spPr>
        <p:txBody>
          <a:bodyPr lIns="95383" tIns="47692" rIns="95383" bIns="47692"/>
          <a:lstStyle/>
          <a:p>
            <a:r>
              <a:rPr lang="ja-JP" altLang="ja-JP" sz="1300" dirty="0"/>
              <a:t>身体合併症を有する認知症患者を継続的に支援するためには、各回復過程に応じた認知症ケアの視点が不可欠となる。急性期では、症状を的確に訴えることが困難な認知症の人に代わり、異常を早期発見し、全身状態を慎重に観察しながら苦痛を緩和する。また、二次障害を予防しながら、病状が安定したら、早期にリハビリテーションを開始する。回復期では</a:t>
            </a:r>
            <a:r>
              <a:rPr lang="en-US" altLang="ja-JP" sz="1300" dirty="0"/>
              <a:t>ADL</a:t>
            </a:r>
            <a:r>
              <a:rPr lang="ja-JP" altLang="ja-JP" sz="1300" dirty="0"/>
              <a:t>拡大への援助、日常生活の再構築を行い、在宅あるいは施設等への復帰に向けて退院指導を行う。慢性期および在宅・施設等では、機能を維持し自分なりの方法で</a:t>
            </a:r>
            <a:r>
              <a:rPr lang="en-US" altLang="ja-JP" sz="1300" dirty="0"/>
              <a:t>ADL</a:t>
            </a:r>
            <a:r>
              <a:rPr lang="ja-JP" altLang="ja-JP" sz="1300" dirty="0"/>
              <a:t>が遂行できるように支援していく。各期に共通するケアの視点は、障害されている認知機能を補いながら、まだ持ち備えている力を支援し、</a:t>
            </a:r>
            <a:r>
              <a:rPr lang="en-US" altLang="ja-JP" sz="1300" dirty="0"/>
              <a:t>BPSD</a:t>
            </a:r>
            <a:r>
              <a:rPr lang="ja-JP" altLang="ja-JP" sz="1300" dirty="0"/>
              <a:t>の予防・緩和に努めることである。</a:t>
            </a:r>
          </a:p>
          <a:p>
            <a:r>
              <a:rPr lang="ja-JP" altLang="ja-JP" sz="1300" dirty="0"/>
              <a:t>退院後、どのような療養・生活環境に移行するのかを見据えて、入院時から入院生活における本人の個別性に関する情報を収集し、必要な連携先へ提供していくことが重要である。</a:t>
            </a:r>
            <a:endParaRPr lang="ja-JP" altLang="en-US" dirty="0" smtClean="0">
              <a:latin typeface="ＭＳ Ｐゴシック" pitchFamily="50" charset="-128"/>
              <a:ea typeface="ＭＳ Ｐゴシック" pitchFamily="50" charset="-128"/>
            </a:endParaRPr>
          </a:p>
        </p:txBody>
      </p:sp>
      <p:sp>
        <p:nvSpPr>
          <p:cNvPr id="103428" name="スライド番号プレースホルダ 3"/>
          <p:cNvSpPr txBox="1">
            <a:spLocks noGrp="1"/>
          </p:cNvSpPr>
          <p:nvPr/>
        </p:nvSpPr>
        <p:spPr bwMode="auto">
          <a:xfrm>
            <a:off x="4019551"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3" tIns="47692" rIns="95383" bIns="47692"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E0EA3057-6D75-4A02-8544-D7B3C06F4108}" type="slidenum">
              <a:rPr lang="en-US" altLang="ja-JP" sz="1300"/>
              <a:pPr algn="r" eaLnBrk="1" hangingPunct="1"/>
              <a:t>16</a:t>
            </a:fld>
            <a:endParaRPr lang="en-US" altLang="ja-JP" sz="13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スライド イメージ プレースホルダ 1"/>
          <p:cNvSpPr>
            <a:spLocks noGrp="1" noRot="1" noChangeAspect="1" noTextEdit="1"/>
          </p:cNvSpPr>
          <p:nvPr>
            <p:ph type="sldImg"/>
          </p:nvPr>
        </p:nvSpPr>
        <p:spPr>
          <a:xfrm>
            <a:off x="995363" y="768350"/>
            <a:ext cx="5119687" cy="3838575"/>
          </a:xfrm>
          <a:ln/>
        </p:spPr>
      </p:sp>
      <p:sp>
        <p:nvSpPr>
          <p:cNvPr id="10243" name="ノート プレースホルダ 2"/>
          <p:cNvSpPr>
            <a:spLocks noGrp="1"/>
          </p:cNvSpPr>
          <p:nvPr>
            <p:ph type="body" idx="1"/>
          </p:nvPr>
        </p:nvSpPr>
        <p:spPr/>
        <p:txBody>
          <a:bodyPr lIns="95406" tIns="47702" rIns="95406" bIns="47702"/>
          <a:lstStyle/>
          <a:p>
            <a:r>
              <a:rPr lang="ja-JP" altLang="ja-JP" sz="1300" dirty="0"/>
              <a:t>認知症の人患者の情報収集では、聴取により得られた情報だけではなく、関わる医療従事者自身の日々の観察が最も重要になる。認知症の人が安全で快適な入院生活を送ることができるように、認知症の人のもてる力や生活に影響を及ぼしている症状や状態、それをもたらす加齢変化、生活環境との関連に目を向けて継続的にアセスメントしながら、彼らが持つニーズに合わせた保健・医療のマネジメントすることが必要になる。</a:t>
            </a:r>
          </a:p>
          <a:p>
            <a:r>
              <a:rPr lang="ja-JP" altLang="ja-JP" sz="1300" dirty="0"/>
              <a:t>認知症の人のアセスメントは、①多面的、包括的に情報収集し、認知症の人を全人的に理解する、②治療可能な健康上の問題を把握する、③認知症の人がもっている能力を発揮した生活が送れるように支援する、④個別の課題やニーズを明らかにし、認知症の人と家族にとって最も重要なことに焦点を当てた具体的な入院・看護計画を考案する、といった目的で行われる。</a:t>
            </a:r>
            <a:endParaRPr lang="ja-JP" altLang="en-US" dirty="0" smtClean="0">
              <a:latin typeface="+mn-ea"/>
              <a:ea typeface="+mn-ea"/>
            </a:endParaRPr>
          </a:p>
        </p:txBody>
      </p:sp>
      <p:sp>
        <p:nvSpPr>
          <p:cNvPr id="105476" name="スライド番号プレースホルダ 3"/>
          <p:cNvSpPr txBox="1">
            <a:spLocks noGrp="1"/>
          </p:cNvSpPr>
          <p:nvPr/>
        </p:nvSpPr>
        <p:spPr bwMode="auto">
          <a:xfrm>
            <a:off x="4019551"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6" tIns="47702" rIns="95406" bIns="47702" anchor="b"/>
          <a:lstStyle>
            <a:lvl1pPr defTabSz="987425" eaLnBrk="0" hangingPunct="0">
              <a:defRPr kumimoji="1" sz="3600">
                <a:solidFill>
                  <a:schemeClr val="tx1"/>
                </a:solidFill>
                <a:latin typeface="Arial" pitchFamily="34" charset="0"/>
                <a:ea typeface="ＭＳ Ｐゴシック" pitchFamily="50" charset="-128"/>
              </a:defRPr>
            </a:lvl1pPr>
            <a:lvl2pPr marL="742950" indent="-285750" defTabSz="987425" eaLnBrk="0" hangingPunct="0">
              <a:defRPr kumimoji="1" sz="3600">
                <a:solidFill>
                  <a:schemeClr val="tx1"/>
                </a:solidFill>
                <a:latin typeface="Arial" pitchFamily="34" charset="0"/>
                <a:ea typeface="ＭＳ Ｐゴシック" pitchFamily="50" charset="-128"/>
              </a:defRPr>
            </a:lvl2pPr>
            <a:lvl3pPr marL="1143000" indent="-228600" defTabSz="987425" eaLnBrk="0" hangingPunct="0">
              <a:defRPr kumimoji="1" sz="3600">
                <a:solidFill>
                  <a:schemeClr val="tx1"/>
                </a:solidFill>
                <a:latin typeface="Arial" pitchFamily="34" charset="0"/>
                <a:ea typeface="ＭＳ Ｐゴシック" pitchFamily="50" charset="-128"/>
              </a:defRPr>
            </a:lvl3pPr>
            <a:lvl4pPr marL="1600200" indent="-228600" defTabSz="987425" eaLnBrk="0" hangingPunct="0">
              <a:defRPr kumimoji="1" sz="3600">
                <a:solidFill>
                  <a:schemeClr val="tx1"/>
                </a:solidFill>
                <a:latin typeface="Arial" pitchFamily="34" charset="0"/>
                <a:ea typeface="ＭＳ Ｐゴシック" pitchFamily="50" charset="-128"/>
              </a:defRPr>
            </a:lvl4pPr>
            <a:lvl5pPr marL="2057400" indent="-228600" defTabSz="987425" eaLnBrk="0" hangingPunct="0">
              <a:defRPr kumimoji="1" sz="3600">
                <a:solidFill>
                  <a:schemeClr val="tx1"/>
                </a:solidFill>
                <a:latin typeface="Arial" pitchFamily="34" charset="0"/>
                <a:ea typeface="ＭＳ Ｐゴシック" pitchFamily="50" charset="-128"/>
              </a:defRPr>
            </a:lvl5pPr>
            <a:lvl6pPr marL="2514600" indent="-228600" defTabSz="98742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8742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8742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8742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67600CE7-27DE-40B8-A55B-6B47539332F4}" type="slidenum">
              <a:rPr lang="en-US" altLang="ja-JP" sz="1300"/>
              <a:pPr algn="r" eaLnBrk="1" hangingPunct="1"/>
              <a:t>17</a:t>
            </a:fld>
            <a:endParaRPr lang="en-US" altLang="ja-JP" sz="13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スライド イメージ プレースホルダ 1"/>
          <p:cNvSpPr>
            <a:spLocks noGrp="1" noRot="1" noChangeAspect="1" noTextEdit="1"/>
          </p:cNvSpPr>
          <p:nvPr>
            <p:ph type="sldImg"/>
          </p:nvPr>
        </p:nvSpPr>
        <p:spPr>
          <a:ln/>
        </p:spPr>
      </p:sp>
      <p:sp>
        <p:nvSpPr>
          <p:cNvPr id="106499" name="ノート プレースホルダ 2"/>
          <p:cNvSpPr>
            <a:spLocks noGrp="1"/>
          </p:cNvSpPr>
          <p:nvPr>
            <p:ph type="body" idx="1"/>
          </p:nvPr>
        </p:nvSpPr>
        <p:spPr>
          <a:noFill/>
        </p:spPr>
        <p:txBody>
          <a:bodyPr lIns="95383" tIns="47692" rIns="95383" bIns="47692"/>
          <a:lstStyle/>
          <a:p>
            <a:r>
              <a:rPr lang="ja-JP" altLang="ja-JP" sz="1300" dirty="0"/>
              <a:t>認知症の人のアセスメントは決して容易ではない。それは、認知症の人自身から　明確な情報を得ることが難しく、また、核家族化が進み介護者自身も高齢であることから家族からも情報を得にくいという事態が生じているためである。認知症の人が存在することすべてを通してケアスタッフに伝えようとしているメッセージに耳と目を凝らし、彼らがもつニーズに迫ることが求められる。</a:t>
            </a:r>
          </a:p>
          <a:p>
            <a:r>
              <a:rPr lang="ja-JP" altLang="ja-JP" sz="1300" dirty="0"/>
              <a:t>その際の留意点は、①認知症の人の軽微な表情や言動の変化、検査データの推移から身体状況を慎重にアセスメントする、②入院前の生活行動はどのような状態であり、現在はどのような状態であるのか、認知症の人の生活歴、経時的変化に注目し、時間軸をもつこと、③認知症の人の言葉と行為・行動の意味を深く掘り下げること、④チーム内で認知症の人のアセスメントに関して繰り返し話し合うこと、の</a:t>
            </a:r>
            <a:r>
              <a:rPr lang="en-US" altLang="ja-JP" sz="1300" dirty="0"/>
              <a:t>4</a:t>
            </a:r>
            <a:r>
              <a:rPr lang="ja-JP" altLang="ja-JP" sz="1300" dirty="0"/>
              <a:t>点である。</a:t>
            </a:r>
          </a:p>
          <a:p>
            <a:pPr>
              <a:lnSpc>
                <a:spcPct val="100000"/>
              </a:lnSpc>
            </a:pPr>
            <a:endParaRPr lang="ja-JP" altLang="en-US" dirty="0" smtClean="0">
              <a:latin typeface="ＭＳ Ｐゴシック" pitchFamily="50" charset="-128"/>
              <a:ea typeface="ＭＳ Ｐゴシック" pitchFamily="50" charset="-128"/>
            </a:endParaRPr>
          </a:p>
        </p:txBody>
      </p:sp>
      <p:sp>
        <p:nvSpPr>
          <p:cNvPr id="106500" name="スライド番号プレースホルダ 3"/>
          <p:cNvSpPr txBox="1">
            <a:spLocks noGrp="1"/>
          </p:cNvSpPr>
          <p:nvPr/>
        </p:nvSpPr>
        <p:spPr bwMode="auto">
          <a:xfrm>
            <a:off x="4019551" y="9718675"/>
            <a:ext cx="307816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3" tIns="47692" rIns="95383" bIns="47692" anchor="b"/>
          <a:lstStyle>
            <a:lvl1pPr defTabSz="954088" eaLnBrk="0" hangingPunct="0">
              <a:defRPr kumimoji="1" sz="3600">
                <a:solidFill>
                  <a:schemeClr val="tx1"/>
                </a:solidFill>
                <a:latin typeface="Arial" pitchFamily="34" charset="0"/>
                <a:ea typeface="ＭＳ Ｐゴシック" pitchFamily="50" charset="-128"/>
              </a:defRPr>
            </a:lvl1pPr>
            <a:lvl2pPr marL="742950" indent="-285750" defTabSz="954088" eaLnBrk="0" hangingPunct="0">
              <a:defRPr kumimoji="1" sz="3600">
                <a:solidFill>
                  <a:schemeClr val="tx1"/>
                </a:solidFill>
                <a:latin typeface="Arial" pitchFamily="34" charset="0"/>
                <a:ea typeface="ＭＳ Ｐゴシック" pitchFamily="50" charset="-128"/>
              </a:defRPr>
            </a:lvl2pPr>
            <a:lvl3pPr marL="1143000" indent="-228600" defTabSz="954088" eaLnBrk="0" hangingPunct="0">
              <a:defRPr kumimoji="1" sz="3600">
                <a:solidFill>
                  <a:schemeClr val="tx1"/>
                </a:solidFill>
                <a:latin typeface="Arial" pitchFamily="34" charset="0"/>
                <a:ea typeface="ＭＳ Ｐゴシック" pitchFamily="50" charset="-128"/>
              </a:defRPr>
            </a:lvl3pPr>
            <a:lvl4pPr marL="1600200" indent="-228600" defTabSz="954088" eaLnBrk="0" hangingPunct="0">
              <a:defRPr kumimoji="1" sz="3600">
                <a:solidFill>
                  <a:schemeClr val="tx1"/>
                </a:solidFill>
                <a:latin typeface="Arial" pitchFamily="34" charset="0"/>
                <a:ea typeface="ＭＳ Ｐゴシック" pitchFamily="50" charset="-128"/>
              </a:defRPr>
            </a:lvl4pPr>
            <a:lvl5pPr marL="2057400" indent="-228600" defTabSz="954088" eaLnBrk="0" hangingPunct="0">
              <a:defRPr kumimoji="1" sz="3600">
                <a:solidFill>
                  <a:schemeClr val="tx1"/>
                </a:solidFill>
                <a:latin typeface="Arial" pitchFamily="34" charset="0"/>
                <a:ea typeface="ＭＳ Ｐゴシック" pitchFamily="50" charset="-128"/>
              </a:defRPr>
            </a:lvl5pPr>
            <a:lvl6pPr marL="25146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540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4674C3C8-6CCE-4A5E-B645-0F9562111440}" type="slidenum">
              <a:rPr lang="en-US" altLang="ja-JP" sz="1300"/>
              <a:pPr algn="r" eaLnBrk="1" hangingPunct="1"/>
              <a:t>18</a:t>
            </a:fld>
            <a:endParaRPr lang="en-US" altLang="ja-JP" sz="13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xfrm>
            <a:off x="995363" y="768350"/>
            <a:ext cx="5119687" cy="3838575"/>
          </a:xfrm>
          <a:ln/>
        </p:spPr>
      </p:sp>
      <p:sp>
        <p:nvSpPr>
          <p:cNvPr id="94211" name="Rectangle 3"/>
          <p:cNvSpPr>
            <a:spLocks noGrp="1" noChangeArrowheads="1"/>
          </p:cNvSpPr>
          <p:nvPr>
            <p:ph type="body" idx="1"/>
          </p:nvPr>
        </p:nvSpPr>
        <p:spPr>
          <a:noFill/>
        </p:spPr>
        <p:txBody>
          <a:bodyPr lIns="95401" tIns="47701" rIns="95401" bIns="47701"/>
          <a:lstStyle/>
          <a:p>
            <a:r>
              <a:rPr lang="ja-JP" altLang="ja-JP" sz="1300" dirty="0"/>
              <a:t>認知症の初期にみられる日常生活上の変化を示す。これは東京都全域を対象とした疫学調査で「認知症」と診断された対象者の家族が気づいた日常生活上の変化を頻度順に示したものである。１項目のみでみれば加齢による生理的な変化と区別することは難しい。しかし、このような変化が少なくとも半年前と比較して目立つようであれば認知症を疑うタイミングといえる。</a:t>
            </a:r>
          </a:p>
          <a:p>
            <a:r>
              <a:rPr lang="ja-JP" altLang="ja-JP" sz="1300" dirty="0"/>
              <a:t>　ここで問題となるのは家族がいなければこのような変化は気づかれにくいことであろう。</a:t>
            </a:r>
            <a:r>
              <a:rPr lang="en-US" altLang="ja-JP" sz="1300" dirty="0"/>
              <a:t>65</a:t>
            </a:r>
            <a:r>
              <a:rPr lang="ja-JP" altLang="ja-JP" sz="1300" dirty="0"/>
              <a:t>歳以上の４割が単身あるいは高齢者世帯であり、その割合が今後ますます増加することを考えれば、家族に情報源を求めることが難しい状況もあり得る。家族から情報が得られる場合には、認知症を疑うことはむしろ容易と言っていい。本人との問診を通して認知症を疑う技術がかかりつけ医に求められる理由である。</a:t>
            </a:r>
            <a:r>
              <a:rPr lang="en-US" altLang="ja-JP" sz="1300" dirty="0"/>
              <a:t> </a:t>
            </a:r>
            <a:endParaRPr lang="ja-JP" altLang="ja-JP" sz="1300" dirty="0"/>
          </a:p>
          <a:p>
            <a:r>
              <a:rPr lang="ja-JP" altLang="ja-JP" sz="1300" u="sng" dirty="0"/>
              <a:t>出 典　 　　　　　　　　　　　　　　　　　　　　　　　　　　　　　　　　　　　　　　　　　　　　　　　　　　</a:t>
            </a:r>
            <a:r>
              <a:rPr lang="en-US" altLang="ja-JP" sz="1300" u="sng" dirty="0"/>
              <a:t>      </a:t>
            </a:r>
            <a:r>
              <a:rPr lang="ja-JP" altLang="ja-JP" sz="1300" u="sng" dirty="0"/>
              <a:t>　　　　</a:t>
            </a:r>
            <a:endParaRPr lang="ja-JP" altLang="ja-JP" sz="1300" dirty="0"/>
          </a:p>
          <a:p>
            <a:r>
              <a:rPr lang="ja-JP" altLang="ja-JP" sz="1300" dirty="0"/>
              <a:t>東京都福祉局：「高齢者の生活実態及び健康に関する調査・専門調査報告書」（</a:t>
            </a:r>
            <a:r>
              <a:rPr lang="en-US" altLang="ja-JP" sz="1300" dirty="0"/>
              <a:t>1995</a:t>
            </a:r>
            <a:r>
              <a:rPr lang="ja-JP" altLang="ja-JP" sz="1300" dirty="0"/>
              <a:t>）</a:t>
            </a:r>
            <a:endParaRPr lang="ja-JP" altLang="ja-JP"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995363" y="768350"/>
            <a:ext cx="5119687" cy="3838575"/>
          </a:xfrm>
          <a:ln/>
        </p:spPr>
      </p:sp>
      <p:sp>
        <p:nvSpPr>
          <p:cNvPr id="95235" name="Rectangle 3"/>
          <p:cNvSpPr>
            <a:spLocks noGrp="1" noChangeArrowheads="1"/>
          </p:cNvSpPr>
          <p:nvPr>
            <p:ph type="body" idx="1"/>
          </p:nvPr>
        </p:nvSpPr>
        <p:spPr>
          <a:noFill/>
        </p:spPr>
        <p:txBody>
          <a:bodyPr lIns="95401" tIns="47701" rIns="95401" bIns="47701"/>
          <a:lstStyle/>
          <a:p>
            <a:r>
              <a:rPr lang="ja-JP" altLang="ja-JP" sz="1300" dirty="0"/>
              <a:t>加齢に伴うもの忘れと認知症のもの忘れの臨床的な違いを示す。</a:t>
            </a:r>
          </a:p>
          <a:p>
            <a:r>
              <a:rPr lang="ja-JP" altLang="ja-JP" sz="1300" dirty="0"/>
              <a:t>　まず、前者は半年～１年では進行することはないが、後者では進行性の変化がみられる。本人は自覚していないが、家族に１年前のもの忘れの状態と現在を比べてもらえばわかりやすい。もの忘れの内容に関しては、前者が体験の一部であるのに対して後者は体験すべてを忘れてしまうという違いがある。例えば、結婚式に出席した際に隣に座っていた人の名前を思い出せないのが前者であり、出席したこと自体を忘れてしまうのが後者である。</a:t>
            </a:r>
          </a:p>
          <a:p>
            <a:r>
              <a:rPr lang="ja-JP" altLang="ja-JP" sz="1300" dirty="0"/>
              <a:t>また、前者であれば見当識障害は伴わないが、後者であればしばしば時間の失見当がみられる。後者ではもの忘れに対する自覚は前者に比べて乏しい。</a:t>
            </a:r>
            <a:r>
              <a:rPr lang="en-US" altLang="ja-JP" sz="1300" dirty="0"/>
              <a:t> </a:t>
            </a:r>
            <a:endParaRPr lang="ja-JP" altLang="ja-JP" sz="1300" dirty="0"/>
          </a:p>
          <a:p>
            <a:r>
              <a:rPr lang="ja-JP" altLang="ja-JP" sz="1300" u="sng" dirty="0"/>
              <a:t>出 典　　　　　　　　　　　　　　　　　　　　　　　　　　　　　　　　　　　　　　　　</a:t>
            </a:r>
            <a:r>
              <a:rPr lang="en-US" altLang="ja-JP" sz="1300" u="sng" dirty="0"/>
              <a:t>       </a:t>
            </a:r>
            <a:r>
              <a:rPr lang="ja-JP" altLang="ja-JP" sz="1300" u="sng" dirty="0"/>
              <a:t>　　　　　　　　　　　　　　　</a:t>
            </a:r>
            <a:endParaRPr lang="ja-JP" altLang="ja-JP" sz="1300" dirty="0"/>
          </a:p>
          <a:p>
            <a:r>
              <a:rPr lang="ja-JP" altLang="ja-JP" sz="1300" dirty="0"/>
              <a:t>東京都高齢者施策推進室：「痴呆が疑われたときに</a:t>
            </a:r>
            <a:r>
              <a:rPr lang="en-US" altLang="ja-JP" sz="1300" dirty="0"/>
              <a:t>-</a:t>
            </a:r>
            <a:r>
              <a:rPr lang="ja-JP" altLang="ja-JP" sz="1300" dirty="0"/>
              <a:t>かかりつけ医のための痴呆の手引」（</a:t>
            </a:r>
            <a:r>
              <a:rPr lang="en-US" altLang="ja-JP" sz="1300" dirty="0"/>
              <a:t>1999</a:t>
            </a:r>
            <a:r>
              <a:rPr lang="ja-JP" altLang="ja-JP" sz="1300" dirty="0"/>
              <a:t>）</a:t>
            </a:r>
          </a:p>
          <a:p>
            <a:pPr eaLnBrk="1" hangingPunct="1"/>
            <a:endParaRPr lang="ja-JP" altLang="ja-JP"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96259"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nchor="b"/>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812AE9A4-9021-4B42-912D-A5E024B25E61}" type="slidenum">
              <a:rPr lang="en-US" altLang="ja-JP" sz="1300"/>
              <a:pPr algn="r" eaLnBrk="1" hangingPunct="1"/>
              <a:t>22</a:t>
            </a:fld>
            <a:endParaRPr lang="en-US" altLang="ja-JP" sz="1300"/>
          </a:p>
        </p:txBody>
      </p:sp>
      <p:sp>
        <p:nvSpPr>
          <p:cNvPr id="96260" name="Rectangle 2"/>
          <p:cNvSpPr>
            <a:spLocks noGrp="1" noRot="1" noChangeAspect="1" noChangeArrowheads="1" noTextEdit="1"/>
          </p:cNvSpPr>
          <p:nvPr>
            <p:ph type="sldImg"/>
          </p:nvPr>
        </p:nvSpPr>
        <p:spPr>
          <a:xfrm>
            <a:off x="990600" y="768350"/>
            <a:ext cx="5118100" cy="3838575"/>
          </a:xfrm>
          <a:ln/>
        </p:spPr>
      </p:sp>
      <p:sp>
        <p:nvSpPr>
          <p:cNvPr id="96261" name="Rectangle 3"/>
          <p:cNvSpPr>
            <a:spLocks noGrp="1" noChangeArrowheads="1"/>
          </p:cNvSpPr>
          <p:nvPr>
            <p:ph type="body" idx="1"/>
          </p:nvPr>
        </p:nvSpPr>
        <p:spPr>
          <a:xfrm>
            <a:off x="709614" y="4862514"/>
            <a:ext cx="5680075" cy="4603750"/>
          </a:xfrm>
          <a:noFill/>
        </p:spPr>
        <p:txBody>
          <a:bodyPr lIns="95384" rIns="95384"/>
          <a:lstStyle/>
          <a:p>
            <a:r>
              <a:rPr lang="ja-JP" altLang="ja-JP" sz="1300" dirty="0"/>
              <a:t>記憶障害、判断・実行機能障害に関する質問は、あらかじめ家族から最近起こった出来事の情報や日常生活の行動に関する情報を得ておくことが必要となる。両者の間の情報に矛盾が生じたりするだけでなく、その矛盾を本人が認めるかどうか、認めないでさまざまな言い訳をして取り繕うかどうかは、診断において重要なポイントとなる。</a:t>
            </a:r>
          </a:p>
          <a:p>
            <a:r>
              <a:rPr lang="ja-JP" altLang="ja-JP" sz="1300" dirty="0"/>
              <a:t>また家族から情報を得る際に重要な点は、１）症状が出現してきたのはいつごろからなのか、２）以前は無かった症状なのかどうか、の２点である。以前は無かった症状が出現し悪化してきている、出現してきた時期が家族の間でも一定せずいつとは断定できないという情報が得られた時には、病的な変性性認知症の存在が疑われる。</a:t>
            </a:r>
          </a:p>
          <a:p>
            <a:r>
              <a:rPr lang="ja-JP" altLang="ja-JP" sz="1300" dirty="0"/>
              <a:t>失行、失認については家族はおかしなことをする、わざと変なことをすると認識している場合があり、症状と認識していないことがある。おかしな行動をするという訴えがある際には、着衣失行、構成障害、半側空間無視、肢節運動失行の存在を疑ってみる必要がある。</a:t>
            </a:r>
          </a:p>
          <a:p>
            <a:pPr eaLnBrk="1" hangingPunct="1"/>
            <a:endParaRPr lang="ja-JP" altLang="ja-JP"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97283"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nchor="b"/>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D3544638-58F4-41EF-9DDC-6D0EF9FDDEA7}" type="slidenum">
              <a:rPr lang="en-US" altLang="ja-JP" sz="1300"/>
              <a:pPr algn="r" eaLnBrk="1" hangingPunct="1"/>
              <a:t>23</a:t>
            </a:fld>
            <a:endParaRPr lang="en-US" altLang="ja-JP" sz="1300"/>
          </a:p>
        </p:txBody>
      </p:sp>
      <p:sp>
        <p:nvSpPr>
          <p:cNvPr id="97284" name="Rectangle 2"/>
          <p:cNvSpPr>
            <a:spLocks noGrp="1" noRot="1" noChangeAspect="1" noChangeArrowheads="1" noTextEdit="1"/>
          </p:cNvSpPr>
          <p:nvPr>
            <p:ph type="sldImg"/>
          </p:nvPr>
        </p:nvSpPr>
        <p:spPr>
          <a:xfrm>
            <a:off x="990600" y="768350"/>
            <a:ext cx="5118100" cy="3838575"/>
          </a:xfrm>
          <a:ln/>
        </p:spPr>
      </p:sp>
      <p:sp>
        <p:nvSpPr>
          <p:cNvPr id="97285" name="Rectangle 3"/>
          <p:cNvSpPr>
            <a:spLocks noGrp="1" noChangeArrowheads="1"/>
          </p:cNvSpPr>
          <p:nvPr>
            <p:ph type="body" idx="1"/>
          </p:nvPr>
        </p:nvSpPr>
        <p:spPr>
          <a:xfrm>
            <a:off x="709614" y="4862514"/>
            <a:ext cx="5680075" cy="4603750"/>
          </a:xfrm>
          <a:noFill/>
        </p:spPr>
        <p:txBody>
          <a:bodyPr lIns="95384" rIns="95384"/>
          <a:lstStyle/>
          <a:p>
            <a:r>
              <a:rPr lang="ja-JP" altLang="ja-JP" sz="1300" dirty="0"/>
              <a:t>最近の記憶</a:t>
            </a:r>
          </a:p>
          <a:p>
            <a:r>
              <a:rPr lang="ja-JP" altLang="ja-JP" sz="1300" dirty="0"/>
              <a:t>食事の内容や、外来ならばどのような交通手段で受診したのかを聴く。できる限り世間話をするように聞きだすのがコツである。昨日何をしましたかと質問するのもよい。</a:t>
            </a:r>
          </a:p>
          <a:p>
            <a:r>
              <a:rPr lang="ja-JP" altLang="ja-JP" sz="1300" dirty="0"/>
              <a:t>昔の記憶</a:t>
            </a:r>
          </a:p>
          <a:p>
            <a:r>
              <a:rPr lang="ja-JP" altLang="ja-JP" sz="1300" dirty="0"/>
              <a:t>生年月日、出身地、結婚や子供の誕生日などを尋ねる。既往歴、職業歴を聴く。ここで教育歴を聴くのもよい。その年齢なら当然知っているはずの社会的事件についてきく。太平洋戦争、東京オリンピック、サリン事件など。</a:t>
            </a:r>
            <a:endParaRPr lang="ja-JP" altLang="ja-JP"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98307"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nchor="b"/>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2B701730-AA5C-42B7-A64C-14E34AFF8854}" type="slidenum">
              <a:rPr lang="en-US" altLang="ja-JP" sz="1300"/>
              <a:pPr algn="r" eaLnBrk="1" hangingPunct="1"/>
              <a:t>24</a:t>
            </a:fld>
            <a:endParaRPr lang="en-US" altLang="ja-JP" sz="1300"/>
          </a:p>
        </p:txBody>
      </p:sp>
      <p:sp>
        <p:nvSpPr>
          <p:cNvPr id="98308" name="Rectangle 2"/>
          <p:cNvSpPr>
            <a:spLocks noGrp="1" noRot="1" noChangeAspect="1" noChangeArrowheads="1" noTextEdit="1"/>
          </p:cNvSpPr>
          <p:nvPr>
            <p:ph type="sldImg"/>
          </p:nvPr>
        </p:nvSpPr>
        <p:spPr>
          <a:xfrm>
            <a:off x="990600" y="768350"/>
            <a:ext cx="5118100" cy="3838575"/>
          </a:xfrm>
          <a:ln/>
        </p:spPr>
      </p:sp>
      <p:sp>
        <p:nvSpPr>
          <p:cNvPr id="98309" name="Rectangle 3"/>
          <p:cNvSpPr>
            <a:spLocks noGrp="1" noChangeArrowheads="1"/>
          </p:cNvSpPr>
          <p:nvPr>
            <p:ph type="body" idx="1"/>
          </p:nvPr>
        </p:nvSpPr>
        <p:spPr>
          <a:xfrm>
            <a:off x="709614" y="4862514"/>
            <a:ext cx="5680075" cy="4603750"/>
          </a:xfrm>
          <a:noFill/>
        </p:spPr>
        <p:txBody>
          <a:bodyPr lIns="95384" rIns="95384"/>
          <a:lstStyle/>
          <a:p>
            <a:r>
              <a:rPr lang="ja-JP" altLang="ja-JP" sz="1300" dirty="0"/>
              <a:t>見当識障害のアセスメントでは時間と場所についての見当識を尋ねる。通常、時間の見当識が先に障害されることが多い。アルツハイマー型認知症では一般に記憶障害と平行して進行するが、レビー小体型認知症では見当識障害が前景に出て記憶障害よりも目立つことがある。</a:t>
            </a:r>
          </a:p>
          <a:p>
            <a:r>
              <a:rPr lang="ja-JP" altLang="ja-JP" sz="1300" dirty="0"/>
              <a:t>時間の見当識障害では年月日だけでなく季節や、時計を見ないで現在の時刻を言わせることも有用である。月は正確に答えても、季節は間違うこともある。</a:t>
            </a:r>
          </a:p>
          <a:p>
            <a:r>
              <a:rPr lang="ja-JP" altLang="ja-JP" sz="1300" dirty="0"/>
              <a:t>場所の見当識としては、今いる場所、ビルなら何階にいるのか、自宅の住所、今住んでいるところ、自宅と今住んでいるところが一致するかどうかについて質問する。</a:t>
            </a:r>
            <a:endParaRPr lang="ja-JP" altLang="ja-JP"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99331"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nchor="b"/>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BA07F6E0-2F41-45F2-B49E-24B3E619D290}" type="slidenum">
              <a:rPr lang="en-US" altLang="ja-JP" sz="1300"/>
              <a:pPr algn="r" eaLnBrk="1" hangingPunct="1"/>
              <a:t>25</a:t>
            </a:fld>
            <a:endParaRPr lang="en-US" altLang="ja-JP" sz="1300"/>
          </a:p>
        </p:txBody>
      </p:sp>
      <p:sp>
        <p:nvSpPr>
          <p:cNvPr id="99332" name="Rectangle 2"/>
          <p:cNvSpPr>
            <a:spLocks noGrp="1" noRot="1" noChangeAspect="1" noChangeArrowheads="1" noTextEdit="1"/>
          </p:cNvSpPr>
          <p:nvPr>
            <p:ph type="sldImg"/>
          </p:nvPr>
        </p:nvSpPr>
        <p:spPr>
          <a:xfrm>
            <a:off x="990600" y="768350"/>
            <a:ext cx="5118100" cy="3838575"/>
          </a:xfrm>
          <a:ln/>
        </p:spPr>
      </p:sp>
      <p:sp>
        <p:nvSpPr>
          <p:cNvPr id="99333" name="Rectangle 3"/>
          <p:cNvSpPr>
            <a:spLocks noGrp="1" noChangeArrowheads="1"/>
          </p:cNvSpPr>
          <p:nvPr>
            <p:ph type="body" idx="1"/>
          </p:nvPr>
        </p:nvSpPr>
        <p:spPr>
          <a:xfrm>
            <a:off x="709614" y="4862514"/>
            <a:ext cx="5680075" cy="4603750"/>
          </a:xfrm>
          <a:noFill/>
        </p:spPr>
        <p:txBody>
          <a:bodyPr lIns="95384" rIns="95384"/>
          <a:lstStyle/>
          <a:p>
            <a:pPr eaLnBrk="1" hangingPunct="1"/>
            <a:r>
              <a:rPr lang="ja-JP" altLang="ja-JP" sz="1300" dirty="0"/>
              <a:t>家族から日ごろの行動について聴いておく必要がある。女性の場合、料理が適切にできているか、男性の場合、買物ができているかを聴くことが有用である。料理、買物ともに多くの判断と遂行機能を要するからである。このほかに電話をかける、移動・外出をする、薬の管理をする、お金の管理をするなどについてどの程度できているか確認しておく。</a:t>
            </a:r>
            <a:endParaRPr lang="ja-JP" altLang="ja-JP"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0" fontAlgn="base" hangingPunct="0"/>
            <a:r>
              <a:rPr lang="ja-JP" altLang="ja-JP" sz="1300" dirty="0"/>
              <a:t>認知症においてＡＤＬを評価することの臨床的な意義は、</a:t>
            </a:r>
          </a:p>
          <a:p>
            <a:pPr eaLnBrk="0" fontAlgn="base" hangingPunct="0"/>
            <a:r>
              <a:rPr lang="ja-JP" altLang="ja-JP" sz="1300" dirty="0"/>
              <a:t>①認知機能障害とそれによって起こる機能障害の関連を明らかにする</a:t>
            </a:r>
          </a:p>
          <a:p>
            <a:pPr eaLnBrk="0" fontAlgn="base" hangingPunct="0"/>
            <a:r>
              <a:rPr lang="ja-JP" altLang="ja-JP" sz="1300" dirty="0"/>
              <a:t>②行動障害のＡＤＬに対する影響を理解する</a:t>
            </a:r>
          </a:p>
          <a:p>
            <a:pPr eaLnBrk="0" fontAlgn="base" hangingPunct="0"/>
            <a:r>
              <a:rPr lang="ja-JP" altLang="ja-JP" sz="1300" dirty="0"/>
              <a:t>③ＡＤＬ能力によってケアプランが異なること</a:t>
            </a:r>
          </a:p>
          <a:p>
            <a:pPr eaLnBrk="0" fontAlgn="base" hangingPunct="0"/>
            <a:r>
              <a:rPr lang="ja-JP" altLang="ja-JP" sz="1300" dirty="0"/>
              <a:t>が挙げられる。また、研究の指標としての意義があり、ｱ）介護負担や保健・福祉サービスの利用に関する研究では重要な指標、ｲ）介護や薬物療法の効果指標として重要である</a:t>
            </a:r>
            <a:r>
              <a:rPr lang="en-US" altLang="ja-JP" sz="1300" baseline="30000" dirty="0"/>
              <a:t>1</a:t>
            </a:r>
            <a:r>
              <a:rPr lang="ja-JP" altLang="ja-JP" sz="1300" baseline="30000" dirty="0"/>
              <a:t>）</a:t>
            </a:r>
            <a:r>
              <a:rPr lang="ja-JP" altLang="ja-JP" sz="1300" dirty="0"/>
              <a:t>。</a:t>
            </a:r>
          </a:p>
          <a:p>
            <a:pPr eaLnBrk="0" fontAlgn="base" hangingPunct="0"/>
            <a:r>
              <a:rPr lang="ja-JP" altLang="ja-JP" sz="1300" dirty="0"/>
              <a:t>認知症における代表的なＡＤＬ評価尺度を示した。バーセルインデックス（</a:t>
            </a:r>
            <a:r>
              <a:rPr lang="en-US" altLang="ja-JP" sz="1300" dirty="0" err="1"/>
              <a:t>Barthel</a:t>
            </a:r>
            <a:r>
              <a:rPr lang="en-US" altLang="ja-JP" sz="1300" dirty="0"/>
              <a:t> Index;</a:t>
            </a:r>
            <a:r>
              <a:rPr lang="ja-JP" altLang="ja-JP" sz="1300" dirty="0"/>
              <a:t>　機能的評価）は、</a:t>
            </a:r>
            <a:r>
              <a:rPr lang="en-US" altLang="ja-JP" sz="1300" dirty="0"/>
              <a:t>10</a:t>
            </a:r>
            <a:r>
              <a:rPr lang="ja-JP" altLang="ja-JP" sz="1300" dirty="0"/>
              <a:t>項目</a:t>
            </a:r>
            <a:r>
              <a:rPr lang="en-US" altLang="ja-JP" sz="1300" dirty="0"/>
              <a:t>100</a:t>
            </a:r>
            <a:r>
              <a:rPr lang="ja-JP" altLang="ja-JP" sz="1300" dirty="0"/>
              <a:t>点満点で行う（</a:t>
            </a:r>
            <a:r>
              <a:rPr lang="en-US" altLang="ja-JP" sz="1300" dirty="0"/>
              <a:t>1</a:t>
            </a:r>
            <a:r>
              <a:rPr lang="ja-JP" altLang="ja-JP" sz="1300" dirty="0"/>
              <a:t>食事、</a:t>
            </a:r>
            <a:r>
              <a:rPr lang="en-US" altLang="ja-JP" sz="1300" dirty="0"/>
              <a:t>2</a:t>
            </a:r>
            <a:r>
              <a:rPr lang="ja-JP" altLang="ja-JP" sz="1300" dirty="0"/>
              <a:t>車椅子からベッドへの移動、</a:t>
            </a:r>
            <a:r>
              <a:rPr lang="en-US" altLang="ja-JP" sz="1300" dirty="0"/>
              <a:t>3</a:t>
            </a:r>
            <a:r>
              <a:rPr lang="ja-JP" altLang="ja-JP" sz="1300" dirty="0"/>
              <a:t>整容、</a:t>
            </a:r>
            <a:r>
              <a:rPr lang="en-US" altLang="ja-JP" sz="1300" dirty="0"/>
              <a:t>4</a:t>
            </a:r>
            <a:r>
              <a:rPr lang="ja-JP" altLang="ja-JP" sz="1300" dirty="0"/>
              <a:t>トイレ動作、</a:t>
            </a:r>
            <a:r>
              <a:rPr lang="en-US" altLang="ja-JP" sz="1300" dirty="0"/>
              <a:t>5</a:t>
            </a:r>
            <a:r>
              <a:rPr lang="ja-JP" altLang="ja-JP" sz="1300" dirty="0"/>
              <a:t>入浴、</a:t>
            </a:r>
            <a:r>
              <a:rPr lang="en-US" altLang="ja-JP" sz="1300" dirty="0"/>
              <a:t>6</a:t>
            </a:r>
            <a:r>
              <a:rPr lang="ja-JP" altLang="ja-JP" sz="1300" dirty="0"/>
              <a:t>歩行、</a:t>
            </a:r>
            <a:r>
              <a:rPr lang="en-US" altLang="ja-JP" sz="1300" dirty="0"/>
              <a:t>7</a:t>
            </a:r>
            <a:r>
              <a:rPr lang="ja-JP" altLang="ja-JP" sz="1300" dirty="0"/>
              <a:t>階段昇降、</a:t>
            </a:r>
            <a:r>
              <a:rPr lang="en-US" altLang="ja-JP" sz="1300" dirty="0"/>
              <a:t>8</a:t>
            </a:r>
            <a:r>
              <a:rPr lang="ja-JP" altLang="ja-JP" sz="1300" dirty="0"/>
              <a:t>着替え、</a:t>
            </a:r>
            <a:r>
              <a:rPr lang="en-US" altLang="ja-JP" sz="1300" dirty="0"/>
              <a:t>9</a:t>
            </a:r>
            <a:r>
              <a:rPr lang="ja-JP" altLang="ja-JP" sz="1300" dirty="0"/>
              <a:t>排便コントロール、</a:t>
            </a:r>
            <a:r>
              <a:rPr lang="en-US" altLang="ja-JP" sz="1300" dirty="0"/>
              <a:t>10</a:t>
            </a:r>
            <a:r>
              <a:rPr lang="ja-JP" altLang="ja-JP" sz="1300" dirty="0"/>
              <a:t>排尿コントロール）。総合点は、全般的自立を表すが、各機能項目の依存評価がより重要である。</a:t>
            </a:r>
            <a:r>
              <a:rPr lang="en-US" altLang="ja-JP" sz="1300" dirty="0"/>
              <a:t> </a:t>
            </a:r>
            <a:endParaRPr lang="ja-JP" altLang="ja-JP" sz="1300" dirty="0"/>
          </a:p>
          <a:p>
            <a:r>
              <a:rPr lang="ja-JP" altLang="ja-JP" sz="1300" u="sng" dirty="0"/>
              <a:t>出 典　　　　　　　　　　　　　　　　　　　　　　　　　　　　　　　</a:t>
            </a:r>
            <a:r>
              <a:rPr lang="en-US" altLang="ja-JP" sz="1300" u="sng" dirty="0"/>
              <a:t>     </a:t>
            </a:r>
            <a:r>
              <a:rPr lang="ja-JP" altLang="ja-JP" sz="1300" u="sng" dirty="0"/>
              <a:t>　　　　　　　　　　　　　　　　　　　　　　　　</a:t>
            </a:r>
            <a:endParaRPr lang="ja-JP" altLang="ja-JP" sz="1300" dirty="0"/>
          </a:p>
          <a:p>
            <a:r>
              <a:rPr lang="en-US" altLang="ja-JP" sz="1300" dirty="0"/>
              <a:t>1) </a:t>
            </a:r>
            <a:r>
              <a:rPr lang="ja-JP" altLang="ja-JP" sz="1300" dirty="0"/>
              <a:t>認知症の検査評価尺度　認知症テキストブック　日本認知症学会編　</a:t>
            </a:r>
            <a:r>
              <a:rPr lang="en-US" altLang="ja-JP" sz="1300" dirty="0"/>
              <a:t>pp114-138,2008</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26</a:t>
            </a:fld>
            <a:endParaRPr lang="en-US" altLang="ja-JP"/>
          </a:p>
        </p:txBody>
      </p:sp>
    </p:spTree>
    <p:extLst>
      <p:ext uri="{BB962C8B-B14F-4D97-AF65-F5344CB8AC3E}">
        <p14:creationId xmlns:p14="http://schemas.microsoft.com/office/powerpoint/2010/main" val="2358262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300" dirty="0"/>
              <a:t>IADL</a:t>
            </a:r>
            <a:r>
              <a:rPr lang="ja-JP" altLang="ja-JP" sz="1300" dirty="0"/>
              <a:t>は</a:t>
            </a:r>
            <a:r>
              <a:rPr lang="en-US" altLang="ja-JP" sz="1300" dirty="0"/>
              <a:t>1960</a:t>
            </a:r>
            <a:r>
              <a:rPr lang="ja-JP" altLang="ja-JP" sz="1300" dirty="0"/>
              <a:t>年代に</a:t>
            </a:r>
            <a:r>
              <a:rPr lang="en-US" altLang="ja-JP" sz="1300" dirty="0"/>
              <a:t>Lawton</a:t>
            </a:r>
            <a:r>
              <a:rPr lang="ja-JP" altLang="ja-JP" sz="1300" dirty="0" err="1"/>
              <a:t>らに</a:t>
            </a:r>
            <a:r>
              <a:rPr lang="ja-JP" altLang="ja-JP" sz="1300" dirty="0"/>
              <a:t>よって提唱された概念であり、再現性、検者間の一致などの基礎的検証がなされた。項目は電話、買い物、食事の準備、家事、洗濯、輸送機関の利用、服薬管理、金銭管理の</a:t>
            </a:r>
            <a:r>
              <a:rPr lang="en-US" altLang="ja-JP" sz="1300" dirty="0"/>
              <a:t>8</a:t>
            </a:r>
            <a:r>
              <a:rPr lang="ja-JP" altLang="ja-JP" sz="1300" dirty="0"/>
              <a:t>項目からなっている。</a:t>
            </a:r>
          </a:p>
          <a:p>
            <a:r>
              <a:rPr lang="en-US" altLang="ja-JP" sz="1300" dirty="0"/>
              <a:t>8</a:t>
            </a:r>
            <a:r>
              <a:rPr lang="ja-JP" altLang="ja-JP" sz="1300" dirty="0"/>
              <a:t>点満点で評価するが、男性は食事の準備、家事、洗濯は判定項目から除外され、</a:t>
            </a:r>
            <a:r>
              <a:rPr lang="en-US" altLang="ja-JP" sz="1300" dirty="0"/>
              <a:t>5</a:t>
            </a:r>
            <a:r>
              <a:rPr lang="ja-JP" altLang="ja-JP" sz="1300" dirty="0"/>
              <a:t>点満点となっている（</a:t>
            </a:r>
            <a:r>
              <a:rPr lang="en-US" altLang="ja-JP" sz="1300" dirty="0"/>
              <a:t>Lawton IADL-5</a:t>
            </a:r>
            <a:r>
              <a:rPr lang="ja-JP" altLang="ja-JP" sz="1300" dirty="0"/>
              <a:t>と略称することあり）。現在では、女性の社会進出によって、家事を応分に負担する男性も増え、独居高齢者の場合、性差を問う必要もないとの考えもみられる。</a:t>
            </a:r>
          </a:p>
          <a:p>
            <a:r>
              <a:rPr lang="ja-JP" altLang="ja-JP" sz="1300" dirty="0"/>
              <a:t>全体として独居機能をみているといって差し仕えない。</a:t>
            </a:r>
          </a:p>
          <a:p>
            <a:r>
              <a:rPr lang="ja-JP" altLang="ja-JP" sz="1300" dirty="0"/>
              <a:t>外来で認知症または</a:t>
            </a:r>
            <a:r>
              <a:rPr lang="en-US" altLang="ja-JP" sz="1300" dirty="0"/>
              <a:t>MCI</a:t>
            </a:r>
            <a:r>
              <a:rPr lang="ja-JP" altLang="ja-JP" sz="1300" dirty="0"/>
              <a:t>患者に行った手段的</a:t>
            </a:r>
            <a:r>
              <a:rPr lang="en-US" altLang="ja-JP" sz="1300" dirty="0"/>
              <a:t>ADL</a:t>
            </a:r>
            <a:r>
              <a:rPr lang="ja-JP" altLang="ja-JP" sz="1300" dirty="0"/>
              <a:t>検査では、買物、料理、服薬管理が早期に低下しており、認知症の早期発見に役立つことを報告した</a:t>
            </a:r>
            <a:r>
              <a:rPr lang="en-US" altLang="ja-JP" sz="1300" baseline="30000" dirty="0"/>
              <a:t>1</a:t>
            </a:r>
            <a:r>
              <a:rPr lang="ja-JP" altLang="ja-JP" sz="1300" baseline="30000" dirty="0"/>
              <a:t>）</a:t>
            </a:r>
            <a:r>
              <a:rPr lang="ja-JP" altLang="ja-JP" sz="1300" dirty="0"/>
              <a:t>。　</a:t>
            </a:r>
            <a:r>
              <a:rPr lang="en-US" altLang="ja-JP" sz="1300" dirty="0"/>
              <a:t> </a:t>
            </a:r>
            <a:endParaRPr lang="ja-JP" altLang="ja-JP" sz="1300" dirty="0"/>
          </a:p>
          <a:p>
            <a:r>
              <a:rPr lang="ja-JP" altLang="ja-JP" sz="1300" u="sng" dirty="0"/>
              <a:t>出 典　　　　　　　　　　　　　　　　　　　</a:t>
            </a:r>
            <a:r>
              <a:rPr lang="en-US" altLang="ja-JP" sz="1300" u="sng" dirty="0"/>
              <a:t>                                           </a:t>
            </a:r>
            <a:r>
              <a:rPr lang="ja-JP" altLang="ja-JP" sz="1300" u="sng" dirty="0"/>
              <a:t>　　　　　　</a:t>
            </a:r>
            <a:endParaRPr lang="ja-JP" altLang="ja-JP" sz="1300" dirty="0"/>
          </a:p>
          <a:p>
            <a:r>
              <a:rPr lang="en-US" altLang="ja-JP" sz="1300" dirty="0"/>
              <a:t>1) </a:t>
            </a:r>
            <a:r>
              <a:rPr lang="ja-JP" altLang="ja-JP" sz="1300" dirty="0"/>
              <a:t>鳥羽研二：「認知症高齢者の早期発見　臨床的観点から」 日老医誌、</a:t>
            </a:r>
            <a:r>
              <a:rPr lang="en-US" altLang="ja-JP" sz="1300" dirty="0"/>
              <a:t>44:305-307,2007</a:t>
            </a: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27</a:t>
            </a:fld>
            <a:endParaRPr lang="en-US" altLang="ja-JP"/>
          </a:p>
        </p:txBody>
      </p:sp>
    </p:spTree>
    <p:extLst>
      <p:ext uri="{BB962C8B-B14F-4D97-AF65-F5344CB8AC3E}">
        <p14:creationId xmlns:p14="http://schemas.microsoft.com/office/powerpoint/2010/main" val="128700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xfrm>
            <a:off x="1001713" y="768350"/>
            <a:ext cx="5114925" cy="3836988"/>
          </a:xfrm>
          <a:ln/>
        </p:spPr>
      </p:sp>
      <p:sp>
        <p:nvSpPr>
          <p:cNvPr id="102403" name="Rectangle 3"/>
          <p:cNvSpPr>
            <a:spLocks noGrp="1" noChangeArrowheads="1"/>
          </p:cNvSpPr>
          <p:nvPr>
            <p:ph type="body" idx="1"/>
          </p:nvPr>
        </p:nvSpPr>
        <p:spPr>
          <a:xfrm>
            <a:off x="711201" y="4860925"/>
            <a:ext cx="5676900" cy="4605338"/>
          </a:xfrm>
          <a:noFill/>
        </p:spPr>
        <p:txBody>
          <a:bodyPr lIns="95352" tIns="47678" rIns="95352" bIns="47678"/>
          <a:lstStyle/>
          <a:p>
            <a:r>
              <a:rPr lang="ja-JP" altLang="ja-JP" sz="1300" dirty="0"/>
              <a:t>認知症の人とのコミュニケーションの特徴は、①コミュニケーションレベルは病状の進行、さまざまな身体状態、心理状態の変化などによって影響をうけること、②言語的コミュニケーションより、非言語的コミュニケーションが多くの割合を占めていること、 ③視覚・聴覚など、さまざまな加齢変化も当然にあること、などがある。</a:t>
            </a:r>
          </a:p>
          <a:p>
            <a:r>
              <a:rPr lang="ja-JP" altLang="ja-JP" sz="1300" dirty="0"/>
              <a:t>ケアにあたっては、それらの特徴を前提に、ⅰ）表情や声の抑揚、行動、歩き方、身体反応などに現れる意思を把握する、ⅱ）環境すべて（空間や自然、時間なども）がコミュニケーションであると考える、などの工夫ができる。認知症の人の感情は、かなり重度になるまで保たれると言われているので、快感情を持ってもらえるようにすることは、一般の入院患者と変わるところはない。また、認知症の人からのメッセージを受け取れないのは、受け手である専門職の力量にもあることを心得ることが重要である。</a:t>
            </a:r>
            <a:endParaRPr lang="en-US" altLang="ja-JP"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p:spPr>
        <p:txBody>
          <a:bodyPr/>
          <a:lstStyle/>
          <a:p>
            <a:r>
              <a:rPr lang="ja-JP" altLang="ja-JP" sz="1300" dirty="0"/>
              <a:t>認知症の人の理解で最も重要なことは、表面的な状態や症状を見て本人を判断したり、対応しないことである。</a:t>
            </a:r>
          </a:p>
          <a:p>
            <a:r>
              <a:rPr lang="ja-JP" altLang="ja-JP" sz="1300" dirty="0"/>
              <a:t>入院加療に必要となる治療や処置、療養をスムーズに進めていくためには、本人の持っている力やこれまでの生活習慣を知ること、これらを重ねながら本人の意向をつかんでいくことが重要となる。それらを理解した上で対応することにより、認知症の人も安定して入院加療を受けることができ、結果としてスムーズな退院につながる。</a:t>
            </a:r>
          </a:p>
          <a:p>
            <a:r>
              <a:rPr lang="ja-JP" altLang="ja-JP" sz="1300" dirty="0"/>
              <a:t>こうした入院時の適切な理解と対応があるかないかが、本人のその後の経過や生活に大きく影響する。スムーズな入院加療、退院のためには、家族や入院前後の医療・介護職との情報共有が必要不可欠である。</a:t>
            </a:r>
          </a:p>
          <a:p>
            <a:pPr eaLnBrk="1" hangingPunct="1"/>
            <a:endParaRPr lang="ja-JP" altLang="ja-JP"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p:spPr>
        <p:txBody>
          <a:bodyPr lIns="95383" tIns="47692" rIns="95383" bIns="47692"/>
          <a:lstStyle/>
          <a:p>
            <a:r>
              <a:rPr lang="ja-JP" altLang="ja-JP" sz="1300" dirty="0"/>
              <a:t>認知症の人の多くは記憶障害の症状があるため、話が食い違うことがあるが、すべての話が食い違うという訳ではない。</a:t>
            </a:r>
          </a:p>
          <a:p>
            <a:r>
              <a:rPr lang="ja-JP" altLang="ja-JP" sz="1300" dirty="0"/>
              <a:t>一部の記憶障害の症状から、「すべてを忘れてしまう人だ」と思わず、認知症の人の話を聞き、どのような経験をしてきた人なのか考えることが重要である。人は各々の経験をして生きてきている。そのため、その人の経験を知って関わることは重要である。</a:t>
            </a:r>
          </a:p>
          <a:p>
            <a:r>
              <a:rPr lang="ja-JP" altLang="ja-JP" sz="1300" dirty="0"/>
              <a:t>認知症の人は、</a:t>
            </a:r>
            <a:r>
              <a:rPr lang="ja-JP" altLang="ja-JP" sz="1300" dirty="0" err="1"/>
              <a:t>障がいに</a:t>
            </a:r>
            <a:r>
              <a:rPr lang="ja-JP" altLang="ja-JP" sz="1300" dirty="0"/>
              <a:t>より、状況把握ができにくいことがあるので、その人の経験、生き方を想像したうえで、理解しやすいように対応を考えることが重要である。</a:t>
            </a:r>
          </a:p>
          <a:p>
            <a:r>
              <a:rPr lang="ja-JP" altLang="ja-JP" sz="1300" dirty="0"/>
              <a:t>すべてを均等に対応する意識ではなく、「平等より公平」を重視し、その人に合った内容を考えるようにする。</a:t>
            </a:r>
          </a:p>
          <a:p>
            <a:r>
              <a:rPr lang="ja-JP" altLang="ja-JP" sz="1300" dirty="0"/>
              <a:t>これらから説明すべき必要なことを考え、伝える方法を考える。</a:t>
            </a:r>
            <a:endParaRPr lang="en-US" altLang="ja-JP"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001713" y="768350"/>
            <a:ext cx="5114925" cy="3836988"/>
          </a:xfrm>
          <a:ln/>
        </p:spPr>
      </p:sp>
      <p:sp>
        <p:nvSpPr>
          <p:cNvPr id="101379" name="Rectangle 3"/>
          <p:cNvSpPr>
            <a:spLocks noGrp="1" noChangeArrowheads="1"/>
          </p:cNvSpPr>
          <p:nvPr>
            <p:ph type="body" idx="1"/>
          </p:nvPr>
        </p:nvSpPr>
        <p:spPr>
          <a:xfrm>
            <a:off x="711201" y="4860925"/>
            <a:ext cx="5676900" cy="4605338"/>
          </a:xfrm>
          <a:noFill/>
        </p:spPr>
        <p:txBody>
          <a:bodyPr lIns="95352" tIns="47678" rIns="95352" bIns="47678"/>
          <a:lstStyle/>
          <a:p>
            <a:pPr defTabSz="954634">
              <a:defRPr/>
            </a:pPr>
            <a:r>
              <a:rPr lang="ja-JP" altLang="ja-JP" sz="1300" dirty="0"/>
              <a:t>認知症ケアの基本としては、①認知症の人の尊厳をまもり、その人らしく存在していられることを支えること、②認知症の人を分からない人とせず、自己決定を尊重すること、③生活歴を知りケアに生かすとともに、生活の継続性を保って慣れ親しんだケア環境を整えること、④心身の状態に加えて、社会的な状態などを全体的に捉えてケアを提供すること、⑤ケア環境の一要素でもある家族やケアスタッフの心身の状態にも配慮し、良好なものとすること、認知症の進行によって、さまざまな生活機能が変化することを踏まえて、まずは、⑥退院・社会復帰を視野に入れケアをすること、さらに、⑦最期の時までを視野においてケアをすること、が挙げられる。</a:t>
            </a:r>
          </a:p>
          <a:p>
            <a:endParaRPr lang="ja-JP" altLang="ja-JP"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p:spPr>
        <p:txBody>
          <a:bodyPr lIns="95383" tIns="47692" rIns="95383" bIns="47692"/>
          <a:lstStyle/>
          <a:p>
            <a:r>
              <a:rPr lang="ja-JP" altLang="ja-JP" sz="1300" dirty="0"/>
              <a:t>ケア提供時にイライラした気持ちはないだろうか。</a:t>
            </a:r>
          </a:p>
          <a:p>
            <a:r>
              <a:rPr lang="ja-JP" altLang="ja-JP" sz="1300" dirty="0"/>
              <a:t>これまでも確認してきたが、認知症の人は記憶障害を中心とし認知機能障害があり、そのため、認知症の本人とケア提供者の関係が曖昧なことがある。</a:t>
            </a:r>
          </a:p>
          <a:p>
            <a:r>
              <a:rPr lang="ja-JP" altLang="ja-JP" sz="1300" dirty="0"/>
              <a:t>このような背景の中、目の前の人（ケア提供者）が、イライラした様子の場合には、認知症の人側から考えると、「なぜ、この人（ケア提供者）がイライラしているのか？」という考えになり、不快な気持ちになりやすい。</a:t>
            </a:r>
          </a:p>
          <a:p>
            <a:r>
              <a:rPr lang="ja-JP" altLang="ja-JP" sz="1300" dirty="0"/>
              <a:t>自分自身が「快」な気持ちで関わりができていると、認知症の人も「快」になる、との考え方が大切であり、このサイクルを回すことができれば、認知症の人、ケア提供者とも「快」でいられると考える。</a:t>
            </a:r>
          </a:p>
          <a:p>
            <a:pPr eaLnBrk="1" hangingPunct="1"/>
            <a:endParaRPr lang="ja-JP" altLang="ja-JP"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998538" y="768350"/>
            <a:ext cx="5114925" cy="3836988"/>
          </a:xfrm>
          <a:ln/>
        </p:spPr>
      </p:sp>
      <p:sp>
        <p:nvSpPr>
          <p:cNvPr id="91139" name="Rectangle 3"/>
          <p:cNvSpPr>
            <a:spLocks noGrp="1" noChangeArrowheads="1"/>
          </p:cNvSpPr>
          <p:nvPr>
            <p:ph type="body" idx="1"/>
          </p:nvPr>
        </p:nvSpPr>
        <p:spPr>
          <a:xfrm>
            <a:off x="711201" y="4860925"/>
            <a:ext cx="5676900" cy="4605338"/>
          </a:xfrm>
          <a:noFill/>
        </p:spPr>
        <p:txBody>
          <a:bodyPr lIns="95375" tIns="47689" rIns="95375" bIns="47689"/>
          <a:lstStyle/>
          <a:p>
            <a:r>
              <a:rPr lang="ja-JP" altLang="ja-JP" sz="1300" dirty="0"/>
              <a:t>認知症の人の入院にあたって、病棟で適切なケアを提供していくため重要な視点としては以下のものがある。</a:t>
            </a:r>
          </a:p>
          <a:p>
            <a:r>
              <a:rPr lang="ja-JP" altLang="ja-JP" sz="1300" dirty="0"/>
              <a:t>①身体疾患で入院した場合、認知症の無い人たちとの集団生活が余儀なくされるため、同じ病棟の中でトラブルにならないよう、周囲の人への適切な説明、認知症の人のペースの保持などに配慮する。</a:t>
            </a:r>
          </a:p>
          <a:p>
            <a:r>
              <a:rPr lang="ja-JP" altLang="ja-JP" sz="1300" dirty="0"/>
              <a:t>②病院は治療優先の場であり、認知症の人には馴染みにくい場であることを心得て対応する。</a:t>
            </a:r>
          </a:p>
          <a:p>
            <a:r>
              <a:rPr lang="ja-JP" altLang="ja-JP" sz="1300" dirty="0"/>
              <a:t>③身体状態の変化や入院という環境変化によって認知症の症状は悪化することが多い。さまざまな行動を示すことがあるが、これを認知症のためと決めつけない。</a:t>
            </a:r>
          </a:p>
          <a:p>
            <a:r>
              <a:rPr lang="ja-JP" altLang="ja-JP" sz="1300" dirty="0"/>
              <a:t>また、気持ちの準備がないままに生活環境の変化をもたらすことになるため、</a:t>
            </a:r>
            <a:r>
              <a:rPr lang="en-US" altLang="ja-JP" sz="1300" dirty="0"/>
              <a:t>BPSD</a:t>
            </a:r>
            <a:r>
              <a:rPr lang="ja-JP" altLang="ja-JP" sz="1300" dirty="0"/>
              <a:t>を起こしたり悪化させてしまう（せん妄症状を起こしてくることも多い）。そのため、さまざまな変化に合った現実認識を高めることができる環境作りに配慮することが必要である。</a:t>
            </a:r>
          </a:p>
          <a:p>
            <a:r>
              <a:rPr lang="ja-JP" altLang="ja-JP" sz="1300" dirty="0"/>
              <a:t>④様々な自由を奪うような身体拘束・抑制（車いすベルト、ベッド柵、ミトン型手袋など）は、抑制された生活を強いることになり、</a:t>
            </a:r>
            <a:r>
              <a:rPr lang="en-US" altLang="ja-JP" sz="1300" dirty="0"/>
              <a:t>BPSD</a:t>
            </a:r>
            <a:r>
              <a:rPr lang="ja-JP" altLang="ja-JP" sz="1300" dirty="0"/>
              <a:t>を起こしたり悪化させる要因になる。</a:t>
            </a:r>
          </a:p>
          <a:p>
            <a:r>
              <a:rPr lang="ja-JP" altLang="ja-JP" sz="1300" dirty="0"/>
              <a:t>さまざまな身体疾患への対応を中心として提供されるケアは、認知症の人への対応として必ずしも十分とは言えないケアを受けることになり、そのことが認知症の</a:t>
            </a:r>
            <a:r>
              <a:rPr lang="en-US" altLang="ja-JP" sz="1300" dirty="0"/>
              <a:t>BPSD</a:t>
            </a:r>
            <a:r>
              <a:rPr lang="ja-JP" altLang="ja-JP" sz="1300" dirty="0"/>
              <a:t>を悪化させる要因にもなることを心得ておく。</a:t>
            </a:r>
            <a:endParaRPr lang="ja-JP" altLang="ja-JP"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998538" y="768350"/>
            <a:ext cx="5114925" cy="3836988"/>
          </a:xfrm>
          <a:ln/>
        </p:spPr>
      </p:sp>
      <p:sp>
        <p:nvSpPr>
          <p:cNvPr id="89091" name="Rectangle 3"/>
          <p:cNvSpPr>
            <a:spLocks noGrp="1" noChangeArrowheads="1"/>
          </p:cNvSpPr>
          <p:nvPr>
            <p:ph type="body" idx="1"/>
          </p:nvPr>
        </p:nvSpPr>
        <p:spPr>
          <a:xfrm>
            <a:off x="711201" y="4860925"/>
            <a:ext cx="5676900" cy="4605338"/>
          </a:xfrm>
          <a:noFill/>
        </p:spPr>
        <p:txBody>
          <a:bodyPr lIns="95375" tIns="47689" rIns="95375" bIns="47689"/>
          <a:lstStyle/>
          <a:p>
            <a:endParaRPr lang="ja-JP" altLang="ja-JP"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998538" y="768350"/>
            <a:ext cx="5114925" cy="3836988"/>
          </a:xfrm>
          <a:ln/>
        </p:spPr>
      </p:sp>
      <p:sp>
        <p:nvSpPr>
          <p:cNvPr id="89091" name="Rectangle 3"/>
          <p:cNvSpPr>
            <a:spLocks noGrp="1" noChangeArrowheads="1"/>
          </p:cNvSpPr>
          <p:nvPr>
            <p:ph type="body" idx="1"/>
          </p:nvPr>
        </p:nvSpPr>
        <p:spPr>
          <a:xfrm>
            <a:off x="711201" y="4860925"/>
            <a:ext cx="5676900" cy="4605338"/>
          </a:xfrm>
          <a:noFill/>
        </p:spPr>
        <p:txBody>
          <a:bodyPr lIns="95375" tIns="47689" rIns="95375" bIns="47689"/>
          <a:lstStyle/>
          <a:p>
            <a:endParaRPr lang="ja-JP" altLang="ja-JP"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998538" y="768350"/>
            <a:ext cx="5114925" cy="3836988"/>
          </a:xfrm>
          <a:ln/>
        </p:spPr>
      </p:sp>
      <p:sp>
        <p:nvSpPr>
          <p:cNvPr id="89091" name="Rectangle 3"/>
          <p:cNvSpPr>
            <a:spLocks noGrp="1" noChangeArrowheads="1"/>
          </p:cNvSpPr>
          <p:nvPr>
            <p:ph type="body" idx="1"/>
          </p:nvPr>
        </p:nvSpPr>
        <p:spPr>
          <a:xfrm>
            <a:off x="711201" y="4860925"/>
            <a:ext cx="5676900" cy="4605338"/>
          </a:xfrm>
          <a:noFill/>
        </p:spPr>
        <p:txBody>
          <a:bodyPr lIns="95375" tIns="47689" rIns="95375" bIns="47689"/>
          <a:lstStyle/>
          <a:p>
            <a:endParaRPr lang="ja-JP" altLang="ja-JP"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998538" y="768350"/>
            <a:ext cx="5114925" cy="3836988"/>
          </a:xfrm>
          <a:ln/>
        </p:spPr>
      </p:sp>
      <p:sp>
        <p:nvSpPr>
          <p:cNvPr id="89091" name="Rectangle 3"/>
          <p:cNvSpPr>
            <a:spLocks noGrp="1" noChangeArrowheads="1"/>
          </p:cNvSpPr>
          <p:nvPr>
            <p:ph type="body" idx="1"/>
          </p:nvPr>
        </p:nvSpPr>
        <p:spPr>
          <a:xfrm>
            <a:off x="711201" y="4860925"/>
            <a:ext cx="5676900" cy="4605338"/>
          </a:xfrm>
          <a:noFill/>
        </p:spPr>
        <p:txBody>
          <a:bodyPr lIns="95375" tIns="47689" rIns="95375" bIns="47689"/>
          <a:lstStyle/>
          <a:p>
            <a:endParaRPr lang="ja-JP" altLang="ja-JP"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p:spPr>
        <p:txBody>
          <a:bodyPr/>
          <a:lstStyle/>
          <a:p>
            <a:r>
              <a:rPr lang="ja-JP" altLang="ja-JP" sz="1300" dirty="0"/>
              <a:t>認知症の症状は大きく２つに分けられる。</a:t>
            </a:r>
          </a:p>
          <a:p>
            <a:r>
              <a:rPr lang="ja-JP" altLang="ja-JP" sz="1300" dirty="0"/>
              <a:t>認知機能の低下によっておこる「中核症状」と、周囲の環境やかかわり方によって引き起こされる</a:t>
            </a:r>
            <a:r>
              <a:rPr lang="en-US" altLang="ja-JP" sz="1300" dirty="0"/>
              <a:t>BPSD</a:t>
            </a:r>
            <a:r>
              <a:rPr lang="ja-JP" altLang="ja-JP" sz="1300" dirty="0"/>
              <a:t>がある。</a:t>
            </a:r>
          </a:p>
          <a:p>
            <a:r>
              <a:rPr lang="ja-JP" altLang="ja-JP" sz="1300" dirty="0"/>
              <a:t>残念ながら認知症を完治する治療法は今のところないとされているが、治療やケアによって進行を遅らせることは可能である。これらの</a:t>
            </a:r>
            <a:r>
              <a:rPr lang="en-US" altLang="ja-JP" sz="1300" dirty="0"/>
              <a:t>BPSD</a:t>
            </a:r>
            <a:r>
              <a:rPr lang="ja-JP" altLang="ja-JP" sz="1300" dirty="0"/>
              <a:t>を引き起こしやすいさまざまな要因や誘因は、主に身体的要因、環境的要因、社会的要因がある。これらの要因や誘因を理解しておくことが重要である。</a:t>
            </a:r>
            <a:r>
              <a:rPr lang="en-US" altLang="ja-JP" sz="1300" dirty="0"/>
              <a:t> </a:t>
            </a:r>
            <a:endParaRPr lang="ja-JP" altLang="ja-JP" sz="1300" dirty="0"/>
          </a:p>
          <a:p>
            <a:r>
              <a:rPr lang="ja-JP" altLang="ja-JP" sz="1300" dirty="0"/>
              <a:t>※本人にとっての不適切な環境刺激とは</a:t>
            </a:r>
          </a:p>
          <a:p>
            <a:r>
              <a:rPr lang="ja-JP" altLang="ja-JP" sz="1300" dirty="0"/>
              <a:t>音、光、風、暗がり、広すぎる空間、閉鎖的な空間、心地よい五感刺激の不足など</a:t>
            </a:r>
          </a:p>
          <a:p>
            <a:pPr eaLnBrk="1" hangingPunct="1"/>
            <a:endParaRPr lang="en-US" altLang="ja-JP"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995363" y="768350"/>
            <a:ext cx="5119687" cy="3838575"/>
          </a:xfrm>
          <a:ln/>
        </p:spPr>
      </p:sp>
      <p:sp>
        <p:nvSpPr>
          <p:cNvPr id="83971" name="Rectangle 3"/>
          <p:cNvSpPr>
            <a:spLocks noGrp="1" noChangeArrowheads="1"/>
          </p:cNvSpPr>
          <p:nvPr>
            <p:ph type="body" idx="1"/>
          </p:nvPr>
        </p:nvSpPr>
        <p:spPr>
          <a:noFill/>
        </p:spPr>
        <p:txBody>
          <a:bodyPr lIns="95406" tIns="47702" rIns="95406" bIns="47702"/>
          <a:lstStyle/>
          <a:p>
            <a:pPr eaLnBrk="1" hangingPunct="1"/>
            <a:endParaRPr lang="en-US" altLang="ja-JP"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p:spPr>
        <p:txBody>
          <a:bodyPr/>
          <a:lstStyle/>
          <a:p>
            <a:r>
              <a:rPr lang="ja-JP" altLang="ja-JP" sz="1300" dirty="0"/>
              <a:t>病棟での入院時の一場面を例に説明する。</a:t>
            </a:r>
          </a:p>
          <a:p>
            <a:r>
              <a:rPr lang="ja-JP" altLang="ja-JP" sz="1300" dirty="0"/>
              <a:t>「ここがあなたのベッドで、トイレは廊下の向こう側にあります。何かあればこのナースコールを押してください。勝手に動かないでくださいね。」などは、話すスピードも言葉の量も、一般の人なら理解できることである。</a:t>
            </a:r>
          </a:p>
          <a:p>
            <a:r>
              <a:rPr lang="ja-JP" altLang="ja-JP" sz="1300" dirty="0"/>
              <a:t>しかし、認知症の人は場所や人の認識が困難になったり、言われたことを理解したり判断する力が障害されるので、理解しにくくなっている。認知症の人は「一気に言われて頭が痛くなった」「アルツハイマーだと伝えているのに他の人と同じ調子で話され理解できなくて腹が立った」など不安や混乱が引き起こされている場合がある。</a:t>
            </a:r>
          </a:p>
          <a:p>
            <a:r>
              <a:rPr lang="ja-JP" altLang="ja-JP" sz="1300" dirty="0"/>
              <a:t>認知症の人は、「思い」を周囲の人に明確な言葉や行動であらわすことが難しくなるが、決して何も感じていないわけではない。本人は「バカになった」「何もわからない」「どうすればいいかわからない」などと、常に不安を言葉や声、全身の姿（サイン）であらわしている。これらの言葉やサインをとらえることで、本人が体験していることや求めていることをとらえることができる。</a:t>
            </a:r>
            <a:endParaRPr lang="en-US" altLang="ja-JP"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998538" y="768350"/>
            <a:ext cx="5114925" cy="3836988"/>
          </a:xfrm>
          <a:ln/>
        </p:spPr>
      </p:sp>
      <p:sp>
        <p:nvSpPr>
          <p:cNvPr id="89091" name="Rectangle 3"/>
          <p:cNvSpPr>
            <a:spLocks noGrp="1" noChangeArrowheads="1"/>
          </p:cNvSpPr>
          <p:nvPr>
            <p:ph type="body" idx="1"/>
          </p:nvPr>
        </p:nvSpPr>
        <p:spPr>
          <a:xfrm>
            <a:off x="711201" y="4860925"/>
            <a:ext cx="5676900" cy="4605338"/>
          </a:xfrm>
          <a:noFill/>
        </p:spPr>
        <p:txBody>
          <a:bodyPr lIns="95375" tIns="47689" rIns="95375" bIns="47689"/>
          <a:lstStyle/>
          <a:p>
            <a:r>
              <a:rPr lang="en-US" altLang="ja-JP" sz="1300" dirty="0"/>
              <a:t>BPSD</a:t>
            </a:r>
            <a:r>
              <a:rPr lang="ja-JP" altLang="ja-JP" sz="1300" dirty="0"/>
              <a:t>（行動・心理症状）には、必ず何らかの意味があるので、その人からのメッセージとして聴くことが重要である。</a:t>
            </a:r>
            <a:r>
              <a:rPr lang="en-US" altLang="ja-JP" sz="1300" dirty="0"/>
              <a:t>BPSD</a:t>
            </a:r>
            <a:r>
              <a:rPr lang="ja-JP" altLang="ja-JP" sz="1300" dirty="0"/>
              <a:t>を起こしやすい要因には、中核症状のさまざまな身体症状、孤立・不安、不適切な環境・ケア、睡眠や生活リズムの乱れなどがある。対応としては、①認知症の人の置かれている環境や健康状態、心理状態を考えて対応することが基本であって、必要であれば身体状態への医学的対応をする。なお、抗精神病薬などの薬物療法が必要なこともある。また、②個々の生活歴が参考になって対応の工夫をすることができる。</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txBox="1">
            <a:spLocks noGrp="1" noChangeArrowheads="1"/>
          </p:cNvSpPr>
          <p:nvPr/>
        </p:nvSpPr>
        <p:spPr bwMode="auto">
          <a:xfrm>
            <a:off x="1" y="0"/>
            <a:ext cx="3078163"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84" tIns="47691" rIns="95384" bIns="47691"/>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Ⅲ</a:t>
            </a:r>
            <a:r>
              <a:rPr lang="ja-JP" altLang="en-US" sz="1300"/>
              <a:t>　治療とケア</a:t>
            </a: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xfrm>
            <a:off x="946151" y="4860925"/>
            <a:ext cx="5237163" cy="4938713"/>
          </a:xfrm>
          <a:noFill/>
        </p:spPr>
        <p:txBody>
          <a:bodyPr lIns="95384" rIns="95384"/>
          <a:lstStyle/>
          <a:p>
            <a:r>
              <a:rPr lang="ja-JP" altLang="ja-JP" sz="1300" dirty="0"/>
              <a:t>行動・心理症状（</a:t>
            </a:r>
            <a:r>
              <a:rPr lang="en-US" altLang="ja-JP" sz="1300" dirty="0"/>
              <a:t>BPSD</a:t>
            </a:r>
            <a:r>
              <a:rPr lang="ja-JP" altLang="ja-JP" sz="1300" dirty="0"/>
              <a:t>）は、脳血管障害、感染症、脱水、便秘などによって悪化することがある。訴えの少ない認知症の人の身体疾患の検査はかかりつけ医の役割である。また、薬物の副作用が原因であることもあり、特に効果的に投与されていない抗不安薬、睡眠導入薬などは中止してみる。</a:t>
            </a:r>
          </a:p>
          <a:p>
            <a:r>
              <a:rPr lang="ja-JP" altLang="ja-JP" sz="1300" dirty="0"/>
              <a:t>攻撃性や興奮などは、介護者や介護スタッフの不適切なケアが原因であることも少なくはなく、介護者のケアの仕方に問題がある場合、ショートステイなどを利用することも考える。</a:t>
            </a:r>
          </a:p>
          <a:p>
            <a:r>
              <a:rPr lang="ja-JP" altLang="ja-JP" sz="1300" dirty="0"/>
              <a:t>行動・心理症状（</a:t>
            </a:r>
            <a:r>
              <a:rPr lang="en-US" altLang="ja-JP" sz="1300" dirty="0"/>
              <a:t>BPSD</a:t>
            </a:r>
            <a:r>
              <a:rPr lang="ja-JP" altLang="ja-JP" sz="1300" dirty="0"/>
              <a:t>）に対しては、薬物を用いない対応が原則になるが、本人あるいは家族等に身体的な危険がおよぶ可能性がある場合には、薬物療法の適応となる。（特に顕著な行動上の障害を伴う幻覚妄想状態、抑うつ状態、せん妄状態など）</a:t>
            </a:r>
          </a:p>
          <a:p>
            <a:r>
              <a:rPr lang="ja-JP" altLang="ja-JP" sz="1300" dirty="0"/>
              <a:t>しかし、認知症のこのような行動・心理症状（</a:t>
            </a:r>
            <a:r>
              <a:rPr lang="en-US" altLang="ja-JP" sz="1300" dirty="0"/>
              <a:t>BPSD</a:t>
            </a:r>
            <a:r>
              <a:rPr lang="ja-JP" altLang="ja-JP" sz="1300" dirty="0"/>
              <a:t>）に対する薬物療法で保険となっている薬剤はなく、十分なインフォームドコンセントと副作用に対する注意が特に必要である。状況に応じて専門医への紹介を考慮すべき場合もある。</a:t>
            </a:r>
          </a:p>
          <a:p>
            <a:pPr eaLnBrk="1" hangingPunct="1"/>
            <a:endParaRPr lang="ja-JP" altLang="ja-JP"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995363" y="768350"/>
            <a:ext cx="5119687" cy="3838575"/>
          </a:xfrm>
          <a:ln/>
        </p:spPr>
      </p:sp>
      <p:sp>
        <p:nvSpPr>
          <p:cNvPr id="69635" name="Rectangle 3"/>
          <p:cNvSpPr>
            <a:spLocks noGrp="1" noChangeArrowheads="1"/>
          </p:cNvSpPr>
          <p:nvPr>
            <p:ph type="body" idx="1"/>
          </p:nvPr>
        </p:nvSpPr>
        <p:spPr>
          <a:noFill/>
        </p:spPr>
        <p:txBody>
          <a:bodyPr lIns="95406" tIns="47702" rIns="95406" bIns="47702"/>
          <a:lstStyle/>
          <a:p>
            <a:pPr eaLnBrk="1" hangingPunct="1"/>
            <a:endParaRPr lang="en-US" altLang="ja-JP"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995363" y="768350"/>
            <a:ext cx="5119687" cy="3838575"/>
          </a:xfrm>
          <a:ln/>
        </p:spPr>
      </p:sp>
      <p:sp>
        <p:nvSpPr>
          <p:cNvPr id="70659" name="Rectangle 3"/>
          <p:cNvSpPr>
            <a:spLocks noGrp="1" noChangeArrowheads="1"/>
          </p:cNvSpPr>
          <p:nvPr>
            <p:ph type="body" idx="1"/>
          </p:nvPr>
        </p:nvSpPr>
        <p:spPr>
          <a:noFill/>
        </p:spPr>
        <p:txBody>
          <a:bodyPr lIns="95406" tIns="47702" rIns="95406" bIns="47702"/>
          <a:lstStyle/>
          <a:p>
            <a:pPr eaLnBrk="1" hangingPunct="1"/>
            <a:endParaRPr lang="en-US" altLang="ja-JP"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998538" y="768350"/>
            <a:ext cx="5114925" cy="3836988"/>
          </a:xfrm>
          <a:ln/>
        </p:spPr>
      </p:sp>
      <p:sp>
        <p:nvSpPr>
          <p:cNvPr id="71683" name="Rectangle 3"/>
          <p:cNvSpPr>
            <a:spLocks noGrp="1" noChangeArrowheads="1"/>
          </p:cNvSpPr>
          <p:nvPr>
            <p:ph type="body" idx="1"/>
          </p:nvPr>
        </p:nvSpPr>
        <p:spPr>
          <a:xfrm>
            <a:off x="711201" y="4860925"/>
            <a:ext cx="5676900" cy="4605338"/>
          </a:xfrm>
          <a:noFill/>
        </p:spPr>
        <p:txBody>
          <a:bodyPr lIns="95375" tIns="47689" rIns="95375" bIns="47689"/>
          <a:lstStyle/>
          <a:p>
            <a:r>
              <a:rPr lang="ja-JP" altLang="ja-JP" sz="1300" dirty="0"/>
              <a:t>認知症と間違えられやすい症状に「せん妄」がある。せん妄は、身体疾患と薬物に起因するものが多く、これらを治療することによって症状の改善が図れる。せん妄の特徴としては、①幻視、運動不穏などの意識障害がある、②起始が明確である、③夜間に増悪することが多いことが挙げられる。認知症と間違えないために、身体状態、病歴や投与されている薬剤などに注意を向けることが重要である。</a:t>
            </a:r>
            <a:endParaRPr lang="ja-JP" altLang="ja-JP"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995363" y="768350"/>
            <a:ext cx="5119687" cy="3838575"/>
          </a:xfrm>
          <a:ln/>
        </p:spPr>
      </p:sp>
      <p:sp>
        <p:nvSpPr>
          <p:cNvPr id="72707" name="Rectangle 3"/>
          <p:cNvSpPr>
            <a:spLocks noGrp="1" noChangeArrowheads="1"/>
          </p:cNvSpPr>
          <p:nvPr>
            <p:ph type="body" idx="1"/>
          </p:nvPr>
        </p:nvSpPr>
        <p:spPr>
          <a:noFill/>
        </p:spPr>
        <p:txBody>
          <a:bodyPr lIns="95406" tIns="47702" rIns="95406" bIns="47702"/>
          <a:lstStyle/>
          <a:p>
            <a:pPr eaLnBrk="1" hangingPunct="1"/>
            <a:r>
              <a:rPr lang="ja-JP" altLang="en-US" dirty="0" smtClean="0"/>
              <a:t>せん妄は、転倒転落など医療安全上の問題が強調されがちであるが、医療提供上様々な重要な問題を含んでいる。</a:t>
            </a:r>
            <a:endParaRPr lang="en-US" altLang="ja-JP" dirty="0" smtClean="0"/>
          </a:p>
          <a:p>
            <a:pPr eaLnBrk="1" hangingPunct="1"/>
            <a:r>
              <a:rPr lang="ja-JP" altLang="en-US" dirty="0" smtClean="0"/>
              <a:t>身体治療の面では、患者が自覚症状を伝えることが困難になるため、身体変化への初期対応が困難となり、結果として重症化する。</a:t>
            </a:r>
            <a:endParaRPr lang="en-US" altLang="ja-JP" dirty="0" smtClean="0"/>
          </a:p>
          <a:p>
            <a:pPr eaLnBrk="1" hangingPunct="1"/>
            <a:r>
              <a:rPr lang="ja-JP" altLang="en-US" dirty="0" smtClean="0"/>
              <a:t>また、せん妄を生じるような場面は、身体的にも重篤な場面が多い。治療方針について、患者・家族の意向を踏まえて相談する場面をともなうが、患者自身十分に問題を把握・理解して決定できる状態になく、意思決定が遅れ、結果として患者の意向に添えない事態を招くことがある。</a:t>
            </a:r>
            <a:endParaRPr lang="en-US" altLang="ja-JP" dirty="0" smtClean="0"/>
          </a:p>
          <a:p>
            <a:pPr eaLnBrk="1" hangingPunct="1"/>
            <a:r>
              <a:rPr lang="ja-JP" altLang="en-US" dirty="0" smtClean="0"/>
              <a:t>身体治療に加えてイレギュラーな問題に対処を求められることで、医療スタッフの疲弊にもつながる。</a:t>
            </a:r>
            <a:endParaRPr lang="en-US" altLang="ja-JP" dirty="0" smtClean="0"/>
          </a:p>
          <a:p>
            <a:pPr eaLnBrk="1" hangingPunct="1"/>
            <a:r>
              <a:rPr lang="ja-JP" altLang="en-US" dirty="0" smtClean="0"/>
              <a:t>入院期間も長期化し、医療経済的な面でも問題となる。</a:t>
            </a:r>
            <a:endParaRPr lang="en-US" altLang="ja-JP" dirty="0" smtClean="0"/>
          </a:p>
          <a:p>
            <a:pPr eaLnBrk="1" hangingPunct="1"/>
            <a:endParaRPr lang="en-US" altLang="ja-JP"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スライド イメージ プレースホルダ 1"/>
          <p:cNvSpPr>
            <a:spLocks noGrp="1" noRot="1" noChangeAspect="1" noTextEdit="1"/>
          </p:cNvSpPr>
          <p:nvPr>
            <p:ph type="sldImg"/>
          </p:nvPr>
        </p:nvSpPr>
        <p:spPr>
          <a:xfrm>
            <a:off x="995363" y="768350"/>
            <a:ext cx="5119687" cy="3838575"/>
          </a:xfrm>
          <a:ln/>
        </p:spPr>
      </p:sp>
      <p:sp>
        <p:nvSpPr>
          <p:cNvPr id="75779" name="ノート プレースホルダ 2"/>
          <p:cNvSpPr>
            <a:spLocks noGrp="1"/>
          </p:cNvSpPr>
          <p:nvPr>
            <p:ph type="body" idx="1"/>
          </p:nvPr>
        </p:nvSpPr>
        <p:spPr>
          <a:noFill/>
        </p:spPr>
        <p:txBody>
          <a:bodyPr lIns="95401" tIns="47701" rIns="95401" bIns="47701"/>
          <a:lstStyle/>
          <a:p>
            <a:r>
              <a:rPr lang="ja-JP" altLang="en-US" dirty="0" smtClean="0">
                <a:latin typeface="Arial" pitchFamily="34" charset="0"/>
              </a:rPr>
              <a:t>せん妄は、その症状が多彩なために、系統だった評価をすることが望ましい。</a:t>
            </a:r>
            <a:endParaRPr lang="en-US" altLang="ja-JP" dirty="0" smtClean="0">
              <a:latin typeface="Arial" pitchFamily="34" charset="0"/>
            </a:endParaRPr>
          </a:p>
          <a:p>
            <a:r>
              <a:rPr lang="ja-JP" altLang="en-US" dirty="0" smtClean="0">
                <a:latin typeface="Arial" pitchFamily="34" charset="0"/>
              </a:rPr>
              <a:t>アメリカの高齢者病棟での検討では、看護師の経験に基づいた判断を米国精神医学界の診断基準をゴールドスタンダードとして比較をすると、</a:t>
            </a:r>
            <a:r>
              <a:rPr lang="en-US" altLang="ja-JP" dirty="0" smtClean="0">
                <a:latin typeface="Arial" pitchFamily="34" charset="0"/>
              </a:rPr>
              <a:t>80%</a:t>
            </a:r>
            <a:r>
              <a:rPr lang="ja-JP" altLang="en-US" dirty="0" smtClean="0">
                <a:latin typeface="Arial" pitchFamily="34" charset="0"/>
              </a:rPr>
              <a:t>で見落としていることが明らかとなった。</a:t>
            </a:r>
            <a:endParaRPr lang="en-US" altLang="ja-JP" dirty="0" smtClean="0">
              <a:latin typeface="Arial" pitchFamily="34" charset="0"/>
            </a:endParaRPr>
          </a:p>
          <a:p>
            <a:r>
              <a:rPr lang="ja-JP" altLang="en-US" dirty="0" smtClean="0">
                <a:latin typeface="Arial" pitchFamily="34" charset="0"/>
              </a:rPr>
              <a:t>見落とす要因としては、①低活動型せん妄、②高齢（年だがら、との誤解）、③感覚障害（白内障などの視覚障害、難聴など聴力障害）の合併があげられる。</a:t>
            </a:r>
            <a:endParaRPr lang="en-US" altLang="ja-JP" dirty="0" smtClean="0">
              <a:latin typeface="Arial" pitchFamily="34" charset="0"/>
            </a:endParaRPr>
          </a:p>
          <a:p>
            <a:endParaRPr lang="ja-JP" altLang="en-US" dirty="0" smtClean="0">
              <a:latin typeface="Arial" pitchFamily="34" charset="0"/>
            </a:endParaRPr>
          </a:p>
        </p:txBody>
      </p:sp>
      <p:sp>
        <p:nvSpPr>
          <p:cNvPr id="75780" name="スライド番号プレースホルダ 3"/>
          <p:cNvSpPr txBox="1">
            <a:spLocks noGrp="1"/>
          </p:cNvSpPr>
          <p:nvPr/>
        </p:nvSpPr>
        <p:spPr bwMode="auto">
          <a:xfrm>
            <a:off x="4017963" y="9718675"/>
            <a:ext cx="30797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01" tIns="47701" rIns="95401" bIns="47701" anchor="b"/>
          <a:lstStyle>
            <a:lvl1pPr defTabSz="944563" eaLnBrk="0" hangingPunct="0">
              <a:defRPr kumimoji="1" sz="3600">
                <a:solidFill>
                  <a:schemeClr val="tx1"/>
                </a:solidFill>
                <a:latin typeface="Arial" pitchFamily="34" charset="0"/>
                <a:ea typeface="ＭＳ Ｐゴシック" pitchFamily="50" charset="-128"/>
              </a:defRPr>
            </a:lvl1pPr>
            <a:lvl2pPr marL="742950" indent="-285750" defTabSz="944563" eaLnBrk="0" hangingPunct="0">
              <a:defRPr kumimoji="1" sz="3600">
                <a:solidFill>
                  <a:schemeClr val="tx1"/>
                </a:solidFill>
                <a:latin typeface="Arial" pitchFamily="34" charset="0"/>
                <a:ea typeface="ＭＳ Ｐゴシック" pitchFamily="50" charset="-128"/>
              </a:defRPr>
            </a:lvl2pPr>
            <a:lvl3pPr marL="1143000" indent="-228600" defTabSz="944563" eaLnBrk="0" hangingPunct="0">
              <a:defRPr kumimoji="1" sz="3600">
                <a:solidFill>
                  <a:schemeClr val="tx1"/>
                </a:solidFill>
                <a:latin typeface="Arial" pitchFamily="34" charset="0"/>
                <a:ea typeface="ＭＳ Ｐゴシック" pitchFamily="50" charset="-128"/>
              </a:defRPr>
            </a:lvl3pPr>
            <a:lvl4pPr marL="1600200" indent="-228600" defTabSz="944563" eaLnBrk="0" hangingPunct="0">
              <a:defRPr kumimoji="1" sz="3600">
                <a:solidFill>
                  <a:schemeClr val="tx1"/>
                </a:solidFill>
                <a:latin typeface="Arial" pitchFamily="34" charset="0"/>
                <a:ea typeface="ＭＳ Ｐゴシック" pitchFamily="50" charset="-128"/>
              </a:defRPr>
            </a:lvl4pPr>
            <a:lvl5pPr marL="2057400" indent="-228600" defTabSz="944563" eaLnBrk="0" hangingPunct="0">
              <a:defRPr kumimoji="1" sz="3600">
                <a:solidFill>
                  <a:schemeClr val="tx1"/>
                </a:solidFill>
                <a:latin typeface="Arial" pitchFamily="34" charset="0"/>
                <a:ea typeface="ＭＳ Ｐゴシック" pitchFamily="50" charset="-128"/>
              </a:defRPr>
            </a:lvl5pPr>
            <a:lvl6pPr marL="25146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45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1AF0D24B-6E37-4FC5-B936-12AB05E9828B}" type="slidenum">
              <a:rPr lang="en-US" altLang="ja-JP" sz="1300"/>
              <a:pPr algn="r" eaLnBrk="1" hangingPunct="1"/>
              <a:t>47</a:t>
            </a:fld>
            <a:endParaRPr lang="en-US" altLang="ja-JP" sz="13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538" tIns="32768" rIns="65538" bIns="32768"/>
          <a:lstStyle>
            <a:lvl1pPr defTabSz="677863" eaLnBrk="0" hangingPunct="0">
              <a:defRPr kumimoji="1" sz="3600">
                <a:solidFill>
                  <a:schemeClr val="tx1"/>
                </a:solidFill>
                <a:latin typeface="Arial" pitchFamily="34" charset="0"/>
                <a:ea typeface="ＭＳ Ｐゴシック" pitchFamily="50" charset="-128"/>
              </a:defRPr>
            </a:lvl1pPr>
            <a:lvl2pPr marL="742950" indent="-285750" defTabSz="677863" eaLnBrk="0" hangingPunct="0">
              <a:defRPr kumimoji="1" sz="3600">
                <a:solidFill>
                  <a:schemeClr val="tx1"/>
                </a:solidFill>
                <a:latin typeface="Arial" pitchFamily="34" charset="0"/>
                <a:ea typeface="ＭＳ Ｐゴシック" pitchFamily="50" charset="-128"/>
              </a:defRPr>
            </a:lvl2pPr>
            <a:lvl3pPr marL="1143000" indent="-228600" defTabSz="677863" eaLnBrk="0" hangingPunct="0">
              <a:defRPr kumimoji="1" sz="3600">
                <a:solidFill>
                  <a:schemeClr val="tx1"/>
                </a:solidFill>
                <a:latin typeface="Arial" pitchFamily="34" charset="0"/>
                <a:ea typeface="ＭＳ Ｐゴシック" pitchFamily="50" charset="-128"/>
              </a:defRPr>
            </a:lvl3pPr>
            <a:lvl4pPr marL="1600200" indent="-228600" defTabSz="677863" eaLnBrk="0" hangingPunct="0">
              <a:defRPr kumimoji="1" sz="3600">
                <a:solidFill>
                  <a:schemeClr val="tx1"/>
                </a:solidFill>
                <a:latin typeface="Arial" pitchFamily="34" charset="0"/>
                <a:ea typeface="ＭＳ Ｐゴシック" pitchFamily="50" charset="-128"/>
              </a:defRPr>
            </a:lvl4pPr>
            <a:lvl5pPr marL="2057400" indent="-228600" defTabSz="677863" eaLnBrk="0" hangingPunct="0">
              <a:defRPr kumimoji="1" sz="3600">
                <a:solidFill>
                  <a:schemeClr val="tx1"/>
                </a:solidFill>
                <a:latin typeface="Arial" pitchFamily="34" charset="0"/>
                <a:ea typeface="ＭＳ Ｐゴシック" pitchFamily="50" charset="-128"/>
              </a:defRPr>
            </a:lvl5pPr>
            <a:lvl6pPr marL="2514600" indent="-228600" defTabSz="6778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6778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6778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6778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800"/>
              <a:t>【</a:t>
            </a:r>
            <a:r>
              <a:rPr lang="ja-JP" altLang="en-US" sz="800"/>
              <a:t>治療とケア</a:t>
            </a:r>
            <a:r>
              <a:rPr lang="en-US" altLang="ja-JP" sz="800"/>
              <a:t>】</a:t>
            </a:r>
          </a:p>
        </p:txBody>
      </p:sp>
      <p:sp>
        <p:nvSpPr>
          <p:cNvPr id="74755" name="Rectangle 2"/>
          <p:cNvSpPr>
            <a:spLocks noGrp="1" noRot="1" noChangeAspect="1" noChangeArrowheads="1" noTextEdit="1"/>
          </p:cNvSpPr>
          <p:nvPr>
            <p:ph type="sldImg"/>
          </p:nvPr>
        </p:nvSpPr>
        <p:spPr>
          <a:xfrm>
            <a:off x="995363" y="768350"/>
            <a:ext cx="5119687" cy="3838575"/>
          </a:xfrm>
          <a:ln/>
        </p:spPr>
      </p:sp>
      <p:sp>
        <p:nvSpPr>
          <p:cNvPr id="74756" name="Rectangle 3"/>
          <p:cNvSpPr>
            <a:spLocks noGrp="1" noChangeArrowheads="1"/>
          </p:cNvSpPr>
          <p:nvPr>
            <p:ph type="body" idx="1"/>
          </p:nvPr>
        </p:nvSpPr>
        <p:spPr>
          <a:noFill/>
        </p:spPr>
        <p:txBody>
          <a:bodyPr lIns="65538" tIns="32768" rIns="65538" bIns="32768"/>
          <a:lstStyle/>
          <a:p>
            <a:pPr eaLnBrk="1" hangingPunct="1"/>
            <a:r>
              <a:rPr lang="ja-JP" altLang="ja-JP" sz="1300" dirty="0"/>
              <a:t>せん妄との最も大きな違いは発症様式である。前者は急性であり、認知症、特にアルツハイマー型認知症では潜行性に発症し、緩徐に進行する。何日の夜からと特定できる発症は前者の特徴である。また、夜間に増悪することが多く、夜間せん妄ともいわれる。注意力の散漫という形での意識障害と幻視および運動不穏はせん妄の三徴であるが、高齢者では幻視を伴わないこともある。また、通常は運動不穏のために多動となることが多いが、多動状態を伴わず、不活発な状態となる場合もある。</a:t>
            </a:r>
            <a:endParaRPr lang="ja-JP" altLang="ja-JP" dirty="0" smtClean="0">
              <a:solidFill>
                <a:srgbClr val="0070C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スライド イメージ プレースホルダ 1"/>
          <p:cNvSpPr>
            <a:spLocks noGrp="1" noRot="1" noChangeAspect="1" noTextEdit="1"/>
          </p:cNvSpPr>
          <p:nvPr>
            <p:ph type="sldImg"/>
          </p:nvPr>
        </p:nvSpPr>
        <p:spPr>
          <a:ln/>
        </p:spPr>
      </p:sp>
      <p:sp>
        <p:nvSpPr>
          <p:cNvPr id="106499" name="ノート プレースホルダ 2"/>
          <p:cNvSpPr>
            <a:spLocks noGrp="1"/>
          </p:cNvSpPr>
          <p:nvPr>
            <p:ph type="body" idx="1"/>
          </p:nvPr>
        </p:nvSpPr>
        <p:spPr>
          <a:noFill/>
          <a:ln/>
        </p:spPr>
        <p:txBody>
          <a:bodyPr/>
          <a:lstStyle/>
          <a:p>
            <a:r>
              <a:rPr lang="ja-JP" altLang="en-US" dirty="0" smtClean="0">
                <a:latin typeface="Arial" pitchFamily="34" charset="0"/>
              </a:rPr>
              <a:t>せん妄は複数の要因が重なって発症する。せん妄への対応を検討する上で、その要因を、準備因子、誘発因子、直接原因（因子）と整理すると対応を検討しやすい。</a:t>
            </a:r>
            <a:endParaRPr lang="en-US" altLang="ja-JP" dirty="0" smtClean="0">
              <a:latin typeface="Arial" pitchFamily="34" charset="0"/>
            </a:endParaRPr>
          </a:p>
          <a:p>
            <a:r>
              <a:rPr lang="ja-JP" altLang="en-US" dirty="0" smtClean="0">
                <a:latin typeface="Arial" pitchFamily="34" charset="0"/>
              </a:rPr>
              <a:t>準備因子は、脳自体の問題（器質因子）：高齢、器質疾患の既往（脳梗塞、パーキンソン病など）、認知症の既往がある。</a:t>
            </a:r>
            <a:endParaRPr lang="en-US" altLang="ja-JP" dirty="0" smtClean="0">
              <a:latin typeface="Arial" pitchFamily="34" charset="0"/>
            </a:endParaRPr>
          </a:p>
          <a:p>
            <a:r>
              <a:rPr lang="ja-JP" altLang="en-US" dirty="0" smtClean="0">
                <a:latin typeface="Arial" pitchFamily="34" charset="0"/>
              </a:rPr>
              <a:t>誘発因子は、身体内外の環境に関する問題で、それ自体直接せん妄を生じることはないが、重症・遷延化を招く要因である。環境要因としては、夜間の照明、不適切な音刺激など睡眠覚醒リズムを障害する環境、ルートやバルーンなど安静を強いられる処置、身体拘束がある。身体的な要因としては、疼痛や便秘、口渇など不快な身体症状がある。</a:t>
            </a:r>
            <a:endParaRPr lang="en-US" altLang="ja-JP" dirty="0" smtClean="0">
              <a:latin typeface="Arial" pitchFamily="34" charset="0"/>
            </a:endParaRPr>
          </a:p>
          <a:p>
            <a:r>
              <a:rPr lang="ja-JP" altLang="en-US" dirty="0" smtClean="0">
                <a:latin typeface="Arial" pitchFamily="34" charset="0"/>
              </a:rPr>
              <a:t>直接因子は、せん妄発症の主因となるもので、薬物や感染、脱水、電解質異常、低酸素など代謝障害がある。</a:t>
            </a:r>
          </a:p>
        </p:txBody>
      </p:sp>
      <p:sp>
        <p:nvSpPr>
          <p:cNvPr id="106500" name="スライド番号プレースホルダ 3"/>
          <p:cNvSpPr>
            <a:spLocks noGrp="1"/>
          </p:cNvSpPr>
          <p:nvPr>
            <p:ph type="sldNum" sz="quarter" idx="5"/>
          </p:nvPr>
        </p:nvSpPr>
        <p:spPr>
          <a:noFill/>
        </p:spPr>
        <p:txBody>
          <a:bodyPr/>
          <a:lstStyle/>
          <a:p>
            <a:fld id="{7CADD8E1-4DAF-4A12-AC94-E85E21706E27}" type="slidenum">
              <a:rPr lang="en-US" altLang="ja-JP" smtClean="0">
                <a:solidFill>
                  <a:prstClr val="black"/>
                </a:solidFill>
                <a:latin typeface="Arial" pitchFamily="34" charset="0"/>
              </a:rPr>
              <a:pPr/>
              <a:t>49</a:t>
            </a:fld>
            <a:endParaRPr lang="en-US" altLang="ja-JP" smtClean="0">
              <a:solidFill>
                <a:prstClr val="black"/>
              </a:solidFill>
              <a:latin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7" tIns="47688" rIns="95377" bIns="47688"/>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Ⅰ </a:t>
            </a:r>
            <a:r>
              <a:rPr lang="ja-JP" altLang="en-US" sz="1300"/>
              <a:t>基本知識</a:t>
            </a:r>
          </a:p>
        </p:txBody>
      </p:sp>
      <p:sp>
        <p:nvSpPr>
          <p:cNvPr id="76803"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7" tIns="47688" rIns="95377" bIns="47688" anchor="b"/>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BE175C2D-D764-465B-8661-983FBDAFD794}" type="slidenum">
              <a:rPr lang="en-US" altLang="ja-JP" sz="1300"/>
              <a:pPr algn="r" eaLnBrk="1" hangingPunct="1"/>
              <a:t>50</a:t>
            </a:fld>
            <a:endParaRPr lang="en-US" altLang="ja-JP" sz="1300"/>
          </a:p>
        </p:txBody>
      </p:sp>
      <p:sp>
        <p:nvSpPr>
          <p:cNvPr id="76804" name="Rectangle 2"/>
          <p:cNvSpPr>
            <a:spLocks noGrp="1" noRot="1" noChangeAspect="1" noChangeArrowheads="1" noTextEdit="1"/>
          </p:cNvSpPr>
          <p:nvPr>
            <p:ph type="sldImg"/>
          </p:nvPr>
        </p:nvSpPr>
        <p:spPr>
          <a:ln/>
        </p:spPr>
      </p:sp>
      <p:sp>
        <p:nvSpPr>
          <p:cNvPr id="76805" name="Rectangle 3"/>
          <p:cNvSpPr>
            <a:spLocks noGrp="1" noChangeArrowheads="1"/>
          </p:cNvSpPr>
          <p:nvPr>
            <p:ph type="body" idx="1"/>
          </p:nvPr>
        </p:nvSpPr>
        <p:spPr>
          <a:noFill/>
        </p:spPr>
        <p:txBody>
          <a:bodyPr lIns="95377" tIns="47701" rIns="95377" bIns="47701"/>
          <a:lstStyle/>
          <a:p>
            <a:r>
              <a:rPr lang="ja-JP" altLang="ja-JP" sz="1300" dirty="0"/>
              <a:t>せん妄の原因としては様々なものがある。アルコールや薬物、肺炎や尿路感染症等の感染症、脱水状態や電解質異常、感覚遮断や心理的ストレス（入院、旅行等の環境の変化など）などがある。そのため、せん妄の対処には原因を適切に把握する必要があり、身体的診察や臨床検査等も必要である。</a:t>
            </a:r>
          </a:p>
          <a:p>
            <a:r>
              <a:rPr lang="ja-JP" altLang="ja-JP" sz="1300" dirty="0"/>
              <a:t>せん妄を来す可能性のある主要な薬剤を示す。特に頻尿や尿失禁に対して使用される抗コリン薬や胃潰瘍や胃炎に用いられる</a:t>
            </a:r>
            <a:r>
              <a:rPr lang="en-US" altLang="ja-JP" sz="1300" dirty="0"/>
              <a:t>H2</a:t>
            </a:r>
            <a:r>
              <a:rPr lang="ja-JP" altLang="ja-JP" sz="1300" dirty="0"/>
              <a:t>受容体拮抗薬は見逃されやすいので注意を要する。せん妄が疑われたときに、これらの薬剤の使用によるものではないかを検討する必要がある。</a:t>
            </a:r>
            <a:endParaRPr lang="ja-JP" altLang="ja-JP"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txBox="1">
            <a:spLocks noGrp="1" noChangeArrowheads="1"/>
          </p:cNvSpPr>
          <p:nvPr/>
        </p:nvSpPr>
        <p:spPr bwMode="auto">
          <a:xfrm>
            <a:off x="1" y="1"/>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7" tIns="47688" rIns="95377" bIns="47688"/>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Ⅰ </a:t>
            </a:r>
            <a:r>
              <a:rPr lang="ja-JP" altLang="en-US" sz="1300"/>
              <a:t>基本知識</a:t>
            </a:r>
          </a:p>
        </p:txBody>
      </p:sp>
      <p:sp>
        <p:nvSpPr>
          <p:cNvPr id="77827" name="Rectangle 7"/>
          <p:cNvSpPr txBox="1">
            <a:spLocks noGrp="1" noChangeArrowheads="1"/>
          </p:cNvSpPr>
          <p:nvPr/>
        </p:nvSpPr>
        <p:spPr bwMode="auto">
          <a:xfrm>
            <a:off x="4019551" y="9720263"/>
            <a:ext cx="307816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7" tIns="47688" rIns="95377" bIns="47688" anchor="b"/>
          <a:lstStyle>
            <a:lvl1pPr defTabSz="947738" eaLnBrk="0" hangingPunct="0">
              <a:defRPr kumimoji="1" sz="3600">
                <a:solidFill>
                  <a:schemeClr val="tx1"/>
                </a:solidFill>
                <a:latin typeface="Arial" pitchFamily="34" charset="0"/>
                <a:ea typeface="ＭＳ Ｐゴシック" pitchFamily="50" charset="-128"/>
              </a:defRPr>
            </a:lvl1pPr>
            <a:lvl2pPr marL="742950" indent="-285750" defTabSz="947738" eaLnBrk="0" hangingPunct="0">
              <a:defRPr kumimoji="1" sz="3600">
                <a:solidFill>
                  <a:schemeClr val="tx1"/>
                </a:solidFill>
                <a:latin typeface="Arial" pitchFamily="34" charset="0"/>
                <a:ea typeface="ＭＳ Ｐゴシック" pitchFamily="50" charset="-128"/>
              </a:defRPr>
            </a:lvl2pPr>
            <a:lvl3pPr marL="1143000" indent="-228600" defTabSz="947738" eaLnBrk="0" hangingPunct="0">
              <a:defRPr kumimoji="1" sz="3600">
                <a:solidFill>
                  <a:schemeClr val="tx1"/>
                </a:solidFill>
                <a:latin typeface="Arial" pitchFamily="34" charset="0"/>
                <a:ea typeface="ＭＳ Ｐゴシック" pitchFamily="50" charset="-128"/>
              </a:defRPr>
            </a:lvl3pPr>
            <a:lvl4pPr marL="1600200" indent="-228600" defTabSz="947738" eaLnBrk="0" hangingPunct="0">
              <a:defRPr kumimoji="1" sz="3600">
                <a:solidFill>
                  <a:schemeClr val="tx1"/>
                </a:solidFill>
                <a:latin typeface="Arial" pitchFamily="34" charset="0"/>
                <a:ea typeface="ＭＳ Ｐゴシック" pitchFamily="50" charset="-128"/>
              </a:defRPr>
            </a:lvl4pPr>
            <a:lvl5pPr marL="2057400" indent="-228600" defTabSz="947738" eaLnBrk="0" hangingPunct="0">
              <a:defRPr kumimoji="1" sz="3600">
                <a:solidFill>
                  <a:schemeClr val="tx1"/>
                </a:solidFill>
                <a:latin typeface="Arial" pitchFamily="34" charset="0"/>
                <a:ea typeface="ＭＳ Ｐゴシック" pitchFamily="50" charset="-128"/>
              </a:defRPr>
            </a:lvl5pPr>
            <a:lvl6pPr marL="25146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77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1CA8AEA1-E656-4F45-A77D-E8E508E0AC08}" type="slidenum">
              <a:rPr lang="en-US" altLang="ja-JP" sz="1300"/>
              <a:pPr algn="r" eaLnBrk="1" hangingPunct="1"/>
              <a:t>51</a:t>
            </a:fld>
            <a:endParaRPr lang="en-US" altLang="ja-JP" sz="1300"/>
          </a:p>
        </p:txBody>
      </p:sp>
      <p:sp>
        <p:nvSpPr>
          <p:cNvPr id="77828" name="Rectangle 2"/>
          <p:cNvSpPr>
            <a:spLocks noGrp="1" noRot="1" noChangeAspect="1" noChangeArrowheads="1" noTextEdit="1"/>
          </p:cNvSpPr>
          <p:nvPr>
            <p:ph type="sldImg"/>
          </p:nvPr>
        </p:nvSpPr>
        <p:spPr>
          <a:ln/>
        </p:spPr>
      </p:sp>
      <p:sp>
        <p:nvSpPr>
          <p:cNvPr id="77829" name="Rectangle 3"/>
          <p:cNvSpPr>
            <a:spLocks noGrp="1" noChangeArrowheads="1"/>
          </p:cNvSpPr>
          <p:nvPr>
            <p:ph type="body" idx="1"/>
          </p:nvPr>
        </p:nvSpPr>
        <p:spPr>
          <a:noFill/>
        </p:spPr>
        <p:txBody>
          <a:bodyPr lIns="95377" tIns="47701" rIns="95377" bIns="47701"/>
          <a:lstStyle/>
          <a:p>
            <a:pPr eaLnBrk="1" hangingPunct="1"/>
            <a:endParaRPr lang="ja-JP" altLang="ja-JP"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995363" y="768350"/>
            <a:ext cx="5119687" cy="3838575"/>
          </a:xfrm>
          <a:ln/>
        </p:spPr>
      </p:sp>
      <p:sp>
        <p:nvSpPr>
          <p:cNvPr id="78851" name="Rectangle 3"/>
          <p:cNvSpPr>
            <a:spLocks noGrp="1" noChangeArrowheads="1"/>
          </p:cNvSpPr>
          <p:nvPr>
            <p:ph type="body" idx="1"/>
          </p:nvPr>
        </p:nvSpPr>
        <p:spPr>
          <a:noFill/>
        </p:spPr>
        <p:txBody>
          <a:bodyPr lIns="95406" tIns="47702" rIns="95406" bIns="47702"/>
          <a:lstStyle/>
          <a:p>
            <a:pPr eaLnBrk="1" hangingPunct="1"/>
            <a:endParaRPr lang="ja-JP" altLang="ja-JP"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995363" y="768350"/>
            <a:ext cx="5119687" cy="3838575"/>
          </a:xfrm>
          <a:ln/>
        </p:spPr>
      </p:sp>
      <p:sp>
        <p:nvSpPr>
          <p:cNvPr id="78851" name="Rectangle 3"/>
          <p:cNvSpPr>
            <a:spLocks noGrp="1" noChangeArrowheads="1"/>
          </p:cNvSpPr>
          <p:nvPr>
            <p:ph type="body" idx="1"/>
          </p:nvPr>
        </p:nvSpPr>
        <p:spPr>
          <a:noFill/>
        </p:spPr>
        <p:txBody>
          <a:bodyPr lIns="95406" tIns="47702" rIns="95406" bIns="47702"/>
          <a:lstStyle/>
          <a:p>
            <a:pPr eaLnBrk="1" hangingPunct="1"/>
            <a:endParaRPr lang="ja-JP" altLang="ja-JP"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995363" y="768350"/>
            <a:ext cx="5119687" cy="3838575"/>
          </a:xfrm>
          <a:ln/>
        </p:spPr>
      </p:sp>
      <p:sp>
        <p:nvSpPr>
          <p:cNvPr id="80899" name="Rectangle 3"/>
          <p:cNvSpPr>
            <a:spLocks noGrp="1" noChangeArrowheads="1"/>
          </p:cNvSpPr>
          <p:nvPr>
            <p:ph type="body" idx="1"/>
          </p:nvPr>
        </p:nvSpPr>
        <p:spPr>
          <a:noFill/>
        </p:spPr>
        <p:txBody>
          <a:bodyPr lIns="95406" tIns="47702" rIns="95406" bIns="47702"/>
          <a:lstStyle/>
          <a:p>
            <a:pPr eaLnBrk="1" hangingPunct="1"/>
            <a:r>
              <a:rPr lang="ja-JP" altLang="en-US" dirty="0" smtClean="0"/>
              <a:t>認知症の高齢者はせん妄をおこしやすい。</a:t>
            </a:r>
            <a:endParaRPr lang="en-US" altLang="ja-JP" dirty="0" smtClean="0"/>
          </a:p>
          <a:p>
            <a:pPr eaLnBrk="1" hangingPunct="1"/>
            <a:r>
              <a:rPr lang="ja-JP" altLang="en-US" dirty="0" smtClean="0"/>
              <a:t>このことはスタッフが共通に認識が必要である。</a:t>
            </a:r>
            <a:endParaRPr lang="en-US" altLang="ja-JP" dirty="0" smtClean="0"/>
          </a:p>
          <a:p>
            <a:pPr eaLnBrk="1" hangingPunct="1"/>
            <a:r>
              <a:rPr lang="ja-JP" altLang="en-US" dirty="0" smtClean="0"/>
              <a:t>早期に発見し、早期に対応する。</a:t>
            </a:r>
            <a:endParaRPr lang="en-US" altLang="ja-JP" dirty="0" smtClean="0"/>
          </a:p>
          <a:p>
            <a:pPr eaLnBrk="1" hangingPunct="1"/>
            <a:r>
              <a:rPr lang="ja-JP" altLang="en-US" dirty="0" smtClean="0"/>
              <a:t>チームで関わる場合には、評価スケールなどを使用し、認識を一致しておく必要がある。</a:t>
            </a:r>
            <a:endParaRPr lang="ja-JP" altLang="ja-JP"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6BFF1604-1CB3-449B-8D58-E9A2DA43D974}" type="slidenum">
              <a:rPr lang="en-US" altLang="ja-JP" smtClean="0"/>
              <a:pPr>
                <a:defRPr/>
              </a:pPr>
              <a:t>60</a:t>
            </a:fld>
            <a:endParaRPr lang="en-US" altLang="ja-JP"/>
          </a:p>
        </p:txBody>
      </p:sp>
    </p:spTree>
    <p:extLst>
      <p:ext uri="{BB962C8B-B14F-4D97-AF65-F5344CB8AC3E}">
        <p14:creationId xmlns:p14="http://schemas.microsoft.com/office/powerpoint/2010/main" val="13189562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p:spPr>
        <p:txBody>
          <a:bodyPr lIns="95379" rIns="95379"/>
          <a:lstStyle/>
          <a:p>
            <a:r>
              <a:rPr lang="ja-JP" altLang="ja-JP" sz="1300" dirty="0"/>
              <a:t>認知症の人がスムーズに入院加療を受け、退院してもとの暮らしに戻れるためには、本人の暮らしに関する情報を具体的に把握し、得た情報を、治療、処置、療養の場面で活かしていくことで可能になる。</a:t>
            </a:r>
          </a:p>
          <a:p>
            <a:r>
              <a:rPr lang="ja-JP" altLang="ja-JP" sz="1300" dirty="0"/>
              <a:t>そのためには、家族や地域の医療、例えば本人のかかりつけ医や、介護保険サービスを利用している場合はケアマネジャーや暮らしの場になっている介護保険施設等の介護職との連携が重要となる。</a:t>
            </a:r>
          </a:p>
          <a:p>
            <a:pPr eaLnBrk="1" hangingPunct="1"/>
            <a:endParaRPr lang="ja-JP" altLang="ja-JP"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p:spPr>
        <p:txBody>
          <a:bodyPr lIns="95379" rIns="95379"/>
          <a:lstStyle/>
          <a:p>
            <a:r>
              <a:rPr lang="ja-JP" altLang="ja-JP" sz="1300" dirty="0"/>
              <a:t>「連携」することによって、本人には次のような成果につながる。</a:t>
            </a:r>
          </a:p>
          <a:p>
            <a:r>
              <a:rPr lang="ja-JP" altLang="ja-JP" sz="1300" dirty="0"/>
              <a:t>１．入院加療を必要としている人が入院できる</a:t>
            </a:r>
          </a:p>
          <a:p>
            <a:r>
              <a:rPr lang="ja-JP" altLang="ja-JP" sz="1300" dirty="0"/>
              <a:t>２．本人が安心・安定して入院生活を送れる</a:t>
            </a:r>
          </a:p>
          <a:p>
            <a:r>
              <a:rPr lang="ja-JP" altLang="ja-JP" sz="1300" dirty="0"/>
              <a:t>これは、入院という環境の変化によって引き起こされやすい</a:t>
            </a:r>
            <a:r>
              <a:rPr lang="en-US" altLang="ja-JP" sz="1300" dirty="0"/>
              <a:t>BPSD</a:t>
            </a:r>
            <a:r>
              <a:rPr lang="ja-JP" altLang="ja-JP" sz="1300" dirty="0"/>
              <a:t>の発症を防いだり、発症した場合も早期緩和につなげることができる。</a:t>
            </a:r>
          </a:p>
          <a:p>
            <a:r>
              <a:rPr lang="ja-JP" altLang="ja-JP" sz="1300" dirty="0"/>
              <a:t>３．本人が必要とする医療をスムーズに受けられる</a:t>
            </a:r>
          </a:p>
          <a:p>
            <a:r>
              <a:rPr lang="ja-JP" altLang="ja-JP" sz="1300" dirty="0"/>
              <a:t>必要な検査や処置、手術、リハビリの担当者や関係者へも本人の個別具体な情報、例えば本人が安心できる声かけの仕方や、そばにあることで安心したり落ち着ける物などを提供していくことで、必要な医療をスムーズに受けられることにつながる。</a:t>
            </a:r>
          </a:p>
          <a:p>
            <a:r>
              <a:rPr lang="ja-JP" altLang="ja-JP" sz="1300" dirty="0"/>
              <a:t>４．入院中の身体機能の低下を防げる</a:t>
            </a:r>
          </a:p>
          <a:p>
            <a:r>
              <a:rPr lang="ja-JP" altLang="ja-JP" sz="1300" dirty="0"/>
              <a:t>５．スムーズに本人の意向にそった退院ができる</a:t>
            </a:r>
          </a:p>
          <a:p>
            <a:r>
              <a:rPr lang="ja-JP" altLang="ja-JP" sz="1300" dirty="0"/>
              <a:t>６．退院後も心身状態や暮らしの安定と維持が図れる</a:t>
            </a:r>
          </a:p>
          <a:p>
            <a:r>
              <a:rPr lang="ja-JP" altLang="ja-JP" sz="1300" dirty="0"/>
              <a:t>普段の連携を意識して行っていくことで、院内では認知症医療・ケアの質の向上ができ、その結果職員の負担軽減につながる。本人にとっては、状態が安定し、入院を経てもなおよりよい経過をたどることができれば、家族の不安や不安も軽減でき、結果として在宅生活の継続にもつながりやすくなる。</a:t>
            </a:r>
            <a:endParaRPr lang="ja-JP" altLang="ja-JP"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p:spPr>
        <p:txBody>
          <a:bodyPr lIns="95379" rIns="95379"/>
          <a:lstStyle/>
          <a:p>
            <a:r>
              <a:rPr lang="ja-JP" altLang="ja-JP" sz="1300" dirty="0"/>
              <a:t>本人がよりよい経過をたどれるための病院と地域資源との連携には、図のように連携する時期と、効果的に進めていくための連携先がある。連携を自分の担当範囲だけで考えたり、病棟内や院内の一部の職員だけで行うのではなく、多職種や検査、薬剤など本人に関係する他部門との連携や、各職種や各部門内の連携が重要になる。これら、一つひとつの連携を意図的に行っていくことが、本人にとってよりよい経過をたどれることにつながる。</a:t>
            </a:r>
          </a:p>
          <a:p>
            <a:r>
              <a:rPr lang="ja-JP" altLang="ja-JP" sz="1300" dirty="0"/>
              <a:t>特に、入院加療を必要としている人が入院できたり、入院生活を安定して送れるためには、入院時に、入院前の情報を積極的に得ていくことが重要となる。</a:t>
            </a:r>
          </a:p>
          <a:p>
            <a:r>
              <a:rPr lang="ja-JP" altLang="ja-JP" sz="1300" dirty="0"/>
              <a:t>また、退院後も心身状態や暮らしが安定したり、維持していけるためには、入院時から入院生活における人の情報の収集し、今後の暮らしの継続に必要な情報を整理し、必要な連携先へ提供していくことが重要である。</a:t>
            </a:r>
          </a:p>
          <a:p>
            <a:r>
              <a:rPr lang="ja-JP" altLang="ja-JP" sz="1300" dirty="0"/>
              <a:t>医療関係者にとっては、なじみのない連携先も多いと思われるが、連携先には主に図のような所がある。本人の居場所は、在宅だけではなく、介護保険サービスの居住・施設サービスを利用している場合も増えているため、それぞれについては別途把握しておくとよい。また、介護保険サービスを知らないために利用できていない場合もあるため、紹介したり、地域包括支援センターへつなぐなど、入院時からスムーズな退院に向けて準備をしていくことが重要である。</a:t>
            </a:r>
            <a:endParaRPr lang="en-US" altLang="ja-JP"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スライド イメージ プレースホルダ 1"/>
          <p:cNvSpPr>
            <a:spLocks noGrp="1" noRot="1" noChangeAspect="1" noTextEdit="1"/>
          </p:cNvSpPr>
          <p:nvPr>
            <p:ph type="sldImg"/>
          </p:nvPr>
        </p:nvSpPr>
        <p:spPr>
          <a:xfrm>
            <a:off x="995363" y="768350"/>
            <a:ext cx="5113337" cy="3835400"/>
          </a:xfrm>
          <a:ln/>
        </p:spPr>
      </p:sp>
      <p:sp>
        <p:nvSpPr>
          <p:cNvPr id="112643" name="ノート プレースホルダ 2"/>
          <p:cNvSpPr>
            <a:spLocks noGrp="1"/>
          </p:cNvSpPr>
          <p:nvPr>
            <p:ph type="body" idx="1"/>
          </p:nvPr>
        </p:nvSpPr>
        <p:spPr>
          <a:xfrm>
            <a:off x="711201" y="4860925"/>
            <a:ext cx="5676900" cy="4605338"/>
          </a:xfrm>
          <a:noFill/>
        </p:spPr>
        <p:txBody>
          <a:bodyPr lIns="94620" tIns="47309" rIns="94620" bIns="47309"/>
          <a:lstStyle/>
          <a:p>
            <a:pPr eaLnBrk="1" hangingPunct="1">
              <a:spcBef>
                <a:spcPct val="0"/>
              </a:spcBef>
            </a:pPr>
            <a:endParaRPr lang="ja-JP" altLang="en-US" smtClean="0"/>
          </a:p>
        </p:txBody>
      </p:sp>
      <p:sp>
        <p:nvSpPr>
          <p:cNvPr id="112644" name="スライド番号プレースホルダ 3"/>
          <p:cNvSpPr txBox="1">
            <a:spLocks noGrp="1"/>
          </p:cNvSpPr>
          <p:nvPr/>
        </p:nvSpPr>
        <p:spPr bwMode="auto">
          <a:xfrm>
            <a:off x="4021140"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20" tIns="47309" rIns="94620" bIns="47309" anchor="b"/>
          <a:lstStyle>
            <a:lvl1pPr defTabSz="979488" eaLnBrk="0" hangingPunct="0">
              <a:defRPr kumimoji="1" sz="3600">
                <a:solidFill>
                  <a:schemeClr val="tx1"/>
                </a:solidFill>
                <a:latin typeface="Arial" pitchFamily="34" charset="0"/>
                <a:ea typeface="ＭＳ Ｐゴシック" pitchFamily="50" charset="-128"/>
              </a:defRPr>
            </a:lvl1pPr>
            <a:lvl2pPr marL="742950" indent="-285750" defTabSz="979488" eaLnBrk="0" hangingPunct="0">
              <a:defRPr kumimoji="1" sz="3600">
                <a:solidFill>
                  <a:schemeClr val="tx1"/>
                </a:solidFill>
                <a:latin typeface="Arial" pitchFamily="34" charset="0"/>
                <a:ea typeface="ＭＳ Ｐゴシック" pitchFamily="50" charset="-128"/>
              </a:defRPr>
            </a:lvl2pPr>
            <a:lvl3pPr marL="1143000" indent="-228600" defTabSz="979488" eaLnBrk="0" hangingPunct="0">
              <a:defRPr kumimoji="1" sz="3600">
                <a:solidFill>
                  <a:schemeClr val="tx1"/>
                </a:solidFill>
                <a:latin typeface="Arial" pitchFamily="34" charset="0"/>
                <a:ea typeface="ＭＳ Ｐゴシック" pitchFamily="50" charset="-128"/>
              </a:defRPr>
            </a:lvl3pPr>
            <a:lvl4pPr marL="1600200" indent="-228600" defTabSz="979488" eaLnBrk="0" hangingPunct="0">
              <a:defRPr kumimoji="1" sz="3600">
                <a:solidFill>
                  <a:schemeClr val="tx1"/>
                </a:solidFill>
                <a:latin typeface="Arial" pitchFamily="34" charset="0"/>
                <a:ea typeface="ＭＳ Ｐゴシック" pitchFamily="50" charset="-128"/>
              </a:defRPr>
            </a:lvl4pPr>
            <a:lvl5pPr marL="2057400" indent="-228600" defTabSz="979488" eaLnBrk="0" hangingPunct="0">
              <a:defRPr kumimoji="1" sz="3600">
                <a:solidFill>
                  <a:schemeClr val="tx1"/>
                </a:solidFill>
                <a:latin typeface="Arial" pitchFamily="34" charset="0"/>
                <a:ea typeface="ＭＳ Ｐゴシック" pitchFamily="50" charset="-128"/>
              </a:defRPr>
            </a:lvl5pPr>
            <a:lvl6pPr marL="25146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563E77F3-F5CD-41C1-B6D2-CDBEEA1E9A7E}" type="slidenum">
              <a:rPr lang="ja-JP" altLang="en-US" sz="1300">
                <a:latin typeface="Calibri" pitchFamily="34" charset="0"/>
              </a:rPr>
              <a:pPr algn="r" eaLnBrk="1" hangingPunct="1"/>
              <a:t>64</a:t>
            </a:fld>
            <a:endParaRPr lang="en-US" altLang="ja-JP" sz="1300">
              <a:latin typeface="Calibri"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スライド イメージ プレースホルダ 1"/>
          <p:cNvSpPr>
            <a:spLocks noGrp="1" noRot="1" noChangeAspect="1" noTextEdit="1"/>
          </p:cNvSpPr>
          <p:nvPr>
            <p:ph type="sldImg"/>
          </p:nvPr>
        </p:nvSpPr>
        <p:spPr>
          <a:xfrm>
            <a:off x="995363" y="768350"/>
            <a:ext cx="5113337" cy="3835400"/>
          </a:xfrm>
          <a:ln/>
        </p:spPr>
      </p:sp>
      <p:sp>
        <p:nvSpPr>
          <p:cNvPr id="113667" name="ノート プレースホルダ 2"/>
          <p:cNvSpPr>
            <a:spLocks noGrp="1"/>
          </p:cNvSpPr>
          <p:nvPr>
            <p:ph type="body" idx="1"/>
          </p:nvPr>
        </p:nvSpPr>
        <p:spPr>
          <a:xfrm>
            <a:off x="711201" y="4860925"/>
            <a:ext cx="5676900" cy="4605338"/>
          </a:xfrm>
          <a:noFill/>
        </p:spPr>
        <p:txBody>
          <a:bodyPr lIns="94620" tIns="47309" rIns="94620" bIns="47309"/>
          <a:lstStyle/>
          <a:p>
            <a:pPr eaLnBrk="1" hangingPunct="1">
              <a:spcBef>
                <a:spcPct val="0"/>
              </a:spcBef>
            </a:pPr>
            <a:endParaRPr lang="ja-JP" altLang="en-US" smtClean="0"/>
          </a:p>
        </p:txBody>
      </p:sp>
      <p:sp>
        <p:nvSpPr>
          <p:cNvPr id="113668" name="スライド番号プレースホルダ 3"/>
          <p:cNvSpPr txBox="1">
            <a:spLocks noGrp="1"/>
          </p:cNvSpPr>
          <p:nvPr/>
        </p:nvSpPr>
        <p:spPr bwMode="auto">
          <a:xfrm>
            <a:off x="4021140"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20" tIns="47309" rIns="94620" bIns="47309" anchor="b"/>
          <a:lstStyle>
            <a:lvl1pPr defTabSz="979488" eaLnBrk="0" hangingPunct="0">
              <a:defRPr kumimoji="1" sz="3600">
                <a:solidFill>
                  <a:schemeClr val="tx1"/>
                </a:solidFill>
                <a:latin typeface="Arial" pitchFamily="34" charset="0"/>
                <a:ea typeface="ＭＳ Ｐゴシック" pitchFamily="50" charset="-128"/>
              </a:defRPr>
            </a:lvl1pPr>
            <a:lvl2pPr marL="742950" indent="-285750" defTabSz="979488" eaLnBrk="0" hangingPunct="0">
              <a:defRPr kumimoji="1" sz="3600">
                <a:solidFill>
                  <a:schemeClr val="tx1"/>
                </a:solidFill>
                <a:latin typeface="Arial" pitchFamily="34" charset="0"/>
                <a:ea typeface="ＭＳ Ｐゴシック" pitchFamily="50" charset="-128"/>
              </a:defRPr>
            </a:lvl2pPr>
            <a:lvl3pPr marL="1143000" indent="-228600" defTabSz="979488" eaLnBrk="0" hangingPunct="0">
              <a:defRPr kumimoji="1" sz="3600">
                <a:solidFill>
                  <a:schemeClr val="tx1"/>
                </a:solidFill>
                <a:latin typeface="Arial" pitchFamily="34" charset="0"/>
                <a:ea typeface="ＭＳ Ｐゴシック" pitchFamily="50" charset="-128"/>
              </a:defRPr>
            </a:lvl3pPr>
            <a:lvl4pPr marL="1600200" indent="-228600" defTabSz="979488" eaLnBrk="0" hangingPunct="0">
              <a:defRPr kumimoji="1" sz="3600">
                <a:solidFill>
                  <a:schemeClr val="tx1"/>
                </a:solidFill>
                <a:latin typeface="Arial" pitchFamily="34" charset="0"/>
                <a:ea typeface="ＭＳ Ｐゴシック" pitchFamily="50" charset="-128"/>
              </a:defRPr>
            </a:lvl4pPr>
            <a:lvl5pPr marL="2057400" indent="-228600" defTabSz="979488" eaLnBrk="0" hangingPunct="0">
              <a:defRPr kumimoji="1" sz="3600">
                <a:solidFill>
                  <a:schemeClr val="tx1"/>
                </a:solidFill>
                <a:latin typeface="Arial" pitchFamily="34" charset="0"/>
                <a:ea typeface="ＭＳ Ｐゴシック" pitchFamily="50" charset="-128"/>
              </a:defRPr>
            </a:lvl5pPr>
            <a:lvl6pPr marL="25146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794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C14313C2-40CC-4B18-9F6E-2996C8675A93}" type="slidenum">
              <a:rPr lang="ja-JP" altLang="en-US" sz="1300">
                <a:latin typeface="Calibri" pitchFamily="34" charset="0"/>
              </a:rPr>
              <a:pPr algn="r" eaLnBrk="1" hangingPunct="1"/>
              <a:t>67</a:t>
            </a:fld>
            <a:endParaRPr lang="en-US" altLang="ja-JP" sz="1300">
              <a:latin typeface="Calibri"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スライド イメージ プレースホルダ 1"/>
          <p:cNvSpPr>
            <a:spLocks noGrp="1" noRot="1" noChangeAspect="1" noTextEdit="1"/>
          </p:cNvSpPr>
          <p:nvPr>
            <p:ph type="sldImg"/>
          </p:nvPr>
        </p:nvSpPr>
        <p:spPr>
          <a:xfrm>
            <a:off x="995363" y="768350"/>
            <a:ext cx="5113337" cy="3835400"/>
          </a:xfrm>
          <a:ln/>
        </p:spPr>
      </p:sp>
      <p:sp>
        <p:nvSpPr>
          <p:cNvPr id="117763" name="ノート プレースホルダ 2"/>
          <p:cNvSpPr>
            <a:spLocks noGrp="1"/>
          </p:cNvSpPr>
          <p:nvPr>
            <p:ph type="body" idx="1"/>
          </p:nvPr>
        </p:nvSpPr>
        <p:spPr>
          <a:xfrm>
            <a:off x="711201" y="4860925"/>
            <a:ext cx="5676900" cy="4605338"/>
          </a:xfrm>
          <a:noFill/>
        </p:spPr>
        <p:txBody>
          <a:bodyPr lIns="94598" tIns="47298" rIns="94598" bIns="47298"/>
          <a:lstStyle/>
          <a:p>
            <a:pPr eaLnBrk="1" hangingPunct="1">
              <a:spcBef>
                <a:spcPct val="0"/>
              </a:spcBef>
            </a:pPr>
            <a:endParaRPr lang="ja-JP" altLang="en-US" dirty="0" smtClean="0"/>
          </a:p>
        </p:txBody>
      </p:sp>
      <p:sp>
        <p:nvSpPr>
          <p:cNvPr id="117764" name="スライド番号プレースホルダ 3"/>
          <p:cNvSpPr txBox="1">
            <a:spLocks noGrp="1"/>
          </p:cNvSpPr>
          <p:nvPr/>
        </p:nvSpPr>
        <p:spPr bwMode="auto">
          <a:xfrm>
            <a:off x="4021140"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98" tIns="47298" rIns="94598" bIns="47298" anchor="b"/>
          <a:lstStyle>
            <a:lvl1pPr defTabSz="946150" eaLnBrk="0" hangingPunct="0">
              <a:defRPr kumimoji="1" sz="3600">
                <a:solidFill>
                  <a:schemeClr val="tx1"/>
                </a:solidFill>
                <a:latin typeface="Arial" pitchFamily="34" charset="0"/>
                <a:ea typeface="ＭＳ Ｐゴシック" pitchFamily="50" charset="-128"/>
              </a:defRPr>
            </a:lvl1pPr>
            <a:lvl2pPr marL="742950" indent="-285750" defTabSz="946150" eaLnBrk="0" hangingPunct="0">
              <a:defRPr kumimoji="1" sz="3600">
                <a:solidFill>
                  <a:schemeClr val="tx1"/>
                </a:solidFill>
                <a:latin typeface="Arial" pitchFamily="34" charset="0"/>
                <a:ea typeface="ＭＳ Ｐゴシック" pitchFamily="50" charset="-128"/>
              </a:defRPr>
            </a:lvl2pPr>
            <a:lvl3pPr marL="1143000" indent="-228600" defTabSz="946150" eaLnBrk="0" hangingPunct="0">
              <a:defRPr kumimoji="1" sz="3600">
                <a:solidFill>
                  <a:schemeClr val="tx1"/>
                </a:solidFill>
                <a:latin typeface="Arial" pitchFamily="34" charset="0"/>
                <a:ea typeface="ＭＳ Ｐゴシック" pitchFamily="50" charset="-128"/>
              </a:defRPr>
            </a:lvl3pPr>
            <a:lvl4pPr marL="1600200" indent="-228600" defTabSz="946150" eaLnBrk="0" hangingPunct="0">
              <a:defRPr kumimoji="1" sz="3600">
                <a:solidFill>
                  <a:schemeClr val="tx1"/>
                </a:solidFill>
                <a:latin typeface="Arial" pitchFamily="34" charset="0"/>
                <a:ea typeface="ＭＳ Ｐゴシック" pitchFamily="50" charset="-128"/>
              </a:defRPr>
            </a:lvl4pPr>
            <a:lvl5pPr marL="2057400" indent="-228600" defTabSz="946150" eaLnBrk="0" hangingPunct="0">
              <a:defRPr kumimoji="1" sz="3600">
                <a:solidFill>
                  <a:schemeClr val="tx1"/>
                </a:solidFill>
                <a:latin typeface="Arial" pitchFamily="34" charset="0"/>
                <a:ea typeface="ＭＳ Ｐゴシック" pitchFamily="50" charset="-128"/>
              </a:defRPr>
            </a:lvl5pPr>
            <a:lvl6pPr marL="25146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54FEBF63-6B91-4A5D-9FDA-EAF22AC694BE}" type="slidenum">
              <a:rPr lang="ja-JP" altLang="en-US" sz="1300">
                <a:latin typeface="Calibri" pitchFamily="34" charset="0"/>
              </a:rPr>
              <a:pPr algn="r" eaLnBrk="1" hangingPunct="1"/>
              <a:t>68</a:t>
            </a:fld>
            <a:endParaRPr lang="en-US" altLang="ja-JP" sz="1300">
              <a:latin typeface="Calibri"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スライド イメージ プレースホルダ 1"/>
          <p:cNvSpPr>
            <a:spLocks noGrp="1" noRot="1" noChangeAspect="1" noTextEdit="1"/>
          </p:cNvSpPr>
          <p:nvPr>
            <p:ph type="sldImg"/>
          </p:nvPr>
        </p:nvSpPr>
        <p:spPr>
          <a:xfrm>
            <a:off x="995363" y="768350"/>
            <a:ext cx="5113337" cy="3835400"/>
          </a:xfrm>
          <a:ln/>
        </p:spPr>
      </p:sp>
      <p:sp>
        <p:nvSpPr>
          <p:cNvPr id="114691" name="ノート プレースホルダ 2"/>
          <p:cNvSpPr>
            <a:spLocks noGrp="1"/>
          </p:cNvSpPr>
          <p:nvPr>
            <p:ph type="body" idx="1"/>
          </p:nvPr>
        </p:nvSpPr>
        <p:spPr>
          <a:xfrm>
            <a:off x="711201" y="4860925"/>
            <a:ext cx="5676900" cy="4605338"/>
          </a:xfrm>
          <a:noFill/>
        </p:spPr>
        <p:txBody>
          <a:bodyPr lIns="94598" tIns="47298" rIns="94598" bIns="47298"/>
          <a:lstStyle/>
          <a:p>
            <a:pPr eaLnBrk="1" hangingPunct="1">
              <a:spcBef>
                <a:spcPct val="0"/>
              </a:spcBef>
            </a:pPr>
            <a:endParaRPr lang="ja-JP" altLang="en-US" smtClean="0"/>
          </a:p>
        </p:txBody>
      </p:sp>
      <p:sp>
        <p:nvSpPr>
          <p:cNvPr id="114692" name="スライド番号プレースホルダ 3"/>
          <p:cNvSpPr txBox="1">
            <a:spLocks noGrp="1"/>
          </p:cNvSpPr>
          <p:nvPr/>
        </p:nvSpPr>
        <p:spPr bwMode="auto">
          <a:xfrm>
            <a:off x="4021140"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598" tIns="47298" rIns="94598" bIns="47298" anchor="b"/>
          <a:lstStyle>
            <a:lvl1pPr defTabSz="946150" eaLnBrk="0" hangingPunct="0">
              <a:defRPr kumimoji="1" sz="3600">
                <a:solidFill>
                  <a:schemeClr val="tx1"/>
                </a:solidFill>
                <a:latin typeface="Arial" pitchFamily="34" charset="0"/>
                <a:ea typeface="ＭＳ Ｐゴシック" pitchFamily="50" charset="-128"/>
              </a:defRPr>
            </a:lvl1pPr>
            <a:lvl2pPr marL="742950" indent="-285750" defTabSz="946150" eaLnBrk="0" hangingPunct="0">
              <a:defRPr kumimoji="1" sz="3600">
                <a:solidFill>
                  <a:schemeClr val="tx1"/>
                </a:solidFill>
                <a:latin typeface="Arial" pitchFamily="34" charset="0"/>
                <a:ea typeface="ＭＳ Ｐゴシック" pitchFamily="50" charset="-128"/>
              </a:defRPr>
            </a:lvl2pPr>
            <a:lvl3pPr marL="1143000" indent="-228600" defTabSz="946150" eaLnBrk="0" hangingPunct="0">
              <a:defRPr kumimoji="1" sz="3600">
                <a:solidFill>
                  <a:schemeClr val="tx1"/>
                </a:solidFill>
                <a:latin typeface="Arial" pitchFamily="34" charset="0"/>
                <a:ea typeface="ＭＳ Ｐゴシック" pitchFamily="50" charset="-128"/>
              </a:defRPr>
            </a:lvl3pPr>
            <a:lvl4pPr marL="1600200" indent="-228600" defTabSz="946150" eaLnBrk="0" hangingPunct="0">
              <a:defRPr kumimoji="1" sz="3600">
                <a:solidFill>
                  <a:schemeClr val="tx1"/>
                </a:solidFill>
                <a:latin typeface="Arial" pitchFamily="34" charset="0"/>
                <a:ea typeface="ＭＳ Ｐゴシック" pitchFamily="50" charset="-128"/>
              </a:defRPr>
            </a:lvl4pPr>
            <a:lvl5pPr marL="2057400" indent="-228600" defTabSz="946150" eaLnBrk="0" hangingPunct="0">
              <a:defRPr kumimoji="1" sz="3600">
                <a:solidFill>
                  <a:schemeClr val="tx1"/>
                </a:solidFill>
                <a:latin typeface="Arial" pitchFamily="34" charset="0"/>
                <a:ea typeface="ＭＳ Ｐゴシック" pitchFamily="50" charset="-128"/>
              </a:defRPr>
            </a:lvl5pPr>
            <a:lvl6pPr marL="25146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461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F0474473-EE9F-4159-9B6B-B912F2786B86}" type="slidenum">
              <a:rPr lang="ja-JP" altLang="en-US" sz="1300">
                <a:latin typeface="Calibri" pitchFamily="34" charset="0"/>
              </a:rPr>
              <a:pPr algn="r" eaLnBrk="1" hangingPunct="1"/>
              <a:t>69</a:t>
            </a:fld>
            <a:endParaRPr lang="en-US" altLang="ja-JP" sz="1300">
              <a:latin typeface="Calibri"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p:spPr>
        <p:txBody>
          <a:bodyPr lIns="95379" rIns="95379"/>
          <a:lstStyle/>
          <a:p>
            <a:pPr eaLnBrk="1" hangingPunct="1"/>
            <a:endParaRPr lang="ja-JP" altLang="ja-JP"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p:spPr>
        <p:txBody>
          <a:bodyPr lIns="95379" rIns="95379"/>
          <a:lstStyle/>
          <a:p>
            <a:pPr eaLnBrk="1" hangingPunct="1"/>
            <a:endParaRPr lang="ja-JP" altLang="ja-JP"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スライド イメージ プレースホルダ 1"/>
          <p:cNvSpPr>
            <a:spLocks noGrp="1" noRot="1" noChangeAspect="1" noTextEdit="1"/>
          </p:cNvSpPr>
          <p:nvPr>
            <p:ph type="sldImg"/>
          </p:nvPr>
        </p:nvSpPr>
        <p:spPr>
          <a:xfrm>
            <a:off x="995363" y="768350"/>
            <a:ext cx="5113337" cy="3835400"/>
          </a:xfrm>
          <a:ln/>
        </p:spPr>
      </p:sp>
      <p:sp>
        <p:nvSpPr>
          <p:cNvPr id="144387" name="ノート プレースホルダ 2"/>
          <p:cNvSpPr>
            <a:spLocks noGrp="1"/>
          </p:cNvSpPr>
          <p:nvPr>
            <p:ph type="body" idx="1"/>
          </p:nvPr>
        </p:nvSpPr>
        <p:spPr>
          <a:xfrm>
            <a:off x="711200" y="4860925"/>
            <a:ext cx="5676900" cy="4605338"/>
          </a:xfrm>
        </p:spPr>
        <p:txBody>
          <a:bodyPr lIns="94613" tIns="47306" rIns="94613" bIns="47306"/>
          <a:lstStyle/>
          <a:p>
            <a:pPr eaLnBrk="1" hangingPunct="1">
              <a:spcBef>
                <a:spcPct val="0"/>
              </a:spcBef>
            </a:pPr>
            <a:endParaRPr lang="ja-JP" altLang="en-US" smtClean="0"/>
          </a:p>
        </p:txBody>
      </p:sp>
      <p:sp>
        <p:nvSpPr>
          <p:cNvPr id="144388" name="スライド番号プレースホルダ 3"/>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13" tIns="47306" rIns="94613" bIns="47306" anchor="b"/>
          <a:lstStyle>
            <a:lvl1pPr defTabSz="946150" eaLnBrk="0" hangingPunct="0">
              <a:defRPr kumimoji="1" sz="3600">
                <a:solidFill>
                  <a:schemeClr val="tx1"/>
                </a:solidFill>
                <a:latin typeface="Arial" charset="0"/>
                <a:ea typeface="ＭＳ Ｐゴシック" pitchFamily="50" charset="-128"/>
              </a:defRPr>
            </a:lvl1pPr>
            <a:lvl2pPr marL="742950" indent="-285750" defTabSz="946150" eaLnBrk="0" hangingPunct="0">
              <a:defRPr kumimoji="1" sz="3600">
                <a:solidFill>
                  <a:schemeClr val="tx1"/>
                </a:solidFill>
                <a:latin typeface="Arial" charset="0"/>
                <a:ea typeface="ＭＳ Ｐゴシック" pitchFamily="50" charset="-128"/>
              </a:defRPr>
            </a:lvl2pPr>
            <a:lvl3pPr marL="1143000" indent="-228600" defTabSz="946150" eaLnBrk="0" hangingPunct="0">
              <a:defRPr kumimoji="1" sz="3600">
                <a:solidFill>
                  <a:schemeClr val="tx1"/>
                </a:solidFill>
                <a:latin typeface="Arial" charset="0"/>
                <a:ea typeface="ＭＳ Ｐゴシック" pitchFamily="50" charset="-128"/>
              </a:defRPr>
            </a:lvl3pPr>
            <a:lvl4pPr marL="1600200" indent="-228600" defTabSz="946150" eaLnBrk="0" hangingPunct="0">
              <a:defRPr kumimoji="1" sz="3600">
                <a:solidFill>
                  <a:schemeClr val="tx1"/>
                </a:solidFill>
                <a:latin typeface="Arial" charset="0"/>
                <a:ea typeface="ＭＳ Ｐゴシック" pitchFamily="50" charset="-128"/>
              </a:defRPr>
            </a:lvl4pPr>
            <a:lvl5pPr marL="2057400" indent="-228600" defTabSz="946150" eaLnBrk="0" hangingPunct="0">
              <a:defRPr kumimoji="1" sz="3600">
                <a:solidFill>
                  <a:schemeClr val="tx1"/>
                </a:solidFill>
                <a:latin typeface="Arial" charset="0"/>
                <a:ea typeface="ＭＳ Ｐゴシック" pitchFamily="50" charset="-128"/>
              </a:defRPr>
            </a:lvl5pPr>
            <a:lvl6pPr marL="25146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6pPr>
            <a:lvl7pPr marL="29718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7pPr>
            <a:lvl8pPr marL="34290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8pPr>
            <a:lvl9pPr marL="38862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9pPr>
          </a:lstStyle>
          <a:p>
            <a:pPr algn="r" eaLnBrk="1" hangingPunct="1"/>
            <a:fld id="{B02440DF-7479-4CC7-AE31-E9916BDD0F14}" type="slidenum">
              <a:rPr lang="ja-JP" altLang="en-US" sz="1300">
                <a:latin typeface="Calibri" pitchFamily="34" charset="0"/>
              </a:rPr>
              <a:pPr algn="r" eaLnBrk="1" hangingPunct="1"/>
              <a:t>74</a:t>
            </a:fld>
            <a:endParaRPr lang="en-US" altLang="ja-JP" sz="1300">
              <a:latin typeface="Calibri"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スライド イメージ プレースホルダ 1"/>
          <p:cNvSpPr>
            <a:spLocks noGrp="1" noRot="1" noChangeAspect="1" noTextEdit="1"/>
          </p:cNvSpPr>
          <p:nvPr>
            <p:ph type="sldImg"/>
          </p:nvPr>
        </p:nvSpPr>
        <p:spPr>
          <a:xfrm>
            <a:off x="995363" y="768350"/>
            <a:ext cx="5113337" cy="3835400"/>
          </a:xfrm>
          <a:ln/>
        </p:spPr>
      </p:sp>
      <p:sp>
        <p:nvSpPr>
          <p:cNvPr id="150531" name="ノート プレースホルダ 2"/>
          <p:cNvSpPr>
            <a:spLocks noGrp="1"/>
          </p:cNvSpPr>
          <p:nvPr>
            <p:ph type="body" idx="1"/>
          </p:nvPr>
        </p:nvSpPr>
        <p:spPr>
          <a:xfrm>
            <a:off x="711200" y="4860925"/>
            <a:ext cx="5676900" cy="4605338"/>
          </a:xfrm>
        </p:spPr>
        <p:txBody>
          <a:bodyPr lIns="94613" tIns="47306" rIns="94613" bIns="47306"/>
          <a:lstStyle/>
          <a:p>
            <a:pPr eaLnBrk="1" hangingPunct="1">
              <a:spcBef>
                <a:spcPct val="0"/>
              </a:spcBef>
            </a:pPr>
            <a:endParaRPr lang="ja-JP" altLang="en-US" smtClean="0"/>
          </a:p>
        </p:txBody>
      </p:sp>
      <p:sp>
        <p:nvSpPr>
          <p:cNvPr id="150532" name="スライド番号プレースホルダ 3"/>
          <p:cNvSpPr txBox="1">
            <a:spLocks noGrp="1"/>
          </p:cNvSpPr>
          <p:nvPr/>
        </p:nvSpPr>
        <p:spPr bwMode="auto">
          <a:xfrm>
            <a:off x="4021138" y="9720263"/>
            <a:ext cx="3076575"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13" tIns="47306" rIns="94613" bIns="47306" anchor="b"/>
          <a:lstStyle>
            <a:lvl1pPr defTabSz="946150" eaLnBrk="0" hangingPunct="0">
              <a:defRPr kumimoji="1" sz="3600">
                <a:solidFill>
                  <a:schemeClr val="tx1"/>
                </a:solidFill>
                <a:latin typeface="Arial" charset="0"/>
                <a:ea typeface="ＭＳ Ｐゴシック" pitchFamily="50" charset="-128"/>
              </a:defRPr>
            </a:lvl1pPr>
            <a:lvl2pPr marL="742950" indent="-285750" defTabSz="946150" eaLnBrk="0" hangingPunct="0">
              <a:defRPr kumimoji="1" sz="3600">
                <a:solidFill>
                  <a:schemeClr val="tx1"/>
                </a:solidFill>
                <a:latin typeface="Arial" charset="0"/>
                <a:ea typeface="ＭＳ Ｐゴシック" pitchFamily="50" charset="-128"/>
              </a:defRPr>
            </a:lvl2pPr>
            <a:lvl3pPr marL="1143000" indent="-228600" defTabSz="946150" eaLnBrk="0" hangingPunct="0">
              <a:defRPr kumimoji="1" sz="3600">
                <a:solidFill>
                  <a:schemeClr val="tx1"/>
                </a:solidFill>
                <a:latin typeface="Arial" charset="0"/>
                <a:ea typeface="ＭＳ Ｐゴシック" pitchFamily="50" charset="-128"/>
              </a:defRPr>
            </a:lvl3pPr>
            <a:lvl4pPr marL="1600200" indent="-228600" defTabSz="946150" eaLnBrk="0" hangingPunct="0">
              <a:defRPr kumimoji="1" sz="3600">
                <a:solidFill>
                  <a:schemeClr val="tx1"/>
                </a:solidFill>
                <a:latin typeface="Arial" charset="0"/>
                <a:ea typeface="ＭＳ Ｐゴシック" pitchFamily="50" charset="-128"/>
              </a:defRPr>
            </a:lvl4pPr>
            <a:lvl5pPr marL="2057400" indent="-228600" defTabSz="946150" eaLnBrk="0" hangingPunct="0">
              <a:defRPr kumimoji="1" sz="3600">
                <a:solidFill>
                  <a:schemeClr val="tx1"/>
                </a:solidFill>
                <a:latin typeface="Arial" charset="0"/>
                <a:ea typeface="ＭＳ Ｐゴシック" pitchFamily="50" charset="-128"/>
              </a:defRPr>
            </a:lvl5pPr>
            <a:lvl6pPr marL="25146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6pPr>
            <a:lvl7pPr marL="29718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7pPr>
            <a:lvl8pPr marL="34290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8pPr>
            <a:lvl9pPr marL="3886200" indent="-228600" defTabSz="946150" eaLnBrk="0" fontAlgn="base" hangingPunct="0">
              <a:spcBef>
                <a:spcPct val="0"/>
              </a:spcBef>
              <a:spcAft>
                <a:spcPct val="0"/>
              </a:spcAft>
              <a:defRPr kumimoji="1" sz="3600">
                <a:solidFill>
                  <a:schemeClr val="tx1"/>
                </a:solidFill>
                <a:latin typeface="Arial" charset="0"/>
                <a:ea typeface="ＭＳ Ｐゴシック" pitchFamily="50" charset="-128"/>
              </a:defRPr>
            </a:lvl9pPr>
          </a:lstStyle>
          <a:p>
            <a:pPr algn="r" eaLnBrk="1" hangingPunct="1"/>
            <a:fld id="{F73283CF-A94B-4E46-A48E-5F2ECDC241EB}" type="slidenum">
              <a:rPr lang="ja-JP" altLang="en-US" sz="1300">
                <a:latin typeface="Calibri" pitchFamily="34" charset="0"/>
              </a:rPr>
              <a:pPr algn="r" eaLnBrk="1" hangingPunct="1"/>
              <a:t>75</a:t>
            </a:fld>
            <a:endParaRPr lang="en-US" altLang="ja-JP" sz="1300">
              <a:latin typeface="Calibri"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6BFF1604-1CB3-449B-8D58-E9A2DA43D974}" type="slidenum">
              <a:rPr lang="en-US" altLang="ja-JP" smtClean="0"/>
              <a:pPr>
                <a:defRPr/>
              </a:pPr>
              <a:t>76</a:t>
            </a:fld>
            <a:endParaRPr lang="en-US"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6BFF1604-1CB3-449B-8D58-E9A2DA43D974}" type="slidenum">
              <a:rPr lang="en-US" altLang="ja-JP" smtClean="0"/>
              <a:pPr>
                <a:defRPr/>
              </a:pPr>
              <a:t>79</a:t>
            </a:fld>
            <a:endParaRPr lang="en-US" altLang="ja-JP"/>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6BFF1604-1CB3-449B-8D58-E9A2DA43D974}" type="slidenum">
              <a:rPr lang="en-US" altLang="ja-JP" smtClean="0"/>
              <a:pPr>
                <a:defRPr/>
              </a:pPr>
              <a:t>81</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F692DD8B-FE3F-49DF-A687-B22F02A7DE00}" type="slidenum">
              <a:rPr lang="en-US" altLang="ja-JP"/>
              <a:pPr>
                <a:defRPr/>
              </a:pPr>
              <a:t>‹#›</a:t>
            </a:fld>
            <a:endParaRPr lang="en-US" altLang="ja-JP"/>
          </a:p>
        </p:txBody>
      </p:sp>
    </p:spTree>
    <p:extLst>
      <p:ext uri="{BB962C8B-B14F-4D97-AF65-F5344CB8AC3E}">
        <p14:creationId xmlns:p14="http://schemas.microsoft.com/office/powerpoint/2010/main" val="3351342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ED978E9-DE30-41CA-8EE8-00A5622E5BAC}" type="slidenum">
              <a:rPr lang="en-US" altLang="ja-JP"/>
              <a:pPr>
                <a:defRPr/>
              </a:pPr>
              <a:t>‹#›</a:t>
            </a:fld>
            <a:endParaRPr lang="en-US" altLang="ja-JP"/>
          </a:p>
        </p:txBody>
      </p:sp>
    </p:spTree>
    <p:extLst>
      <p:ext uri="{BB962C8B-B14F-4D97-AF65-F5344CB8AC3E}">
        <p14:creationId xmlns:p14="http://schemas.microsoft.com/office/powerpoint/2010/main" val="205512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2AB2AB2-51DB-408A-B600-F25B7E4F6B17}" type="slidenum">
              <a:rPr lang="en-US" altLang="ja-JP"/>
              <a:pPr>
                <a:defRPr/>
              </a:pPr>
              <a:t>‹#›</a:t>
            </a:fld>
            <a:endParaRPr lang="en-US" altLang="ja-JP"/>
          </a:p>
        </p:txBody>
      </p:sp>
    </p:spTree>
    <p:extLst>
      <p:ext uri="{BB962C8B-B14F-4D97-AF65-F5344CB8AC3E}">
        <p14:creationId xmlns:p14="http://schemas.microsoft.com/office/powerpoint/2010/main" val="108408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F3F8703-6FC4-4414-85ED-5D21CC406812}" type="slidenum">
              <a:rPr lang="en-US" altLang="ja-JP"/>
              <a:pPr>
                <a:defRPr/>
              </a:pPr>
              <a:t>‹#›</a:t>
            </a:fld>
            <a:endParaRPr lang="en-US" altLang="ja-JP"/>
          </a:p>
        </p:txBody>
      </p:sp>
    </p:spTree>
    <p:extLst>
      <p:ext uri="{BB962C8B-B14F-4D97-AF65-F5344CB8AC3E}">
        <p14:creationId xmlns:p14="http://schemas.microsoft.com/office/powerpoint/2010/main" val="423291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9F4953DF-4FE0-4DFA-B181-20FED7819E3C}" type="slidenum">
              <a:rPr lang="en-US" altLang="ja-JP"/>
              <a:pPr>
                <a:defRPr/>
              </a:pPr>
              <a:t>‹#›</a:t>
            </a:fld>
            <a:endParaRPr lang="en-US" altLang="ja-JP"/>
          </a:p>
        </p:txBody>
      </p:sp>
    </p:spTree>
    <p:extLst>
      <p:ext uri="{BB962C8B-B14F-4D97-AF65-F5344CB8AC3E}">
        <p14:creationId xmlns:p14="http://schemas.microsoft.com/office/powerpoint/2010/main" val="769134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4DFD0690-3BE8-459D-9141-1EB876E57C24}" type="slidenum">
              <a:rPr lang="en-US" altLang="ja-JP"/>
              <a:pPr>
                <a:defRPr/>
              </a:pPr>
              <a:t>‹#›</a:t>
            </a:fld>
            <a:endParaRPr lang="en-US" altLang="ja-JP"/>
          </a:p>
        </p:txBody>
      </p:sp>
    </p:spTree>
    <p:extLst>
      <p:ext uri="{BB962C8B-B14F-4D97-AF65-F5344CB8AC3E}">
        <p14:creationId xmlns:p14="http://schemas.microsoft.com/office/powerpoint/2010/main" val="3443479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D76BDD78-7D16-481F-8A75-0A02351D7BF2}" type="slidenum">
              <a:rPr lang="en-US" altLang="ja-JP"/>
              <a:pPr>
                <a:defRPr/>
              </a:pPr>
              <a:t>‹#›</a:t>
            </a:fld>
            <a:endParaRPr lang="en-US" altLang="ja-JP"/>
          </a:p>
        </p:txBody>
      </p:sp>
    </p:spTree>
    <p:extLst>
      <p:ext uri="{BB962C8B-B14F-4D97-AF65-F5344CB8AC3E}">
        <p14:creationId xmlns:p14="http://schemas.microsoft.com/office/powerpoint/2010/main" val="150593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BC964DE9-FB81-4F04-BE8C-C9F4B49BB229}" type="slidenum">
              <a:rPr lang="en-US" altLang="ja-JP"/>
              <a:pPr>
                <a:defRPr/>
              </a:pPr>
              <a:t>‹#›</a:t>
            </a:fld>
            <a:endParaRPr lang="en-US" altLang="ja-JP"/>
          </a:p>
        </p:txBody>
      </p:sp>
    </p:spTree>
    <p:extLst>
      <p:ext uri="{BB962C8B-B14F-4D97-AF65-F5344CB8AC3E}">
        <p14:creationId xmlns:p14="http://schemas.microsoft.com/office/powerpoint/2010/main" val="3814902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CD1EDBC8-D5B8-48C0-8208-1FB87774D4E7}" type="slidenum">
              <a:rPr lang="en-US" altLang="ja-JP"/>
              <a:pPr>
                <a:defRPr/>
              </a:pPr>
              <a:t>‹#›</a:t>
            </a:fld>
            <a:endParaRPr lang="en-US" altLang="ja-JP"/>
          </a:p>
        </p:txBody>
      </p:sp>
    </p:spTree>
    <p:extLst>
      <p:ext uri="{BB962C8B-B14F-4D97-AF65-F5344CB8AC3E}">
        <p14:creationId xmlns:p14="http://schemas.microsoft.com/office/powerpoint/2010/main" val="795109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0CD7C83-2243-4216-A1FF-BE305B38E527}" type="slidenum">
              <a:rPr lang="en-US" altLang="ja-JP"/>
              <a:pPr>
                <a:defRPr/>
              </a:pPr>
              <a:t>‹#›</a:t>
            </a:fld>
            <a:endParaRPr lang="en-US" altLang="ja-JP"/>
          </a:p>
        </p:txBody>
      </p:sp>
    </p:spTree>
    <p:extLst>
      <p:ext uri="{BB962C8B-B14F-4D97-AF65-F5344CB8AC3E}">
        <p14:creationId xmlns:p14="http://schemas.microsoft.com/office/powerpoint/2010/main" val="1960156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40F330D-3BE1-4D29-916E-D9A920641102}" type="slidenum">
              <a:rPr lang="en-US" altLang="ja-JP"/>
              <a:pPr>
                <a:defRPr/>
              </a:pPr>
              <a:t>‹#›</a:t>
            </a:fld>
            <a:endParaRPr lang="en-US" altLang="ja-JP"/>
          </a:p>
        </p:txBody>
      </p:sp>
    </p:spTree>
    <p:extLst>
      <p:ext uri="{BB962C8B-B14F-4D97-AF65-F5344CB8AC3E}">
        <p14:creationId xmlns:p14="http://schemas.microsoft.com/office/powerpoint/2010/main" val="1213196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 タイトルの書式設定</a:t>
            </a:r>
            <a:endParaRPr lang="ja-JP" altLang="en-US"/>
          </a:p>
        </p:txBody>
      </p:sp>
      <p:sp>
        <p:nvSpPr>
          <p:cNvPr id="3" name="グラフ プレースホルダ 2"/>
          <p:cNvSpPr>
            <a:spLocks noGrp="1"/>
          </p:cNvSpPr>
          <p:nvPr>
            <p:ph type="chart" idx="1"/>
          </p:nvPr>
        </p:nvSpPr>
        <p:spPr>
          <a:xfrm>
            <a:off x="457200" y="1600200"/>
            <a:ext cx="8229600" cy="4525963"/>
          </a:xfrm>
        </p:spPr>
        <p:txBody>
          <a:bodyPr/>
          <a:lstStyle/>
          <a:p>
            <a:pPr lvl="0"/>
            <a:endParaRPr lang="ja-JP" alt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2917CD7-C4B8-4145-9725-02A68D535AEA}" type="slidenum">
              <a:rPr lang="en-US" altLang="ja-JP"/>
              <a:pPr>
                <a:defRPr/>
              </a:pPr>
              <a:t>‹#›</a:t>
            </a:fld>
            <a:endParaRPr lang="en-US" altLang="ja-JP"/>
          </a:p>
        </p:txBody>
      </p:sp>
    </p:spTree>
    <p:extLst>
      <p:ext uri="{BB962C8B-B14F-4D97-AF65-F5344CB8AC3E}">
        <p14:creationId xmlns:p14="http://schemas.microsoft.com/office/powerpoint/2010/main" val="1620788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91472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78440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910829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46887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46984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17938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398625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58696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945422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673725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69819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3025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effectLst/>
                <a:latin typeface="Arial" charset="0"/>
                <a:ea typeface="ＭＳ Ｐゴシック" pitchFamily="50" charset="-128"/>
              </a:defRPr>
            </a:lvl1pPr>
          </a:lstStyle>
          <a:p>
            <a:pPr>
              <a:defRPr/>
            </a:pPr>
            <a:endParaRPr lang="en-US" altLang="ja-JP"/>
          </a:p>
        </p:txBody>
      </p:sp>
      <p:sp>
        <p:nvSpPr>
          <p:cNvPr id="13025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latin typeface="Arial" charset="0"/>
                <a:ea typeface="ＭＳ Ｐゴシック" pitchFamily="50" charset="-128"/>
              </a:defRPr>
            </a:lvl1pPr>
          </a:lstStyle>
          <a:p>
            <a:pPr>
              <a:defRPr/>
            </a:pPr>
            <a:r>
              <a:rPr lang="en-US" altLang="zh-TW" smtClean="0"/>
              <a:t>25</a:t>
            </a:r>
            <a:r>
              <a:rPr lang="zh-TW" altLang="en-US" smtClean="0"/>
              <a:t>年度 報告書版</a:t>
            </a:r>
            <a:endParaRPr lang="en-US" altLang="ja-JP"/>
          </a:p>
        </p:txBody>
      </p:sp>
      <p:sp>
        <p:nvSpPr>
          <p:cNvPr id="13025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latin typeface="Arial" charset="0"/>
                <a:ea typeface="ＭＳ Ｐゴシック" pitchFamily="50" charset="-128"/>
              </a:defRPr>
            </a:lvl1pPr>
          </a:lstStyle>
          <a:p>
            <a:pPr>
              <a:defRPr/>
            </a:pPr>
            <a:fld id="{7F44648E-089E-4085-9CCB-3EC31AB41B2A}"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ja-JP" altLang="en-US" smtClean="0">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r>
              <a:rPr lang="en-US" altLang="zh-TW" smtClean="0">
                <a:solidFill>
                  <a:prstClr val="black">
                    <a:tint val="75000"/>
                  </a:prstClr>
                </a:solidFill>
                <a:latin typeface="Calibri"/>
                <a:ea typeface="ＭＳ Ｐゴシック"/>
              </a:rPr>
              <a:t>25</a:t>
            </a:r>
            <a:r>
              <a:rPr lang="zh-TW" altLang="en-US" smtClean="0">
                <a:solidFill>
                  <a:prstClr val="black">
                    <a:tint val="75000"/>
                  </a:prstClr>
                </a:solidFill>
                <a:latin typeface="Calibri"/>
                <a:ea typeface="ＭＳ Ｐゴシック"/>
              </a:rPr>
              <a:t>年度 報告書版</a:t>
            </a:r>
            <a:endParaRPr lang="ja-JP" altLang="en-US" smtClean="0">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4624CD1E-4861-483E-850D-67F2A8D0B1D1}" type="slidenum">
              <a:rPr lang="ja-JP" altLang="en-US" smtClean="0">
                <a:solidFill>
                  <a:prstClr val="black">
                    <a:tint val="75000"/>
                  </a:prstClr>
                </a:solidFill>
                <a:latin typeface="Calibri"/>
                <a:ea typeface="ＭＳ Ｐゴシック"/>
              </a:rPr>
              <a:pPr fontAlgn="auto">
                <a:spcBef>
                  <a:spcPts val="0"/>
                </a:spcBef>
                <a:spcAft>
                  <a:spcPts val="0"/>
                </a:spcAft>
              </a:pPr>
              <a:t>‹#›</a:t>
            </a:fld>
            <a:endParaRPr lang="ja-JP" altLang="en-US" smtClean="0">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133008546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putiya.com/4hataraku_byouin01k.html" TargetMode="External"/><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828675" y="1052550"/>
            <a:ext cx="7543800" cy="1206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2800" b="1" i="1" dirty="0">
                <a:solidFill>
                  <a:srgbClr val="FF8181"/>
                </a:solidFill>
                <a:latin typeface="Meiryo UI" pitchFamily="50" charset="-128"/>
                <a:ea typeface="Meiryo UI" pitchFamily="50" charset="-128"/>
                <a:cs typeface="Meiryo UI" pitchFamily="50" charset="-128"/>
              </a:rPr>
              <a:t>病院勤務の医療従事者</a:t>
            </a:r>
            <a:r>
              <a:rPr lang="ja-JP" altLang="en-US" sz="2800" b="1" i="1" dirty="0">
                <a:latin typeface="Meiryo UI" pitchFamily="50" charset="-128"/>
                <a:ea typeface="Meiryo UI" pitchFamily="50" charset="-128"/>
                <a:cs typeface="Meiryo UI" pitchFamily="50" charset="-128"/>
              </a:rPr>
              <a:t>向け</a:t>
            </a:r>
          </a:p>
          <a:p>
            <a:pPr algn="ctr" eaLnBrk="1" hangingPunct="1"/>
            <a:r>
              <a:rPr lang="ja-JP" altLang="en-US" b="1" i="1" dirty="0">
                <a:latin typeface="Meiryo UI" pitchFamily="50" charset="-128"/>
                <a:ea typeface="Meiryo UI" pitchFamily="50" charset="-128"/>
                <a:cs typeface="Meiryo UI" pitchFamily="50" charset="-128"/>
              </a:rPr>
              <a:t>認知症対応力向上研修</a:t>
            </a:r>
          </a:p>
        </p:txBody>
      </p:sp>
      <p:sp>
        <p:nvSpPr>
          <p:cNvPr id="2051" name="Text Box 3"/>
          <p:cNvSpPr txBox="1">
            <a:spLocks noChangeArrowheads="1"/>
          </p:cNvSpPr>
          <p:nvPr/>
        </p:nvSpPr>
        <p:spPr bwMode="auto">
          <a:xfrm>
            <a:off x="2178050" y="5178425"/>
            <a:ext cx="50196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30000"/>
              </a:lnSpc>
              <a:spcBef>
                <a:spcPct val="50000"/>
              </a:spcBef>
            </a:pPr>
            <a:r>
              <a:rPr lang="ja-JP" altLang="en-US" sz="1000" b="1">
                <a:solidFill>
                  <a:schemeClr val="bg2"/>
                </a:solidFill>
                <a:latin typeface="Meiryo UI" pitchFamily="50" charset="-128"/>
                <a:ea typeface="Meiryo UI" pitchFamily="50" charset="-128"/>
                <a:cs typeface="Meiryo UI" pitchFamily="50" charset="-128"/>
              </a:rPr>
              <a:t>平成</a:t>
            </a:r>
            <a:r>
              <a:rPr lang="en-US" altLang="ja-JP" sz="1000" b="1">
                <a:solidFill>
                  <a:schemeClr val="bg2"/>
                </a:solidFill>
                <a:latin typeface="Meiryo UI" pitchFamily="50" charset="-128"/>
                <a:ea typeface="Meiryo UI" pitchFamily="50" charset="-128"/>
                <a:cs typeface="Meiryo UI" pitchFamily="50" charset="-128"/>
              </a:rPr>
              <a:t>25</a:t>
            </a:r>
            <a:r>
              <a:rPr lang="ja-JP" altLang="en-US" sz="1000" b="1">
                <a:solidFill>
                  <a:schemeClr val="bg2"/>
                </a:solidFill>
                <a:latin typeface="Meiryo UI" pitchFamily="50" charset="-128"/>
                <a:ea typeface="Meiryo UI" pitchFamily="50" charset="-128"/>
                <a:cs typeface="Meiryo UI" pitchFamily="50" charset="-128"/>
              </a:rPr>
              <a:t>年度 厚生労働省老人保健事業推進費等補助金（老人保健健康増進等事業分）</a:t>
            </a:r>
          </a:p>
        </p:txBody>
      </p:sp>
      <p:sp>
        <p:nvSpPr>
          <p:cNvPr id="2052" name="Text Box 4"/>
          <p:cNvSpPr txBox="1">
            <a:spLocks noChangeArrowheads="1"/>
          </p:cNvSpPr>
          <p:nvPr/>
        </p:nvSpPr>
        <p:spPr bwMode="auto">
          <a:xfrm>
            <a:off x="1155700" y="5403850"/>
            <a:ext cx="701010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1300" b="1" dirty="0">
                <a:latin typeface="Meiryo UI" pitchFamily="50" charset="-128"/>
                <a:ea typeface="Meiryo UI" pitchFamily="50" charset="-128"/>
                <a:cs typeface="Meiryo UI" pitchFamily="50" charset="-128"/>
              </a:rPr>
              <a:t>かかりつけ医および一般病院医療従事者の認知症対応力向上研修に関する研究事業 編</a:t>
            </a:r>
          </a:p>
        </p:txBody>
      </p:sp>
      <p:sp>
        <p:nvSpPr>
          <p:cNvPr id="7" name="Text Box 2"/>
          <p:cNvSpPr txBox="1">
            <a:spLocks noChangeArrowheads="1"/>
          </p:cNvSpPr>
          <p:nvPr/>
        </p:nvSpPr>
        <p:spPr bwMode="auto">
          <a:xfrm>
            <a:off x="3123008" y="2824582"/>
            <a:ext cx="2955134" cy="1684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eaLnBrk="0" hangingPunct="0">
              <a:defRPr kumimoji="1" sz="3600">
                <a:solidFill>
                  <a:schemeClr val="tx1"/>
                </a:solidFill>
                <a:latin typeface="Arial" pitchFamily="34" charset="0"/>
                <a:ea typeface="ＭＳ Ｐゴシック" pitchFamily="50" charset="-128"/>
              </a:defRPr>
            </a:lvl1pPr>
            <a:lvl2pPr marL="742950" indent="-285750" defTabSz="908050" eaLnBrk="0" hangingPunct="0">
              <a:defRPr kumimoji="1" sz="3600">
                <a:solidFill>
                  <a:schemeClr val="tx1"/>
                </a:solidFill>
                <a:latin typeface="Arial" pitchFamily="34" charset="0"/>
                <a:ea typeface="ＭＳ Ｐゴシック" pitchFamily="50" charset="-128"/>
              </a:defRPr>
            </a:lvl2pPr>
            <a:lvl3pPr marL="1143000" indent="-228600" defTabSz="908050" eaLnBrk="0" hangingPunct="0">
              <a:defRPr kumimoji="1" sz="3600">
                <a:solidFill>
                  <a:schemeClr val="tx1"/>
                </a:solidFill>
                <a:latin typeface="Arial" pitchFamily="34" charset="0"/>
                <a:ea typeface="ＭＳ Ｐゴシック" pitchFamily="50" charset="-128"/>
              </a:defRPr>
            </a:lvl3pPr>
            <a:lvl4pPr marL="1600200" indent="-228600" defTabSz="908050" eaLnBrk="0" hangingPunct="0">
              <a:defRPr kumimoji="1" sz="3600">
                <a:solidFill>
                  <a:schemeClr val="tx1"/>
                </a:solidFill>
                <a:latin typeface="Arial" pitchFamily="34" charset="0"/>
                <a:ea typeface="ＭＳ Ｐゴシック" pitchFamily="50" charset="-128"/>
              </a:defRPr>
            </a:lvl4pPr>
            <a:lvl5pPr marL="2057400" indent="-228600" defTabSz="908050" eaLnBrk="0" hangingPunct="0">
              <a:defRPr kumimoji="1" sz="3600">
                <a:solidFill>
                  <a:schemeClr val="tx1"/>
                </a:solidFill>
                <a:latin typeface="Arial" pitchFamily="34" charset="0"/>
                <a:ea typeface="ＭＳ Ｐゴシック" pitchFamily="50" charset="-128"/>
              </a:defRPr>
            </a:lvl5pPr>
            <a:lvl6pPr marL="25146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1200"/>
              </a:spcBef>
            </a:pPr>
            <a:r>
              <a:rPr lang="ja-JP" altLang="en-US" sz="2800" b="1" dirty="0">
                <a:solidFill>
                  <a:schemeClr val="tx1">
                    <a:lumMod val="50000"/>
                    <a:lumOff val="50000"/>
                  </a:schemeClr>
                </a:solidFill>
                <a:latin typeface="Meiryo UI" pitchFamily="50" charset="-128"/>
                <a:ea typeface="Meiryo UI" pitchFamily="50" charset="-128"/>
                <a:cs typeface="Meiryo UI" pitchFamily="50" charset="-128"/>
              </a:rPr>
              <a:t>１</a:t>
            </a:r>
            <a:r>
              <a:rPr lang="ja-JP" altLang="en-US" sz="28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en-US" sz="2800" b="1" i="1" dirty="0" smtClean="0">
                <a:solidFill>
                  <a:schemeClr val="tx1">
                    <a:lumMod val="50000"/>
                    <a:lumOff val="50000"/>
                  </a:schemeClr>
                </a:solidFill>
                <a:latin typeface="Meiryo UI" pitchFamily="50" charset="-128"/>
                <a:ea typeface="Meiryo UI" pitchFamily="50" charset="-128"/>
                <a:cs typeface="Meiryo UI" pitchFamily="50" charset="-128"/>
              </a:rPr>
              <a:t>目的</a:t>
            </a:r>
            <a:r>
              <a:rPr lang="ja-JP" altLang="en-US" sz="2800" b="1" i="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2800" b="1" i="1" dirty="0" smtClean="0">
                <a:solidFill>
                  <a:schemeClr val="tx1">
                    <a:lumMod val="50000"/>
                    <a:lumOff val="50000"/>
                  </a:schemeClr>
                </a:solidFill>
                <a:latin typeface="Meiryo UI" pitchFamily="50" charset="-128"/>
                <a:ea typeface="Meiryo UI" pitchFamily="50" charset="-128"/>
                <a:cs typeface="Meiryo UI" pitchFamily="50" charset="-128"/>
              </a:rPr>
              <a:t>編</a:t>
            </a:r>
            <a:endParaRPr lang="ja-JP" altLang="en-US" sz="28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1200"/>
              </a:spcBef>
            </a:pPr>
            <a:r>
              <a:rPr lang="ja-JP" altLang="en-US" sz="2800" b="1" dirty="0">
                <a:solidFill>
                  <a:schemeClr val="tx1">
                    <a:lumMod val="50000"/>
                    <a:lumOff val="50000"/>
                  </a:schemeClr>
                </a:solidFill>
                <a:latin typeface="Meiryo UI" pitchFamily="50" charset="-128"/>
                <a:ea typeface="Meiryo UI" pitchFamily="50" charset="-128"/>
                <a:cs typeface="Meiryo UI" pitchFamily="50" charset="-128"/>
              </a:rPr>
              <a:t>２</a:t>
            </a:r>
            <a:r>
              <a:rPr lang="ja-JP" altLang="en-US" sz="28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en-US" sz="2800" b="1" i="1" dirty="0" smtClean="0">
                <a:solidFill>
                  <a:schemeClr val="tx1">
                    <a:lumMod val="50000"/>
                    <a:lumOff val="50000"/>
                  </a:schemeClr>
                </a:solidFill>
                <a:latin typeface="Meiryo UI" pitchFamily="50" charset="-128"/>
                <a:ea typeface="Meiryo UI" pitchFamily="50" charset="-128"/>
                <a:cs typeface="Meiryo UI" pitchFamily="50" charset="-128"/>
              </a:rPr>
              <a:t>対応力 </a:t>
            </a:r>
            <a:r>
              <a:rPr lang="ja-JP" altLang="en-US" sz="2800" b="1" dirty="0" smtClean="0">
                <a:solidFill>
                  <a:schemeClr val="tx1">
                    <a:lumMod val="50000"/>
                    <a:lumOff val="50000"/>
                  </a:schemeClr>
                </a:solidFill>
                <a:latin typeface="Meiryo UI" pitchFamily="50" charset="-128"/>
                <a:ea typeface="Meiryo UI" pitchFamily="50" charset="-128"/>
                <a:cs typeface="Meiryo UI" pitchFamily="50" charset="-128"/>
              </a:rPr>
              <a:t>編</a:t>
            </a:r>
            <a:endParaRPr lang="ja-JP" altLang="en-US" sz="28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1200"/>
              </a:spcBef>
            </a:pPr>
            <a:r>
              <a:rPr lang="ja-JP" altLang="en-US" sz="2800" b="1" dirty="0">
                <a:solidFill>
                  <a:schemeClr val="tx1">
                    <a:lumMod val="50000"/>
                    <a:lumOff val="50000"/>
                  </a:schemeClr>
                </a:solidFill>
                <a:latin typeface="Meiryo UI" pitchFamily="50" charset="-128"/>
                <a:ea typeface="Meiryo UI" pitchFamily="50" charset="-128"/>
                <a:cs typeface="Meiryo UI" pitchFamily="50" charset="-128"/>
              </a:rPr>
              <a:t>３</a:t>
            </a:r>
            <a:r>
              <a:rPr lang="ja-JP" altLang="en-US" sz="28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ja-JP" sz="2800" b="1" dirty="0" smtClean="0">
                <a:solidFill>
                  <a:schemeClr val="tx1">
                    <a:lumMod val="50000"/>
                    <a:lumOff val="50000"/>
                  </a:schemeClr>
                </a:solidFill>
                <a:latin typeface="Meiryo UI" pitchFamily="50" charset="-128"/>
                <a:ea typeface="Meiryo UI" pitchFamily="50" charset="-128"/>
                <a:cs typeface="Meiryo UI" pitchFamily="50" charset="-128"/>
              </a:rPr>
              <a:t>連携</a:t>
            </a:r>
            <a:r>
              <a:rPr lang="ja-JP" altLang="en-US" sz="28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2800" b="1" i="1" dirty="0" smtClean="0">
                <a:solidFill>
                  <a:schemeClr val="tx1">
                    <a:lumMod val="50000"/>
                    <a:lumOff val="50000"/>
                  </a:schemeClr>
                </a:solidFill>
                <a:latin typeface="Meiryo UI" pitchFamily="50" charset="-128"/>
                <a:ea typeface="Meiryo UI" pitchFamily="50" charset="-128"/>
                <a:cs typeface="Meiryo UI" pitchFamily="50" charset="-128"/>
              </a:rPr>
              <a:t>編</a:t>
            </a:r>
            <a:endParaRPr lang="ja-JP" altLang="en-US" sz="2800" b="1" dirty="0">
              <a:solidFill>
                <a:schemeClr val="tx1">
                  <a:lumMod val="50000"/>
                  <a:lumOff val="50000"/>
                </a:schemeClr>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7372151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873045" y="2398306"/>
            <a:ext cx="6096613" cy="199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eaLnBrk="0" hangingPunct="0">
              <a:defRPr kumimoji="1" sz="3600">
                <a:solidFill>
                  <a:schemeClr val="tx1"/>
                </a:solidFill>
                <a:latin typeface="Arial" pitchFamily="34" charset="0"/>
                <a:ea typeface="ＭＳ Ｐゴシック" pitchFamily="50" charset="-128"/>
              </a:defRPr>
            </a:lvl1pPr>
            <a:lvl2pPr marL="742950" indent="-285750" defTabSz="908050" eaLnBrk="0" hangingPunct="0">
              <a:defRPr kumimoji="1" sz="3600">
                <a:solidFill>
                  <a:schemeClr val="tx1"/>
                </a:solidFill>
                <a:latin typeface="Arial" pitchFamily="34" charset="0"/>
                <a:ea typeface="ＭＳ Ｐゴシック" pitchFamily="50" charset="-128"/>
              </a:defRPr>
            </a:lvl2pPr>
            <a:lvl3pPr marL="1143000" indent="-228600" defTabSz="908050" eaLnBrk="0" hangingPunct="0">
              <a:defRPr kumimoji="1" sz="3600">
                <a:solidFill>
                  <a:schemeClr val="tx1"/>
                </a:solidFill>
                <a:latin typeface="Arial" pitchFamily="34" charset="0"/>
                <a:ea typeface="ＭＳ Ｐゴシック" pitchFamily="50" charset="-128"/>
              </a:defRPr>
            </a:lvl3pPr>
            <a:lvl4pPr marL="1600200" indent="-228600" defTabSz="908050" eaLnBrk="0" hangingPunct="0">
              <a:defRPr kumimoji="1" sz="3600">
                <a:solidFill>
                  <a:schemeClr val="tx1"/>
                </a:solidFill>
                <a:latin typeface="Arial" pitchFamily="34" charset="0"/>
                <a:ea typeface="ＭＳ Ｐゴシック" pitchFamily="50" charset="-128"/>
              </a:defRPr>
            </a:lvl4pPr>
            <a:lvl5pPr marL="2057400" indent="-228600" defTabSz="908050" eaLnBrk="0" hangingPunct="0">
              <a:defRPr kumimoji="1" sz="3600">
                <a:solidFill>
                  <a:schemeClr val="tx1"/>
                </a:solidFill>
                <a:latin typeface="Arial" pitchFamily="34" charset="0"/>
                <a:ea typeface="ＭＳ Ｐゴシック" pitchFamily="50" charset="-128"/>
              </a:defRPr>
            </a:lvl5pPr>
            <a:lvl6pPr marL="25146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2400"/>
              </a:spcBef>
            </a:pPr>
            <a:r>
              <a:rPr lang="ja-JP" altLang="en-US" b="1" dirty="0">
                <a:solidFill>
                  <a:srgbClr val="FF5050"/>
                </a:solidFill>
                <a:latin typeface="Meiryo UI" pitchFamily="50" charset="-128"/>
                <a:ea typeface="Meiryo UI" pitchFamily="50" charset="-128"/>
                <a:cs typeface="Meiryo UI" pitchFamily="50" charset="-128"/>
              </a:rPr>
              <a:t>１．</a:t>
            </a:r>
            <a:r>
              <a:rPr lang="ja-JP" altLang="ja-JP" b="1" i="1" dirty="0" smtClean="0">
                <a:solidFill>
                  <a:srgbClr val="FF5050"/>
                </a:solidFill>
                <a:latin typeface="Meiryo UI" pitchFamily="50" charset="-128"/>
                <a:ea typeface="Meiryo UI" pitchFamily="50" charset="-128"/>
                <a:cs typeface="Meiryo UI" pitchFamily="50" charset="-128"/>
              </a:rPr>
              <a:t>「</a:t>
            </a:r>
            <a:r>
              <a:rPr lang="ja-JP" altLang="en-US" b="1" i="1" dirty="0" smtClean="0">
                <a:solidFill>
                  <a:srgbClr val="FF5050"/>
                </a:solidFill>
                <a:latin typeface="Meiryo UI" pitchFamily="50" charset="-128"/>
                <a:ea typeface="Meiryo UI" pitchFamily="50" charset="-128"/>
                <a:cs typeface="Meiryo UI" pitchFamily="50" charset="-128"/>
              </a:rPr>
              <a:t>目的</a:t>
            </a:r>
            <a:r>
              <a:rPr lang="ja-JP" altLang="ja-JP" b="1" i="1" dirty="0" smtClean="0">
                <a:solidFill>
                  <a:srgbClr val="FF5050"/>
                </a:solidFill>
                <a:latin typeface="Meiryo UI" pitchFamily="50" charset="-128"/>
                <a:ea typeface="Meiryo UI" pitchFamily="50" charset="-128"/>
                <a:cs typeface="Meiryo UI" pitchFamily="50" charset="-128"/>
              </a:rPr>
              <a:t>」</a:t>
            </a:r>
            <a:r>
              <a:rPr lang="ja-JP" altLang="en-US" b="1" i="1" dirty="0" smtClean="0">
                <a:solidFill>
                  <a:srgbClr val="FF5050"/>
                </a:solidFill>
                <a:latin typeface="Meiryo UI" pitchFamily="50" charset="-128"/>
                <a:ea typeface="Meiryo UI" pitchFamily="50" charset="-128"/>
                <a:cs typeface="Meiryo UI" pitchFamily="50" charset="-128"/>
              </a:rPr>
              <a:t>編</a:t>
            </a:r>
            <a:r>
              <a:rPr lang="ja-JP" altLang="en-US" b="1" dirty="0" smtClean="0">
                <a:solidFill>
                  <a:srgbClr val="FF5050"/>
                </a:solidFill>
                <a:latin typeface="Meiryo UI" pitchFamily="50" charset="-128"/>
                <a:ea typeface="Meiryo UI" pitchFamily="50" charset="-128"/>
                <a:cs typeface="Meiryo UI" pitchFamily="50" charset="-128"/>
              </a:rPr>
              <a:t>（</a:t>
            </a:r>
            <a:r>
              <a:rPr lang="en-US" altLang="ja-JP" b="1" dirty="0" smtClean="0">
                <a:solidFill>
                  <a:srgbClr val="FF5050"/>
                </a:solidFill>
                <a:latin typeface="Meiryo UI" pitchFamily="50" charset="-128"/>
                <a:ea typeface="Meiryo UI" pitchFamily="50" charset="-128"/>
                <a:cs typeface="Meiryo UI" pitchFamily="50" charset="-128"/>
              </a:rPr>
              <a:t>10</a:t>
            </a:r>
            <a:r>
              <a:rPr lang="ja-JP" altLang="en-US" b="1" dirty="0" smtClean="0">
                <a:solidFill>
                  <a:srgbClr val="FF5050"/>
                </a:solidFill>
                <a:latin typeface="Meiryo UI" pitchFamily="50" charset="-128"/>
                <a:ea typeface="Meiryo UI" pitchFamily="50" charset="-128"/>
                <a:cs typeface="Meiryo UI" pitchFamily="50" charset="-128"/>
              </a:rPr>
              <a:t>分</a:t>
            </a:r>
            <a:r>
              <a:rPr lang="ja-JP" altLang="en-US" b="1" dirty="0">
                <a:solidFill>
                  <a:srgbClr val="FF5050"/>
                </a:solidFill>
                <a:latin typeface="Meiryo UI" pitchFamily="50" charset="-128"/>
                <a:ea typeface="Meiryo UI" pitchFamily="50" charset="-128"/>
                <a:cs typeface="Meiryo UI" pitchFamily="50" charset="-128"/>
              </a:rPr>
              <a:t>）</a:t>
            </a:r>
          </a:p>
          <a:p>
            <a:pPr eaLnBrk="1" hangingPunct="1">
              <a:spcBef>
                <a:spcPts val="2400"/>
              </a:spcBef>
            </a:pP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２．</a:t>
            </a:r>
            <a:r>
              <a:rPr lang="ja-JP" altLang="ja-JP" sz="2400" b="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対応力</a:t>
            </a:r>
            <a:r>
              <a:rPr lang="ja-JP" altLang="ja-JP"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編</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a:t>
            </a:r>
            <a:r>
              <a:rPr lang="en-US" altLang="ja-JP" sz="2400" b="1" dirty="0">
                <a:solidFill>
                  <a:schemeClr val="bg2">
                    <a:lumMod val="60000"/>
                    <a:lumOff val="40000"/>
                  </a:schemeClr>
                </a:solidFill>
                <a:latin typeface="Meiryo UI" pitchFamily="50" charset="-128"/>
                <a:ea typeface="Meiryo UI" pitchFamily="50" charset="-128"/>
                <a:cs typeface="Meiryo UI" pitchFamily="50" charset="-128"/>
              </a:rPr>
              <a:t>6</a:t>
            </a:r>
            <a:r>
              <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rPr>
              <a:t>0</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分</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a:t>
            </a:r>
            <a:endPar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endParaRPr>
          </a:p>
          <a:p>
            <a:pPr eaLnBrk="1" hangingPunct="1">
              <a:spcBef>
                <a:spcPts val="2400"/>
              </a:spcBef>
            </a:pP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３</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a:t>
            </a:r>
            <a:r>
              <a:rPr lang="ja-JP" altLang="ja-JP" sz="2400" b="1" dirty="0">
                <a:solidFill>
                  <a:schemeClr val="bg2">
                    <a:lumMod val="60000"/>
                    <a:lumOff val="40000"/>
                  </a:schemeClr>
                </a:solidFill>
                <a:latin typeface="Meiryo UI" pitchFamily="50" charset="-128"/>
                <a:ea typeface="Meiryo UI" pitchFamily="50" charset="-128"/>
                <a:cs typeface="Meiryo UI" pitchFamily="50" charset="-128"/>
              </a:rPr>
              <a:t>「</a:t>
            </a:r>
            <a:r>
              <a:rPr lang="ja-JP" altLang="ja-JP" sz="2400" b="1" dirty="0" smtClean="0">
                <a:solidFill>
                  <a:schemeClr val="bg2">
                    <a:lumMod val="60000"/>
                    <a:lumOff val="40000"/>
                  </a:schemeClr>
                </a:solidFill>
                <a:latin typeface="Meiryo UI" pitchFamily="50" charset="-128"/>
                <a:ea typeface="Meiryo UI" pitchFamily="50" charset="-128"/>
                <a:cs typeface="Meiryo UI" pitchFamily="50" charset="-128"/>
              </a:rPr>
              <a:t>連携」</a:t>
            </a:r>
            <a:r>
              <a:rPr lang="ja-JP" altLang="en-US" sz="2400" b="1" i="1" dirty="0">
                <a:solidFill>
                  <a:schemeClr val="bg2">
                    <a:lumMod val="60000"/>
                    <a:lumOff val="40000"/>
                  </a:schemeClr>
                </a:solidFill>
                <a:latin typeface="Meiryo UI" pitchFamily="50" charset="-128"/>
                <a:ea typeface="Meiryo UI" pitchFamily="50" charset="-128"/>
                <a:cs typeface="Meiryo UI" pitchFamily="50" charset="-128"/>
              </a:rPr>
              <a:t>編</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en-US" altLang="ja-JP" sz="2400" b="1" dirty="0">
                <a:solidFill>
                  <a:schemeClr val="bg2">
                    <a:lumMod val="60000"/>
                    <a:lumOff val="40000"/>
                  </a:schemeClr>
                </a:solidFill>
                <a:latin typeface="Meiryo UI" pitchFamily="50" charset="-128"/>
                <a:ea typeface="Meiryo UI" pitchFamily="50" charset="-128"/>
                <a:cs typeface="Meiryo UI" pitchFamily="50" charset="-128"/>
              </a:rPr>
              <a:t>2</a:t>
            </a:r>
            <a:r>
              <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rPr>
              <a:t>0</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分）</a:t>
            </a:r>
            <a:endParaRPr lang="ja-JP" altLang="en-US" sz="2400" b="1" dirty="0">
              <a:solidFill>
                <a:schemeClr val="bg2">
                  <a:lumMod val="60000"/>
                  <a:lumOff val="40000"/>
                </a:schemeClr>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209994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3059113" y="272446"/>
            <a:ext cx="2979737" cy="94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200" b="1" dirty="0">
                <a:latin typeface="Meiryo UI" pitchFamily="50" charset="-128"/>
                <a:ea typeface="Meiryo UI" pitchFamily="50" charset="-128"/>
                <a:cs typeface="Meiryo UI" pitchFamily="50" charset="-128"/>
              </a:rPr>
              <a:t>現状と課題</a:t>
            </a:r>
          </a:p>
          <a:p>
            <a:pPr algn="ctr" eaLnBrk="1" hangingPunct="1"/>
            <a:r>
              <a:rPr lang="en-US" altLang="ja-JP" sz="2400" b="1" dirty="0">
                <a:latin typeface="Meiryo UI" pitchFamily="50" charset="-128"/>
                <a:ea typeface="Meiryo UI" pitchFamily="50" charset="-128"/>
                <a:cs typeface="Meiryo UI" pitchFamily="50" charset="-128"/>
              </a:rPr>
              <a:t>(</a:t>
            </a:r>
            <a:r>
              <a:rPr lang="ja-JP" altLang="en-US" sz="2400" b="1" dirty="0">
                <a:latin typeface="Meiryo UI" pitchFamily="50" charset="-128"/>
                <a:ea typeface="Meiryo UI" pitchFamily="50" charset="-128"/>
                <a:cs typeface="Meiryo UI" pitchFamily="50" charset="-128"/>
              </a:rPr>
              <a:t>研修の背景</a:t>
            </a:r>
            <a:r>
              <a:rPr lang="en-US" altLang="ja-JP" sz="2400" b="1" dirty="0">
                <a:latin typeface="Meiryo UI" pitchFamily="50" charset="-128"/>
                <a:ea typeface="Meiryo UI" pitchFamily="50" charset="-128"/>
                <a:cs typeface="Meiryo UI" pitchFamily="50" charset="-128"/>
              </a:rPr>
              <a:t>)</a:t>
            </a:r>
          </a:p>
        </p:txBody>
      </p:sp>
      <p:sp>
        <p:nvSpPr>
          <p:cNvPr id="4099" name="コンテンツ プレースホルダ 2"/>
          <p:cNvSpPr>
            <a:spLocks/>
          </p:cNvSpPr>
          <p:nvPr/>
        </p:nvSpPr>
        <p:spPr bwMode="auto">
          <a:xfrm>
            <a:off x="855772" y="1628591"/>
            <a:ext cx="7982467" cy="45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35000"/>
              </a:lnSpc>
            </a:pPr>
            <a:r>
              <a:rPr lang="ja-JP" altLang="en-US" sz="2200" b="1" dirty="0">
                <a:latin typeface="Meiryo UI" pitchFamily="50" charset="-128"/>
                <a:ea typeface="Meiryo UI" pitchFamily="50" charset="-128"/>
                <a:cs typeface="Meiryo UI" pitchFamily="50" charset="-128"/>
              </a:rPr>
              <a:t>  病院における、医療従事者の認知症への知識及び対応能力は</a:t>
            </a:r>
          </a:p>
          <a:p>
            <a:pPr marL="342900" indent="-342900">
              <a:lnSpc>
                <a:spcPct val="135000"/>
              </a:lnSpc>
            </a:pPr>
            <a:r>
              <a:rPr lang="ja-JP" altLang="en-US" sz="2200" b="1" dirty="0">
                <a:latin typeface="Meiryo UI" pitchFamily="50" charset="-128"/>
                <a:ea typeface="Meiryo UI" pitchFamily="50" charset="-128"/>
                <a:cs typeface="Meiryo UI" pitchFamily="50" charset="-128"/>
              </a:rPr>
              <a:t>十分とはいいがたく、しばしば入院した認知症の人の行動</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心理</a:t>
            </a:r>
          </a:p>
          <a:p>
            <a:pPr marL="342900" indent="-342900">
              <a:lnSpc>
                <a:spcPct val="135000"/>
              </a:lnSpc>
            </a:pPr>
            <a:r>
              <a:rPr lang="ja-JP" altLang="en-US" sz="2200" b="1" dirty="0">
                <a:latin typeface="Meiryo UI" pitchFamily="50" charset="-128"/>
                <a:ea typeface="Meiryo UI" pitchFamily="50" charset="-128"/>
                <a:cs typeface="Meiryo UI" pitchFamily="50" charset="-128"/>
              </a:rPr>
              <a:t>症状</a:t>
            </a:r>
            <a:r>
              <a:rPr lang="en-US" altLang="ja-JP" sz="2200" b="1" dirty="0">
                <a:latin typeface="Meiryo UI" pitchFamily="50" charset="-128"/>
                <a:ea typeface="Meiryo UI" pitchFamily="50" charset="-128"/>
                <a:cs typeface="Meiryo UI" pitchFamily="50" charset="-128"/>
              </a:rPr>
              <a:t>(BPSD)</a:t>
            </a:r>
            <a:r>
              <a:rPr lang="ja-JP" altLang="en-US" sz="2200" b="1" dirty="0">
                <a:latin typeface="Meiryo UI" pitchFamily="50" charset="-128"/>
                <a:ea typeface="Meiryo UI" pitchFamily="50" charset="-128"/>
                <a:cs typeface="Meiryo UI" pitchFamily="50" charset="-128"/>
              </a:rPr>
              <a:t>やコミュニケーションの困難さによる 戸惑いや混乱、</a:t>
            </a:r>
          </a:p>
          <a:p>
            <a:pPr marL="342900" indent="-342900">
              <a:lnSpc>
                <a:spcPct val="135000"/>
              </a:lnSpc>
            </a:pPr>
            <a:r>
              <a:rPr lang="ja-JP" altLang="en-US" sz="2200" b="1" dirty="0">
                <a:latin typeface="Meiryo UI" pitchFamily="50" charset="-128"/>
                <a:ea typeface="Meiryo UI" pitchFamily="50" charset="-128"/>
                <a:cs typeface="Meiryo UI" pitchFamily="50" charset="-128"/>
              </a:rPr>
              <a:t>看護</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介護負担の増加がみられる。</a:t>
            </a:r>
          </a:p>
          <a:p>
            <a:pPr marL="342900" indent="-342900">
              <a:lnSpc>
                <a:spcPct val="135000"/>
              </a:lnSpc>
              <a:spcBef>
                <a:spcPct val="25000"/>
              </a:spcBef>
            </a:pPr>
            <a:r>
              <a:rPr lang="ja-JP" altLang="en-US" sz="2200" b="1" dirty="0">
                <a:latin typeface="Meiryo UI" pitchFamily="50" charset="-128"/>
                <a:ea typeface="Meiryo UI" pitchFamily="50" charset="-128"/>
                <a:cs typeface="Meiryo UI" pitchFamily="50" charset="-128"/>
              </a:rPr>
              <a:t>  そのため、認知症を理由とする入院拒否等によって手術や処置</a:t>
            </a:r>
          </a:p>
          <a:p>
            <a:pPr marL="342900" indent="-342900">
              <a:lnSpc>
                <a:spcPct val="135000"/>
              </a:lnSpc>
            </a:pPr>
            <a:r>
              <a:rPr lang="ja-JP" altLang="en-US" sz="2200" b="1" dirty="0">
                <a:latin typeface="Meiryo UI" pitchFamily="50" charset="-128"/>
                <a:ea typeface="Meiryo UI" pitchFamily="50" charset="-128"/>
                <a:cs typeface="Meiryo UI" pitchFamily="50" charset="-128"/>
              </a:rPr>
              <a:t>などの必要な医療を受けることができなかったり、時には不適切</a:t>
            </a:r>
          </a:p>
          <a:p>
            <a:pPr marL="342900" indent="-342900">
              <a:lnSpc>
                <a:spcPct val="135000"/>
              </a:lnSpc>
            </a:pPr>
            <a:r>
              <a:rPr lang="ja-JP" altLang="en-US" sz="2200" b="1" dirty="0">
                <a:latin typeface="Meiryo UI" pitchFamily="50" charset="-128"/>
                <a:ea typeface="Meiryo UI" pitchFamily="50" charset="-128"/>
                <a:cs typeface="Meiryo UI" pitchFamily="50" charset="-128"/>
              </a:rPr>
              <a:t>な身体拘束や安易な薬物的鎮静がなされることがある。</a:t>
            </a:r>
          </a:p>
          <a:p>
            <a:pPr marL="342900" indent="-342900">
              <a:lnSpc>
                <a:spcPct val="135000"/>
              </a:lnSpc>
              <a:spcBef>
                <a:spcPct val="25000"/>
              </a:spcBef>
            </a:pPr>
            <a:r>
              <a:rPr lang="ja-JP" altLang="en-US" sz="2200" b="1" dirty="0">
                <a:latin typeface="Meiryo UI" pitchFamily="50" charset="-128"/>
                <a:ea typeface="Meiryo UI" pitchFamily="50" charset="-128"/>
                <a:cs typeface="Meiryo UI" pitchFamily="50" charset="-128"/>
              </a:rPr>
              <a:t>  これらの中には、認知症に対する理解や基本的知識、具体的な</a:t>
            </a:r>
          </a:p>
          <a:p>
            <a:pPr marL="342900" indent="-342900">
              <a:lnSpc>
                <a:spcPct val="135000"/>
              </a:lnSpc>
            </a:pPr>
            <a:r>
              <a:rPr lang="ja-JP" altLang="en-US" sz="2200" b="1" dirty="0">
                <a:latin typeface="Meiryo UI" pitchFamily="50" charset="-128"/>
                <a:ea typeface="Meiryo UI" pitchFamily="50" charset="-128"/>
                <a:cs typeface="Meiryo UI" pitchFamily="50" charset="-128"/>
              </a:rPr>
              <a:t>対応方法が習得されることで避けられるものも多いとされる。</a:t>
            </a:r>
          </a:p>
        </p:txBody>
      </p:sp>
      <p:sp>
        <p:nvSpPr>
          <p:cNvPr id="44" name="Rectangle 3"/>
          <p:cNvSpPr>
            <a:spLocks noChangeArrowheads="1"/>
          </p:cNvSpPr>
          <p:nvPr/>
        </p:nvSpPr>
        <p:spPr bwMode="auto">
          <a:xfrm>
            <a:off x="247650" y="132238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目的</a:t>
            </a:r>
            <a:r>
              <a:rPr kumimoji="1" lang="en-US" altLang="ja-JP" sz="1600" b="1" dirty="0" smtClean="0">
                <a:latin typeface="Meiryo UI" pitchFamily="50" charset="-128"/>
                <a:ea typeface="Meiryo UI" pitchFamily="50" charset="-128"/>
                <a:cs typeface="Meiryo UI" pitchFamily="50" charset="-128"/>
              </a:rPr>
              <a:t>-1</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049454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42"/>
          <p:cNvSpPr>
            <a:spLocks noChangeArrowheads="1"/>
          </p:cNvSpPr>
          <p:nvPr/>
        </p:nvSpPr>
        <p:spPr bwMode="auto">
          <a:xfrm>
            <a:off x="1082675" y="1965390"/>
            <a:ext cx="6924675" cy="3638550"/>
          </a:xfrm>
          <a:prstGeom prst="triangle">
            <a:avLst>
              <a:gd name="adj" fmla="val 50000"/>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23" name="AutoShape 37"/>
          <p:cNvSpPr>
            <a:spLocks noChangeArrowheads="1"/>
          </p:cNvSpPr>
          <p:nvPr/>
        </p:nvSpPr>
        <p:spPr bwMode="auto">
          <a:xfrm>
            <a:off x="2324100" y="1978090"/>
            <a:ext cx="4448175" cy="2324100"/>
          </a:xfrm>
          <a:prstGeom prst="triangle">
            <a:avLst>
              <a:gd name="adj" fmla="val 50000"/>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26" name="テキスト ボックス 7"/>
          <p:cNvSpPr txBox="1">
            <a:spLocks noChangeArrowheads="1"/>
          </p:cNvSpPr>
          <p:nvPr/>
        </p:nvSpPr>
        <p:spPr bwMode="auto">
          <a:xfrm>
            <a:off x="3251200" y="4865753"/>
            <a:ext cx="2551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a:solidFill>
                  <a:schemeClr val="bg1"/>
                </a:solidFill>
                <a:ea typeface="メイリオ" pitchFamily="50" charset="-128"/>
                <a:cs typeface="メイリオ" pitchFamily="50" charset="-128"/>
              </a:rPr>
              <a:t>健常者</a:t>
            </a:r>
          </a:p>
        </p:txBody>
      </p:sp>
      <p:sp>
        <p:nvSpPr>
          <p:cNvPr id="5127" name="テキスト ボックス 8"/>
          <p:cNvSpPr txBox="1">
            <a:spLocks noChangeArrowheads="1"/>
          </p:cNvSpPr>
          <p:nvPr/>
        </p:nvSpPr>
        <p:spPr bwMode="auto">
          <a:xfrm>
            <a:off x="3368675" y="3595753"/>
            <a:ext cx="2551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a:solidFill>
                  <a:schemeClr val="bg1"/>
                </a:solidFill>
                <a:ea typeface="メイリオ" pitchFamily="50" charset="-128"/>
                <a:cs typeface="メイリオ" pitchFamily="50" charset="-128"/>
              </a:rPr>
              <a:t>約</a:t>
            </a:r>
            <a:r>
              <a:rPr lang="en-US" altLang="ja-JP" sz="2000" b="1">
                <a:solidFill>
                  <a:schemeClr val="bg1"/>
                </a:solidFill>
                <a:latin typeface="メイリオ" pitchFamily="50" charset="-128"/>
                <a:ea typeface="メイリオ" pitchFamily="50" charset="-128"/>
                <a:cs typeface="メイリオ" pitchFamily="50" charset="-128"/>
              </a:rPr>
              <a:t>380</a:t>
            </a:r>
            <a:r>
              <a:rPr lang="ja-JP" altLang="en-US" sz="2000" b="1">
                <a:solidFill>
                  <a:schemeClr val="bg1"/>
                </a:solidFill>
                <a:ea typeface="メイリオ" pitchFamily="50" charset="-128"/>
                <a:cs typeface="メイリオ" pitchFamily="50" charset="-128"/>
              </a:rPr>
              <a:t>万人</a:t>
            </a:r>
            <a:r>
              <a:rPr lang="ja-JP" altLang="en-US" sz="1600" b="1">
                <a:solidFill>
                  <a:schemeClr val="bg1"/>
                </a:solidFill>
                <a:ea typeface="メイリオ" pitchFamily="50" charset="-128"/>
                <a:cs typeface="メイリオ" pitchFamily="50" charset="-128"/>
              </a:rPr>
              <a:t>（注）</a:t>
            </a:r>
          </a:p>
        </p:txBody>
      </p:sp>
      <p:sp>
        <p:nvSpPr>
          <p:cNvPr id="13" name="左中かっこ 12"/>
          <p:cNvSpPr>
            <a:spLocks/>
          </p:cNvSpPr>
          <p:nvPr/>
        </p:nvSpPr>
        <p:spPr bwMode="auto">
          <a:xfrm>
            <a:off x="3360589" y="1979678"/>
            <a:ext cx="227012" cy="831850"/>
          </a:xfrm>
          <a:prstGeom prst="leftBrace">
            <a:avLst>
              <a:gd name="adj1" fmla="val 20273"/>
              <a:gd name="adj2" fmla="val 20935"/>
            </a:avLst>
          </a:prstGeom>
          <a:noFill/>
          <a:ln w="28575" algn="ctr">
            <a:solidFill>
              <a:srgbClr val="FF7C8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ja-JP" altLang="en-US">
              <a:solidFill>
                <a:prstClr val="black"/>
              </a:solidFill>
              <a:latin typeface="+mn-lt"/>
              <a:ea typeface="+mn-ea"/>
            </a:endParaRPr>
          </a:p>
        </p:txBody>
      </p:sp>
      <p:sp>
        <p:nvSpPr>
          <p:cNvPr id="5129" name="テキスト ボックス 13"/>
          <p:cNvSpPr txBox="1">
            <a:spLocks noChangeArrowheads="1"/>
          </p:cNvSpPr>
          <p:nvPr/>
        </p:nvSpPr>
        <p:spPr bwMode="auto">
          <a:xfrm>
            <a:off x="1171575" y="1898715"/>
            <a:ext cx="2352675"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300" b="1">
                <a:solidFill>
                  <a:srgbClr val="FF7C80"/>
                </a:solidFill>
                <a:ea typeface="メイリオ" pitchFamily="50" charset="-128"/>
                <a:cs typeface="メイリオ" pitchFamily="50" charset="-128"/>
              </a:rPr>
              <a:t>介護保険制度を利用</a:t>
            </a:r>
          </a:p>
          <a:p>
            <a:pPr algn="ctr" eaLnBrk="1" hangingPunct="1"/>
            <a:r>
              <a:rPr lang="ja-JP" altLang="en-US" sz="1300" b="1">
                <a:solidFill>
                  <a:srgbClr val="FF7C80"/>
                </a:solidFill>
                <a:ea typeface="メイリオ" pitchFamily="50" charset="-128"/>
                <a:cs typeface="メイリオ" pitchFamily="50" charset="-128"/>
              </a:rPr>
              <a:t>している認知症高齢者</a:t>
            </a:r>
          </a:p>
          <a:p>
            <a:pPr algn="ctr" eaLnBrk="1" hangingPunct="1"/>
            <a:r>
              <a:rPr lang="ja-JP" altLang="en-US" sz="1300" b="1">
                <a:solidFill>
                  <a:srgbClr val="FF7C80"/>
                </a:solidFill>
                <a:ea typeface="メイリオ" pitchFamily="50" charset="-128"/>
                <a:cs typeface="メイリオ" pitchFamily="50" charset="-128"/>
              </a:rPr>
              <a:t>（日常生活自立度</a:t>
            </a:r>
            <a:r>
              <a:rPr lang="en-US" altLang="ja-JP" sz="1300" b="1">
                <a:solidFill>
                  <a:srgbClr val="FF7C80"/>
                </a:solidFill>
                <a:ea typeface="メイリオ" pitchFamily="50" charset="-128"/>
                <a:cs typeface="メイリオ" pitchFamily="50" charset="-128"/>
              </a:rPr>
              <a:t>Ⅱ</a:t>
            </a:r>
            <a:r>
              <a:rPr lang="ja-JP" altLang="en-US" sz="1300" b="1">
                <a:solidFill>
                  <a:srgbClr val="FF7C80"/>
                </a:solidFill>
                <a:ea typeface="メイリオ" pitchFamily="50" charset="-128"/>
                <a:cs typeface="メイリオ" pitchFamily="50" charset="-128"/>
              </a:rPr>
              <a:t>以上）</a:t>
            </a:r>
          </a:p>
        </p:txBody>
      </p:sp>
      <p:sp>
        <p:nvSpPr>
          <p:cNvPr id="15" name="左中かっこ 14"/>
          <p:cNvSpPr>
            <a:spLocks/>
          </p:cNvSpPr>
          <p:nvPr/>
        </p:nvSpPr>
        <p:spPr bwMode="auto">
          <a:xfrm>
            <a:off x="3041650" y="2840103"/>
            <a:ext cx="173038" cy="447675"/>
          </a:xfrm>
          <a:prstGeom prst="leftBrace">
            <a:avLst>
              <a:gd name="adj1" fmla="val 16026"/>
              <a:gd name="adj2" fmla="val 50000"/>
            </a:avLst>
          </a:prstGeom>
          <a:noFill/>
          <a:ln w="28575" algn="ctr">
            <a:solidFill>
              <a:srgbClr val="3399FF"/>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ja-JP" altLang="en-US">
              <a:solidFill>
                <a:prstClr val="black"/>
              </a:solidFill>
              <a:latin typeface="+mn-lt"/>
              <a:ea typeface="+mn-ea"/>
            </a:endParaRPr>
          </a:p>
        </p:txBody>
      </p:sp>
      <p:sp>
        <p:nvSpPr>
          <p:cNvPr id="5131" name="テキスト ボックス 15"/>
          <p:cNvSpPr txBox="1">
            <a:spLocks noChangeArrowheads="1"/>
          </p:cNvSpPr>
          <p:nvPr/>
        </p:nvSpPr>
        <p:spPr bwMode="auto">
          <a:xfrm>
            <a:off x="1411288" y="2627378"/>
            <a:ext cx="1677987"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300" b="1">
                <a:solidFill>
                  <a:srgbClr val="3399FF"/>
                </a:solidFill>
                <a:ea typeface="メイリオ" pitchFamily="50" charset="-128"/>
                <a:cs typeface="メイリオ" pitchFamily="50" charset="-128"/>
              </a:rPr>
              <a:t>日常生活自立度</a:t>
            </a:r>
            <a:r>
              <a:rPr lang="en-US" altLang="ja-JP" sz="1300" b="1">
                <a:solidFill>
                  <a:srgbClr val="3399FF"/>
                </a:solidFill>
                <a:ea typeface="メイリオ" pitchFamily="50" charset="-128"/>
                <a:cs typeface="メイリオ" pitchFamily="50" charset="-128"/>
              </a:rPr>
              <a:t>Ⅰ</a:t>
            </a:r>
          </a:p>
          <a:p>
            <a:pPr eaLnBrk="1" hangingPunct="1"/>
            <a:r>
              <a:rPr lang="ja-JP" altLang="en-US" sz="1300" b="1">
                <a:solidFill>
                  <a:srgbClr val="3399FF"/>
                </a:solidFill>
                <a:ea typeface="メイリオ" pitchFamily="50" charset="-128"/>
                <a:cs typeface="メイリオ" pitchFamily="50" charset="-128"/>
              </a:rPr>
              <a:t>又は 要介護認定を</a:t>
            </a:r>
          </a:p>
          <a:p>
            <a:pPr eaLnBrk="1" hangingPunct="1"/>
            <a:r>
              <a:rPr lang="ja-JP" altLang="en-US" sz="1300" b="1">
                <a:solidFill>
                  <a:srgbClr val="3399FF"/>
                </a:solidFill>
                <a:ea typeface="メイリオ" pitchFamily="50" charset="-128"/>
                <a:cs typeface="メイリオ" pitchFamily="50" charset="-128"/>
              </a:rPr>
              <a:t>受けていない人</a:t>
            </a:r>
          </a:p>
        </p:txBody>
      </p:sp>
      <p:sp>
        <p:nvSpPr>
          <p:cNvPr id="17" name="左中かっこ 16"/>
          <p:cNvSpPr>
            <a:spLocks/>
          </p:cNvSpPr>
          <p:nvPr/>
        </p:nvSpPr>
        <p:spPr bwMode="auto">
          <a:xfrm>
            <a:off x="1987550" y="3387790"/>
            <a:ext cx="223838" cy="949325"/>
          </a:xfrm>
          <a:prstGeom prst="leftBrace">
            <a:avLst>
              <a:gd name="adj1" fmla="val 19537"/>
              <a:gd name="adj2" fmla="val 50000"/>
            </a:avLst>
          </a:prstGeom>
          <a:noFill/>
          <a:ln w="28575" algn="ctr">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defRPr/>
            </a:pPr>
            <a:endParaRPr lang="ja-JP" altLang="en-US">
              <a:solidFill>
                <a:prstClr val="black"/>
              </a:solidFill>
              <a:latin typeface="+mn-lt"/>
              <a:ea typeface="+mn-ea"/>
            </a:endParaRPr>
          </a:p>
        </p:txBody>
      </p:sp>
      <p:sp>
        <p:nvSpPr>
          <p:cNvPr id="5133" name="テキスト ボックス 17"/>
          <p:cNvSpPr txBox="1">
            <a:spLocks noChangeArrowheads="1"/>
          </p:cNvSpPr>
          <p:nvPr/>
        </p:nvSpPr>
        <p:spPr bwMode="auto">
          <a:xfrm>
            <a:off x="604838" y="3487803"/>
            <a:ext cx="1446212"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b="1">
                <a:solidFill>
                  <a:schemeClr val="folHlink"/>
                </a:solidFill>
                <a:latin typeface="メイリオ" pitchFamily="50" charset="-128"/>
                <a:ea typeface="メイリオ" pitchFamily="50" charset="-128"/>
                <a:cs typeface="メイリオ" pitchFamily="50" charset="-128"/>
              </a:rPr>
              <a:t>  MCI</a:t>
            </a:r>
            <a:r>
              <a:rPr lang="ja-JP" altLang="en-US" sz="1300" b="1">
                <a:solidFill>
                  <a:schemeClr val="folHlink"/>
                </a:solidFill>
                <a:ea typeface="メイリオ" pitchFamily="50" charset="-128"/>
                <a:cs typeface="メイリオ" pitchFamily="50" charset="-128"/>
              </a:rPr>
              <a:t>の人</a:t>
            </a:r>
          </a:p>
          <a:p>
            <a:pPr eaLnBrk="1" hangingPunct="1"/>
            <a:r>
              <a:rPr lang="ja-JP" altLang="en-US" sz="1300" b="1">
                <a:solidFill>
                  <a:schemeClr val="folHlink"/>
                </a:solidFill>
                <a:ea typeface="メイリオ" pitchFamily="50" charset="-128"/>
                <a:cs typeface="メイリオ" pitchFamily="50" charset="-128"/>
              </a:rPr>
              <a:t>（正常と認知症</a:t>
            </a:r>
          </a:p>
          <a:p>
            <a:pPr eaLnBrk="1" hangingPunct="1"/>
            <a:r>
              <a:rPr lang="ja-JP" altLang="en-US" sz="1300" b="1">
                <a:solidFill>
                  <a:schemeClr val="folHlink"/>
                </a:solidFill>
                <a:ea typeface="メイリオ" pitchFamily="50" charset="-128"/>
                <a:cs typeface="メイリオ" pitchFamily="50" charset="-128"/>
              </a:rPr>
              <a:t>  の中間の人）</a:t>
            </a:r>
          </a:p>
        </p:txBody>
      </p:sp>
      <p:sp>
        <p:nvSpPr>
          <p:cNvPr id="5136" name="テキスト ボックス 27"/>
          <p:cNvSpPr txBox="1">
            <a:spLocks noChangeArrowheads="1"/>
          </p:cNvSpPr>
          <p:nvPr/>
        </p:nvSpPr>
        <p:spPr bwMode="auto">
          <a:xfrm>
            <a:off x="2414588" y="3986278"/>
            <a:ext cx="4376737"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100" b="1">
                <a:solidFill>
                  <a:schemeClr val="bg1"/>
                </a:solidFill>
                <a:latin typeface="メイリオ" pitchFamily="50" charset="-128"/>
                <a:ea typeface="メイリオ" pitchFamily="50" charset="-128"/>
                <a:cs typeface="メイリオ" pitchFamily="50" charset="-128"/>
              </a:rPr>
              <a:t>（注）</a:t>
            </a:r>
            <a:r>
              <a:rPr lang="en-US" altLang="ja-JP" sz="1100" b="1">
                <a:solidFill>
                  <a:schemeClr val="bg1"/>
                </a:solidFill>
                <a:latin typeface="メイリオ" pitchFamily="50" charset="-128"/>
                <a:ea typeface="メイリオ" pitchFamily="50" charset="-128"/>
                <a:cs typeface="メイリオ" pitchFamily="50" charset="-128"/>
              </a:rPr>
              <a:t>MCI</a:t>
            </a:r>
            <a:r>
              <a:rPr lang="ja-JP" altLang="en-US" sz="1100" b="1">
                <a:solidFill>
                  <a:schemeClr val="bg1"/>
                </a:solidFill>
                <a:latin typeface="メイリオ" pitchFamily="50" charset="-128"/>
                <a:ea typeface="メイリオ" pitchFamily="50" charset="-128"/>
                <a:cs typeface="メイリオ" pitchFamily="50" charset="-128"/>
              </a:rPr>
              <a:t>の全ての者が認知症になるわけではないことに留意</a:t>
            </a:r>
          </a:p>
        </p:txBody>
      </p:sp>
      <p:sp>
        <p:nvSpPr>
          <p:cNvPr id="5137" name="テキスト ボックス 28"/>
          <p:cNvSpPr txBox="1">
            <a:spLocks noChangeArrowheads="1"/>
          </p:cNvSpPr>
          <p:nvPr/>
        </p:nvSpPr>
        <p:spPr bwMode="auto">
          <a:xfrm>
            <a:off x="2199703" y="6338393"/>
            <a:ext cx="6486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出典：「都市部における認知症有病率と認知症の生活機能障害への対応」（</a:t>
            </a:r>
            <a:r>
              <a:rPr lang="en-US" altLang="ja-JP" sz="1200" b="1" dirty="0">
                <a:solidFill>
                  <a:schemeClr val="tx1">
                    <a:lumMod val="50000"/>
                    <a:lumOff val="50000"/>
                  </a:schemeClr>
                </a:solidFill>
                <a:latin typeface="Meiryo UI" pitchFamily="50" charset="-128"/>
                <a:ea typeface="Meiryo UI" pitchFamily="50" charset="-128"/>
                <a:cs typeface="Meiryo UI" pitchFamily="50" charset="-128"/>
              </a:rPr>
              <a:t>H25.5</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報告）</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及び</a:t>
            </a:r>
            <a:endPar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endParaRPr>
          </a:p>
          <a:p>
            <a:pPr eaLnBrk="1" hangingPunct="1"/>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「認知症高齢者の日常生活自立度」</a:t>
            </a:r>
            <a:r>
              <a:rPr lang="en-US" altLang="ja-JP" sz="1200" b="1" dirty="0">
                <a:solidFill>
                  <a:schemeClr val="tx1">
                    <a:lumMod val="50000"/>
                    <a:lumOff val="50000"/>
                  </a:schemeClr>
                </a:solidFill>
                <a:latin typeface="Meiryo UI" pitchFamily="50" charset="-128"/>
                <a:ea typeface="Meiryo UI" pitchFamily="50" charset="-128"/>
                <a:cs typeface="Meiryo UI" pitchFamily="50" charset="-128"/>
              </a:rPr>
              <a:t>Ⅱ</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以上の高齢者数について</a:t>
            </a:r>
            <a:r>
              <a:rPr lang="en-US" altLang="ja-JP" sz="1200" b="1" dirty="0">
                <a:solidFill>
                  <a:schemeClr val="tx1">
                    <a:lumMod val="50000"/>
                    <a:lumOff val="50000"/>
                  </a:schemeClr>
                </a:solidFill>
                <a:latin typeface="Meiryo UI" pitchFamily="50" charset="-128"/>
                <a:ea typeface="Meiryo UI" pitchFamily="50" charset="-128"/>
                <a:cs typeface="Meiryo UI" pitchFamily="50" charset="-128"/>
              </a:rPr>
              <a:t>』</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a:t>
            </a:r>
            <a:r>
              <a:rPr lang="en-US" altLang="ja-JP" sz="1200" b="1" dirty="0">
                <a:solidFill>
                  <a:schemeClr val="tx1">
                    <a:lumMod val="50000"/>
                    <a:lumOff val="50000"/>
                  </a:schemeClr>
                </a:solidFill>
                <a:latin typeface="Meiryo UI" pitchFamily="50" charset="-128"/>
                <a:ea typeface="Meiryo UI" pitchFamily="50" charset="-128"/>
                <a:cs typeface="Meiryo UI" pitchFamily="50" charset="-128"/>
              </a:rPr>
              <a:t>H24.8</a:t>
            </a: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公表）を引用</a:t>
            </a:r>
          </a:p>
        </p:txBody>
      </p:sp>
      <p:sp>
        <p:nvSpPr>
          <p:cNvPr id="5138" name="左大かっこ 20"/>
          <p:cNvSpPr>
            <a:spLocks/>
          </p:cNvSpPr>
          <p:nvPr/>
        </p:nvSpPr>
        <p:spPr bwMode="auto">
          <a:xfrm rot="16200000">
            <a:off x="4482307" y="2286859"/>
            <a:ext cx="147637" cy="6950075"/>
          </a:xfrm>
          <a:prstGeom prst="leftBracket">
            <a:avLst>
              <a:gd name="adj" fmla="val 125534"/>
            </a:avLst>
          </a:prstGeom>
          <a:noFill/>
          <a:ln w="28575" cap="rnd" algn="ctr">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vert="eaVert" anchor="ctr"/>
          <a:lstStyle/>
          <a:p>
            <a:pPr algn="ctr"/>
            <a:endParaRPr lang="ja-JP" altLang="en-US" sz="1000" b="1">
              <a:solidFill>
                <a:srgbClr val="FF6600"/>
              </a:solidFill>
              <a:ea typeface="メイリオ" pitchFamily="50" charset="-128"/>
              <a:cs typeface="メイリオ" pitchFamily="50" charset="-128"/>
            </a:endParaRPr>
          </a:p>
        </p:txBody>
      </p:sp>
      <p:sp>
        <p:nvSpPr>
          <p:cNvPr id="5139" name="テキスト ボックス 2"/>
          <p:cNvSpPr txBox="1">
            <a:spLocks noChangeArrowheads="1"/>
          </p:cNvSpPr>
          <p:nvPr/>
        </p:nvSpPr>
        <p:spPr bwMode="auto">
          <a:xfrm>
            <a:off x="3086100" y="5686490"/>
            <a:ext cx="2913063"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en-US" altLang="ja-JP" sz="1400" b="1">
                <a:solidFill>
                  <a:srgbClr val="000000"/>
                </a:solidFill>
                <a:latin typeface="メイリオ" pitchFamily="50" charset="-128"/>
                <a:ea typeface="メイリオ" pitchFamily="50" charset="-128"/>
                <a:cs typeface="メイリオ" pitchFamily="50" charset="-128"/>
              </a:rPr>
              <a:t>65</a:t>
            </a:r>
            <a:r>
              <a:rPr lang="ja-JP" altLang="en-US" sz="1400" b="1">
                <a:solidFill>
                  <a:srgbClr val="000000"/>
                </a:solidFill>
                <a:latin typeface="メイリオ" pitchFamily="50" charset="-128"/>
                <a:ea typeface="メイリオ" pitchFamily="50" charset="-128"/>
                <a:cs typeface="メイリオ" pitchFamily="50" charset="-128"/>
              </a:rPr>
              <a:t>歳以上高齢者人口 </a:t>
            </a:r>
            <a:r>
              <a:rPr lang="en-US" altLang="ja-JP" sz="1400" b="1">
                <a:solidFill>
                  <a:srgbClr val="000000"/>
                </a:solidFill>
                <a:latin typeface="メイリオ" pitchFamily="50" charset="-128"/>
                <a:ea typeface="メイリオ" pitchFamily="50" charset="-128"/>
                <a:cs typeface="メイリオ" pitchFamily="50" charset="-128"/>
              </a:rPr>
              <a:t>2,874</a:t>
            </a:r>
            <a:r>
              <a:rPr lang="ja-JP" altLang="en-US" sz="1400" b="1">
                <a:solidFill>
                  <a:srgbClr val="000000"/>
                </a:solidFill>
                <a:latin typeface="メイリオ" pitchFamily="50" charset="-128"/>
                <a:ea typeface="メイリオ" pitchFamily="50" charset="-128"/>
                <a:cs typeface="メイリオ" pitchFamily="50" charset="-128"/>
              </a:rPr>
              <a:t>万人</a:t>
            </a:r>
          </a:p>
        </p:txBody>
      </p:sp>
      <p:sp>
        <p:nvSpPr>
          <p:cNvPr id="5141" name="角丸四角形吹き出し 23"/>
          <p:cNvSpPr>
            <a:spLocks noChangeArrowheads="1"/>
          </p:cNvSpPr>
          <p:nvPr/>
        </p:nvSpPr>
        <p:spPr bwMode="auto">
          <a:xfrm>
            <a:off x="1231472" y="4582731"/>
            <a:ext cx="1535113" cy="779462"/>
          </a:xfrm>
          <a:prstGeom prst="wedgeRoundRectCallout">
            <a:avLst>
              <a:gd name="adj1" fmla="val 61894"/>
              <a:gd name="adj2" fmla="val 22912"/>
              <a:gd name="adj3" fmla="val 16667"/>
            </a:avLst>
          </a:prstGeom>
          <a:solidFill>
            <a:schemeClr val="bg1"/>
          </a:solidFill>
          <a:ln w="15875" algn="ctr">
            <a:solidFill>
              <a:schemeClr val="tx1"/>
            </a:solidFill>
            <a:miter lim="800000"/>
            <a:headEnd/>
            <a:tailEnd/>
          </a:ln>
        </p:spPr>
        <p:txBody>
          <a:bodyPr/>
          <a:lstStyle/>
          <a:p>
            <a:pPr algn="ctr"/>
            <a:r>
              <a:rPr lang="ja-JP" altLang="en-US" sz="1000" b="1" dirty="0">
                <a:solidFill>
                  <a:srgbClr val="000000"/>
                </a:solidFill>
                <a:latin typeface="メイリオ" pitchFamily="50" charset="-128"/>
                <a:ea typeface="メイリオ" pitchFamily="50" charset="-128"/>
                <a:cs typeface="メイリオ" pitchFamily="50" charset="-128"/>
              </a:rPr>
              <a:t>アルツハイマー病については、約</a:t>
            </a:r>
            <a:r>
              <a:rPr lang="en-US" altLang="ja-JP" sz="1000" b="1" dirty="0">
                <a:solidFill>
                  <a:srgbClr val="000000"/>
                </a:solidFill>
                <a:latin typeface="メイリオ" pitchFamily="50" charset="-128"/>
                <a:ea typeface="メイリオ" pitchFamily="50" charset="-128"/>
                <a:cs typeface="メイリオ" pitchFamily="50" charset="-128"/>
              </a:rPr>
              <a:t>20</a:t>
            </a:r>
            <a:r>
              <a:rPr lang="ja-JP" altLang="en-US" sz="1000" b="1" dirty="0">
                <a:solidFill>
                  <a:srgbClr val="000000"/>
                </a:solidFill>
                <a:latin typeface="メイリオ" pitchFamily="50" charset="-128"/>
                <a:ea typeface="メイリオ" pitchFamily="50" charset="-128"/>
                <a:cs typeface="メイリオ" pitchFamily="50" charset="-128"/>
              </a:rPr>
              <a:t>年前から原因蛋白が蓄積され始める</a:t>
            </a:r>
          </a:p>
        </p:txBody>
      </p:sp>
      <p:sp>
        <p:nvSpPr>
          <p:cNvPr id="5142" name="Text Box 2"/>
          <p:cNvSpPr txBox="1">
            <a:spLocks noChangeArrowheads="1"/>
          </p:cNvSpPr>
          <p:nvPr/>
        </p:nvSpPr>
        <p:spPr bwMode="auto">
          <a:xfrm>
            <a:off x="1147763" y="276225"/>
            <a:ext cx="6713537"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a:latin typeface="Times New Roman" pitchFamily="18" charset="0"/>
                <a:ea typeface="メイリオ" pitchFamily="50" charset="-128"/>
                <a:cs typeface="メイリオ" pitchFamily="50" charset="-128"/>
              </a:rPr>
              <a:t>認知症高齢者の現状</a:t>
            </a:r>
            <a:endParaRPr lang="en-US" altLang="ja-JP" sz="3000" b="1">
              <a:latin typeface="Times New Roman" pitchFamily="18" charset="0"/>
              <a:ea typeface="メイリオ" pitchFamily="50" charset="-128"/>
              <a:cs typeface="メイリオ" pitchFamily="50" charset="-128"/>
            </a:endParaRPr>
          </a:p>
        </p:txBody>
      </p:sp>
      <p:sp>
        <p:nvSpPr>
          <p:cNvPr id="44" name="Rectangle 3"/>
          <p:cNvSpPr>
            <a:spLocks noChangeArrowheads="1"/>
          </p:cNvSpPr>
          <p:nvPr/>
        </p:nvSpPr>
        <p:spPr bwMode="auto">
          <a:xfrm>
            <a:off x="260350" y="81121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5145" name="Text Box 36"/>
          <p:cNvSpPr txBox="1">
            <a:spLocks noChangeArrowheads="1"/>
          </p:cNvSpPr>
          <p:nvPr/>
        </p:nvSpPr>
        <p:spPr bwMode="auto">
          <a:xfrm>
            <a:off x="604838" y="1009650"/>
            <a:ext cx="8196262"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500" b="1" dirty="0" smtClean="0">
                <a:solidFill>
                  <a:srgbClr val="000000"/>
                </a:solidFill>
                <a:latin typeface="Meiryo UI" pitchFamily="50" charset="-128"/>
                <a:ea typeface="Meiryo UI" pitchFamily="50" charset="-128"/>
                <a:cs typeface="Meiryo UI" pitchFamily="50" charset="-128"/>
              </a:rPr>
              <a:t>○満</a:t>
            </a:r>
            <a:r>
              <a:rPr lang="en-US" altLang="ja-JP" sz="1500" b="1" dirty="0" smtClean="0">
                <a:solidFill>
                  <a:srgbClr val="000000"/>
                </a:solidFill>
                <a:latin typeface="Meiryo UI" pitchFamily="50" charset="-128"/>
                <a:ea typeface="Meiryo UI" pitchFamily="50" charset="-128"/>
                <a:cs typeface="Meiryo UI" pitchFamily="50" charset="-128"/>
              </a:rPr>
              <a:t>65</a:t>
            </a:r>
            <a:r>
              <a:rPr lang="ja-JP" altLang="en-US" sz="1500" b="1" dirty="0" smtClean="0">
                <a:solidFill>
                  <a:srgbClr val="000000"/>
                </a:solidFill>
                <a:latin typeface="Meiryo UI" pitchFamily="50" charset="-128"/>
                <a:ea typeface="Meiryo UI" pitchFamily="50" charset="-128"/>
                <a:cs typeface="Meiryo UI" pitchFamily="50" charset="-128"/>
              </a:rPr>
              <a:t>歳以上の</a:t>
            </a:r>
            <a:r>
              <a:rPr lang="ja-JP" altLang="en-US" sz="1500" b="1" dirty="0">
                <a:solidFill>
                  <a:srgbClr val="000000"/>
                </a:solidFill>
                <a:latin typeface="Meiryo UI" pitchFamily="50" charset="-128"/>
                <a:ea typeface="Meiryo UI" pitchFamily="50" charset="-128"/>
                <a:cs typeface="Meiryo UI" pitchFamily="50" charset="-128"/>
              </a:rPr>
              <a:t>高齢者について、認知症有病率推定値</a:t>
            </a:r>
            <a:r>
              <a:rPr lang="en-US" altLang="ja-JP" sz="1500" b="1" dirty="0">
                <a:solidFill>
                  <a:srgbClr val="000000"/>
                </a:solidFill>
                <a:latin typeface="Meiryo UI" pitchFamily="50" charset="-128"/>
                <a:ea typeface="Meiryo UI" pitchFamily="50" charset="-128"/>
                <a:cs typeface="Meiryo UI" pitchFamily="50" charset="-128"/>
              </a:rPr>
              <a:t>15</a:t>
            </a:r>
            <a:r>
              <a:rPr lang="ja-JP" altLang="en-US" sz="1500" b="1" dirty="0">
                <a:solidFill>
                  <a:srgbClr val="000000"/>
                </a:solidFill>
                <a:latin typeface="Meiryo UI" pitchFamily="50" charset="-128"/>
                <a:ea typeface="Meiryo UI" pitchFamily="50" charset="-128"/>
                <a:cs typeface="Meiryo UI" pitchFamily="50" charset="-128"/>
              </a:rPr>
              <a:t>％、認知症有病者数約</a:t>
            </a:r>
            <a:r>
              <a:rPr lang="en-US" altLang="ja-JP" sz="1500" b="1" dirty="0">
                <a:solidFill>
                  <a:srgbClr val="000000"/>
                </a:solidFill>
                <a:latin typeface="Meiryo UI" pitchFamily="50" charset="-128"/>
                <a:ea typeface="Meiryo UI" pitchFamily="50" charset="-128"/>
                <a:cs typeface="Meiryo UI" pitchFamily="50" charset="-128"/>
              </a:rPr>
              <a:t>439</a:t>
            </a:r>
            <a:r>
              <a:rPr lang="ja-JP" altLang="en-US" sz="1500" b="1" dirty="0" smtClean="0">
                <a:solidFill>
                  <a:srgbClr val="000000"/>
                </a:solidFill>
                <a:latin typeface="Meiryo UI" pitchFamily="50" charset="-128"/>
                <a:ea typeface="Meiryo UI" pitchFamily="50" charset="-128"/>
                <a:cs typeface="Meiryo UI" pitchFamily="50" charset="-128"/>
              </a:rPr>
              <a:t>万人と推計。</a:t>
            </a:r>
            <a:endParaRPr lang="en-US" altLang="ja-JP" sz="15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1500" dirty="0" smtClean="0">
                <a:solidFill>
                  <a:srgbClr val="000000"/>
                </a:solidFill>
                <a:latin typeface="Meiryo UI" pitchFamily="50" charset="-128"/>
                <a:ea typeface="Meiryo UI" pitchFamily="50" charset="-128"/>
                <a:cs typeface="Meiryo UI" pitchFamily="50" charset="-128"/>
              </a:rPr>
              <a:t>○</a:t>
            </a:r>
            <a:r>
              <a:rPr lang="en-US" altLang="ja-JP" sz="1500" b="1" dirty="0" smtClean="0">
                <a:solidFill>
                  <a:srgbClr val="000000"/>
                </a:solidFill>
                <a:latin typeface="Meiryo UI" pitchFamily="50" charset="-128"/>
                <a:ea typeface="Meiryo UI" pitchFamily="50" charset="-128"/>
                <a:cs typeface="Meiryo UI" pitchFamily="50" charset="-128"/>
              </a:rPr>
              <a:t>MCI</a:t>
            </a:r>
            <a:r>
              <a:rPr lang="ja-JP" altLang="en-US" sz="1500" b="1" dirty="0" err="1" smtClean="0">
                <a:solidFill>
                  <a:srgbClr val="000000"/>
                </a:solidFill>
                <a:latin typeface="Meiryo UI" pitchFamily="50" charset="-128"/>
                <a:ea typeface="Meiryo UI" pitchFamily="50" charset="-128"/>
                <a:cs typeface="Meiryo UI" pitchFamily="50" charset="-128"/>
              </a:rPr>
              <a:t>の</a:t>
            </a:r>
            <a:r>
              <a:rPr lang="ja-JP" altLang="en-US" sz="1500" b="1" dirty="0" err="1">
                <a:solidFill>
                  <a:srgbClr val="000000"/>
                </a:solidFill>
                <a:latin typeface="Meiryo UI" pitchFamily="50" charset="-128"/>
                <a:ea typeface="Meiryo UI" pitchFamily="50" charset="-128"/>
                <a:cs typeface="Meiryo UI" pitchFamily="50" charset="-128"/>
              </a:rPr>
              <a:t>有</a:t>
            </a:r>
            <a:r>
              <a:rPr lang="ja-JP" altLang="en-US" sz="1500" b="1" dirty="0">
                <a:solidFill>
                  <a:srgbClr val="000000"/>
                </a:solidFill>
                <a:latin typeface="Meiryo UI" pitchFamily="50" charset="-128"/>
                <a:ea typeface="Meiryo UI" pitchFamily="50" charset="-128"/>
                <a:cs typeface="Meiryo UI" pitchFamily="50" charset="-128"/>
              </a:rPr>
              <a:t>病率推定値</a:t>
            </a:r>
            <a:r>
              <a:rPr lang="en-US" altLang="ja-JP" sz="1500" b="1" dirty="0">
                <a:solidFill>
                  <a:srgbClr val="000000"/>
                </a:solidFill>
                <a:latin typeface="Meiryo UI" pitchFamily="50" charset="-128"/>
                <a:ea typeface="Meiryo UI" pitchFamily="50" charset="-128"/>
                <a:cs typeface="Meiryo UI" pitchFamily="50" charset="-128"/>
              </a:rPr>
              <a:t>13</a:t>
            </a:r>
            <a:r>
              <a:rPr lang="ja-JP" altLang="en-US" sz="1500" b="1" dirty="0">
                <a:solidFill>
                  <a:srgbClr val="000000"/>
                </a:solidFill>
                <a:latin typeface="Meiryo UI" pitchFamily="50" charset="-128"/>
                <a:ea typeface="Meiryo UI" pitchFamily="50" charset="-128"/>
                <a:cs typeface="Meiryo UI" pitchFamily="50" charset="-128"/>
              </a:rPr>
              <a:t>％</a:t>
            </a:r>
            <a:r>
              <a:rPr lang="ja-JP" altLang="en-US" sz="1500" b="1" dirty="0" smtClean="0">
                <a:solidFill>
                  <a:srgbClr val="000000"/>
                </a:solidFill>
                <a:latin typeface="Meiryo UI" pitchFamily="50" charset="-128"/>
                <a:ea typeface="Meiryo UI" pitchFamily="50" charset="-128"/>
                <a:cs typeface="Meiryo UI" pitchFamily="50" charset="-128"/>
              </a:rPr>
              <a:t>、</a:t>
            </a:r>
            <a:r>
              <a:rPr lang="en-US" altLang="ja-JP" sz="1500" b="1" dirty="0" smtClean="0">
                <a:solidFill>
                  <a:srgbClr val="000000"/>
                </a:solidFill>
                <a:latin typeface="Meiryo UI" pitchFamily="50" charset="-128"/>
                <a:ea typeface="Meiryo UI" pitchFamily="50" charset="-128"/>
                <a:cs typeface="Meiryo UI" pitchFamily="50" charset="-128"/>
              </a:rPr>
              <a:t>MCI</a:t>
            </a:r>
            <a:r>
              <a:rPr lang="ja-JP" altLang="en-US" sz="1500" b="1" dirty="0">
                <a:solidFill>
                  <a:srgbClr val="000000"/>
                </a:solidFill>
                <a:latin typeface="Meiryo UI" pitchFamily="50" charset="-128"/>
                <a:ea typeface="Meiryo UI" pitchFamily="50" charset="-128"/>
                <a:cs typeface="Meiryo UI" pitchFamily="50" charset="-128"/>
              </a:rPr>
              <a:t>有病者数約</a:t>
            </a:r>
            <a:r>
              <a:rPr lang="en-US" altLang="ja-JP" sz="1500" b="1" dirty="0">
                <a:solidFill>
                  <a:srgbClr val="000000"/>
                </a:solidFill>
                <a:latin typeface="Meiryo UI" pitchFamily="50" charset="-128"/>
                <a:ea typeface="Meiryo UI" pitchFamily="50" charset="-128"/>
                <a:cs typeface="Meiryo UI" pitchFamily="50" charset="-128"/>
              </a:rPr>
              <a:t>380</a:t>
            </a:r>
            <a:r>
              <a:rPr lang="ja-JP" altLang="en-US" sz="1500" b="1" dirty="0">
                <a:solidFill>
                  <a:srgbClr val="000000"/>
                </a:solidFill>
                <a:latin typeface="Meiryo UI" pitchFamily="50" charset="-128"/>
                <a:ea typeface="Meiryo UI" pitchFamily="50" charset="-128"/>
                <a:cs typeface="Meiryo UI" pitchFamily="50" charset="-128"/>
              </a:rPr>
              <a:t>万人と</a:t>
            </a:r>
            <a:r>
              <a:rPr lang="ja-JP" altLang="en-US" sz="1500" b="1" dirty="0" smtClean="0">
                <a:solidFill>
                  <a:srgbClr val="000000"/>
                </a:solidFill>
                <a:latin typeface="Meiryo UI" pitchFamily="50" charset="-128"/>
                <a:ea typeface="Meiryo UI" pitchFamily="50" charset="-128"/>
                <a:cs typeface="Meiryo UI" pitchFamily="50" charset="-128"/>
              </a:rPr>
              <a:t>推計。</a:t>
            </a:r>
            <a:endParaRPr lang="en-US" altLang="ja-JP" sz="15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1500" b="1" dirty="0" smtClean="0">
                <a:solidFill>
                  <a:srgbClr val="000000"/>
                </a:solidFill>
                <a:latin typeface="Meiryo UI" pitchFamily="50" charset="-128"/>
                <a:ea typeface="Meiryo UI" pitchFamily="50" charset="-128"/>
                <a:cs typeface="Meiryo UI" pitchFamily="50" charset="-128"/>
              </a:rPr>
              <a:t>   </a:t>
            </a:r>
            <a:r>
              <a:rPr lang="en-US" altLang="ja-JP" sz="1500" b="1" dirty="0" smtClean="0">
                <a:solidFill>
                  <a:srgbClr val="000000"/>
                </a:solidFill>
                <a:latin typeface="Meiryo UI" pitchFamily="50" charset="-128"/>
                <a:ea typeface="Meiryo UI" pitchFamily="50" charset="-128"/>
                <a:cs typeface="Meiryo UI" pitchFamily="50" charset="-128"/>
              </a:rPr>
              <a:t>※MCI</a:t>
            </a:r>
            <a:r>
              <a:rPr lang="ja-JP" altLang="en-US" sz="1500" b="1" dirty="0" smtClean="0">
                <a:solidFill>
                  <a:srgbClr val="000000"/>
                </a:solidFill>
                <a:latin typeface="Meiryo UI" pitchFamily="50" charset="-128"/>
                <a:ea typeface="Meiryo UI" pitchFamily="50" charset="-128"/>
                <a:cs typeface="Meiryo UI" pitchFamily="50" charset="-128"/>
              </a:rPr>
              <a:t>＝正常</a:t>
            </a:r>
            <a:r>
              <a:rPr lang="ja-JP" altLang="en-US" sz="1500" b="1" dirty="0">
                <a:solidFill>
                  <a:srgbClr val="000000"/>
                </a:solidFill>
                <a:latin typeface="Meiryo UI" pitchFamily="50" charset="-128"/>
                <a:ea typeface="Meiryo UI" pitchFamily="50" charset="-128"/>
                <a:cs typeface="Meiryo UI" pitchFamily="50" charset="-128"/>
              </a:rPr>
              <a:t>でもない、認知症でもない</a:t>
            </a:r>
            <a:r>
              <a:rPr lang="en-US" altLang="ja-JP" sz="1500" b="1" dirty="0">
                <a:solidFill>
                  <a:srgbClr val="000000"/>
                </a:solidFill>
                <a:latin typeface="Meiryo UI" pitchFamily="50" charset="-128"/>
                <a:ea typeface="Meiryo UI" pitchFamily="50" charset="-128"/>
                <a:cs typeface="Meiryo UI" pitchFamily="50" charset="-128"/>
              </a:rPr>
              <a:t>(</a:t>
            </a:r>
            <a:r>
              <a:rPr lang="ja-JP" altLang="en-US" sz="1500" b="1" dirty="0">
                <a:solidFill>
                  <a:srgbClr val="000000"/>
                </a:solidFill>
                <a:latin typeface="Meiryo UI" pitchFamily="50" charset="-128"/>
                <a:ea typeface="Meiryo UI" pitchFamily="50" charset="-128"/>
                <a:cs typeface="Meiryo UI" pitchFamily="50" charset="-128"/>
              </a:rPr>
              <a:t>正常と認知症の中間</a:t>
            </a:r>
            <a:r>
              <a:rPr lang="en-US" altLang="ja-JP" sz="1500" b="1" dirty="0">
                <a:solidFill>
                  <a:srgbClr val="000000"/>
                </a:solidFill>
                <a:latin typeface="Meiryo UI" pitchFamily="50" charset="-128"/>
                <a:ea typeface="Meiryo UI" pitchFamily="50" charset="-128"/>
                <a:cs typeface="Meiryo UI" pitchFamily="50" charset="-128"/>
              </a:rPr>
              <a:t>)</a:t>
            </a:r>
            <a:r>
              <a:rPr lang="ja-JP" altLang="en-US" sz="1500" b="1" dirty="0">
                <a:solidFill>
                  <a:srgbClr val="000000"/>
                </a:solidFill>
                <a:latin typeface="Meiryo UI" pitchFamily="50" charset="-128"/>
                <a:ea typeface="Meiryo UI" pitchFamily="50" charset="-128"/>
                <a:cs typeface="Meiryo UI" pitchFamily="50" charset="-128"/>
              </a:rPr>
              <a:t> 状態の</a:t>
            </a:r>
            <a:r>
              <a:rPr lang="ja-JP" altLang="en-US" sz="1500" b="1" dirty="0" smtClean="0">
                <a:solidFill>
                  <a:srgbClr val="000000"/>
                </a:solidFill>
                <a:latin typeface="Meiryo UI" pitchFamily="50" charset="-128"/>
                <a:ea typeface="Meiryo UI" pitchFamily="50" charset="-128"/>
                <a:cs typeface="Meiryo UI" pitchFamily="50" charset="-128"/>
              </a:rPr>
              <a:t>者</a:t>
            </a:r>
            <a:endParaRPr lang="en-US" altLang="ja-JP" sz="1500" b="1" dirty="0">
              <a:solidFill>
                <a:srgbClr val="000000"/>
              </a:solidFill>
              <a:latin typeface="Meiryo UI" pitchFamily="50" charset="-128"/>
              <a:ea typeface="Meiryo UI" pitchFamily="50" charset="-128"/>
              <a:cs typeface="Meiryo UI" pitchFamily="50" charset="-128"/>
            </a:endParaRPr>
          </a:p>
        </p:txBody>
      </p:sp>
      <p:sp>
        <p:nvSpPr>
          <p:cNvPr id="5146" name="テキスト ボックス 10"/>
          <p:cNvSpPr txBox="1">
            <a:spLocks noChangeArrowheads="1"/>
          </p:cNvSpPr>
          <p:nvPr/>
        </p:nvSpPr>
        <p:spPr bwMode="auto">
          <a:xfrm>
            <a:off x="3311525" y="2693988"/>
            <a:ext cx="25511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a:solidFill>
                  <a:schemeClr val="bg1"/>
                </a:solidFill>
                <a:ea typeface="メイリオ" pitchFamily="50" charset="-128"/>
                <a:cs typeface="メイリオ" pitchFamily="50" charset="-128"/>
              </a:rPr>
              <a:t>約</a:t>
            </a:r>
            <a:r>
              <a:rPr lang="en-US" altLang="ja-JP" sz="1800" b="1">
                <a:solidFill>
                  <a:schemeClr val="bg1"/>
                </a:solidFill>
                <a:latin typeface="メイリオ" pitchFamily="50" charset="-128"/>
                <a:ea typeface="メイリオ" pitchFamily="50" charset="-128"/>
                <a:cs typeface="メイリオ" pitchFamily="50" charset="-128"/>
              </a:rPr>
              <a:t>280</a:t>
            </a:r>
            <a:r>
              <a:rPr lang="ja-JP" altLang="en-US" sz="1800" b="1">
                <a:solidFill>
                  <a:schemeClr val="bg1"/>
                </a:solidFill>
                <a:ea typeface="メイリオ" pitchFamily="50" charset="-128"/>
                <a:cs typeface="メイリオ" pitchFamily="50" charset="-128"/>
              </a:rPr>
              <a:t>万人</a:t>
            </a:r>
          </a:p>
        </p:txBody>
      </p:sp>
      <p:sp>
        <p:nvSpPr>
          <p:cNvPr id="5147" name="AutoShape 40"/>
          <p:cNvSpPr>
            <a:spLocks noChangeArrowheads="1"/>
          </p:cNvSpPr>
          <p:nvPr/>
        </p:nvSpPr>
        <p:spPr bwMode="auto">
          <a:xfrm>
            <a:off x="3282950" y="1974915"/>
            <a:ext cx="2524125" cy="1314450"/>
          </a:xfrm>
          <a:prstGeom prst="triangle">
            <a:avLst>
              <a:gd name="adj" fmla="val 50000"/>
            </a:avLst>
          </a:prstGeom>
          <a:solidFill>
            <a:srgbClr val="33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48" name="AutoShape 38"/>
          <p:cNvSpPr>
            <a:spLocks noChangeArrowheads="1"/>
          </p:cNvSpPr>
          <p:nvPr/>
        </p:nvSpPr>
        <p:spPr bwMode="auto">
          <a:xfrm>
            <a:off x="3673475" y="1965390"/>
            <a:ext cx="1733550" cy="885825"/>
          </a:xfrm>
          <a:prstGeom prst="triangle">
            <a:avLst>
              <a:gd name="adj" fmla="val 50000"/>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49" name="Line 39"/>
          <p:cNvSpPr>
            <a:spLocks noChangeShapeType="1"/>
          </p:cNvSpPr>
          <p:nvPr/>
        </p:nvSpPr>
        <p:spPr bwMode="auto">
          <a:xfrm>
            <a:off x="3590925" y="2825815"/>
            <a:ext cx="2152650"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50" name="Line 41"/>
          <p:cNvSpPr>
            <a:spLocks noChangeShapeType="1"/>
          </p:cNvSpPr>
          <p:nvPr/>
        </p:nvSpPr>
        <p:spPr bwMode="auto">
          <a:xfrm>
            <a:off x="3225800" y="3308415"/>
            <a:ext cx="2828925" cy="9525"/>
          </a:xfrm>
          <a:prstGeom prst="line">
            <a:avLst/>
          </a:prstGeom>
          <a:noFill/>
          <a:ln w="762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cxnSp>
        <p:nvCxnSpPr>
          <p:cNvPr id="5151" name="直線コネクタ 29"/>
          <p:cNvCxnSpPr>
            <a:cxnSpLocks noChangeShapeType="1"/>
          </p:cNvCxnSpPr>
          <p:nvPr/>
        </p:nvCxnSpPr>
        <p:spPr bwMode="auto">
          <a:xfrm flipV="1">
            <a:off x="2087563" y="3322223"/>
            <a:ext cx="4703762" cy="7938"/>
          </a:xfrm>
          <a:prstGeom prst="line">
            <a:avLst/>
          </a:prstGeom>
          <a:noFill/>
          <a:ln w="22225" algn="ctr">
            <a:solidFill>
              <a:schemeClr val="tx2"/>
            </a:solidFill>
            <a:prstDash val="dash"/>
            <a:round/>
            <a:headEnd/>
            <a:tailEnd/>
          </a:ln>
          <a:extLst>
            <a:ext uri="{909E8E84-426E-40DD-AFC4-6F175D3DCCD1}">
              <a14:hiddenFill xmlns:a14="http://schemas.microsoft.com/office/drawing/2010/main">
                <a:noFill/>
              </a14:hiddenFill>
            </a:ext>
          </a:extLst>
        </p:spPr>
      </p:cxnSp>
      <p:sp>
        <p:nvSpPr>
          <p:cNvPr id="5152" name="Line 43"/>
          <p:cNvSpPr>
            <a:spLocks noChangeShapeType="1"/>
          </p:cNvSpPr>
          <p:nvPr/>
        </p:nvSpPr>
        <p:spPr bwMode="auto">
          <a:xfrm>
            <a:off x="2206625" y="4309648"/>
            <a:ext cx="4781550"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53" name="Text Box 46"/>
          <p:cNvSpPr txBox="1">
            <a:spLocks noChangeArrowheads="1"/>
          </p:cNvSpPr>
          <p:nvPr/>
        </p:nvSpPr>
        <p:spPr bwMode="auto">
          <a:xfrm>
            <a:off x="1081087" y="5978590"/>
            <a:ext cx="6853237"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700" b="1">
                <a:solidFill>
                  <a:srgbClr val="FF6600"/>
                </a:solidFill>
                <a:ea typeface="メイリオ" pitchFamily="50" charset="-128"/>
                <a:cs typeface="メイリオ" pitchFamily="50" charset="-128"/>
              </a:rPr>
              <a:t>持続可能な介護保険制度を確立し、安心して生活できる地域づくり</a:t>
            </a:r>
          </a:p>
        </p:txBody>
      </p:sp>
      <p:sp>
        <p:nvSpPr>
          <p:cNvPr id="5155" name="テキスト ボックス 8"/>
          <p:cNvSpPr txBox="1">
            <a:spLocks noChangeArrowheads="1"/>
          </p:cNvSpPr>
          <p:nvPr/>
        </p:nvSpPr>
        <p:spPr bwMode="auto">
          <a:xfrm>
            <a:off x="3317875" y="2906778"/>
            <a:ext cx="25511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a:solidFill>
                  <a:schemeClr val="bg1"/>
                </a:solidFill>
                <a:ea typeface="メイリオ" pitchFamily="50" charset="-128"/>
                <a:cs typeface="メイリオ" pitchFamily="50" charset="-128"/>
              </a:rPr>
              <a:t>約</a:t>
            </a:r>
            <a:r>
              <a:rPr lang="en-US" altLang="ja-JP" sz="1800" b="1">
                <a:solidFill>
                  <a:schemeClr val="bg1"/>
                </a:solidFill>
                <a:latin typeface="メイリオ" pitchFamily="50" charset="-128"/>
                <a:ea typeface="メイリオ" pitchFamily="50" charset="-128"/>
                <a:cs typeface="メイリオ" pitchFamily="50" charset="-128"/>
              </a:rPr>
              <a:t>160</a:t>
            </a:r>
            <a:r>
              <a:rPr lang="ja-JP" altLang="en-US" sz="1800" b="1">
                <a:solidFill>
                  <a:schemeClr val="bg1"/>
                </a:solidFill>
                <a:ea typeface="メイリオ" pitchFamily="50" charset="-128"/>
                <a:cs typeface="メイリオ" pitchFamily="50" charset="-128"/>
              </a:rPr>
              <a:t>万人</a:t>
            </a:r>
          </a:p>
        </p:txBody>
      </p:sp>
      <p:sp>
        <p:nvSpPr>
          <p:cNvPr id="5156" name="テキスト ボックス 8"/>
          <p:cNvSpPr txBox="1">
            <a:spLocks noChangeArrowheads="1"/>
          </p:cNvSpPr>
          <p:nvPr/>
        </p:nvSpPr>
        <p:spPr bwMode="auto">
          <a:xfrm>
            <a:off x="3743325" y="2236853"/>
            <a:ext cx="161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dirty="0">
                <a:ea typeface="メイリオ" pitchFamily="50" charset="-128"/>
                <a:cs typeface="メイリオ" pitchFamily="50" charset="-128"/>
              </a:rPr>
              <a:t>約</a:t>
            </a:r>
            <a:r>
              <a:rPr lang="en-US" altLang="ja-JP" sz="1800" b="1" dirty="0">
                <a:latin typeface="メイリオ" pitchFamily="50" charset="-128"/>
                <a:ea typeface="メイリオ" pitchFamily="50" charset="-128"/>
                <a:cs typeface="メイリオ" pitchFamily="50" charset="-128"/>
              </a:rPr>
              <a:t>280</a:t>
            </a:r>
            <a:r>
              <a:rPr lang="ja-JP" altLang="en-US" sz="1800" b="1" dirty="0">
                <a:ea typeface="メイリオ" pitchFamily="50" charset="-128"/>
                <a:cs typeface="メイリオ" pitchFamily="50" charset="-128"/>
              </a:rPr>
              <a:t>万人</a:t>
            </a:r>
          </a:p>
        </p:txBody>
      </p:sp>
      <p:sp>
        <p:nvSpPr>
          <p:cNvPr id="32" name="テキスト ボックス 31"/>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目的</a:t>
            </a:r>
            <a:r>
              <a:rPr kumimoji="1" lang="en-US" altLang="ja-JP" sz="1600" b="1" dirty="0" smtClean="0">
                <a:latin typeface="Meiryo UI" pitchFamily="50" charset="-128"/>
                <a:ea typeface="Meiryo UI" pitchFamily="50" charset="-128"/>
                <a:cs typeface="Meiryo UI" pitchFamily="50" charset="-128"/>
              </a:rPr>
              <a:t>-2</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27951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コンテンツ プレースホルダー 2"/>
          <p:cNvSpPr>
            <a:spLocks noGrp="1"/>
          </p:cNvSpPr>
          <p:nvPr>
            <p:ph idx="4294967295"/>
          </p:nvPr>
        </p:nvSpPr>
        <p:spPr>
          <a:xfrm>
            <a:off x="514350" y="1468438"/>
            <a:ext cx="8283575" cy="5114925"/>
          </a:xfrm>
        </p:spPr>
        <p:txBody>
          <a:bodyPr/>
          <a:lstStyle/>
          <a:p>
            <a:pPr marL="0" indent="0">
              <a:buFontTx/>
              <a:buNone/>
            </a:pPr>
            <a:r>
              <a:rPr lang="en-US" altLang="ja-JP" sz="2000" b="1" dirty="0" smtClean="0">
                <a:latin typeface="Meiryo UI" pitchFamily="50" charset="-128"/>
                <a:ea typeface="Meiryo UI" pitchFamily="50" charset="-128"/>
                <a:cs typeface="Meiryo UI" pitchFamily="50" charset="-128"/>
              </a:rPr>
              <a:t>1. </a:t>
            </a:r>
            <a:r>
              <a:rPr lang="ja-JP" altLang="en-US" sz="2000" b="1" dirty="0" smtClean="0">
                <a:solidFill>
                  <a:srgbClr val="669900"/>
                </a:solidFill>
                <a:latin typeface="Meiryo UI" pitchFamily="50" charset="-128"/>
                <a:ea typeface="Meiryo UI" pitchFamily="50" charset="-128"/>
                <a:cs typeface="Meiryo UI" pitchFamily="50" charset="-128"/>
              </a:rPr>
              <a:t>認知症と気づかれていない</a:t>
            </a:r>
            <a:endParaRPr lang="en-US" altLang="ja-JP" sz="2000" b="1" dirty="0" smtClean="0">
              <a:solidFill>
                <a:srgbClr val="669900"/>
              </a:solidFill>
              <a:latin typeface="Meiryo UI" pitchFamily="50" charset="-128"/>
              <a:ea typeface="Meiryo UI" pitchFamily="50" charset="-128"/>
              <a:cs typeface="Meiryo UI" pitchFamily="50" charset="-128"/>
            </a:endParaRPr>
          </a:p>
          <a:p>
            <a:pPr marL="0" indent="0">
              <a:spcBef>
                <a:spcPct val="40000"/>
              </a:spcBef>
              <a:buFontTx/>
              <a:buNone/>
            </a:pPr>
            <a:r>
              <a:rPr lang="en-US" altLang="ja-JP" sz="2000" b="1" dirty="0" smtClean="0">
                <a:latin typeface="Meiryo UI" pitchFamily="50" charset="-128"/>
                <a:ea typeface="Meiryo UI" pitchFamily="50" charset="-128"/>
                <a:cs typeface="Meiryo UI" pitchFamily="50" charset="-128"/>
              </a:rPr>
              <a:t>2. </a:t>
            </a:r>
            <a:r>
              <a:rPr lang="ja-JP" altLang="en-US" sz="2000" b="1" dirty="0" smtClean="0">
                <a:solidFill>
                  <a:srgbClr val="669900"/>
                </a:solidFill>
                <a:latin typeface="Meiryo UI" pitchFamily="50" charset="-128"/>
                <a:ea typeface="Meiryo UI" pitchFamily="50" charset="-128"/>
                <a:cs typeface="Meiryo UI" pitchFamily="50" charset="-128"/>
              </a:rPr>
              <a:t>せん妄の合併</a:t>
            </a:r>
            <a:r>
              <a:rPr lang="en-US" altLang="ja-JP" sz="1700" b="1" dirty="0" smtClean="0">
                <a:solidFill>
                  <a:srgbClr val="669900"/>
                </a:solidFill>
                <a:latin typeface="Meiryo UI" pitchFamily="50" charset="-128"/>
                <a:ea typeface="Meiryo UI" pitchFamily="50" charset="-128"/>
                <a:cs typeface="Meiryo UI" pitchFamily="50" charset="-128"/>
              </a:rPr>
              <a:t/>
            </a:r>
            <a:br>
              <a:rPr lang="en-US" altLang="ja-JP" sz="1700" b="1" dirty="0" smtClean="0">
                <a:solidFill>
                  <a:srgbClr val="669900"/>
                </a:solidFill>
                <a:latin typeface="Meiryo UI" pitchFamily="50" charset="-128"/>
                <a:ea typeface="Meiryo UI" pitchFamily="50" charset="-128"/>
                <a:cs typeface="Meiryo UI" pitchFamily="50" charset="-128"/>
              </a:rPr>
            </a:br>
            <a:r>
              <a:rPr lang="en-US" altLang="ja-JP" sz="1700" dirty="0" smtClean="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せん妄は身体疾患による影響が重なっており、身体治療のできない精神科</a:t>
            </a:r>
          </a:p>
          <a:p>
            <a:pPr marL="0" indent="0">
              <a:buFontTx/>
              <a:buNone/>
            </a:pPr>
            <a:r>
              <a:rPr lang="ja-JP" altLang="en-US" sz="1600" b="1" dirty="0" smtClean="0">
                <a:latin typeface="Meiryo UI" pitchFamily="50" charset="-128"/>
                <a:ea typeface="Meiryo UI" pitchFamily="50" charset="-128"/>
                <a:cs typeface="Meiryo UI" pitchFamily="50" charset="-128"/>
              </a:rPr>
              <a:t>          病院の受け入れは困難（院内コンサルテーションで対応するしかない）</a:t>
            </a:r>
            <a:endParaRPr lang="en-US" altLang="ja-JP" sz="1600" b="1" dirty="0" smtClean="0">
              <a:latin typeface="Meiryo UI" pitchFamily="50" charset="-128"/>
              <a:ea typeface="Meiryo UI" pitchFamily="50" charset="-128"/>
              <a:cs typeface="Meiryo UI" pitchFamily="50" charset="-128"/>
            </a:endParaRPr>
          </a:p>
          <a:p>
            <a:pPr marL="0" indent="0">
              <a:spcBef>
                <a:spcPct val="40000"/>
              </a:spcBef>
              <a:buFontTx/>
              <a:buNone/>
            </a:pPr>
            <a:r>
              <a:rPr lang="en-US" altLang="ja-JP" sz="2000" b="1" dirty="0" smtClean="0">
                <a:latin typeface="Meiryo UI" pitchFamily="50" charset="-128"/>
                <a:ea typeface="Meiryo UI" pitchFamily="50" charset="-128"/>
                <a:cs typeface="Meiryo UI" pitchFamily="50" charset="-128"/>
              </a:rPr>
              <a:t>3. </a:t>
            </a:r>
            <a:r>
              <a:rPr lang="ja-JP" altLang="en-US" sz="2000" b="1" dirty="0" smtClean="0">
                <a:solidFill>
                  <a:srgbClr val="669900"/>
                </a:solidFill>
                <a:latin typeface="Meiryo UI" pitchFamily="50" charset="-128"/>
                <a:ea typeface="Meiryo UI" pitchFamily="50" charset="-128"/>
                <a:cs typeface="Meiryo UI" pitchFamily="50" charset="-128"/>
              </a:rPr>
              <a:t>院内の連携の悪さ </a:t>
            </a:r>
            <a:r>
              <a:rPr lang="ja-JP" altLang="en-US" sz="1600" b="1" dirty="0" smtClean="0">
                <a:latin typeface="Meiryo UI" pitchFamily="50" charset="-128"/>
                <a:ea typeface="Meiryo UI" pitchFamily="50" charset="-128"/>
                <a:cs typeface="Meiryo UI" pitchFamily="50" charset="-128"/>
              </a:rPr>
              <a:t>（コンサルテーションに出ない）</a:t>
            </a:r>
            <a:endParaRPr lang="en-US" altLang="ja-JP" sz="1600" b="1" dirty="0" smtClean="0">
              <a:latin typeface="Meiryo UI" pitchFamily="50" charset="-128"/>
              <a:ea typeface="Meiryo UI" pitchFamily="50" charset="-128"/>
              <a:cs typeface="Meiryo UI" pitchFamily="50" charset="-128"/>
            </a:endParaRPr>
          </a:p>
          <a:p>
            <a:pPr marL="0" indent="0">
              <a:spcBef>
                <a:spcPct val="40000"/>
              </a:spcBef>
              <a:buFontTx/>
              <a:buNone/>
            </a:pPr>
            <a:r>
              <a:rPr lang="en-US" altLang="ja-JP" sz="2000" b="1" dirty="0" smtClean="0">
                <a:latin typeface="Meiryo UI" pitchFamily="50" charset="-128"/>
                <a:ea typeface="Meiryo UI" pitchFamily="50" charset="-128"/>
                <a:cs typeface="Meiryo UI" pitchFamily="50" charset="-128"/>
              </a:rPr>
              <a:t>4. </a:t>
            </a:r>
            <a:r>
              <a:rPr lang="ja-JP" altLang="en-US" sz="2000" b="1" dirty="0" smtClean="0">
                <a:latin typeface="Meiryo UI" pitchFamily="50" charset="-128"/>
                <a:ea typeface="Meiryo UI" pitchFamily="50" charset="-128"/>
                <a:cs typeface="Meiryo UI" pitchFamily="50" charset="-128"/>
              </a:rPr>
              <a:t>せん妄を含め、スタッフの知識・技能・経験の不足</a:t>
            </a:r>
            <a:endParaRPr lang="en-US" altLang="ja-JP" sz="2000" b="1" dirty="0" smtClean="0">
              <a:latin typeface="Meiryo UI" pitchFamily="50" charset="-128"/>
              <a:ea typeface="Meiryo UI" pitchFamily="50" charset="-128"/>
              <a:cs typeface="Meiryo UI" pitchFamily="50" charset="-128"/>
            </a:endParaRPr>
          </a:p>
          <a:p>
            <a:pPr marL="914400" lvl="1" indent="-514350">
              <a:buFontTx/>
              <a:buNone/>
            </a:pPr>
            <a:r>
              <a:rPr lang="en-US" altLang="ja-JP" sz="1800" b="1" dirty="0" smtClean="0">
                <a:latin typeface="Meiryo UI" pitchFamily="50" charset="-128"/>
                <a:ea typeface="Meiryo UI" pitchFamily="50" charset="-128"/>
                <a:cs typeface="Meiryo UI" pitchFamily="50" charset="-128"/>
              </a:rPr>
              <a:t>①</a:t>
            </a:r>
            <a:r>
              <a:rPr lang="ja-JP" altLang="en-US" sz="1800" b="1" dirty="0" smtClean="0">
                <a:solidFill>
                  <a:srgbClr val="669900"/>
                </a:solidFill>
                <a:latin typeface="Meiryo UI" pitchFamily="50" charset="-128"/>
                <a:ea typeface="Meiryo UI" pitchFamily="50" charset="-128"/>
                <a:cs typeface="Meiryo UI" pitchFamily="50" charset="-128"/>
              </a:rPr>
              <a:t>不適切な対応が症状の増悪を招く</a:t>
            </a:r>
            <a:r>
              <a:rPr lang="ja-JP" altLang="en-US" sz="1800" b="1" dirty="0" smtClean="0">
                <a:latin typeface="Meiryo UI" pitchFamily="50" charset="-128"/>
                <a:ea typeface="Meiryo UI" pitchFamily="50" charset="-128"/>
                <a:cs typeface="Meiryo UI" pitchFamily="50" charset="-128"/>
              </a:rPr>
              <a:t>（身体抑制など）</a:t>
            </a:r>
            <a:endParaRPr lang="en-US" altLang="ja-JP" sz="1700" b="1" dirty="0" smtClean="0">
              <a:latin typeface="Meiryo UI" pitchFamily="50" charset="-128"/>
              <a:ea typeface="Meiryo UI" pitchFamily="50" charset="-128"/>
              <a:cs typeface="Meiryo UI" pitchFamily="50" charset="-128"/>
            </a:endParaRPr>
          </a:p>
          <a:p>
            <a:pPr marL="914400" lvl="1" indent="-514350">
              <a:buFontTx/>
              <a:buNone/>
            </a:pPr>
            <a:r>
              <a:rPr lang="en-US" altLang="ja-JP" sz="1800" b="1" dirty="0" smtClean="0">
                <a:latin typeface="Meiryo UI" pitchFamily="50" charset="-128"/>
                <a:ea typeface="Meiryo UI" pitchFamily="50" charset="-128"/>
                <a:cs typeface="Meiryo UI" pitchFamily="50" charset="-128"/>
              </a:rPr>
              <a:t>②</a:t>
            </a:r>
            <a:r>
              <a:rPr lang="ja-JP" altLang="en-US" sz="1800" b="1" dirty="0" smtClean="0">
                <a:solidFill>
                  <a:srgbClr val="669900"/>
                </a:solidFill>
                <a:latin typeface="Meiryo UI" pitchFamily="50" charset="-128"/>
                <a:ea typeface="Meiryo UI" pitchFamily="50" charset="-128"/>
                <a:cs typeface="Meiryo UI" pitchFamily="50" charset="-128"/>
              </a:rPr>
              <a:t>在院日数の延長</a:t>
            </a:r>
            <a:endParaRPr lang="en-US" altLang="ja-JP" sz="1800" b="1" dirty="0" smtClean="0">
              <a:solidFill>
                <a:srgbClr val="669900"/>
              </a:solidFill>
              <a:latin typeface="Meiryo UI" pitchFamily="50" charset="-128"/>
              <a:ea typeface="Meiryo UI" pitchFamily="50" charset="-128"/>
              <a:cs typeface="Meiryo UI" pitchFamily="50" charset="-128"/>
            </a:endParaRPr>
          </a:p>
          <a:p>
            <a:pPr marL="914400" lvl="1" indent="-514350">
              <a:buFontTx/>
              <a:buNone/>
            </a:pPr>
            <a:r>
              <a:rPr lang="en-US" altLang="ja-JP" sz="1800" b="1" dirty="0" smtClean="0">
                <a:latin typeface="Meiryo UI" pitchFamily="50" charset="-128"/>
                <a:ea typeface="Meiryo UI" pitchFamily="50" charset="-128"/>
                <a:cs typeface="Meiryo UI" pitchFamily="50" charset="-128"/>
              </a:rPr>
              <a:t>③</a:t>
            </a:r>
            <a:r>
              <a:rPr lang="ja-JP" altLang="en-US" sz="1800" b="1" dirty="0" smtClean="0">
                <a:latin typeface="Meiryo UI" pitchFamily="50" charset="-128"/>
                <a:ea typeface="Meiryo UI" pitchFamily="50" charset="-128"/>
                <a:cs typeface="Meiryo UI" pitchFamily="50" charset="-128"/>
              </a:rPr>
              <a:t>無理な退院と再入院</a:t>
            </a:r>
            <a:endParaRPr lang="en-US" altLang="ja-JP" sz="1800" b="1" dirty="0" smtClean="0">
              <a:latin typeface="Meiryo UI" pitchFamily="50" charset="-128"/>
              <a:ea typeface="Meiryo UI" pitchFamily="50" charset="-128"/>
              <a:cs typeface="Meiryo UI" pitchFamily="50" charset="-128"/>
            </a:endParaRPr>
          </a:p>
          <a:p>
            <a:pPr marL="914400" lvl="1" indent="-514350">
              <a:buFontTx/>
              <a:buNone/>
            </a:pPr>
            <a:r>
              <a:rPr lang="en-US" altLang="ja-JP" sz="1800" b="1" dirty="0" smtClean="0">
                <a:latin typeface="Meiryo UI" pitchFamily="50" charset="-128"/>
                <a:ea typeface="Meiryo UI" pitchFamily="50" charset="-128"/>
                <a:cs typeface="Meiryo UI" pitchFamily="50" charset="-128"/>
              </a:rPr>
              <a:t>④</a:t>
            </a:r>
            <a:r>
              <a:rPr lang="ja-JP" altLang="en-US" sz="1800" b="1" dirty="0" smtClean="0">
                <a:latin typeface="Meiryo UI" pitchFamily="50" charset="-128"/>
                <a:ea typeface="Meiryo UI" pitchFamily="50" charset="-128"/>
                <a:cs typeface="Meiryo UI" pitchFamily="50" charset="-128"/>
              </a:rPr>
              <a:t>家族に過度の負担を強いる</a:t>
            </a:r>
            <a:r>
              <a:rPr lang="ja-JP" altLang="en-US" sz="1700" b="1" dirty="0" smtClean="0">
                <a:latin typeface="Meiryo UI" pitchFamily="50" charset="-128"/>
                <a:ea typeface="Meiryo UI" pitchFamily="50" charset="-128"/>
                <a:cs typeface="Meiryo UI" pitchFamily="50" charset="-128"/>
              </a:rPr>
              <a:t>（</a:t>
            </a:r>
            <a:r>
              <a:rPr lang="en-US" altLang="ja-JP" sz="1700" b="1" dirty="0" smtClean="0">
                <a:latin typeface="Meiryo UI" pitchFamily="50" charset="-128"/>
                <a:ea typeface="Meiryo UI" pitchFamily="50" charset="-128"/>
                <a:cs typeface="Meiryo UI" pitchFamily="50" charset="-128"/>
              </a:rPr>
              <a:t>24</a:t>
            </a:r>
            <a:r>
              <a:rPr lang="ja-JP" altLang="en-US" sz="1700" b="1" dirty="0" smtClean="0">
                <a:latin typeface="Meiryo UI" pitchFamily="50" charset="-128"/>
                <a:ea typeface="Meiryo UI" pitchFamily="50" charset="-128"/>
                <a:cs typeface="Meiryo UI" pitchFamily="50" charset="-128"/>
              </a:rPr>
              <a:t>時間の付添を要請）</a:t>
            </a:r>
            <a:endParaRPr lang="en-US" altLang="ja-JP" sz="1700" b="1" dirty="0" smtClean="0">
              <a:latin typeface="Meiryo UI" pitchFamily="50" charset="-128"/>
              <a:ea typeface="Meiryo UI" pitchFamily="50" charset="-128"/>
              <a:cs typeface="Meiryo UI" pitchFamily="50" charset="-128"/>
            </a:endParaRPr>
          </a:p>
          <a:p>
            <a:pPr marL="0" indent="0">
              <a:spcBef>
                <a:spcPct val="40000"/>
              </a:spcBef>
              <a:buFontTx/>
              <a:buNone/>
            </a:pPr>
            <a:r>
              <a:rPr lang="en-US" altLang="ja-JP" sz="2000" b="1" dirty="0" smtClean="0">
                <a:latin typeface="Meiryo UI" pitchFamily="50" charset="-128"/>
                <a:ea typeface="Meiryo UI" pitchFamily="50" charset="-128"/>
                <a:cs typeface="Meiryo UI" pitchFamily="50" charset="-128"/>
              </a:rPr>
              <a:t>5. </a:t>
            </a:r>
            <a:r>
              <a:rPr lang="ja-JP" altLang="en-US" sz="2000" b="1" dirty="0" smtClean="0">
                <a:latin typeface="Meiryo UI" pitchFamily="50" charset="-128"/>
                <a:ea typeface="Meiryo UI" pitchFamily="50" charset="-128"/>
                <a:cs typeface="Meiryo UI" pitchFamily="50" charset="-128"/>
              </a:rPr>
              <a:t>認知症患者の</a:t>
            </a:r>
            <a:r>
              <a:rPr lang="ja-JP" altLang="en-US" sz="2000" b="1" dirty="0" smtClean="0">
                <a:solidFill>
                  <a:srgbClr val="669900"/>
                </a:solidFill>
                <a:latin typeface="Meiryo UI" pitchFamily="50" charset="-128"/>
                <a:ea typeface="Meiryo UI" pitchFamily="50" charset="-128"/>
                <a:cs typeface="Meiryo UI" pitchFamily="50" charset="-128"/>
              </a:rPr>
              <a:t>身体アセスメントの問題  </a:t>
            </a:r>
            <a:r>
              <a:rPr lang="ja-JP" altLang="en-US" sz="1600" b="1" dirty="0" smtClean="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見逃されている</a:t>
            </a:r>
            <a:r>
              <a:rPr lang="ja-JP" altLang="en-US" sz="1600" b="1" dirty="0" smtClean="0">
                <a:latin typeface="Meiryo UI" pitchFamily="50" charset="-128"/>
                <a:ea typeface="Meiryo UI" pitchFamily="50" charset="-128"/>
                <a:cs typeface="Meiryo UI" pitchFamily="50" charset="-128"/>
              </a:rPr>
              <a:t>）</a:t>
            </a:r>
            <a:endParaRPr lang="en-US" altLang="ja-JP" sz="1600" b="1" dirty="0" smtClean="0">
              <a:latin typeface="Meiryo UI" pitchFamily="50" charset="-128"/>
              <a:ea typeface="Meiryo UI" pitchFamily="50" charset="-128"/>
              <a:cs typeface="Meiryo UI" pitchFamily="50" charset="-128"/>
            </a:endParaRPr>
          </a:p>
          <a:p>
            <a:pPr marL="0" indent="0">
              <a:spcBef>
                <a:spcPct val="40000"/>
              </a:spcBef>
              <a:buFontTx/>
              <a:buNone/>
            </a:pPr>
            <a:r>
              <a:rPr lang="en-US" altLang="ja-JP" sz="2000" b="1" dirty="0" smtClean="0">
                <a:latin typeface="Meiryo UI" pitchFamily="50" charset="-128"/>
                <a:ea typeface="Meiryo UI" pitchFamily="50" charset="-128"/>
                <a:cs typeface="Meiryo UI" pitchFamily="50" charset="-128"/>
              </a:rPr>
              <a:t>6. </a:t>
            </a:r>
            <a:r>
              <a:rPr lang="ja-JP" altLang="en-US" sz="2000" b="1" dirty="0" smtClean="0">
                <a:latin typeface="Meiryo UI" pitchFamily="50" charset="-128"/>
                <a:ea typeface="Meiryo UI" pitchFamily="50" charset="-128"/>
                <a:cs typeface="Meiryo UI" pitchFamily="50" charset="-128"/>
              </a:rPr>
              <a:t>退院調整に時間を要する</a:t>
            </a:r>
            <a:r>
              <a:rPr lang="en-US" altLang="ja-JP" sz="2000" b="1" dirty="0" smtClean="0">
                <a:latin typeface="Meiryo UI" pitchFamily="50" charset="-128"/>
                <a:ea typeface="Meiryo UI" pitchFamily="50" charset="-128"/>
                <a:cs typeface="Meiryo UI" pitchFamily="50" charset="-128"/>
              </a:rPr>
              <a:t/>
            </a:r>
            <a:br>
              <a:rPr lang="en-US" altLang="ja-JP" sz="2000" b="1" dirty="0" smtClean="0">
                <a:latin typeface="Meiryo UI" pitchFamily="50" charset="-128"/>
                <a:ea typeface="Meiryo UI" pitchFamily="50" charset="-128"/>
                <a:cs typeface="Meiryo UI" pitchFamily="50" charset="-128"/>
              </a:rPr>
            </a:br>
            <a:endParaRPr lang="en-US" altLang="ja-JP" sz="1000" b="1" dirty="0" smtClean="0">
              <a:latin typeface="Meiryo UI" pitchFamily="50" charset="-128"/>
              <a:ea typeface="Meiryo UI" pitchFamily="50" charset="-128"/>
              <a:cs typeface="Meiryo UI" pitchFamily="50" charset="-128"/>
            </a:endParaRPr>
          </a:p>
          <a:p>
            <a:pPr marL="0" indent="0" algn="ctr">
              <a:buFontTx/>
              <a:buNone/>
            </a:pPr>
            <a:r>
              <a:rPr lang="ja-JP" altLang="en-US" sz="2000" b="1" dirty="0" smtClean="0">
                <a:solidFill>
                  <a:srgbClr val="FF5050"/>
                </a:solidFill>
                <a:latin typeface="Meiryo UI" pitchFamily="50" charset="-128"/>
                <a:ea typeface="Meiryo UI" pitchFamily="50" charset="-128"/>
                <a:cs typeface="Meiryo UI" pitchFamily="50" charset="-128"/>
              </a:rPr>
              <a:t>認知症と身体治療と両方可能な施設はきわめて少ない</a:t>
            </a:r>
          </a:p>
        </p:txBody>
      </p:sp>
      <p:sp>
        <p:nvSpPr>
          <p:cNvPr id="6147" name="テキスト ボックス 3"/>
          <p:cNvSpPr txBox="1">
            <a:spLocks noChangeArrowheads="1"/>
          </p:cNvSpPr>
          <p:nvPr/>
        </p:nvSpPr>
        <p:spPr bwMode="auto">
          <a:xfrm>
            <a:off x="1372294" y="6475594"/>
            <a:ext cx="774282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spcBef>
                <a:spcPct val="20000"/>
              </a:spcBef>
            </a:pPr>
            <a:r>
              <a:rPr lang="ja-JP" altLang="ja-JP" sz="1300" b="1" dirty="0">
                <a:solidFill>
                  <a:schemeClr val="tx1">
                    <a:lumMod val="50000"/>
                    <a:lumOff val="50000"/>
                  </a:schemeClr>
                </a:solidFill>
                <a:latin typeface="Meiryo UI" pitchFamily="50" charset="-128"/>
                <a:ea typeface="Meiryo UI" pitchFamily="50" charset="-128"/>
                <a:cs typeface="Meiryo UI" pitchFamily="50" charset="-128"/>
              </a:rPr>
              <a:t>（平成</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25</a:t>
            </a:r>
            <a:r>
              <a:rPr lang="ja-JP" altLang="ja-JP" sz="1300" b="1" dirty="0">
                <a:solidFill>
                  <a:schemeClr val="tx1">
                    <a:lumMod val="50000"/>
                    <a:lumOff val="50000"/>
                  </a:schemeClr>
                </a:solidFill>
                <a:latin typeface="Meiryo UI" pitchFamily="50" charset="-128"/>
                <a:ea typeface="Meiryo UI" pitchFamily="50" charset="-128"/>
                <a:cs typeface="Meiryo UI" pitchFamily="50" charset="-128"/>
              </a:rPr>
              <a:t>年度第</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2</a:t>
            </a:r>
            <a:r>
              <a:rPr lang="ja-JP" altLang="ja-JP" sz="1300" b="1" dirty="0" smtClean="0">
                <a:solidFill>
                  <a:schemeClr val="tx1">
                    <a:lumMod val="50000"/>
                    <a:lumOff val="50000"/>
                  </a:schemeClr>
                </a:solidFill>
                <a:latin typeface="Meiryo UI" pitchFamily="50" charset="-128"/>
                <a:ea typeface="Meiryo UI" pitchFamily="50" charset="-128"/>
                <a:cs typeface="Meiryo UI" pitchFamily="50" charset="-128"/>
              </a:rPr>
              <a:t>回</a:t>
            </a:r>
            <a:r>
              <a:rPr lang="ja-JP" altLang="en-US" sz="13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ja-JP" sz="1300" b="1" dirty="0">
                <a:solidFill>
                  <a:schemeClr val="tx1">
                    <a:lumMod val="50000"/>
                    <a:lumOff val="50000"/>
                  </a:schemeClr>
                </a:solidFill>
                <a:latin typeface="Meiryo UI" pitchFamily="50" charset="-128"/>
                <a:ea typeface="Meiryo UI" pitchFamily="50" charset="-128"/>
                <a:cs typeface="Meiryo UI" pitchFamily="50" charset="-128"/>
              </a:rPr>
              <a:t>認知症の人の精神科入院医療と在宅支援のあり方に関する研究会」</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参考</a:t>
            </a:r>
            <a:r>
              <a:rPr lang="ja-JP" altLang="en-US" sz="1300" b="1" dirty="0" smtClean="0">
                <a:solidFill>
                  <a:schemeClr val="tx1">
                    <a:lumMod val="50000"/>
                    <a:lumOff val="50000"/>
                  </a:schemeClr>
                </a:solidFill>
                <a:latin typeface="Meiryo UI" pitchFamily="50" charset="-128"/>
                <a:ea typeface="Meiryo UI" pitchFamily="50" charset="-128"/>
                <a:cs typeface="Meiryo UI" pitchFamily="50" charset="-128"/>
              </a:rPr>
              <a:t>資料を改変）</a:t>
            </a:r>
            <a:endParaRPr lang="ja-JP" altLang="ja-JP" sz="13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44" name="Rectangle 3"/>
          <p:cNvSpPr>
            <a:spLocks noChangeArrowheads="1"/>
          </p:cNvSpPr>
          <p:nvPr/>
        </p:nvSpPr>
        <p:spPr bwMode="auto">
          <a:xfrm>
            <a:off x="365125" y="122078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149" name="Text Box 2"/>
          <p:cNvSpPr txBox="1">
            <a:spLocks noChangeArrowheads="1"/>
          </p:cNvSpPr>
          <p:nvPr/>
        </p:nvSpPr>
        <p:spPr bwMode="auto">
          <a:xfrm>
            <a:off x="585786" y="379583"/>
            <a:ext cx="8123237" cy="79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800" b="1" dirty="0">
                <a:latin typeface="Meiryo UI" pitchFamily="50" charset="-128"/>
                <a:ea typeface="Meiryo UI" pitchFamily="50" charset="-128"/>
                <a:cs typeface="Meiryo UI" pitchFamily="50" charset="-128"/>
              </a:rPr>
              <a:t>急性期病院における認知症の治療</a:t>
            </a:r>
            <a:r>
              <a:rPr lang="en-US" altLang="ja-JP" sz="2800" b="1" dirty="0">
                <a:latin typeface="Meiryo UI" pitchFamily="50" charset="-128"/>
                <a:ea typeface="Meiryo UI" pitchFamily="50" charset="-128"/>
                <a:cs typeface="Meiryo UI" pitchFamily="50" charset="-128"/>
              </a:rPr>
              <a:t>･</a:t>
            </a:r>
            <a:r>
              <a:rPr lang="ja-JP" altLang="en-US" sz="2800" b="1" dirty="0">
                <a:latin typeface="Meiryo UI" pitchFamily="50" charset="-128"/>
                <a:ea typeface="Meiryo UI" pitchFamily="50" charset="-128"/>
                <a:cs typeface="Meiryo UI" pitchFamily="50" charset="-128"/>
              </a:rPr>
              <a:t>ケアの課題</a:t>
            </a:r>
          </a:p>
          <a:p>
            <a:pPr algn="ctr" eaLnBrk="1" hangingPunct="1"/>
            <a:r>
              <a:rPr lang="ja-JP" altLang="en-US" sz="1800" b="1" dirty="0">
                <a:solidFill>
                  <a:schemeClr val="bg2"/>
                </a:solidFill>
                <a:latin typeface="Meiryo UI" pitchFamily="50" charset="-128"/>
                <a:ea typeface="Meiryo UI" pitchFamily="50" charset="-128"/>
                <a:cs typeface="Meiryo UI" pitchFamily="50" charset="-128"/>
              </a:rPr>
              <a:t>コンサルテーション精神科医によるフォーカスグループの結果より</a:t>
            </a:r>
          </a:p>
        </p:txBody>
      </p:sp>
      <p:sp>
        <p:nvSpPr>
          <p:cNvPr id="8" name="テキスト ボックス 7"/>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目的</a:t>
            </a:r>
            <a:r>
              <a:rPr kumimoji="1" lang="en-US" altLang="ja-JP" sz="1600" b="1" dirty="0" smtClean="0">
                <a:latin typeface="Meiryo UI" pitchFamily="50" charset="-128"/>
                <a:ea typeface="Meiryo UI" pitchFamily="50" charset="-128"/>
                <a:cs typeface="Meiryo UI" pitchFamily="50" charset="-128"/>
              </a:rPr>
              <a:t>-3</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9984187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1157288" y="386156"/>
            <a:ext cx="67135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研修の目的</a:t>
            </a:r>
          </a:p>
        </p:txBody>
      </p:sp>
      <p:sp>
        <p:nvSpPr>
          <p:cNvPr id="7171" name="コンテンツ プレースホルダ 2"/>
          <p:cNvSpPr>
            <a:spLocks/>
          </p:cNvSpPr>
          <p:nvPr/>
        </p:nvSpPr>
        <p:spPr bwMode="auto">
          <a:xfrm>
            <a:off x="781050" y="1391335"/>
            <a:ext cx="7592218" cy="436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ts val="4000"/>
              </a:lnSpc>
              <a:spcBef>
                <a:spcPts val="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solidFill>
                  <a:schemeClr val="hlink"/>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認知症やその鑑別として挙げられる、せん妄の症状</a:t>
            </a:r>
            <a:r>
              <a:rPr lang="ja-JP" altLang="en-US" sz="2400" b="1" dirty="0" smtClean="0">
                <a:latin typeface="Meiryo UI" pitchFamily="50" charset="-128"/>
                <a:ea typeface="Meiryo UI" pitchFamily="50" charset="-128"/>
                <a:cs typeface="Meiryo UI" pitchFamily="50" charset="-128"/>
              </a:rPr>
              <a:t>に</a:t>
            </a:r>
            <a:endParaRPr lang="en-US" altLang="ja-JP" sz="2400" b="1" dirty="0" smtClean="0">
              <a:latin typeface="Meiryo UI" pitchFamily="50" charset="-128"/>
              <a:ea typeface="Meiryo UI" pitchFamily="50" charset="-128"/>
              <a:cs typeface="Meiryo UI" pitchFamily="50" charset="-128"/>
            </a:endParaRPr>
          </a:p>
          <a:p>
            <a:pPr marL="342900" indent="-342900">
              <a:lnSpc>
                <a:spcPts val="4000"/>
              </a:lnSpc>
              <a:spcBef>
                <a:spcPts val="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気づく</a:t>
            </a:r>
            <a:r>
              <a:rPr lang="ja-JP" altLang="en-US" sz="2400" b="1" dirty="0">
                <a:latin typeface="Meiryo UI" pitchFamily="50" charset="-128"/>
                <a:ea typeface="Meiryo UI" pitchFamily="50" charset="-128"/>
                <a:cs typeface="Meiryo UI" pitchFamily="50" charset="-128"/>
              </a:rPr>
              <a:t>ことが</a:t>
            </a:r>
            <a:r>
              <a:rPr lang="ja-JP" altLang="en-US" sz="2400" b="1" dirty="0" smtClean="0">
                <a:latin typeface="Meiryo UI" pitchFamily="50" charset="-128"/>
                <a:ea typeface="Meiryo UI" pitchFamily="50" charset="-128"/>
                <a:cs typeface="Meiryo UI" pitchFamily="50" charset="-128"/>
              </a:rPr>
              <a:t>できる</a:t>
            </a:r>
            <a:endParaRPr lang="ja-JP" altLang="en-US" sz="2400" b="1" dirty="0">
              <a:latin typeface="Meiryo UI" pitchFamily="50" charset="-128"/>
              <a:ea typeface="Meiryo UI" pitchFamily="50" charset="-128"/>
              <a:cs typeface="Meiryo UI" pitchFamily="50" charset="-128"/>
            </a:endParaRPr>
          </a:p>
          <a:p>
            <a:pPr marL="342900" indent="-342900">
              <a:lnSpc>
                <a:spcPts val="4000"/>
              </a:lnSpc>
              <a:spcBef>
                <a:spcPts val="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solidFill>
                  <a:schemeClr val="hlink"/>
                </a:solidFill>
                <a:latin typeface="Meiryo UI" pitchFamily="50" charset="-128"/>
                <a:ea typeface="Meiryo UI" pitchFamily="50" charset="-128"/>
                <a:cs typeface="Meiryo UI" pitchFamily="50" charset="-128"/>
              </a:rPr>
              <a:t> </a:t>
            </a:r>
            <a:r>
              <a:rPr lang="en-US" altLang="ja-JP" sz="2400" b="1" dirty="0">
                <a:latin typeface="Meiryo UI" pitchFamily="50" charset="-128"/>
                <a:ea typeface="Meiryo UI" pitchFamily="50" charset="-128"/>
                <a:cs typeface="Meiryo UI" pitchFamily="50" charset="-128"/>
              </a:rPr>
              <a:t>BPSD</a:t>
            </a:r>
            <a:r>
              <a:rPr lang="ja-JP" altLang="en-US" sz="2400" b="1" dirty="0">
                <a:latin typeface="Meiryo UI" pitchFamily="50" charset="-128"/>
                <a:ea typeface="Meiryo UI" pitchFamily="50" charset="-128"/>
                <a:cs typeface="Meiryo UI" pitchFamily="50" charset="-128"/>
              </a:rPr>
              <a:t>の悪化やせん妄をきたす身体症状や環境</a:t>
            </a:r>
            <a:r>
              <a:rPr lang="ja-JP" altLang="en-US" sz="2400" b="1" dirty="0" smtClean="0">
                <a:latin typeface="Meiryo UI" pitchFamily="50" charset="-128"/>
                <a:ea typeface="Meiryo UI" pitchFamily="50" charset="-128"/>
                <a:cs typeface="Meiryo UI" pitchFamily="50" charset="-128"/>
              </a:rPr>
              <a:t>要因</a:t>
            </a:r>
            <a:endParaRPr lang="en-US" altLang="ja-JP" sz="2400" b="1" dirty="0" smtClean="0">
              <a:latin typeface="Meiryo UI" pitchFamily="50" charset="-128"/>
              <a:ea typeface="Meiryo UI" pitchFamily="50" charset="-128"/>
              <a:cs typeface="Meiryo UI" pitchFamily="50" charset="-128"/>
            </a:endParaRPr>
          </a:p>
          <a:p>
            <a:pPr marL="342900" indent="-342900">
              <a:lnSpc>
                <a:spcPts val="4000"/>
              </a:lnSpc>
              <a:spcBef>
                <a:spcPts val="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につき</a:t>
            </a:r>
            <a:r>
              <a:rPr lang="ja-JP" altLang="en-US" sz="2400" b="1" dirty="0">
                <a:latin typeface="Meiryo UI" pitchFamily="50" charset="-128"/>
                <a:ea typeface="Meiryo UI" pitchFamily="50" charset="-128"/>
                <a:cs typeface="Meiryo UI" pitchFamily="50" charset="-128"/>
              </a:rPr>
              <a:t>、適切にアセスメントが</a:t>
            </a:r>
            <a:r>
              <a:rPr lang="ja-JP" altLang="en-US" sz="2400" b="1" dirty="0" smtClean="0">
                <a:latin typeface="Meiryo UI" pitchFamily="50" charset="-128"/>
                <a:ea typeface="Meiryo UI" pitchFamily="50" charset="-128"/>
                <a:cs typeface="Meiryo UI" pitchFamily="50" charset="-128"/>
              </a:rPr>
              <a:t>行える</a:t>
            </a:r>
            <a:endParaRPr lang="ja-JP" altLang="en-US" sz="2400" b="1" dirty="0">
              <a:latin typeface="Meiryo UI" pitchFamily="50" charset="-128"/>
              <a:ea typeface="Meiryo UI" pitchFamily="50" charset="-128"/>
              <a:cs typeface="Meiryo UI" pitchFamily="50" charset="-128"/>
            </a:endParaRPr>
          </a:p>
          <a:p>
            <a:pPr marL="342900" indent="-342900">
              <a:lnSpc>
                <a:spcPts val="4000"/>
              </a:lnSpc>
              <a:spcBef>
                <a:spcPts val="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solidFill>
                  <a:schemeClr val="hlink"/>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コンサルテーションを含め</a:t>
            </a:r>
            <a:r>
              <a:rPr lang="ja-JP" altLang="en-US" sz="2400" b="1" dirty="0" smtClean="0">
                <a:latin typeface="Meiryo UI" pitchFamily="50" charset="-128"/>
                <a:ea typeface="Meiryo UI" pitchFamily="50" charset="-128"/>
                <a:cs typeface="Meiryo UI" pitchFamily="50" charset="-128"/>
              </a:rPr>
              <a:t>、認知症の人に適切な対応</a:t>
            </a:r>
            <a:endParaRPr lang="en-US" altLang="ja-JP" sz="2400" b="1" dirty="0" smtClean="0">
              <a:latin typeface="Meiryo UI" pitchFamily="50" charset="-128"/>
              <a:ea typeface="Meiryo UI" pitchFamily="50" charset="-128"/>
              <a:cs typeface="Meiryo UI" pitchFamily="50" charset="-128"/>
            </a:endParaRPr>
          </a:p>
          <a:p>
            <a:pPr marL="342900" indent="-342900">
              <a:lnSpc>
                <a:spcPts val="4000"/>
              </a:lnSpc>
              <a:spcBef>
                <a:spcPts val="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を行う</a:t>
            </a:r>
            <a:r>
              <a:rPr lang="ja-JP" altLang="en-US" sz="2400" b="1" dirty="0">
                <a:latin typeface="Meiryo UI" pitchFamily="50" charset="-128"/>
                <a:ea typeface="Meiryo UI" pitchFamily="50" charset="-128"/>
                <a:cs typeface="Meiryo UI" pitchFamily="50" charset="-128"/>
              </a:rPr>
              <a:t>ことが</a:t>
            </a:r>
            <a:r>
              <a:rPr lang="ja-JP" altLang="en-US" sz="2400" b="1" dirty="0" smtClean="0">
                <a:latin typeface="Meiryo UI" pitchFamily="50" charset="-128"/>
                <a:ea typeface="Meiryo UI" pitchFamily="50" charset="-128"/>
                <a:cs typeface="Meiryo UI" pitchFamily="50" charset="-128"/>
              </a:rPr>
              <a:t>できる</a:t>
            </a:r>
            <a:endParaRPr lang="ja-JP" altLang="en-US" sz="2400" b="1" dirty="0">
              <a:latin typeface="Meiryo UI" pitchFamily="50" charset="-128"/>
              <a:ea typeface="Meiryo UI" pitchFamily="50" charset="-128"/>
              <a:cs typeface="Meiryo UI" pitchFamily="50" charset="-128"/>
            </a:endParaRPr>
          </a:p>
          <a:p>
            <a:pPr marL="342900" indent="-342900">
              <a:lnSpc>
                <a:spcPts val="4000"/>
              </a:lnSpc>
              <a:spcBef>
                <a:spcPts val="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それらを</a:t>
            </a:r>
            <a:r>
              <a:rPr lang="ja-JP" altLang="en-US" sz="2400" b="1" dirty="0" smtClean="0">
                <a:latin typeface="Meiryo UI" pitchFamily="50" charset="-128"/>
                <a:ea typeface="Meiryo UI" pitchFamily="50" charset="-128"/>
                <a:cs typeface="Meiryo UI" pitchFamily="50" charset="-128"/>
              </a:rPr>
              <a:t>通じ、</a:t>
            </a:r>
            <a:r>
              <a:rPr lang="ja-JP" altLang="en-US" sz="2400" b="1" dirty="0">
                <a:latin typeface="Meiryo UI" pitchFamily="50" charset="-128"/>
                <a:ea typeface="Meiryo UI" pitchFamily="50" charset="-128"/>
                <a:cs typeface="Meiryo UI" pitchFamily="50" charset="-128"/>
              </a:rPr>
              <a:t>認知症の人が分け隔て無く受け入れられ</a:t>
            </a:r>
            <a:r>
              <a:rPr lang="ja-JP" altLang="en-US" sz="2400" b="1" dirty="0" smtClean="0">
                <a:latin typeface="Meiryo UI" pitchFamily="50" charset="-128"/>
                <a:ea typeface="Meiryo UI" pitchFamily="50" charset="-128"/>
                <a:cs typeface="Meiryo UI" pitchFamily="50" charset="-128"/>
              </a:rPr>
              <a:t>、  </a:t>
            </a:r>
            <a:endParaRPr lang="en-US" altLang="ja-JP" sz="2400" b="1" dirty="0" smtClean="0">
              <a:latin typeface="Meiryo UI" pitchFamily="50" charset="-128"/>
              <a:ea typeface="Meiryo UI" pitchFamily="50" charset="-128"/>
              <a:cs typeface="Meiryo UI" pitchFamily="50" charset="-128"/>
            </a:endParaRPr>
          </a:p>
          <a:p>
            <a:pPr marL="342900" indent="-342900">
              <a:lnSpc>
                <a:spcPts val="4000"/>
              </a:lnSpc>
              <a:spcBef>
                <a:spcPts val="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必要</a:t>
            </a:r>
            <a:r>
              <a:rPr lang="ja-JP" altLang="en-US" sz="2400" b="1" dirty="0">
                <a:latin typeface="Meiryo UI" pitchFamily="50" charset="-128"/>
                <a:ea typeface="Meiryo UI" pitchFamily="50" charset="-128"/>
                <a:cs typeface="Meiryo UI" pitchFamily="50" charset="-128"/>
              </a:rPr>
              <a:t>な医療および適切なケアを受けることができる</a:t>
            </a:r>
            <a:r>
              <a:rPr lang="ja-JP" altLang="en-US" sz="2400" b="1" dirty="0" smtClean="0">
                <a:latin typeface="Meiryo UI" pitchFamily="50" charset="-128"/>
                <a:ea typeface="Meiryo UI" pitchFamily="50" charset="-128"/>
                <a:cs typeface="Meiryo UI" pitchFamily="50" charset="-128"/>
              </a:rPr>
              <a:t>体制</a:t>
            </a:r>
            <a:endParaRPr lang="en-US" altLang="ja-JP" sz="2400" b="1" dirty="0" smtClean="0">
              <a:latin typeface="Meiryo UI" pitchFamily="50" charset="-128"/>
              <a:ea typeface="Meiryo UI" pitchFamily="50" charset="-128"/>
              <a:cs typeface="Meiryo UI" pitchFamily="50" charset="-128"/>
            </a:endParaRPr>
          </a:p>
          <a:p>
            <a:pPr marL="342900" indent="-342900">
              <a:lnSpc>
                <a:spcPts val="4000"/>
              </a:lnSpc>
              <a:spcBef>
                <a:spcPts val="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を構築する</a:t>
            </a:r>
            <a:endParaRPr lang="ja-JP" altLang="en-US" sz="2400" b="1" dirty="0">
              <a:latin typeface="Meiryo UI" pitchFamily="50" charset="-128"/>
              <a:ea typeface="Meiryo UI" pitchFamily="50" charset="-128"/>
              <a:cs typeface="Meiryo UI" pitchFamily="50" charset="-128"/>
            </a:endParaRPr>
          </a:p>
        </p:txBody>
      </p:sp>
      <p:sp>
        <p:nvSpPr>
          <p:cNvPr id="44" name="Rectangle 3"/>
          <p:cNvSpPr>
            <a:spLocks noChangeArrowheads="1"/>
          </p:cNvSpPr>
          <p:nvPr/>
        </p:nvSpPr>
        <p:spPr bwMode="auto">
          <a:xfrm>
            <a:off x="260350" y="100968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目的</a:t>
            </a:r>
            <a:r>
              <a:rPr kumimoji="1" lang="en-US" altLang="ja-JP" sz="1600" b="1" dirty="0" smtClean="0">
                <a:latin typeface="Meiryo UI" pitchFamily="50" charset="-128"/>
                <a:ea typeface="Meiryo UI" pitchFamily="50" charset="-128"/>
                <a:cs typeface="Meiryo UI" pitchFamily="50" charset="-128"/>
              </a:rPr>
              <a:t>-4</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777525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矢印 3"/>
          <p:cNvSpPr>
            <a:spLocks noChangeArrowheads="1"/>
          </p:cNvSpPr>
          <p:nvPr/>
        </p:nvSpPr>
        <p:spPr bwMode="auto">
          <a:xfrm>
            <a:off x="1112838" y="1098363"/>
            <a:ext cx="7027862" cy="296862"/>
          </a:xfrm>
          <a:prstGeom prst="rightArrow">
            <a:avLst>
              <a:gd name="adj1" fmla="val 41176"/>
              <a:gd name="adj2" fmla="val 69158"/>
            </a:avLst>
          </a:prstGeom>
          <a:solidFill>
            <a:srgbClr val="969696"/>
          </a:solidFill>
          <a:ln>
            <a:noFill/>
          </a:ln>
          <a:extLst>
            <a:ext uri="{91240B29-F687-4F45-9708-019B960494DF}">
              <a14:hiddenLine xmlns:a14="http://schemas.microsoft.com/office/drawing/2010/main" w="25400" algn="ctr">
                <a:solidFill>
                  <a:srgbClr val="89A4A7"/>
                </a:solidFill>
                <a:miter lim="800000"/>
                <a:headEnd/>
                <a:tailEnd/>
              </a14:hiddenLine>
            </a:ext>
          </a:extLst>
        </p:spPr>
        <p:txBody>
          <a:bodyPr anchor="ctr"/>
          <a:lstStyle/>
          <a:p>
            <a:pPr algn="ctr">
              <a:defRPr/>
            </a:pPr>
            <a:endParaRPr lang="ja-JP" altLang="en-US">
              <a:solidFill>
                <a:schemeClr val="lt1"/>
              </a:solidFill>
              <a:latin typeface="+mn-lt"/>
              <a:ea typeface="+mn-ea"/>
            </a:endParaRPr>
          </a:p>
        </p:txBody>
      </p:sp>
      <p:sp>
        <p:nvSpPr>
          <p:cNvPr id="8195" name="テキスト ボックス 4"/>
          <p:cNvSpPr txBox="1">
            <a:spLocks noChangeArrowheads="1"/>
          </p:cNvSpPr>
          <p:nvPr/>
        </p:nvSpPr>
        <p:spPr bwMode="auto">
          <a:xfrm>
            <a:off x="258763" y="993775"/>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400" b="1">
                <a:solidFill>
                  <a:schemeClr val="bg2"/>
                </a:solidFill>
                <a:latin typeface="Meiryo UI" pitchFamily="50" charset="-128"/>
                <a:ea typeface="Meiryo UI" pitchFamily="50" charset="-128"/>
                <a:cs typeface="Meiryo UI" pitchFamily="50" charset="-128"/>
              </a:rPr>
              <a:t>入院</a:t>
            </a:r>
          </a:p>
        </p:txBody>
      </p:sp>
      <p:sp>
        <p:nvSpPr>
          <p:cNvPr id="8196" name="テキスト ボックス 5"/>
          <p:cNvSpPr txBox="1">
            <a:spLocks noChangeArrowheads="1"/>
          </p:cNvSpPr>
          <p:nvPr/>
        </p:nvSpPr>
        <p:spPr bwMode="auto">
          <a:xfrm>
            <a:off x="152400" y="2557463"/>
            <a:ext cx="1582738"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300" b="1">
                <a:latin typeface="Meiryo UI" pitchFamily="50" charset="-128"/>
                <a:ea typeface="Meiryo UI" pitchFamily="50" charset="-128"/>
                <a:cs typeface="Meiryo UI" pitchFamily="50" charset="-128"/>
              </a:rPr>
              <a:t>せん妄発症：</a:t>
            </a:r>
            <a:endParaRPr lang="en-US" altLang="ja-JP" sz="1300" b="1">
              <a:latin typeface="Meiryo UI" pitchFamily="50" charset="-128"/>
              <a:ea typeface="Meiryo UI" pitchFamily="50" charset="-128"/>
              <a:cs typeface="Meiryo UI" pitchFamily="50" charset="-128"/>
            </a:endParaRPr>
          </a:p>
          <a:p>
            <a:pPr eaLnBrk="1" hangingPunct="1">
              <a:spcBef>
                <a:spcPct val="20000"/>
              </a:spcBef>
            </a:pPr>
            <a:r>
              <a:rPr lang="ja-JP" altLang="en-US" sz="1100" b="1">
                <a:latin typeface="Meiryo UI" pitchFamily="50" charset="-128"/>
                <a:ea typeface="Meiryo UI" pitchFamily="50" charset="-128"/>
                <a:cs typeface="Meiryo UI" pitchFamily="50" charset="-128"/>
              </a:rPr>
              <a:t>  内科病棟</a:t>
            </a:r>
            <a:r>
              <a:rPr lang="en-US" altLang="ja-JP" sz="1100" b="1">
                <a:latin typeface="Meiryo UI" pitchFamily="50" charset="-128"/>
                <a:ea typeface="Meiryo UI" pitchFamily="50" charset="-128"/>
                <a:cs typeface="Meiryo UI" pitchFamily="50" charset="-128"/>
              </a:rPr>
              <a:t>20%</a:t>
            </a:r>
          </a:p>
          <a:p>
            <a:pPr eaLnBrk="1" hangingPunct="1">
              <a:spcBef>
                <a:spcPct val="20000"/>
              </a:spcBef>
            </a:pPr>
            <a:r>
              <a:rPr lang="ja-JP" altLang="en-US" sz="1100" b="1">
                <a:latin typeface="Meiryo UI" pitchFamily="50" charset="-128"/>
                <a:ea typeface="Meiryo UI" pitchFamily="50" charset="-128"/>
                <a:cs typeface="Meiryo UI" pitchFamily="50" charset="-128"/>
              </a:rPr>
              <a:t>  外科病棟</a:t>
            </a:r>
            <a:r>
              <a:rPr lang="en-US" altLang="ja-JP" sz="1100" b="1">
                <a:latin typeface="Meiryo UI" pitchFamily="50" charset="-128"/>
                <a:ea typeface="Meiryo UI" pitchFamily="50" charset="-128"/>
                <a:cs typeface="Meiryo UI" pitchFamily="50" charset="-128"/>
              </a:rPr>
              <a:t>30-50%</a:t>
            </a:r>
          </a:p>
          <a:p>
            <a:pPr eaLnBrk="1" hangingPunct="1">
              <a:spcBef>
                <a:spcPct val="20000"/>
              </a:spcBef>
            </a:pPr>
            <a:r>
              <a:rPr lang="ja-JP" altLang="en-US" sz="1100" b="1">
                <a:latin typeface="Meiryo UI" pitchFamily="50" charset="-128"/>
                <a:ea typeface="Meiryo UI" pitchFamily="50" charset="-128"/>
                <a:cs typeface="Meiryo UI" pitchFamily="50" charset="-128"/>
              </a:rPr>
              <a:t>  緩和ケア病棟</a:t>
            </a:r>
            <a:r>
              <a:rPr lang="en-US" altLang="ja-JP" sz="1100" b="1">
                <a:latin typeface="Meiryo UI" pitchFamily="50" charset="-128"/>
                <a:ea typeface="Meiryo UI" pitchFamily="50" charset="-128"/>
                <a:cs typeface="Meiryo UI" pitchFamily="50" charset="-128"/>
              </a:rPr>
              <a:t>50%</a:t>
            </a:r>
            <a:endParaRPr lang="ja-JP" altLang="en-US" sz="1100" b="1">
              <a:latin typeface="Meiryo UI" pitchFamily="50" charset="-128"/>
              <a:ea typeface="Meiryo UI" pitchFamily="50" charset="-128"/>
              <a:cs typeface="Meiryo UI" pitchFamily="50" charset="-128"/>
            </a:endParaRPr>
          </a:p>
        </p:txBody>
      </p:sp>
      <p:sp>
        <p:nvSpPr>
          <p:cNvPr id="8197" name="テキスト ボックス 8"/>
          <p:cNvSpPr txBox="1">
            <a:spLocks noChangeArrowheads="1"/>
          </p:cNvSpPr>
          <p:nvPr/>
        </p:nvSpPr>
        <p:spPr bwMode="auto">
          <a:xfrm>
            <a:off x="1781175" y="2914760"/>
            <a:ext cx="4025859" cy="1249573"/>
          </a:xfrm>
          <a:prstGeom prst="rect">
            <a:avLst/>
          </a:prstGeom>
          <a:noFill/>
          <a:ln w="34925" cap="rnd">
            <a:solidFill>
              <a:srgbClr val="3399FF"/>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20000"/>
              </a:lnSpc>
            </a:pPr>
            <a:r>
              <a:rPr lang="ja-JP" altLang="en-US" sz="1600" b="1" dirty="0">
                <a:solidFill>
                  <a:srgbClr val="3399FF"/>
                </a:solidFill>
                <a:latin typeface="Meiryo UI" pitchFamily="50" charset="-128"/>
                <a:ea typeface="Meiryo UI" pitchFamily="50" charset="-128"/>
                <a:cs typeface="Meiryo UI" pitchFamily="50" charset="-128"/>
              </a:rPr>
              <a:t>せん妄</a:t>
            </a:r>
            <a:endParaRPr lang="en-US" altLang="ja-JP" sz="1600" b="1" dirty="0">
              <a:solidFill>
                <a:srgbClr val="3399FF"/>
              </a:solidFill>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せん妄に気付かない</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不適切な 疼痛管理</a:t>
            </a:r>
            <a:r>
              <a:rPr lang="ja-JP" altLang="en-US" sz="1400" b="1" dirty="0" smtClean="0">
                <a:latin typeface="Meiryo UI" pitchFamily="50" charset="-128"/>
                <a:ea typeface="Meiryo UI" pitchFamily="50" charset="-128"/>
                <a:cs typeface="Meiryo UI" pitchFamily="50" charset="-128"/>
              </a:rPr>
              <a:t>、ベンゾジアゼピン系薬剤使用、</a:t>
            </a:r>
            <a:endParaRPr lang="en-US" altLang="ja-JP" sz="1400" b="1" dirty="0" smtClean="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a:t>
            </a:r>
            <a:r>
              <a:rPr lang="ja-JP" altLang="en-US" sz="1400" b="1" dirty="0" smtClean="0">
                <a:latin typeface="Meiryo UI" pitchFamily="50" charset="-128"/>
                <a:ea typeface="Meiryo UI" pitchFamily="50" charset="-128"/>
                <a:cs typeface="Meiryo UI" pitchFamily="50" charset="-128"/>
              </a:rPr>
              <a:t> 抑制、 低栄養</a:t>
            </a:r>
            <a:r>
              <a:rPr lang="ja-JP" altLang="en-US" sz="1400" b="1" dirty="0">
                <a:latin typeface="Meiryo UI" pitchFamily="50" charset="-128"/>
                <a:ea typeface="Meiryo UI" pitchFamily="50" charset="-128"/>
                <a:cs typeface="Meiryo UI" pitchFamily="50" charset="-128"/>
              </a:rPr>
              <a:t>・</a:t>
            </a:r>
            <a:r>
              <a:rPr lang="ja-JP" altLang="en-US" sz="1400" b="1" dirty="0" smtClean="0">
                <a:latin typeface="Meiryo UI" pitchFamily="50" charset="-128"/>
                <a:ea typeface="Meiryo UI" pitchFamily="50" charset="-128"/>
                <a:cs typeface="Meiryo UI" pitchFamily="50" charset="-128"/>
              </a:rPr>
              <a:t>脱水、 </a:t>
            </a:r>
            <a:r>
              <a:rPr lang="ja-JP" altLang="en-US" sz="1400" b="1" dirty="0">
                <a:latin typeface="Meiryo UI" pitchFamily="50" charset="-128"/>
                <a:ea typeface="Meiryo UI" pitchFamily="50" charset="-128"/>
                <a:cs typeface="Meiryo UI" pitchFamily="50" charset="-128"/>
              </a:rPr>
              <a:t>活動低下</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家族への過度の負担</a:t>
            </a:r>
          </a:p>
        </p:txBody>
      </p:sp>
      <p:sp>
        <p:nvSpPr>
          <p:cNvPr id="8198" name="テキスト ボックス 9"/>
          <p:cNvSpPr txBox="1">
            <a:spLocks noChangeArrowheads="1"/>
          </p:cNvSpPr>
          <p:nvPr/>
        </p:nvSpPr>
        <p:spPr bwMode="auto">
          <a:xfrm>
            <a:off x="6899820" y="1658938"/>
            <a:ext cx="156966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1"/>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solidFill>
                  <a:srgbClr val="9966FF"/>
                </a:solidFill>
                <a:latin typeface="Meiryo UI" pitchFamily="50" charset="-128"/>
                <a:ea typeface="Meiryo UI" pitchFamily="50" charset="-128"/>
                <a:cs typeface="Meiryo UI" pitchFamily="50" charset="-128"/>
              </a:rPr>
              <a:t>せん妄遷延</a:t>
            </a:r>
            <a:endParaRPr lang="en-US" altLang="ja-JP" sz="1800" b="1" dirty="0">
              <a:solidFill>
                <a:srgbClr val="9966FF"/>
              </a:solidFill>
              <a:latin typeface="Meiryo UI" pitchFamily="50" charset="-128"/>
              <a:ea typeface="Meiryo UI" pitchFamily="50" charset="-128"/>
              <a:cs typeface="Meiryo UI" pitchFamily="50" charset="-128"/>
            </a:endParaRPr>
          </a:p>
          <a:p>
            <a:pPr eaLnBrk="1" hangingPunct="1"/>
            <a:r>
              <a:rPr lang="ja-JP" altLang="en-US" sz="1800" b="1" dirty="0">
                <a:solidFill>
                  <a:srgbClr val="9966FF"/>
                </a:solidFill>
                <a:latin typeface="Meiryo UI" pitchFamily="50" charset="-128"/>
                <a:ea typeface="Meiryo UI" pitchFamily="50" charset="-128"/>
                <a:cs typeface="Meiryo UI" pitchFamily="50" charset="-128"/>
              </a:rPr>
              <a:t>認知症増悪</a:t>
            </a:r>
            <a:endParaRPr lang="en-US" altLang="ja-JP" sz="1800" b="1" dirty="0">
              <a:solidFill>
                <a:srgbClr val="9966FF"/>
              </a:solidFill>
              <a:latin typeface="Meiryo UI" pitchFamily="50" charset="-128"/>
              <a:ea typeface="Meiryo UI" pitchFamily="50" charset="-128"/>
              <a:cs typeface="Meiryo UI" pitchFamily="50" charset="-128"/>
            </a:endParaRPr>
          </a:p>
          <a:p>
            <a:pPr eaLnBrk="1" hangingPunct="1"/>
            <a:r>
              <a:rPr lang="ja-JP" altLang="en-US" sz="1800" b="1" dirty="0">
                <a:solidFill>
                  <a:srgbClr val="9966FF"/>
                </a:solidFill>
                <a:latin typeface="Meiryo UI" pitchFamily="50" charset="-128"/>
                <a:ea typeface="Meiryo UI" pitchFamily="50" charset="-128"/>
                <a:cs typeface="Meiryo UI" pitchFamily="50" charset="-128"/>
              </a:rPr>
              <a:t>　　</a:t>
            </a:r>
            <a:r>
              <a:rPr lang="ja-JP" altLang="en-US" sz="2400" b="1" dirty="0">
                <a:solidFill>
                  <a:srgbClr val="9966FF"/>
                </a:solidFill>
                <a:latin typeface="Meiryo UI" pitchFamily="50" charset="-128"/>
                <a:ea typeface="Meiryo UI" pitchFamily="50" charset="-128"/>
                <a:cs typeface="Meiryo UI" pitchFamily="50" charset="-128"/>
              </a:rPr>
              <a:t>↓</a:t>
            </a:r>
            <a:endParaRPr lang="en-US" altLang="ja-JP" sz="2400" b="1" dirty="0">
              <a:solidFill>
                <a:srgbClr val="9966FF"/>
              </a:solidFill>
              <a:latin typeface="Meiryo UI" pitchFamily="50" charset="-128"/>
              <a:ea typeface="Meiryo UI" pitchFamily="50" charset="-128"/>
              <a:cs typeface="Meiryo UI" pitchFamily="50" charset="-128"/>
            </a:endParaRPr>
          </a:p>
          <a:p>
            <a:pPr eaLnBrk="1" hangingPunct="1"/>
            <a:r>
              <a:rPr lang="ja-JP" altLang="en-US" sz="1800" b="1" dirty="0">
                <a:solidFill>
                  <a:srgbClr val="9966FF"/>
                </a:solidFill>
                <a:latin typeface="Meiryo UI" pitchFamily="50" charset="-128"/>
                <a:ea typeface="Meiryo UI" pitchFamily="50" charset="-128"/>
                <a:cs typeface="Meiryo UI" pitchFamily="50" charset="-128"/>
              </a:rPr>
              <a:t>身体悪化</a:t>
            </a:r>
            <a:endParaRPr lang="en-US" altLang="ja-JP" sz="1800" b="1" dirty="0">
              <a:solidFill>
                <a:srgbClr val="9966FF"/>
              </a:solidFill>
              <a:latin typeface="Meiryo UI" pitchFamily="50" charset="-128"/>
              <a:ea typeface="Meiryo UI" pitchFamily="50" charset="-128"/>
              <a:cs typeface="Meiryo UI" pitchFamily="50" charset="-128"/>
            </a:endParaRPr>
          </a:p>
          <a:p>
            <a:pPr eaLnBrk="1" hangingPunct="1"/>
            <a:r>
              <a:rPr lang="ja-JP" altLang="en-US" sz="1800" b="1" dirty="0">
                <a:solidFill>
                  <a:srgbClr val="9966FF"/>
                </a:solidFill>
                <a:latin typeface="Meiryo UI" pitchFamily="50" charset="-128"/>
                <a:ea typeface="Meiryo UI" pitchFamily="50" charset="-128"/>
                <a:cs typeface="Meiryo UI" pitchFamily="50" charset="-128"/>
              </a:rPr>
              <a:t>入院長期化</a:t>
            </a:r>
            <a:endParaRPr lang="en-US" altLang="ja-JP" sz="1800" b="1" dirty="0">
              <a:solidFill>
                <a:srgbClr val="9966FF"/>
              </a:solidFill>
              <a:latin typeface="Meiryo UI" pitchFamily="50" charset="-128"/>
              <a:ea typeface="Meiryo UI" pitchFamily="50" charset="-128"/>
              <a:cs typeface="Meiryo UI" pitchFamily="50" charset="-128"/>
            </a:endParaRPr>
          </a:p>
          <a:p>
            <a:pPr eaLnBrk="1" hangingPunct="1"/>
            <a:r>
              <a:rPr lang="en-US" altLang="ja-JP" sz="1800" b="1" dirty="0">
                <a:solidFill>
                  <a:srgbClr val="9966FF"/>
                </a:solidFill>
                <a:latin typeface="Meiryo UI" pitchFamily="50" charset="-128"/>
                <a:ea typeface="Meiryo UI" pitchFamily="50" charset="-128"/>
                <a:cs typeface="Meiryo UI" pitchFamily="50" charset="-128"/>
              </a:rPr>
              <a:t>ADL</a:t>
            </a:r>
            <a:r>
              <a:rPr lang="ja-JP" altLang="en-US" sz="1800" b="1" dirty="0">
                <a:solidFill>
                  <a:srgbClr val="9966FF"/>
                </a:solidFill>
                <a:latin typeface="Meiryo UI" pitchFamily="50" charset="-128"/>
                <a:ea typeface="Meiryo UI" pitchFamily="50" charset="-128"/>
                <a:cs typeface="Meiryo UI" pitchFamily="50" charset="-128"/>
              </a:rPr>
              <a:t>低下</a:t>
            </a:r>
            <a:endParaRPr lang="en-US" altLang="ja-JP" sz="1800" b="1" dirty="0">
              <a:solidFill>
                <a:srgbClr val="9966FF"/>
              </a:solidFill>
              <a:latin typeface="Meiryo UI" pitchFamily="50" charset="-128"/>
              <a:ea typeface="Meiryo UI" pitchFamily="50" charset="-128"/>
              <a:cs typeface="Meiryo UI" pitchFamily="50" charset="-128"/>
            </a:endParaRPr>
          </a:p>
          <a:p>
            <a:pPr eaLnBrk="1" hangingPunct="1"/>
            <a:r>
              <a:rPr lang="ja-JP" altLang="en-US" sz="1800" b="1" dirty="0">
                <a:solidFill>
                  <a:srgbClr val="9966FF"/>
                </a:solidFill>
                <a:latin typeface="Meiryo UI" pitchFamily="50" charset="-128"/>
                <a:ea typeface="Meiryo UI" pitchFamily="50" charset="-128"/>
                <a:cs typeface="Meiryo UI" pitchFamily="50" charset="-128"/>
              </a:rPr>
              <a:t>在宅移行困難</a:t>
            </a:r>
          </a:p>
        </p:txBody>
      </p:sp>
      <p:sp>
        <p:nvSpPr>
          <p:cNvPr id="8199" name="テキスト ボックス 2"/>
          <p:cNvSpPr txBox="1">
            <a:spLocks noChangeArrowheads="1"/>
          </p:cNvSpPr>
          <p:nvPr/>
        </p:nvSpPr>
        <p:spPr bwMode="auto">
          <a:xfrm>
            <a:off x="165100" y="1685925"/>
            <a:ext cx="114005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300" b="1">
                <a:latin typeface="Meiryo UI" pitchFamily="50" charset="-128"/>
                <a:ea typeface="Meiryo UI" pitchFamily="50" charset="-128"/>
                <a:cs typeface="Meiryo UI" pitchFamily="50" charset="-128"/>
              </a:rPr>
              <a:t>認知機能の</a:t>
            </a:r>
            <a:endParaRPr lang="en-US" altLang="ja-JP" sz="1300" b="1">
              <a:latin typeface="Meiryo UI" pitchFamily="50" charset="-128"/>
              <a:ea typeface="Meiryo UI" pitchFamily="50" charset="-128"/>
              <a:cs typeface="Meiryo UI" pitchFamily="50" charset="-128"/>
            </a:endParaRPr>
          </a:p>
          <a:p>
            <a:pPr eaLnBrk="1" hangingPunct="1"/>
            <a:r>
              <a:rPr lang="ja-JP" altLang="en-US" sz="1300" b="1">
                <a:latin typeface="Meiryo UI" pitchFamily="50" charset="-128"/>
                <a:ea typeface="Meiryo UI" pitchFamily="50" charset="-128"/>
                <a:cs typeface="Meiryo UI" pitchFamily="50" charset="-128"/>
              </a:rPr>
              <a:t>アセスメントが</a:t>
            </a:r>
            <a:endParaRPr lang="en-US" altLang="ja-JP" sz="1300" b="1">
              <a:latin typeface="Meiryo UI" pitchFamily="50" charset="-128"/>
              <a:ea typeface="Meiryo UI" pitchFamily="50" charset="-128"/>
              <a:cs typeface="Meiryo UI" pitchFamily="50" charset="-128"/>
            </a:endParaRPr>
          </a:p>
          <a:p>
            <a:pPr eaLnBrk="1" hangingPunct="1"/>
            <a:r>
              <a:rPr lang="ja-JP" altLang="en-US" sz="1300" b="1">
                <a:latin typeface="Meiryo UI" pitchFamily="50" charset="-128"/>
                <a:ea typeface="Meiryo UI" pitchFamily="50" charset="-128"/>
                <a:cs typeface="Meiryo UI" pitchFamily="50" charset="-128"/>
              </a:rPr>
              <a:t>なされない</a:t>
            </a:r>
          </a:p>
        </p:txBody>
      </p:sp>
      <p:sp>
        <p:nvSpPr>
          <p:cNvPr id="12" name="右矢印 11"/>
          <p:cNvSpPr>
            <a:spLocks noChangeArrowheads="1"/>
          </p:cNvSpPr>
          <p:nvPr/>
        </p:nvSpPr>
        <p:spPr bwMode="auto">
          <a:xfrm>
            <a:off x="5987827" y="1847850"/>
            <a:ext cx="804859" cy="474663"/>
          </a:xfrm>
          <a:prstGeom prst="rightArrow">
            <a:avLst>
              <a:gd name="adj1" fmla="val 49852"/>
              <a:gd name="adj2" fmla="val 59534"/>
            </a:avLst>
          </a:prstGeom>
          <a:gradFill rotWithShape="1">
            <a:gsLst>
              <a:gs pos="0">
                <a:srgbClr val="FF7C80"/>
              </a:gs>
              <a:gs pos="100000">
                <a:srgbClr val="9966FF"/>
              </a:gs>
            </a:gsLst>
            <a:lin ang="0" scaled="1"/>
          </a:gradFill>
          <a:ln>
            <a:noFill/>
          </a:ln>
          <a:extLst>
            <a:ext uri="{91240B29-F687-4F45-9708-019B960494DF}">
              <a14:hiddenLine xmlns:a14="http://schemas.microsoft.com/office/drawing/2010/main" w="25400" algn="ctr">
                <a:solidFill>
                  <a:srgbClr val="89A4A7"/>
                </a:solidFill>
                <a:miter lim="800000"/>
                <a:headEnd/>
                <a:tailEnd/>
              </a14:hiddenLine>
            </a:ext>
          </a:extLst>
        </p:spPr>
        <p:txBody>
          <a:bodyPr anchor="ctr"/>
          <a:lstStyle/>
          <a:p>
            <a:pPr algn="ctr">
              <a:defRPr/>
            </a:pPr>
            <a:endParaRPr lang="ja-JP" altLang="en-US">
              <a:solidFill>
                <a:schemeClr val="lt1"/>
              </a:solidFill>
              <a:latin typeface="+mn-lt"/>
              <a:ea typeface="+mn-ea"/>
            </a:endParaRPr>
          </a:p>
        </p:txBody>
      </p:sp>
      <p:sp>
        <p:nvSpPr>
          <p:cNvPr id="8201" name="テキスト ボックス 7"/>
          <p:cNvSpPr txBox="1">
            <a:spLocks noChangeArrowheads="1"/>
          </p:cNvSpPr>
          <p:nvPr/>
        </p:nvSpPr>
        <p:spPr bwMode="auto">
          <a:xfrm>
            <a:off x="8134350" y="1006475"/>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400" b="1">
                <a:solidFill>
                  <a:schemeClr val="bg2"/>
                </a:solidFill>
                <a:latin typeface="Meiryo UI" pitchFamily="50" charset="-128"/>
                <a:ea typeface="Meiryo UI" pitchFamily="50" charset="-128"/>
                <a:cs typeface="Meiryo UI" pitchFamily="50" charset="-128"/>
              </a:rPr>
              <a:t>退院</a:t>
            </a:r>
          </a:p>
        </p:txBody>
      </p:sp>
      <p:sp>
        <p:nvSpPr>
          <p:cNvPr id="8202" name="テキスト ボックス 13"/>
          <p:cNvSpPr txBox="1">
            <a:spLocks noChangeArrowheads="1"/>
          </p:cNvSpPr>
          <p:nvPr/>
        </p:nvSpPr>
        <p:spPr bwMode="auto">
          <a:xfrm>
            <a:off x="1793875" y="4364703"/>
            <a:ext cx="3587750" cy="2165350"/>
          </a:xfrm>
          <a:prstGeom prst="rect">
            <a:avLst/>
          </a:prstGeom>
          <a:noFill/>
          <a:ln w="34925" cap="rnd">
            <a:solidFill>
              <a:srgbClr val="669900"/>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20000"/>
              </a:lnSpc>
            </a:pPr>
            <a:r>
              <a:rPr lang="ja-JP" altLang="en-US" sz="1600" b="1">
                <a:solidFill>
                  <a:srgbClr val="669900"/>
                </a:solidFill>
                <a:latin typeface="Meiryo UI" pitchFamily="50" charset="-128"/>
                <a:ea typeface="Meiryo UI" pitchFamily="50" charset="-128"/>
                <a:cs typeface="Meiryo UI" pitchFamily="50" charset="-128"/>
              </a:rPr>
              <a:t>認知症ケア</a:t>
            </a:r>
            <a:endParaRPr lang="en-US" altLang="ja-JP" sz="1600" b="1">
              <a:solidFill>
                <a:srgbClr val="669900"/>
              </a:solidFill>
              <a:latin typeface="Meiryo UI" pitchFamily="50" charset="-128"/>
              <a:ea typeface="Meiryo UI" pitchFamily="50" charset="-128"/>
              <a:cs typeface="Meiryo UI" pitchFamily="50" charset="-128"/>
            </a:endParaRPr>
          </a:p>
          <a:p>
            <a:pPr eaLnBrk="1" hangingPunct="1"/>
            <a:r>
              <a:rPr lang="en-US" altLang="ja-JP" sz="1400" b="1">
                <a:solidFill>
                  <a:srgbClr val="669900"/>
                </a:solidFill>
                <a:latin typeface="Meiryo UI" pitchFamily="50" charset="-128"/>
                <a:ea typeface="Meiryo UI" pitchFamily="50" charset="-128"/>
                <a:cs typeface="Meiryo UI" pitchFamily="50" charset="-128"/>
              </a:rPr>
              <a:t>  BPSD(</a:t>
            </a:r>
            <a:r>
              <a:rPr lang="ja-JP" altLang="en-US" sz="1400" b="1">
                <a:solidFill>
                  <a:srgbClr val="669900"/>
                </a:solidFill>
                <a:latin typeface="Meiryo UI" pitchFamily="50" charset="-128"/>
                <a:ea typeface="Meiryo UI" pitchFamily="50" charset="-128"/>
                <a:cs typeface="Meiryo UI" pitchFamily="50" charset="-128"/>
              </a:rPr>
              <a:t>低活動</a:t>
            </a:r>
            <a:r>
              <a:rPr lang="en-US" altLang="ja-JP" sz="1400" b="1">
                <a:solidFill>
                  <a:srgbClr val="669900"/>
                </a:solidFill>
                <a:latin typeface="Meiryo UI" pitchFamily="50" charset="-128"/>
                <a:ea typeface="Meiryo UI" pitchFamily="50" charset="-128"/>
                <a:cs typeface="Meiryo UI" pitchFamily="50" charset="-128"/>
              </a:rPr>
              <a:t>):</a:t>
            </a:r>
            <a:r>
              <a:rPr lang="ja-JP" altLang="en-US" sz="1400" b="1">
                <a:solidFill>
                  <a:srgbClr val="669900"/>
                </a:solidFill>
                <a:latin typeface="Meiryo UI" pitchFamily="50" charset="-128"/>
                <a:ea typeface="Meiryo UI" pitchFamily="50" charset="-128"/>
                <a:cs typeface="Meiryo UI" pitchFamily="50" charset="-128"/>
              </a:rPr>
              <a:t>意欲低下、拒食、抑うつ</a:t>
            </a:r>
            <a:endParaRPr lang="en-US" altLang="ja-JP" sz="1400" b="1">
              <a:solidFill>
                <a:srgbClr val="669900"/>
              </a:solidFill>
              <a:latin typeface="Meiryo UI" pitchFamily="50" charset="-128"/>
              <a:ea typeface="Meiryo UI" pitchFamily="50" charset="-128"/>
              <a:cs typeface="Meiryo UI" pitchFamily="50" charset="-128"/>
            </a:endParaRPr>
          </a:p>
          <a:p>
            <a:pPr eaLnBrk="1" hangingPunct="1"/>
            <a:r>
              <a:rPr lang="ja-JP" altLang="en-US" sz="1400" b="1">
                <a:latin typeface="Meiryo UI" pitchFamily="50" charset="-128"/>
                <a:ea typeface="Meiryo UI" pitchFamily="50" charset="-128"/>
                <a:cs typeface="Meiryo UI" pitchFamily="50" charset="-128"/>
              </a:rPr>
              <a:t>    気付かない／低栄養・脱水／</a:t>
            </a:r>
          </a:p>
          <a:p>
            <a:pPr eaLnBrk="1" hangingPunct="1"/>
            <a:r>
              <a:rPr lang="ja-JP" altLang="en-US" sz="1400" b="1">
                <a:latin typeface="Meiryo UI" pitchFamily="50" charset="-128"/>
                <a:ea typeface="Meiryo UI" pitchFamily="50" charset="-128"/>
                <a:cs typeface="Meiryo UI" pitchFamily="50" charset="-128"/>
              </a:rPr>
              <a:t>    感染（尿路、呼吸器）／ 活動低下</a:t>
            </a:r>
            <a:endParaRPr lang="en-US" altLang="ja-JP" sz="1400" b="1">
              <a:latin typeface="Meiryo UI" pitchFamily="50" charset="-128"/>
              <a:ea typeface="Meiryo UI" pitchFamily="50" charset="-128"/>
              <a:cs typeface="Meiryo UI" pitchFamily="50" charset="-128"/>
            </a:endParaRPr>
          </a:p>
          <a:p>
            <a:pPr eaLnBrk="1" hangingPunct="1">
              <a:lnSpc>
                <a:spcPct val="120000"/>
              </a:lnSpc>
            </a:pPr>
            <a:r>
              <a:rPr lang="en-US" altLang="ja-JP" sz="1400" b="1">
                <a:solidFill>
                  <a:srgbClr val="669900"/>
                </a:solidFill>
                <a:latin typeface="Meiryo UI" pitchFamily="50" charset="-128"/>
                <a:ea typeface="Meiryo UI" pitchFamily="50" charset="-128"/>
                <a:cs typeface="Meiryo UI" pitchFamily="50" charset="-128"/>
              </a:rPr>
              <a:t>  BPSD(</a:t>
            </a:r>
            <a:r>
              <a:rPr lang="ja-JP" altLang="en-US" sz="1400" b="1">
                <a:solidFill>
                  <a:srgbClr val="669900"/>
                </a:solidFill>
                <a:latin typeface="Meiryo UI" pitchFamily="50" charset="-128"/>
                <a:ea typeface="Meiryo UI" pitchFamily="50" charset="-128"/>
                <a:cs typeface="Meiryo UI" pitchFamily="50" charset="-128"/>
              </a:rPr>
              <a:t>過活動）</a:t>
            </a:r>
            <a:r>
              <a:rPr lang="en-US" altLang="ja-JP" sz="1400" b="1">
                <a:solidFill>
                  <a:srgbClr val="669900"/>
                </a:solidFill>
                <a:latin typeface="Meiryo UI" pitchFamily="50" charset="-128"/>
                <a:ea typeface="Meiryo UI" pitchFamily="50" charset="-128"/>
                <a:cs typeface="Meiryo UI" pitchFamily="50" charset="-128"/>
              </a:rPr>
              <a:t>:</a:t>
            </a:r>
            <a:r>
              <a:rPr lang="ja-JP" altLang="en-US" sz="1400" b="1">
                <a:solidFill>
                  <a:srgbClr val="669900"/>
                </a:solidFill>
                <a:latin typeface="Meiryo UI" pitchFamily="50" charset="-128"/>
                <a:ea typeface="Meiryo UI" pitchFamily="50" charset="-128"/>
                <a:cs typeface="Meiryo UI" pitchFamily="50" charset="-128"/>
              </a:rPr>
              <a:t>焦燥、攻撃性、暴力</a:t>
            </a:r>
            <a:endParaRPr lang="en-US" altLang="ja-JP" sz="1400" b="1">
              <a:solidFill>
                <a:srgbClr val="669900"/>
              </a:solidFill>
              <a:latin typeface="Meiryo UI" pitchFamily="50" charset="-128"/>
              <a:ea typeface="Meiryo UI" pitchFamily="50" charset="-128"/>
              <a:cs typeface="Meiryo UI" pitchFamily="50" charset="-128"/>
            </a:endParaRPr>
          </a:p>
          <a:p>
            <a:pPr eaLnBrk="1" hangingPunct="1"/>
            <a:r>
              <a:rPr lang="ja-JP" altLang="en-US" sz="1400" b="1">
                <a:latin typeface="Meiryo UI" pitchFamily="50" charset="-128"/>
                <a:ea typeface="Meiryo UI" pitchFamily="50" charset="-128"/>
                <a:cs typeface="Meiryo UI" pitchFamily="50" charset="-128"/>
              </a:rPr>
              <a:t>    評価・対応方法を知らない</a:t>
            </a:r>
            <a:endParaRPr lang="en-US" altLang="ja-JP" sz="1400" b="1">
              <a:latin typeface="Meiryo UI" pitchFamily="50" charset="-128"/>
              <a:ea typeface="Meiryo UI" pitchFamily="50" charset="-128"/>
              <a:cs typeface="Meiryo UI" pitchFamily="50" charset="-128"/>
            </a:endParaRPr>
          </a:p>
          <a:p>
            <a:pPr eaLnBrk="1" hangingPunct="1"/>
            <a:r>
              <a:rPr lang="ja-JP" altLang="en-US" sz="1400" b="1">
                <a:latin typeface="Meiryo UI" pitchFamily="50" charset="-128"/>
                <a:ea typeface="Meiryo UI" pitchFamily="50" charset="-128"/>
                <a:cs typeface="Meiryo UI" pitchFamily="50" charset="-128"/>
              </a:rPr>
              <a:t>    不適切な薬物療法、抑制</a:t>
            </a:r>
            <a:endParaRPr lang="en-US" altLang="ja-JP" sz="1400" b="1">
              <a:latin typeface="Meiryo UI" pitchFamily="50" charset="-128"/>
              <a:ea typeface="Meiryo UI" pitchFamily="50" charset="-128"/>
              <a:cs typeface="Meiryo UI" pitchFamily="50" charset="-128"/>
            </a:endParaRPr>
          </a:p>
          <a:p>
            <a:pPr eaLnBrk="1" hangingPunct="1"/>
            <a:r>
              <a:rPr lang="ja-JP" altLang="en-US" sz="1400" b="1">
                <a:latin typeface="Meiryo UI" pitchFamily="50" charset="-128"/>
                <a:ea typeface="Meiryo UI" pitchFamily="50" charset="-128"/>
                <a:cs typeface="Meiryo UI" pitchFamily="50" charset="-128"/>
              </a:rPr>
              <a:t>    低栄養・脱水</a:t>
            </a:r>
            <a:endParaRPr lang="en-US" altLang="ja-JP" sz="1400" b="1">
              <a:latin typeface="Meiryo UI" pitchFamily="50" charset="-128"/>
              <a:ea typeface="Meiryo UI" pitchFamily="50" charset="-128"/>
              <a:cs typeface="Meiryo UI" pitchFamily="50" charset="-128"/>
            </a:endParaRPr>
          </a:p>
          <a:p>
            <a:pPr eaLnBrk="1" hangingPunct="1"/>
            <a:r>
              <a:rPr lang="ja-JP" altLang="en-US" sz="1400" b="1">
                <a:latin typeface="Meiryo UI" pitchFamily="50" charset="-128"/>
                <a:ea typeface="Meiryo UI" pitchFamily="50" charset="-128"/>
                <a:cs typeface="Meiryo UI" pitchFamily="50" charset="-128"/>
              </a:rPr>
              <a:t>    家族への過度の負担</a:t>
            </a:r>
            <a:endParaRPr lang="en-US" altLang="ja-JP" sz="1400" b="1">
              <a:latin typeface="Meiryo UI" pitchFamily="50" charset="-128"/>
              <a:ea typeface="Meiryo UI" pitchFamily="50" charset="-128"/>
              <a:cs typeface="Meiryo UI" pitchFamily="50" charset="-128"/>
            </a:endParaRPr>
          </a:p>
        </p:txBody>
      </p:sp>
      <p:sp>
        <p:nvSpPr>
          <p:cNvPr id="8203" name="テキスト ボックス 14"/>
          <p:cNvSpPr txBox="1">
            <a:spLocks noChangeArrowheads="1"/>
          </p:cNvSpPr>
          <p:nvPr/>
        </p:nvSpPr>
        <p:spPr bwMode="auto">
          <a:xfrm>
            <a:off x="1793875" y="1439863"/>
            <a:ext cx="4013159" cy="1271587"/>
          </a:xfrm>
          <a:prstGeom prst="rect">
            <a:avLst/>
          </a:prstGeom>
          <a:noFill/>
          <a:ln w="34925" cap="rnd">
            <a:solidFill>
              <a:srgbClr val="FF7C8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20000"/>
              </a:lnSpc>
            </a:pPr>
            <a:r>
              <a:rPr lang="ja-JP" altLang="en-US" sz="1600" b="1" dirty="0">
                <a:solidFill>
                  <a:srgbClr val="FF0000"/>
                </a:solidFill>
                <a:latin typeface="Meiryo UI" pitchFamily="50" charset="-128"/>
                <a:ea typeface="Meiryo UI" pitchFamily="50" charset="-128"/>
                <a:cs typeface="Meiryo UI" pitchFamily="50" charset="-128"/>
              </a:rPr>
              <a:t>身体管理</a:t>
            </a:r>
            <a:endParaRPr lang="en-US" altLang="ja-JP" sz="1600" b="1" dirty="0">
              <a:solidFill>
                <a:srgbClr val="FF0000"/>
              </a:solidFill>
              <a:latin typeface="Meiryo UI" pitchFamily="50" charset="-128"/>
              <a:ea typeface="Meiryo UI" pitchFamily="50" charset="-128"/>
              <a:cs typeface="Meiryo UI" pitchFamily="50" charset="-128"/>
            </a:endParaRPr>
          </a:p>
          <a:p>
            <a:pPr eaLnBrk="1" hangingPunct="1"/>
            <a:r>
              <a:rPr lang="ja-JP" altLang="en-US" sz="1400" dirty="0">
                <a:latin typeface="Meiryo UI" pitchFamily="50" charset="-128"/>
                <a:ea typeface="Meiryo UI" pitchFamily="50" charset="-128"/>
                <a:cs typeface="Meiryo UI" pitchFamily="50" charset="-128"/>
              </a:rPr>
              <a:t>   </a:t>
            </a:r>
            <a:r>
              <a:rPr lang="ja-JP" altLang="en-US" sz="1400" b="1" dirty="0">
                <a:latin typeface="Meiryo UI" pitchFamily="50" charset="-128"/>
                <a:ea typeface="Meiryo UI" pitchFamily="50" charset="-128"/>
                <a:cs typeface="Meiryo UI" pitchFamily="50" charset="-128"/>
              </a:rPr>
              <a:t>認知症患者の身体ケアの方法を知らない</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疼痛対策が不十分</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自覚症状がとれないため早期発見・対応が困難</a:t>
            </a:r>
            <a:endParaRPr lang="en-US" altLang="ja-JP"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アパシーを放置</a:t>
            </a:r>
          </a:p>
        </p:txBody>
      </p:sp>
      <p:sp>
        <p:nvSpPr>
          <p:cNvPr id="8204" name="テキスト ボックス 15"/>
          <p:cNvSpPr txBox="1">
            <a:spLocks noChangeArrowheads="1"/>
          </p:cNvSpPr>
          <p:nvPr/>
        </p:nvSpPr>
        <p:spPr bwMode="auto">
          <a:xfrm>
            <a:off x="6483350" y="3828100"/>
            <a:ext cx="2457724"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300" b="1" dirty="0">
                <a:latin typeface="Meiryo UI" pitchFamily="50" charset="-128"/>
                <a:ea typeface="Meiryo UI" pitchFamily="50" charset="-128"/>
                <a:cs typeface="Meiryo UI" pitchFamily="50" charset="-128"/>
              </a:rPr>
              <a:t>せん妄の原因は身体疾患であり、</a:t>
            </a:r>
            <a:endParaRPr lang="en-US" altLang="ja-JP" sz="1300" b="1" dirty="0">
              <a:latin typeface="Meiryo UI" pitchFamily="50" charset="-128"/>
              <a:ea typeface="Meiryo UI" pitchFamily="50" charset="-128"/>
              <a:cs typeface="Meiryo UI" pitchFamily="50" charset="-128"/>
            </a:endParaRPr>
          </a:p>
          <a:p>
            <a:pPr eaLnBrk="1" hangingPunct="1"/>
            <a:r>
              <a:rPr lang="ja-JP" altLang="en-US" sz="1300" b="1" dirty="0">
                <a:latin typeface="Meiryo UI" pitchFamily="50" charset="-128"/>
                <a:ea typeface="Meiryo UI" pitchFamily="50" charset="-128"/>
                <a:cs typeface="Meiryo UI" pitchFamily="50" charset="-128"/>
              </a:rPr>
              <a:t>発症時は重篤な場合が多く、</a:t>
            </a:r>
            <a:endParaRPr lang="en-US" altLang="ja-JP" sz="1300" b="1" dirty="0">
              <a:latin typeface="Meiryo UI" pitchFamily="50" charset="-128"/>
              <a:ea typeface="Meiryo UI" pitchFamily="50" charset="-128"/>
              <a:cs typeface="Meiryo UI" pitchFamily="50" charset="-128"/>
            </a:endParaRPr>
          </a:p>
          <a:p>
            <a:pPr eaLnBrk="1" hangingPunct="1"/>
            <a:r>
              <a:rPr lang="ja-JP" altLang="en-US" sz="1300" b="1" dirty="0">
                <a:latin typeface="Meiryo UI" pitchFamily="50" charset="-128"/>
                <a:ea typeface="Meiryo UI" pitchFamily="50" charset="-128"/>
                <a:cs typeface="Meiryo UI" pitchFamily="50" charset="-128"/>
              </a:rPr>
              <a:t>転院等の対応は事実上困難</a:t>
            </a:r>
          </a:p>
        </p:txBody>
      </p:sp>
      <p:sp>
        <p:nvSpPr>
          <p:cNvPr id="17" name="右矢印 16"/>
          <p:cNvSpPr>
            <a:spLocks noChangeArrowheads="1"/>
          </p:cNvSpPr>
          <p:nvPr/>
        </p:nvSpPr>
        <p:spPr bwMode="auto">
          <a:xfrm rot="19379329">
            <a:off x="5989780" y="2463068"/>
            <a:ext cx="832555" cy="509588"/>
          </a:xfrm>
          <a:prstGeom prst="rightArrow">
            <a:avLst>
              <a:gd name="adj1" fmla="val 47796"/>
              <a:gd name="adj2" fmla="val 52332"/>
            </a:avLst>
          </a:prstGeom>
          <a:gradFill rotWithShape="1">
            <a:gsLst>
              <a:gs pos="0">
                <a:srgbClr val="3399FF"/>
              </a:gs>
              <a:gs pos="100000">
                <a:srgbClr val="9966FF"/>
              </a:gs>
            </a:gsLst>
            <a:lin ang="0" scaled="1"/>
          </a:gradFill>
          <a:ln>
            <a:noFill/>
          </a:ln>
          <a:extLst>
            <a:ext uri="{91240B29-F687-4F45-9708-019B960494DF}">
              <a14:hiddenLine xmlns:a14="http://schemas.microsoft.com/office/drawing/2010/main" w="25400" algn="ctr">
                <a:solidFill>
                  <a:srgbClr val="89A4A7"/>
                </a:solidFill>
                <a:miter lim="800000"/>
                <a:headEnd/>
                <a:tailEnd/>
              </a14:hiddenLine>
            </a:ext>
          </a:extLst>
        </p:spPr>
        <p:txBody>
          <a:bodyPr anchor="ctr"/>
          <a:lstStyle/>
          <a:p>
            <a:pPr algn="ctr">
              <a:defRPr/>
            </a:pPr>
            <a:endParaRPr lang="ja-JP" altLang="en-US">
              <a:solidFill>
                <a:schemeClr val="lt1"/>
              </a:solidFill>
              <a:latin typeface="+mn-lt"/>
              <a:ea typeface="+mn-ea"/>
            </a:endParaRPr>
          </a:p>
        </p:txBody>
      </p:sp>
      <p:sp>
        <p:nvSpPr>
          <p:cNvPr id="8206" name="テキスト ボックス 17"/>
          <p:cNvSpPr txBox="1">
            <a:spLocks noChangeArrowheads="1"/>
          </p:cNvSpPr>
          <p:nvPr/>
        </p:nvSpPr>
        <p:spPr bwMode="auto">
          <a:xfrm>
            <a:off x="6483350" y="4534538"/>
            <a:ext cx="2164375"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300" b="1">
                <a:latin typeface="Meiryo UI" pitchFamily="50" charset="-128"/>
                <a:ea typeface="Meiryo UI" pitchFamily="50" charset="-128"/>
                <a:cs typeface="Meiryo UI" pitchFamily="50" charset="-128"/>
              </a:rPr>
              <a:t>徘徊については、リスク評価、</a:t>
            </a:r>
            <a:endParaRPr lang="en-US" altLang="ja-JP" sz="1300" b="1">
              <a:latin typeface="Meiryo UI" pitchFamily="50" charset="-128"/>
              <a:ea typeface="Meiryo UI" pitchFamily="50" charset="-128"/>
              <a:cs typeface="Meiryo UI" pitchFamily="50" charset="-128"/>
            </a:endParaRPr>
          </a:p>
          <a:p>
            <a:pPr eaLnBrk="1" hangingPunct="1"/>
            <a:r>
              <a:rPr lang="ja-JP" altLang="en-US" sz="1300" b="1">
                <a:latin typeface="Meiryo UI" pitchFamily="50" charset="-128"/>
                <a:ea typeface="Meiryo UI" pitchFamily="50" charset="-128"/>
                <a:cs typeface="Meiryo UI" pitchFamily="50" charset="-128"/>
              </a:rPr>
              <a:t>アセスメント方法があるが、</a:t>
            </a:r>
            <a:endParaRPr lang="en-US" altLang="ja-JP" sz="1300" b="1">
              <a:latin typeface="Meiryo UI" pitchFamily="50" charset="-128"/>
              <a:ea typeface="Meiryo UI" pitchFamily="50" charset="-128"/>
              <a:cs typeface="Meiryo UI" pitchFamily="50" charset="-128"/>
            </a:endParaRPr>
          </a:p>
          <a:p>
            <a:pPr eaLnBrk="1" hangingPunct="1"/>
            <a:r>
              <a:rPr lang="ja-JP" altLang="en-US" sz="1300" b="1">
                <a:latin typeface="Meiryo UI" pitchFamily="50" charset="-128"/>
                <a:ea typeface="Meiryo UI" pitchFamily="50" charset="-128"/>
                <a:cs typeface="Meiryo UI" pitchFamily="50" charset="-128"/>
              </a:rPr>
              <a:t>知られていない</a:t>
            </a:r>
          </a:p>
        </p:txBody>
      </p:sp>
      <p:sp>
        <p:nvSpPr>
          <p:cNvPr id="8207" name="テキスト ボックス 18"/>
          <p:cNvSpPr txBox="1">
            <a:spLocks noChangeArrowheads="1"/>
          </p:cNvSpPr>
          <p:nvPr/>
        </p:nvSpPr>
        <p:spPr bwMode="auto">
          <a:xfrm>
            <a:off x="6439347" y="5359400"/>
            <a:ext cx="23054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1"/>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800" b="1" dirty="0">
                <a:solidFill>
                  <a:srgbClr val="669900"/>
                </a:solidFill>
                <a:latin typeface="Meiryo UI" pitchFamily="50" charset="-128"/>
                <a:ea typeface="Meiryo UI" pitchFamily="50" charset="-128"/>
                <a:cs typeface="Meiryo UI" pitchFamily="50" charset="-128"/>
              </a:rPr>
              <a:t>構造上、暴力・攻撃性</a:t>
            </a:r>
          </a:p>
          <a:p>
            <a:pPr eaLnBrk="1" hangingPunct="1"/>
            <a:r>
              <a:rPr lang="ja-JP" altLang="en-US" sz="1800" b="1" dirty="0" err="1">
                <a:solidFill>
                  <a:srgbClr val="669900"/>
                </a:solidFill>
                <a:latin typeface="Meiryo UI" pitchFamily="50" charset="-128"/>
                <a:ea typeface="Meiryo UI" pitchFamily="50" charset="-128"/>
                <a:cs typeface="Meiryo UI" pitchFamily="50" charset="-128"/>
              </a:rPr>
              <a:t>には</a:t>
            </a:r>
            <a:r>
              <a:rPr lang="ja-JP" altLang="en-US" sz="1800" b="1" dirty="0">
                <a:solidFill>
                  <a:srgbClr val="669900"/>
                </a:solidFill>
                <a:latin typeface="Meiryo UI" pitchFamily="50" charset="-128"/>
                <a:ea typeface="Meiryo UI" pitchFamily="50" charset="-128"/>
                <a:cs typeface="Meiryo UI" pitchFamily="50" charset="-128"/>
              </a:rPr>
              <a:t>急性期病院は弱く</a:t>
            </a:r>
          </a:p>
          <a:p>
            <a:pPr eaLnBrk="1" hangingPunct="1"/>
            <a:r>
              <a:rPr lang="ja-JP" altLang="en-US" sz="1800" b="1" dirty="0">
                <a:solidFill>
                  <a:srgbClr val="669900"/>
                </a:solidFill>
                <a:latin typeface="Meiryo UI" pitchFamily="50" charset="-128"/>
                <a:ea typeface="Meiryo UI" pitchFamily="50" charset="-128"/>
                <a:cs typeface="Meiryo UI" pitchFamily="50" charset="-128"/>
              </a:rPr>
              <a:t>対応は困難</a:t>
            </a:r>
          </a:p>
        </p:txBody>
      </p:sp>
      <p:sp>
        <p:nvSpPr>
          <p:cNvPr id="8208" name="Text Box 2"/>
          <p:cNvSpPr txBox="1">
            <a:spLocks noChangeArrowheads="1"/>
          </p:cNvSpPr>
          <p:nvPr/>
        </p:nvSpPr>
        <p:spPr bwMode="auto">
          <a:xfrm>
            <a:off x="1119188" y="257536"/>
            <a:ext cx="67135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入院中のケアの問題</a:t>
            </a:r>
          </a:p>
        </p:txBody>
      </p:sp>
      <p:sp>
        <p:nvSpPr>
          <p:cNvPr id="44" name="Rectangle 3"/>
          <p:cNvSpPr>
            <a:spLocks noChangeArrowheads="1"/>
          </p:cNvSpPr>
          <p:nvPr/>
        </p:nvSpPr>
        <p:spPr bwMode="auto">
          <a:xfrm>
            <a:off x="328982" y="848169"/>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 name="右矢印 16"/>
          <p:cNvSpPr>
            <a:spLocks noChangeArrowheads="1"/>
          </p:cNvSpPr>
          <p:nvPr/>
        </p:nvSpPr>
        <p:spPr bwMode="auto">
          <a:xfrm>
            <a:off x="5492749" y="5447377"/>
            <a:ext cx="855053" cy="517487"/>
          </a:xfrm>
          <a:prstGeom prst="rightArrow">
            <a:avLst>
              <a:gd name="adj1" fmla="val 52648"/>
              <a:gd name="adj2" fmla="val 50903"/>
            </a:avLst>
          </a:prstGeom>
          <a:solidFill>
            <a:srgbClr val="669900"/>
          </a:solidFill>
          <a:ln>
            <a:noFill/>
          </a:ln>
          <a:extLst>
            <a:ext uri="{91240B29-F687-4F45-9708-019B960494DF}">
              <a14:hiddenLine xmlns:a14="http://schemas.microsoft.com/office/drawing/2010/main" w="25400" algn="ctr">
                <a:solidFill>
                  <a:srgbClr val="89A4A7"/>
                </a:solidFill>
                <a:miter lim="800000"/>
                <a:headEnd/>
                <a:tailEnd/>
              </a14:hiddenLine>
            </a:ext>
          </a:extLst>
        </p:spPr>
        <p:txBody>
          <a:bodyPr anchor="ctr"/>
          <a:lstStyle/>
          <a:p>
            <a:pPr algn="ctr">
              <a:defRPr/>
            </a:pPr>
            <a:endParaRPr lang="ja-JP" altLang="en-US">
              <a:solidFill>
                <a:schemeClr val="lt1"/>
              </a:solidFill>
              <a:latin typeface="+mn-lt"/>
              <a:ea typeface="+mn-ea"/>
            </a:endParaRPr>
          </a:p>
        </p:txBody>
      </p:sp>
      <p:sp>
        <p:nvSpPr>
          <p:cNvPr id="21" name="テキスト ボックス 20"/>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目的</a:t>
            </a:r>
            <a:r>
              <a:rPr kumimoji="1" lang="en-US" altLang="ja-JP" sz="1600" b="1" dirty="0" smtClean="0">
                <a:latin typeface="Meiryo UI" pitchFamily="50" charset="-128"/>
                <a:ea typeface="Meiryo UI" pitchFamily="50" charset="-128"/>
                <a:cs typeface="Meiryo UI" pitchFamily="50" charset="-128"/>
              </a:rPr>
              <a:t>-5</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5682382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60350" y="96996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49156" name="Text Box 2"/>
          <p:cNvSpPr txBox="1">
            <a:spLocks noChangeArrowheads="1"/>
          </p:cNvSpPr>
          <p:nvPr/>
        </p:nvSpPr>
        <p:spPr bwMode="auto">
          <a:xfrm>
            <a:off x="1187450" y="282936"/>
            <a:ext cx="671353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身体拘束にあたる項目</a:t>
            </a:r>
          </a:p>
        </p:txBody>
      </p:sp>
      <p:graphicFrame>
        <p:nvGraphicFramePr>
          <p:cNvPr id="191524" name="Group 36"/>
          <p:cNvGraphicFramePr>
            <a:graphicFrameLocks noGrp="1"/>
          </p:cNvGraphicFramePr>
          <p:nvPr>
            <p:extLst>
              <p:ext uri="{D42A27DB-BD31-4B8C-83A1-F6EECF244321}">
                <p14:modId xmlns:p14="http://schemas.microsoft.com/office/powerpoint/2010/main" val="3983038586"/>
              </p:ext>
            </p:extLst>
          </p:nvPr>
        </p:nvGraphicFramePr>
        <p:xfrm>
          <a:off x="387350" y="1346200"/>
          <a:ext cx="8442325" cy="4775477"/>
        </p:xfrm>
        <a:graphic>
          <a:graphicData uri="http://schemas.openxmlformats.org/drawingml/2006/table">
            <a:tbl>
              <a:tblPr/>
              <a:tblGrid>
                <a:gridCol w="485775"/>
                <a:gridCol w="7956550"/>
              </a:tblGrid>
              <a:tr h="29210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Trebuchet MS" pitchFamily="34" charset="0"/>
                          <a:ea typeface="HGP創英角ｺﾞｼｯｸUB" pitchFamily="50" charset="-128"/>
                        </a:rPr>
                        <a:t>1</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徘徊しないように、車いすやいす、ベッドに体幹や四肢を</a:t>
                      </a:r>
                      <a:r>
                        <a:rPr kumimoji="1" lang="ja-JP" altLang="en-US" sz="1800" b="1" i="0" u="none" strike="noStrike" cap="none" normalizeH="0" baseline="0" dirty="0" err="1" smtClean="0">
                          <a:ln>
                            <a:noFill/>
                          </a:ln>
                          <a:solidFill>
                            <a:schemeClr val="tx1"/>
                          </a:solidFill>
                          <a:effectLst/>
                          <a:latin typeface="メイリオ" pitchFamily="50" charset="-128"/>
                          <a:ea typeface="メイリオ" pitchFamily="50" charset="-128"/>
                          <a:cs typeface="メイリオ" pitchFamily="50" charset="-128"/>
                        </a:rPr>
                        <a:t>ひも</a:t>
                      </a: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等で縛る</a:t>
                      </a:r>
                    </a:p>
                  </a:txBody>
                  <a:tcPr marT="45707" marB="45707" anchor="ctr" horzOverflow="overflow">
                    <a:lnL>
                      <a:noFill/>
                    </a:lnL>
                    <a:lnR>
                      <a:noFill/>
                    </a:lnR>
                    <a:lnT>
                      <a:noFill/>
                    </a:lnT>
                    <a:lnB>
                      <a:noFill/>
                    </a:lnB>
                    <a:lnTlToBr>
                      <a:noFill/>
                    </a:lnTlToBr>
                    <a:lnBlToTr>
                      <a:noFill/>
                    </a:lnBlToTr>
                    <a:noFill/>
                  </a:tcPr>
                </a:tc>
              </a:tr>
              <a:tr h="2127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2</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転落しないように、ベッドに体幹や四肢を</a:t>
                      </a:r>
                      <a:r>
                        <a:rPr kumimoji="1" lang="ja-JP" altLang="en-US" sz="1800" b="1" i="0" u="none" strike="noStrike" cap="none" normalizeH="0" baseline="0" dirty="0" err="1" smtClean="0">
                          <a:ln>
                            <a:noFill/>
                          </a:ln>
                          <a:solidFill>
                            <a:schemeClr val="tx1"/>
                          </a:solidFill>
                          <a:effectLst/>
                          <a:latin typeface="メイリオ" pitchFamily="50" charset="-128"/>
                          <a:ea typeface="メイリオ" pitchFamily="50" charset="-128"/>
                          <a:cs typeface="メイリオ" pitchFamily="50" charset="-128"/>
                        </a:rPr>
                        <a:t>ひも</a:t>
                      </a: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等で縛る</a:t>
                      </a:r>
                    </a:p>
                  </a:txBody>
                  <a:tcPr marT="45707" marB="45707" anchor="ctr" horzOverflow="overflow">
                    <a:lnL>
                      <a:noFill/>
                    </a:lnL>
                    <a:lnR>
                      <a:noFill/>
                    </a:lnR>
                    <a:lnT>
                      <a:noFill/>
                    </a:lnT>
                    <a:lnB>
                      <a:noFill/>
                    </a:lnB>
                    <a:lnTlToBr>
                      <a:noFill/>
                    </a:lnTlToBr>
                    <a:lnBlToTr>
                      <a:noFill/>
                    </a:lnBlToTr>
                    <a:noFill/>
                  </a:tcPr>
                </a:tc>
              </a:tr>
              <a:tr h="169962">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3</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自分で降りられないように、ベッドを柵（サイドレール）で囲む</a:t>
                      </a:r>
                    </a:p>
                  </a:txBody>
                  <a:tcPr marT="45707" marB="45707" anchor="ctr" horzOverflow="overflow">
                    <a:lnL>
                      <a:noFill/>
                    </a:lnL>
                    <a:lnR>
                      <a:noFill/>
                    </a:lnR>
                    <a:lnT>
                      <a:noFill/>
                    </a:lnT>
                    <a:lnB>
                      <a:noFill/>
                    </a:lnB>
                    <a:lnTlToBr>
                      <a:noFill/>
                    </a:lnTlToBr>
                    <a:lnBlToTr>
                      <a:noFill/>
                    </a:lnBlToTr>
                    <a:noFill/>
                  </a:tcPr>
                </a:tc>
              </a:tr>
              <a:tr h="4031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4</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点滴、経管栄養等のチューブを抜かないように、四肢を</a:t>
                      </a:r>
                      <a:r>
                        <a:rPr kumimoji="1" lang="ja-JP" altLang="en-US" sz="1800" b="1" i="0" u="none" strike="noStrike" cap="none" normalizeH="0" baseline="0" dirty="0" err="1" smtClean="0">
                          <a:ln>
                            <a:noFill/>
                          </a:ln>
                          <a:solidFill>
                            <a:schemeClr val="tx1"/>
                          </a:solidFill>
                          <a:effectLst/>
                          <a:latin typeface="メイリオ" pitchFamily="50" charset="-128"/>
                          <a:ea typeface="メイリオ" pitchFamily="50" charset="-128"/>
                          <a:cs typeface="メイリオ" pitchFamily="50" charset="-128"/>
                        </a:rPr>
                        <a:t>ひも</a:t>
                      </a: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等で縛る</a:t>
                      </a:r>
                    </a:p>
                  </a:txBody>
                  <a:tcPr marT="45707" marB="45707" anchor="ctr" horzOverflow="overflow">
                    <a:lnL>
                      <a:noFill/>
                    </a:lnL>
                    <a:lnR>
                      <a:noFill/>
                    </a:lnR>
                    <a:lnT>
                      <a:noFill/>
                    </a:lnT>
                    <a:lnB>
                      <a:noFill/>
                    </a:lnB>
                    <a:lnTlToBr>
                      <a:noFill/>
                    </a:lnTlToBr>
                    <a:lnBlToTr>
                      <a:noFill/>
                    </a:lnBlToTr>
                    <a:noFill/>
                  </a:tcPr>
                </a:tc>
              </a:tr>
              <a:tr h="63998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5</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点滴、経管栄養等のチューブを抜かないように、または皮膚をかきむしら</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ないように、手指の機能を制限するミトン型の手袋等をつける</a:t>
                      </a:r>
                    </a:p>
                  </a:txBody>
                  <a:tcPr marT="45707" marB="45707" anchor="ctr" horzOverflow="overflow">
                    <a:lnL>
                      <a:noFill/>
                    </a:lnL>
                    <a:lnR>
                      <a:noFill/>
                    </a:lnR>
                    <a:lnT>
                      <a:noFill/>
                    </a:lnT>
                    <a:lnB>
                      <a:noFill/>
                    </a:lnB>
                    <a:lnTlToBr>
                      <a:noFill/>
                    </a:lnTlToBr>
                    <a:lnBlToTr>
                      <a:noFill/>
                    </a:lnBlToTr>
                    <a:noFill/>
                  </a:tcPr>
                </a:tc>
              </a:tr>
              <a:tr h="63998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6</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車いすやいすからずり落ちたり、立ち上がったりしないように、</a:t>
                      </a:r>
                      <a:r>
                        <a:rPr kumimoji="1" lang="en-US" altLang="ja-JP"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Y</a:t>
                      </a: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字型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拘束帯や腰ベルト、車いすテーブルをつける</a:t>
                      </a:r>
                    </a:p>
                  </a:txBody>
                  <a:tcPr marT="45707" marB="45707" anchor="ctr" horzOverflow="overflow">
                    <a:lnL>
                      <a:noFill/>
                    </a:lnL>
                    <a:lnR>
                      <a:noFill/>
                    </a:lnR>
                    <a:lnT>
                      <a:noFill/>
                    </a:lnT>
                    <a:lnB>
                      <a:noFill/>
                    </a:lnB>
                    <a:lnTlToBr>
                      <a:noFill/>
                    </a:lnTlToBr>
                    <a:lnBlToTr>
                      <a:noFill/>
                    </a:lnBlToTr>
                    <a:noFill/>
                  </a:tcPr>
                </a:tc>
              </a:tr>
              <a:tr h="4031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7</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立ち上がる能力のある人の立ち上がりを妨げるようないすを使用する</a:t>
                      </a:r>
                    </a:p>
                  </a:txBody>
                  <a:tcPr marT="45707" marB="45707" anchor="ctr" horzOverflow="overflow">
                    <a:lnL>
                      <a:noFill/>
                    </a:lnL>
                    <a:lnR>
                      <a:noFill/>
                    </a:lnR>
                    <a:lnT>
                      <a:noFill/>
                    </a:lnT>
                    <a:lnB>
                      <a:noFill/>
                    </a:lnB>
                    <a:lnTlToBr>
                      <a:noFill/>
                    </a:lnTlToBr>
                    <a:lnBlToTr>
                      <a:noFill/>
                    </a:lnBlToTr>
                    <a:noFill/>
                  </a:tcPr>
                </a:tc>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8</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脱衣やおむつはずしを制限するために、介護衣（つなぎ服）を着せる</a:t>
                      </a:r>
                    </a:p>
                  </a:txBody>
                  <a:tcPr marT="45707" marB="45707" anchor="ctr" horzOverflow="overflow">
                    <a:lnL>
                      <a:noFill/>
                    </a:lnL>
                    <a:lnR>
                      <a:noFill/>
                    </a:lnR>
                    <a:lnT>
                      <a:noFill/>
                    </a:lnT>
                    <a:lnB>
                      <a:noFill/>
                    </a:lnB>
                    <a:lnTlToBr>
                      <a:noFill/>
                    </a:lnTlToBr>
                    <a:lnBlToTr>
                      <a:noFill/>
                    </a:lnBlToTr>
                    <a:noFill/>
                  </a:tcPr>
                </a:tc>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9</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他人への迷惑行為を防ぐために、ベッドなどに体幹や四肢を</a:t>
                      </a:r>
                      <a:r>
                        <a:rPr kumimoji="1" lang="ja-JP" altLang="en-US" sz="1800" b="1" i="0" u="none" strike="noStrike" cap="none" normalizeH="0" baseline="0" dirty="0" err="1" smtClean="0">
                          <a:ln>
                            <a:noFill/>
                          </a:ln>
                          <a:solidFill>
                            <a:schemeClr val="tx1"/>
                          </a:solidFill>
                          <a:effectLst/>
                          <a:latin typeface="メイリオ" pitchFamily="50" charset="-128"/>
                          <a:ea typeface="メイリオ" pitchFamily="50" charset="-128"/>
                          <a:cs typeface="メイリオ" pitchFamily="50" charset="-128"/>
                        </a:rPr>
                        <a:t>ひも</a:t>
                      </a: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等で縛る</a:t>
                      </a:r>
                    </a:p>
                  </a:txBody>
                  <a:tcPr marT="45707" marB="45707" anchor="ctr" horzOverflow="overflow">
                    <a:lnL>
                      <a:noFill/>
                    </a:lnL>
                    <a:lnR>
                      <a:noFill/>
                    </a:lnR>
                    <a:lnT>
                      <a:noFill/>
                    </a:lnT>
                    <a:lnB>
                      <a:noFill/>
                    </a:lnB>
                    <a:lnTlToBr>
                      <a:noFill/>
                    </a:lnTlToBr>
                    <a:lnBlToTr>
                      <a:noFill/>
                    </a:lnBlToTr>
                    <a:noFill/>
                  </a:tcPr>
                </a:tc>
              </a:tr>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Trebuchet MS" pitchFamily="34" charset="0"/>
                          <a:ea typeface="HGP創英角ｺﾞｼｯｸUB" pitchFamily="50" charset="-128"/>
                        </a:rPr>
                        <a:t>10</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行動を落着かせるために、向精神薬を過剰に服用させる</a:t>
                      </a:r>
                    </a:p>
                  </a:txBody>
                  <a:tcPr marT="45707" marB="45707" anchor="ctr" horzOverflow="overflow">
                    <a:lnL>
                      <a:noFill/>
                    </a:lnL>
                    <a:lnR>
                      <a:noFill/>
                    </a:lnR>
                    <a:lnT>
                      <a:noFill/>
                    </a:lnT>
                    <a:lnB>
                      <a:noFill/>
                    </a:lnB>
                    <a:lnTlToBr>
                      <a:noFill/>
                    </a:lnTlToBr>
                    <a:lnBlToTr>
                      <a:noFill/>
                    </a:lnBlToTr>
                    <a:noFill/>
                  </a:tcPr>
                </a:tc>
              </a:tr>
              <a:tr h="40317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Trebuchet MS" pitchFamily="34" charset="0"/>
                          <a:ea typeface="HGP創英角ｺﾞｼｯｸUB" pitchFamily="50" charset="-128"/>
                        </a:rPr>
                        <a:t>11</a:t>
                      </a:r>
                    </a:p>
                  </a:txBody>
                  <a:tcPr marT="45707" marB="4570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rPr>
                        <a:t>自分の意思で開けることのできない居室等に隔離する</a:t>
                      </a:r>
                    </a:p>
                  </a:txBody>
                  <a:tcPr marT="45707" marB="45707" anchor="ctr" horzOverflow="overflow">
                    <a:lnL>
                      <a:noFill/>
                    </a:lnL>
                    <a:lnR>
                      <a:noFill/>
                    </a:lnR>
                    <a:lnT>
                      <a:noFill/>
                    </a:lnT>
                    <a:lnB>
                      <a:noFill/>
                    </a:lnB>
                    <a:lnTlToBr>
                      <a:noFill/>
                    </a:lnTlToBr>
                    <a:lnBlToTr>
                      <a:noFill/>
                    </a:lnBlToTr>
                    <a:noFill/>
                  </a:tcPr>
                </a:tc>
              </a:tr>
            </a:tbl>
          </a:graphicData>
        </a:graphic>
      </p:graphicFrame>
      <p:sp>
        <p:nvSpPr>
          <p:cNvPr id="49180" name="Rectangle 69"/>
          <p:cNvSpPr>
            <a:spLocks noChangeArrowheads="1"/>
          </p:cNvSpPr>
          <p:nvPr/>
        </p:nvSpPr>
        <p:spPr bwMode="auto">
          <a:xfrm>
            <a:off x="5124702" y="6192083"/>
            <a:ext cx="3129383"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厚生労働省「身体拘束ゼロへの手引き」より</a:t>
            </a: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目的</a:t>
            </a:r>
            <a:r>
              <a:rPr kumimoji="1" lang="en-US" altLang="ja-JP" sz="1600" b="1" dirty="0" smtClean="0">
                <a:latin typeface="Meiryo UI" pitchFamily="50" charset="-128"/>
                <a:ea typeface="Meiryo UI" pitchFamily="50" charset="-128"/>
                <a:cs typeface="Meiryo UI" pitchFamily="50" charset="-128"/>
              </a:rPr>
              <a:t>-6</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124192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750215" y="2305693"/>
            <a:ext cx="5919787" cy="2207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eaLnBrk="0" hangingPunct="0">
              <a:defRPr kumimoji="1" sz="3600">
                <a:solidFill>
                  <a:schemeClr val="tx1"/>
                </a:solidFill>
                <a:latin typeface="Arial" pitchFamily="34" charset="0"/>
                <a:ea typeface="ＭＳ Ｐゴシック" pitchFamily="50" charset="-128"/>
              </a:defRPr>
            </a:lvl1pPr>
            <a:lvl2pPr marL="742950" indent="-285750" defTabSz="908050" eaLnBrk="0" hangingPunct="0">
              <a:defRPr kumimoji="1" sz="3600">
                <a:solidFill>
                  <a:schemeClr val="tx1"/>
                </a:solidFill>
                <a:latin typeface="Arial" pitchFamily="34" charset="0"/>
                <a:ea typeface="ＭＳ Ｐゴシック" pitchFamily="50" charset="-128"/>
              </a:defRPr>
            </a:lvl2pPr>
            <a:lvl3pPr marL="1143000" indent="-228600" defTabSz="908050" eaLnBrk="0" hangingPunct="0">
              <a:defRPr kumimoji="1" sz="3600">
                <a:solidFill>
                  <a:schemeClr val="tx1"/>
                </a:solidFill>
                <a:latin typeface="Arial" pitchFamily="34" charset="0"/>
                <a:ea typeface="ＭＳ Ｐゴシック" pitchFamily="50" charset="-128"/>
              </a:defRPr>
            </a:lvl3pPr>
            <a:lvl4pPr marL="1600200" indent="-228600" defTabSz="908050" eaLnBrk="0" hangingPunct="0">
              <a:defRPr kumimoji="1" sz="3600">
                <a:solidFill>
                  <a:schemeClr val="tx1"/>
                </a:solidFill>
                <a:latin typeface="Arial" pitchFamily="34" charset="0"/>
                <a:ea typeface="ＭＳ Ｐゴシック" pitchFamily="50" charset="-128"/>
              </a:defRPr>
            </a:lvl4pPr>
            <a:lvl5pPr marL="2057400" indent="-228600" defTabSz="908050" eaLnBrk="0" hangingPunct="0">
              <a:defRPr kumimoji="1" sz="3600">
                <a:solidFill>
                  <a:schemeClr val="tx1"/>
                </a:solidFill>
                <a:latin typeface="Arial" pitchFamily="34" charset="0"/>
                <a:ea typeface="ＭＳ Ｐゴシック" pitchFamily="50" charset="-128"/>
              </a:defRPr>
            </a:lvl5pPr>
            <a:lvl6pPr marL="25146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3000"/>
              </a:spcBef>
            </a:pP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１．</a:t>
            </a:r>
            <a:r>
              <a:rPr lang="ja-JP" altLang="ja-JP"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目的</a:t>
            </a:r>
            <a:r>
              <a:rPr lang="ja-JP" altLang="ja-JP"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編</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a:t>
            </a:r>
            <a:r>
              <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rPr>
              <a:t>10</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分</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a:t>
            </a:r>
          </a:p>
          <a:p>
            <a:pPr eaLnBrk="1" hangingPunct="1">
              <a:lnSpc>
                <a:spcPct val="140000"/>
              </a:lnSpc>
              <a:spcBef>
                <a:spcPts val="1800"/>
              </a:spcBef>
            </a:pPr>
            <a:r>
              <a:rPr lang="ja-JP" altLang="en-US" b="1" dirty="0">
                <a:solidFill>
                  <a:srgbClr val="FF5050"/>
                </a:solidFill>
                <a:latin typeface="Meiryo UI" pitchFamily="50" charset="-128"/>
                <a:ea typeface="Meiryo UI" pitchFamily="50" charset="-128"/>
                <a:cs typeface="Meiryo UI" pitchFamily="50" charset="-128"/>
              </a:rPr>
              <a:t>２．</a:t>
            </a:r>
            <a:r>
              <a:rPr lang="ja-JP" altLang="ja-JP" b="1" dirty="0" smtClean="0">
                <a:solidFill>
                  <a:srgbClr val="FF5050"/>
                </a:solidFill>
                <a:latin typeface="Meiryo UI" pitchFamily="50" charset="-128"/>
                <a:ea typeface="Meiryo UI" pitchFamily="50" charset="-128"/>
                <a:cs typeface="Meiryo UI" pitchFamily="50" charset="-128"/>
              </a:rPr>
              <a:t>「</a:t>
            </a:r>
            <a:r>
              <a:rPr lang="ja-JP" altLang="en-US" b="1" i="1" dirty="0" smtClean="0">
                <a:solidFill>
                  <a:srgbClr val="FF5050"/>
                </a:solidFill>
                <a:latin typeface="Meiryo UI" pitchFamily="50" charset="-128"/>
                <a:ea typeface="Meiryo UI" pitchFamily="50" charset="-128"/>
                <a:cs typeface="Meiryo UI" pitchFamily="50" charset="-128"/>
              </a:rPr>
              <a:t>対応力</a:t>
            </a:r>
            <a:r>
              <a:rPr lang="ja-JP" altLang="ja-JP" b="1" i="1" dirty="0" smtClean="0">
                <a:solidFill>
                  <a:srgbClr val="FF5050"/>
                </a:solidFill>
                <a:latin typeface="Meiryo UI" pitchFamily="50" charset="-128"/>
                <a:ea typeface="Meiryo UI" pitchFamily="50" charset="-128"/>
                <a:cs typeface="Meiryo UI" pitchFamily="50" charset="-128"/>
              </a:rPr>
              <a:t>」</a:t>
            </a:r>
            <a:r>
              <a:rPr lang="ja-JP" altLang="en-US" b="1" dirty="0">
                <a:solidFill>
                  <a:srgbClr val="FF5050"/>
                </a:solidFill>
                <a:latin typeface="Meiryo UI" pitchFamily="50" charset="-128"/>
                <a:ea typeface="Meiryo UI" pitchFamily="50" charset="-128"/>
                <a:cs typeface="Meiryo UI" pitchFamily="50" charset="-128"/>
              </a:rPr>
              <a:t>編</a:t>
            </a:r>
            <a:r>
              <a:rPr lang="ja-JP" altLang="en-US" b="1" dirty="0" smtClean="0">
                <a:solidFill>
                  <a:srgbClr val="FF5050"/>
                </a:solidFill>
                <a:latin typeface="Meiryo UI" pitchFamily="50" charset="-128"/>
                <a:ea typeface="Meiryo UI" pitchFamily="50" charset="-128"/>
                <a:cs typeface="Meiryo UI" pitchFamily="50" charset="-128"/>
              </a:rPr>
              <a:t>（</a:t>
            </a:r>
            <a:r>
              <a:rPr lang="en-US" altLang="ja-JP" b="1" dirty="0">
                <a:solidFill>
                  <a:srgbClr val="FF5050"/>
                </a:solidFill>
                <a:latin typeface="Meiryo UI" pitchFamily="50" charset="-128"/>
                <a:ea typeface="Meiryo UI" pitchFamily="50" charset="-128"/>
                <a:cs typeface="Meiryo UI" pitchFamily="50" charset="-128"/>
              </a:rPr>
              <a:t>6</a:t>
            </a:r>
            <a:r>
              <a:rPr lang="en-US" altLang="ja-JP" b="1" dirty="0" smtClean="0">
                <a:solidFill>
                  <a:srgbClr val="FF5050"/>
                </a:solidFill>
                <a:latin typeface="Meiryo UI" pitchFamily="50" charset="-128"/>
                <a:ea typeface="Meiryo UI" pitchFamily="50" charset="-128"/>
                <a:cs typeface="Meiryo UI" pitchFamily="50" charset="-128"/>
              </a:rPr>
              <a:t>0</a:t>
            </a:r>
            <a:r>
              <a:rPr lang="ja-JP" altLang="en-US" b="1" dirty="0">
                <a:solidFill>
                  <a:srgbClr val="FF5050"/>
                </a:solidFill>
                <a:latin typeface="Meiryo UI" pitchFamily="50" charset="-128"/>
                <a:ea typeface="Meiryo UI" pitchFamily="50" charset="-128"/>
                <a:cs typeface="Meiryo UI" pitchFamily="50" charset="-128"/>
              </a:rPr>
              <a:t>分</a:t>
            </a:r>
            <a:r>
              <a:rPr lang="ja-JP" altLang="en-US" b="1" dirty="0" smtClean="0">
                <a:solidFill>
                  <a:srgbClr val="FF5050"/>
                </a:solidFill>
                <a:latin typeface="Meiryo UI" pitchFamily="50" charset="-128"/>
                <a:ea typeface="Meiryo UI" pitchFamily="50" charset="-128"/>
                <a:cs typeface="Meiryo UI" pitchFamily="50" charset="-128"/>
              </a:rPr>
              <a:t>）</a:t>
            </a:r>
            <a:endParaRPr lang="en-US" altLang="ja-JP" b="1" dirty="0" smtClean="0">
              <a:solidFill>
                <a:srgbClr val="FF5050"/>
              </a:solidFill>
              <a:latin typeface="Meiryo UI" pitchFamily="50" charset="-128"/>
              <a:ea typeface="Meiryo UI" pitchFamily="50" charset="-128"/>
              <a:cs typeface="Meiryo UI" pitchFamily="50" charset="-128"/>
            </a:endParaRPr>
          </a:p>
          <a:p>
            <a:pPr eaLnBrk="1" hangingPunct="1">
              <a:lnSpc>
                <a:spcPct val="140000"/>
              </a:lnSpc>
              <a:spcBef>
                <a:spcPts val="1800"/>
              </a:spcBef>
            </a:pP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３</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a:t>
            </a:r>
            <a:r>
              <a:rPr lang="ja-JP" altLang="ja-JP" sz="2400" b="1" dirty="0">
                <a:solidFill>
                  <a:schemeClr val="bg2">
                    <a:lumMod val="60000"/>
                    <a:lumOff val="40000"/>
                  </a:schemeClr>
                </a:solidFill>
                <a:latin typeface="Meiryo UI" pitchFamily="50" charset="-128"/>
                <a:ea typeface="Meiryo UI" pitchFamily="50" charset="-128"/>
                <a:cs typeface="Meiryo UI" pitchFamily="50" charset="-128"/>
              </a:rPr>
              <a:t>「</a:t>
            </a:r>
            <a:r>
              <a:rPr lang="ja-JP" altLang="ja-JP" sz="2400" b="1" dirty="0" smtClean="0">
                <a:solidFill>
                  <a:schemeClr val="bg2">
                    <a:lumMod val="60000"/>
                    <a:lumOff val="40000"/>
                  </a:schemeClr>
                </a:solidFill>
                <a:latin typeface="Meiryo UI" pitchFamily="50" charset="-128"/>
                <a:ea typeface="Meiryo UI" pitchFamily="50" charset="-128"/>
                <a:cs typeface="Meiryo UI" pitchFamily="50" charset="-128"/>
              </a:rPr>
              <a:t>連携」</a:t>
            </a:r>
            <a:r>
              <a:rPr lang="ja-JP" altLang="en-US" sz="2400" b="1" i="1" dirty="0">
                <a:solidFill>
                  <a:schemeClr val="bg2">
                    <a:lumMod val="60000"/>
                    <a:lumOff val="40000"/>
                  </a:schemeClr>
                </a:solidFill>
                <a:latin typeface="Meiryo UI" pitchFamily="50" charset="-128"/>
                <a:ea typeface="Meiryo UI" pitchFamily="50" charset="-128"/>
                <a:cs typeface="Meiryo UI" pitchFamily="50" charset="-128"/>
              </a:rPr>
              <a:t>編</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en-US" altLang="ja-JP" sz="2400" b="1" dirty="0">
                <a:solidFill>
                  <a:schemeClr val="bg2">
                    <a:lumMod val="60000"/>
                    <a:lumOff val="40000"/>
                  </a:schemeClr>
                </a:solidFill>
                <a:latin typeface="Meiryo UI" pitchFamily="50" charset="-128"/>
                <a:ea typeface="Meiryo UI" pitchFamily="50" charset="-128"/>
                <a:cs typeface="Meiryo UI" pitchFamily="50" charset="-128"/>
              </a:rPr>
              <a:t>2</a:t>
            </a:r>
            <a:r>
              <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rPr>
              <a:t>0</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分）</a:t>
            </a:r>
            <a:endParaRPr lang="ja-JP" altLang="en-US" sz="2400" b="1" dirty="0">
              <a:solidFill>
                <a:schemeClr val="bg2">
                  <a:lumMod val="60000"/>
                  <a:lumOff val="40000"/>
                </a:schemeClr>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9605750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260475" y="358775"/>
            <a:ext cx="69215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a:latin typeface="Meiryo UI" pitchFamily="50" charset="-128"/>
                <a:ea typeface="Meiryo UI" pitchFamily="50" charset="-128"/>
                <a:cs typeface="Meiryo UI" pitchFamily="50" charset="-128"/>
              </a:rPr>
              <a:t>認知症の診断基準</a:t>
            </a:r>
            <a:r>
              <a:rPr lang="ja-JP" altLang="en-US" sz="3000" dirty="0">
                <a:latin typeface="Meiryo UI" pitchFamily="50" charset="-128"/>
                <a:ea typeface="Meiryo UI" pitchFamily="50" charset="-128"/>
                <a:cs typeface="Meiryo UI" pitchFamily="50" charset="-128"/>
              </a:rPr>
              <a:t>（</a:t>
            </a:r>
            <a:r>
              <a:rPr lang="en-US" altLang="ja-JP" sz="3000" b="1" dirty="0">
                <a:latin typeface="Meiryo UI" pitchFamily="50" charset="-128"/>
                <a:ea typeface="Meiryo UI" pitchFamily="50" charset="-128"/>
                <a:cs typeface="Meiryo UI" pitchFamily="50" charset="-128"/>
              </a:rPr>
              <a:t>DSM</a:t>
            </a:r>
            <a:r>
              <a:rPr lang="ja-JP" altLang="en-US" sz="3000" dirty="0">
                <a:latin typeface="Meiryo UI" pitchFamily="50" charset="-128"/>
                <a:ea typeface="Meiryo UI" pitchFamily="50" charset="-128"/>
                <a:cs typeface="Meiryo UI" pitchFamily="50" charset="-128"/>
              </a:rPr>
              <a:t>）</a:t>
            </a:r>
            <a:endParaRPr lang="en-US" altLang="ja-JP" sz="3000" dirty="0">
              <a:latin typeface="Meiryo UI" pitchFamily="50" charset="-128"/>
              <a:ea typeface="Meiryo UI" pitchFamily="50" charset="-128"/>
              <a:cs typeface="Meiryo UI" pitchFamily="50" charset="-128"/>
            </a:endParaRPr>
          </a:p>
        </p:txBody>
      </p:sp>
      <p:sp>
        <p:nvSpPr>
          <p:cNvPr id="21508" name="Text Box 22"/>
          <p:cNvSpPr txBox="1">
            <a:spLocks noChangeArrowheads="1"/>
          </p:cNvSpPr>
          <p:nvPr/>
        </p:nvSpPr>
        <p:spPr bwMode="auto">
          <a:xfrm>
            <a:off x="2695575" y="6184900"/>
            <a:ext cx="6257925" cy="49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American Psychiatric Association.</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Diagnostic and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statisical</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manual</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p>
          <a:p>
            <a:pPr algn="r" eaLnBrk="1" hangingPunct="1"/>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Oofof</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mental</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disorders,</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4th</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ed</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text revision (DSM-Ⅳ-TR)</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p>
        </p:txBody>
      </p:sp>
      <p:sp>
        <p:nvSpPr>
          <p:cNvPr id="21509" name="AutoShape 5"/>
          <p:cNvSpPr>
            <a:spLocks noChangeArrowheads="1"/>
          </p:cNvSpPr>
          <p:nvPr/>
        </p:nvSpPr>
        <p:spPr bwMode="auto">
          <a:xfrm>
            <a:off x="2762250" y="1341438"/>
            <a:ext cx="3062287" cy="1728787"/>
          </a:xfrm>
          <a:prstGeom prst="roundRect">
            <a:avLst>
              <a:gd name="adj" fmla="val 10926"/>
            </a:avLst>
          </a:prstGeom>
          <a:solidFill>
            <a:srgbClr val="FF7C80"/>
          </a:solidFill>
          <a:ln w="9525">
            <a:solidFill>
              <a:srgbClr val="FF7C80"/>
            </a:solidFill>
            <a:round/>
            <a:headEnd/>
            <a:tailEnd/>
          </a:ln>
        </p:spPr>
        <p:txBody>
          <a:bodyPr wrap="none" anchor="ctr"/>
          <a:lstStyle/>
          <a:p>
            <a:pPr algn="r"/>
            <a:endParaRPr lang="ja-JP" altLang="ja-JP">
              <a:solidFill>
                <a:srgbClr val="000000"/>
              </a:solidFill>
            </a:endParaRPr>
          </a:p>
        </p:txBody>
      </p:sp>
      <p:sp>
        <p:nvSpPr>
          <p:cNvPr id="21510" name="Text Box 6"/>
          <p:cNvSpPr txBox="1">
            <a:spLocks noChangeArrowheads="1"/>
          </p:cNvSpPr>
          <p:nvPr/>
        </p:nvSpPr>
        <p:spPr bwMode="auto">
          <a:xfrm>
            <a:off x="3075435" y="1482576"/>
            <a:ext cx="2570457"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800" b="1" dirty="0">
                <a:solidFill>
                  <a:schemeClr val="bg1"/>
                </a:solidFill>
                <a:latin typeface="Meiryo UI" pitchFamily="50" charset="-128"/>
                <a:ea typeface="Meiryo UI" pitchFamily="50" charset="-128"/>
                <a:cs typeface="Meiryo UI" pitchFamily="50" charset="-128"/>
              </a:rPr>
              <a:t>判断力の障害・　　</a:t>
            </a:r>
          </a:p>
          <a:p>
            <a:pPr eaLnBrk="1" hangingPunct="1">
              <a:spcBef>
                <a:spcPct val="10000"/>
              </a:spcBef>
            </a:pPr>
            <a:r>
              <a:rPr lang="ja-JP" altLang="en-US" sz="2800" b="1" dirty="0">
                <a:solidFill>
                  <a:schemeClr val="bg1"/>
                </a:solidFill>
                <a:latin typeface="Meiryo UI" pitchFamily="50" charset="-128"/>
                <a:ea typeface="Meiryo UI" pitchFamily="50" charset="-128"/>
                <a:cs typeface="Meiryo UI" pitchFamily="50" charset="-128"/>
              </a:rPr>
              <a:t>計画や段取りを</a:t>
            </a:r>
          </a:p>
          <a:p>
            <a:pPr eaLnBrk="1" hangingPunct="1">
              <a:spcBef>
                <a:spcPct val="10000"/>
              </a:spcBef>
            </a:pPr>
            <a:r>
              <a:rPr lang="ja-JP" altLang="en-US" sz="2800" b="1" dirty="0">
                <a:solidFill>
                  <a:schemeClr val="bg1"/>
                </a:solidFill>
                <a:latin typeface="Meiryo UI" pitchFamily="50" charset="-128"/>
                <a:ea typeface="Meiryo UI" pitchFamily="50" charset="-128"/>
                <a:cs typeface="Meiryo UI" pitchFamily="50" charset="-128"/>
              </a:rPr>
              <a:t>立てられない</a:t>
            </a:r>
          </a:p>
        </p:txBody>
      </p:sp>
      <p:sp>
        <p:nvSpPr>
          <p:cNvPr id="21511" name="AutoShape 7"/>
          <p:cNvSpPr>
            <a:spLocks noChangeArrowheads="1"/>
          </p:cNvSpPr>
          <p:nvPr/>
        </p:nvSpPr>
        <p:spPr bwMode="auto">
          <a:xfrm>
            <a:off x="6565900" y="1376363"/>
            <a:ext cx="1727200" cy="1258887"/>
          </a:xfrm>
          <a:prstGeom prst="roundRect">
            <a:avLst>
              <a:gd name="adj" fmla="val 13366"/>
            </a:avLst>
          </a:prstGeom>
          <a:solidFill>
            <a:schemeClr val="bg2"/>
          </a:solidFill>
          <a:ln>
            <a:noFill/>
          </a:ln>
          <a:extLst>
            <a:ext uri="{91240B29-F687-4F45-9708-019B960494DF}">
              <a14:hiddenLine xmlns:a14="http://schemas.microsoft.com/office/drawing/2010/main" w="9525">
                <a:solidFill>
                  <a:srgbClr val="000066"/>
                </a:solidFill>
                <a:round/>
                <a:headEnd/>
                <a:tailEnd/>
              </a14:hiddenLine>
            </a:ext>
          </a:extLst>
        </p:spPr>
        <p:txBody>
          <a:bodyPr wrap="none" anchor="ctr"/>
          <a:lstStyle/>
          <a:p>
            <a:pPr algn="r"/>
            <a:endParaRPr lang="ja-JP" altLang="ja-JP">
              <a:solidFill>
                <a:srgbClr val="000000"/>
              </a:solidFill>
            </a:endParaRPr>
          </a:p>
        </p:txBody>
      </p:sp>
      <p:sp>
        <p:nvSpPr>
          <p:cNvPr id="21512" name="Text Box 8"/>
          <p:cNvSpPr txBox="1">
            <a:spLocks noChangeArrowheads="1"/>
          </p:cNvSpPr>
          <p:nvPr/>
        </p:nvSpPr>
        <p:spPr bwMode="auto">
          <a:xfrm>
            <a:off x="6591300" y="1539875"/>
            <a:ext cx="16573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600" b="1" dirty="0">
                <a:solidFill>
                  <a:schemeClr val="bg1"/>
                </a:solidFill>
                <a:latin typeface="Meiryo UI" pitchFamily="50" charset="-128"/>
                <a:ea typeface="Meiryo UI" pitchFamily="50" charset="-128"/>
                <a:cs typeface="Meiryo UI" pitchFamily="50" charset="-128"/>
              </a:rPr>
              <a:t>意識障害な し</a:t>
            </a:r>
          </a:p>
        </p:txBody>
      </p:sp>
      <p:sp>
        <p:nvSpPr>
          <p:cNvPr id="21513" name="AutoShape 9"/>
          <p:cNvSpPr>
            <a:spLocks noChangeArrowheads="1"/>
          </p:cNvSpPr>
          <p:nvPr/>
        </p:nvSpPr>
        <p:spPr bwMode="auto">
          <a:xfrm>
            <a:off x="830263" y="1320800"/>
            <a:ext cx="1304925" cy="1739900"/>
          </a:xfrm>
          <a:prstGeom prst="roundRect">
            <a:avLst>
              <a:gd name="adj" fmla="val 14231"/>
            </a:avLst>
          </a:prstGeom>
          <a:solidFill>
            <a:srgbClr val="669900"/>
          </a:solidFill>
          <a:ln>
            <a:noFill/>
          </a:ln>
          <a:extLst>
            <a:ext uri="{91240B29-F687-4F45-9708-019B960494DF}">
              <a14:hiddenLine xmlns:a14="http://schemas.microsoft.com/office/drawing/2010/main" w="9525">
                <a:solidFill>
                  <a:srgbClr val="000066"/>
                </a:solidFill>
                <a:round/>
                <a:headEnd/>
                <a:tailEnd/>
              </a14:hiddenLine>
            </a:ext>
          </a:extLst>
        </p:spPr>
        <p:txBody>
          <a:bodyPr wrap="none" anchor="ctr"/>
          <a:lstStyle/>
          <a:p>
            <a:pPr algn="r"/>
            <a:endParaRPr lang="ja-JP" altLang="ja-JP">
              <a:solidFill>
                <a:srgbClr val="000000"/>
              </a:solidFill>
            </a:endParaRPr>
          </a:p>
        </p:txBody>
      </p:sp>
      <p:sp>
        <p:nvSpPr>
          <p:cNvPr id="21514" name="Text Box 10"/>
          <p:cNvSpPr txBox="1">
            <a:spLocks noChangeArrowheads="1"/>
          </p:cNvSpPr>
          <p:nvPr/>
        </p:nvSpPr>
        <p:spPr bwMode="auto">
          <a:xfrm>
            <a:off x="1033132" y="1705785"/>
            <a:ext cx="12255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800" b="1" dirty="0">
                <a:solidFill>
                  <a:schemeClr val="bg1"/>
                </a:solidFill>
                <a:latin typeface="Meiryo UI" pitchFamily="50" charset="-128"/>
                <a:ea typeface="Meiryo UI" pitchFamily="50" charset="-128"/>
                <a:cs typeface="Meiryo UI" pitchFamily="50" charset="-128"/>
              </a:rPr>
              <a:t>記憶障害</a:t>
            </a:r>
          </a:p>
        </p:txBody>
      </p:sp>
      <p:sp>
        <p:nvSpPr>
          <p:cNvPr id="1011723" name="Text Box 11"/>
          <p:cNvSpPr txBox="1">
            <a:spLocks noChangeArrowheads="1"/>
          </p:cNvSpPr>
          <p:nvPr/>
        </p:nvSpPr>
        <p:spPr bwMode="auto">
          <a:xfrm>
            <a:off x="2174875" y="1965325"/>
            <a:ext cx="555625" cy="519113"/>
          </a:xfrm>
          <a:prstGeom prst="rect">
            <a:avLst/>
          </a:prstGeom>
          <a:noFill/>
          <a:ln w="9525">
            <a:noFill/>
            <a:miter lim="800000"/>
            <a:headEnd/>
            <a:tailEnd/>
          </a:ln>
          <a:effectLst/>
        </p:spPr>
        <p:txBody>
          <a:bodyPr lIns="90792" tIns="45395" rIns="90792" bIns="45395">
            <a:spAutoFit/>
          </a:bodyPr>
          <a:lstStyle/>
          <a:p>
            <a:pPr defTabSz="909638">
              <a:spcBef>
                <a:spcPct val="50000"/>
              </a:spcBef>
              <a:defRPr/>
            </a:pPr>
            <a:r>
              <a:rPr lang="ja-JP" altLang="en-US" sz="2800" b="1">
                <a:solidFill>
                  <a:srgbClr val="000000"/>
                </a:solidFill>
                <a:effectLst>
                  <a:outerShdw blurRad="38100" dist="38100" dir="2700000" algn="tl">
                    <a:srgbClr val="000000"/>
                  </a:outerShdw>
                </a:effectLst>
                <a:latin typeface="Times New Roman" pitchFamily="18" charset="0"/>
                <a:ea typeface="HGP創英角ｺﾞｼｯｸUB" pitchFamily="50" charset="-128"/>
              </a:rPr>
              <a:t>＋</a:t>
            </a:r>
          </a:p>
        </p:txBody>
      </p:sp>
      <p:sp>
        <p:nvSpPr>
          <p:cNvPr id="1011724" name="Text Box 12"/>
          <p:cNvSpPr txBox="1">
            <a:spLocks noChangeArrowheads="1"/>
          </p:cNvSpPr>
          <p:nvPr/>
        </p:nvSpPr>
        <p:spPr bwMode="auto">
          <a:xfrm>
            <a:off x="5943600" y="1933575"/>
            <a:ext cx="495300" cy="519113"/>
          </a:xfrm>
          <a:prstGeom prst="rect">
            <a:avLst/>
          </a:prstGeom>
          <a:noFill/>
          <a:ln w="9525">
            <a:noFill/>
            <a:miter lim="800000"/>
            <a:headEnd/>
            <a:tailEnd/>
          </a:ln>
          <a:effectLst/>
        </p:spPr>
        <p:txBody>
          <a:bodyPr lIns="90792" tIns="45395" rIns="90792" bIns="45395">
            <a:spAutoFit/>
          </a:bodyPr>
          <a:lstStyle/>
          <a:p>
            <a:pPr defTabSz="909638">
              <a:spcBef>
                <a:spcPct val="50000"/>
              </a:spcBef>
              <a:defRPr/>
            </a:pPr>
            <a:r>
              <a:rPr lang="ja-JP" altLang="en-US" sz="2800" b="1">
                <a:solidFill>
                  <a:srgbClr val="000000"/>
                </a:solidFill>
                <a:effectLst>
                  <a:outerShdw blurRad="38100" dist="38100" dir="2700000" algn="tl">
                    <a:srgbClr val="000000"/>
                  </a:outerShdw>
                </a:effectLst>
                <a:latin typeface="Times New Roman" pitchFamily="18" charset="0"/>
                <a:ea typeface="HGP創英角ｺﾞｼｯｸUB" pitchFamily="50" charset="-128"/>
              </a:rPr>
              <a:t>＋</a:t>
            </a:r>
          </a:p>
        </p:txBody>
      </p:sp>
      <p:sp>
        <p:nvSpPr>
          <p:cNvPr id="21517" name="AutoShape 13"/>
          <p:cNvSpPr>
            <a:spLocks noChangeArrowheads="1"/>
          </p:cNvSpPr>
          <p:nvPr/>
        </p:nvSpPr>
        <p:spPr bwMode="auto">
          <a:xfrm>
            <a:off x="2039938" y="3776663"/>
            <a:ext cx="4465637" cy="623887"/>
          </a:xfrm>
          <a:prstGeom prst="roundRect">
            <a:avLst>
              <a:gd name="adj" fmla="val 24153"/>
            </a:avLst>
          </a:prstGeom>
          <a:solidFill>
            <a:schemeClr val="bg1"/>
          </a:solidFill>
          <a:ln w="34925" cap="rnd">
            <a:solidFill>
              <a:schemeClr val="tx1"/>
            </a:solidFill>
            <a:prstDash val="sysDot"/>
            <a:round/>
            <a:headEnd/>
            <a:tailEnd/>
          </a:ln>
        </p:spPr>
        <p:txBody>
          <a:bodyPr wrap="none" lIns="90792" tIns="45395" rIns="90792" bIns="45395" anchor="ctr"/>
          <a:lstStyle/>
          <a:p>
            <a:pPr algn="ctr" defTabSz="909638">
              <a:lnSpc>
                <a:spcPct val="130000"/>
              </a:lnSpc>
            </a:pPr>
            <a:r>
              <a:rPr lang="ja-JP" altLang="en-US" sz="2600" b="1" dirty="0">
                <a:solidFill>
                  <a:srgbClr val="000066"/>
                </a:solidFill>
                <a:latin typeface="Meiryo UI" pitchFamily="50" charset="-128"/>
                <a:ea typeface="Meiryo UI" pitchFamily="50" charset="-128"/>
                <a:cs typeface="Meiryo UI" pitchFamily="50" charset="-128"/>
              </a:rPr>
              <a:t>社会生活・対人関係に支障</a:t>
            </a:r>
          </a:p>
        </p:txBody>
      </p:sp>
      <p:sp>
        <p:nvSpPr>
          <p:cNvPr id="21518" name="AutoShape 14"/>
          <p:cNvSpPr>
            <a:spLocks noChangeArrowheads="1"/>
          </p:cNvSpPr>
          <p:nvPr/>
        </p:nvSpPr>
        <p:spPr bwMode="auto">
          <a:xfrm>
            <a:off x="2058988" y="5229225"/>
            <a:ext cx="4473575" cy="652463"/>
          </a:xfrm>
          <a:prstGeom prst="roundRect">
            <a:avLst>
              <a:gd name="adj" fmla="val 23889"/>
            </a:avLst>
          </a:prstGeom>
          <a:solidFill>
            <a:schemeClr val="bg1"/>
          </a:solidFill>
          <a:ln w="34925" cap="rnd">
            <a:solidFill>
              <a:schemeClr val="tx1"/>
            </a:solidFill>
            <a:prstDash val="sysDot"/>
            <a:round/>
            <a:headEnd/>
            <a:tailEnd/>
          </a:ln>
        </p:spPr>
        <p:txBody>
          <a:bodyPr wrap="none" anchor="ctr"/>
          <a:lstStyle/>
          <a:p>
            <a:pPr algn="r"/>
            <a:endParaRPr lang="ja-JP" altLang="ja-JP">
              <a:solidFill>
                <a:srgbClr val="000000"/>
              </a:solidFill>
            </a:endParaRPr>
          </a:p>
        </p:txBody>
      </p:sp>
      <p:sp>
        <p:nvSpPr>
          <p:cNvPr id="21519" name="Text Box 15"/>
          <p:cNvSpPr txBox="1">
            <a:spLocks noChangeArrowheads="1"/>
          </p:cNvSpPr>
          <p:nvPr/>
        </p:nvSpPr>
        <p:spPr bwMode="auto">
          <a:xfrm>
            <a:off x="2155825" y="5327650"/>
            <a:ext cx="4441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2400" b="1" dirty="0">
                <a:solidFill>
                  <a:srgbClr val="000066"/>
                </a:solidFill>
                <a:latin typeface="Meiryo UI" pitchFamily="50" charset="-128"/>
                <a:ea typeface="Meiryo UI" pitchFamily="50" charset="-128"/>
                <a:cs typeface="Meiryo UI" pitchFamily="50" charset="-128"/>
              </a:rPr>
              <a:t>器質病変の存在</a:t>
            </a:r>
            <a:r>
              <a:rPr lang="en-US" altLang="ja-JP" sz="2400" b="1" dirty="0">
                <a:solidFill>
                  <a:srgbClr val="000066"/>
                </a:solidFill>
                <a:latin typeface="Meiryo UI" pitchFamily="50" charset="-128"/>
                <a:ea typeface="Meiryo UI" pitchFamily="50" charset="-128"/>
                <a:cs typeface="Meiryo UI" pitchFamily="50" charset="-128"/>
              </a:rPr>
              <a:t>･</a:t>
            </a:r>
            <a:r>
              <a:rPr lang="ja-JP" altLang="en-US" sz="2400" b="1" dirty="0">
                <a:solidFill>
                  <a:srgbClr val="000066"/>
                </a:solidFill>
                <a:latin typeface="Meiryo UI" pitchFamily="50" charset="-128"/>
                <a:ea typeface="Meiryo UI" pitchFamily="50" charset="-128"/>
                <a:cs typeface="Meiryo UI" pitchFamily="50" charset="-128"/>
              </a:rPr>
              <a:t>うつ病の否定</a:t>
            </a:r>
          </a:p>
        </p:txBody>
      </p:sp>
      <p:sp>
        <p:nvSpPr>
          <p:cNvPr id="21520" name="AutoShape 16"/>
          <p:cNvSpPr>
            <a:spLocks noChangeArrowheads="1"/>
          </p:cNvSpPr>
          <p:nvPr/>
        </p:nvSpPr>
        <p:spPr bwMode="auto">
          <a:xfrm>
            <a:off x="7418388" y="3543300"/>
            <a:ext cx="1082675" cy="2524125"/>
          </a:xfrm>
          <a:prstGeom prst="roundRect">
            <a:avLst>
              <a:gd name="adj" fmla="val 16667"/>
            </a:avLst>
          </a:prstGeom>
          <a:solidFill>
            <a:srgbClr val="33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a:endParaRPr lang="ja-JP" altLang="ja-JP">
              <a:solidFill>
                <a:srgbClr val="000000"/>
              </a:solidFill>
            </a:endParaRPr>
          </a:p>
        </p:txBody>
      </p:sp>
      <p:sp>
        <p:nvSpPr>
          <p:cNvPr id="21521" name="Text Box 17"/>
          <p:cNvSpPr txBox="1">
            <a:spLocks noChangeArrowheads="1"/>
          </p:cNvSpPr>
          <p:nvPr/>
        </p:nvSpPr>
        <p:spPr bwMode="auto">
          <a:xfrm>
            <a:off x="7580313" y="3752850"/>
            <a:ext cx="114935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4500" b="1" dirty="0">
                <a:solidFill>
                  <a:srgbClr val="FFFFFF"/>
                </a:solidFill>
                <a:latin typeface="Meiryo UI" pitchFamily="50" charset="-128"/>
                <a:ea typeface="Meiryo UI" pitchFamily="50" charset="-128"/>
                <a:cs typeface="Meiryo UI" pitchFamily="50" charset="-128"/>
              </a:rPr>
              <a:t>認知症</a:t>
            </a:r>
          </a:p>
        </p:txBody>
      </p:sp>
      <p:sp>
        <p:nvSpPr>
          <p:cNvPr id="21522" name="AutoShape 18"/>
          <p:cNvSpPr>
            <a:spLocks noChangeArrowheads="1"/>
          </p:cNvSpPr>
          <p:nvPr/>
        </p:nvSpPr>
        <p:spPr bwMode="auto">
          <a:xfrm>
            <a:off x="3852863" y="3214688"/>
            <a:ext cx="1082675" cy="412750"/>
          </a:xfrm>
          <a:prstGeom prst="downArrow">
            <a:avLst>
              <a:gd name="adj1" fmla="val 50000"/>
              <a:gd name="adj2" fmla="val 49444"/>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r"/>
            <a:endParaRPr lang="ja-JP" altLang="ja-JP">
              <a:solidFill>
                <a:srgbClr val="CC66FF"/>
              </a:solidFill>
            </a:endParaRPr>
          </a:p>
        </p:txBody>
      </p:sp>
      <p:sp>
        <p:nvSpPr>
          <p:cNvPr id="21523" name="AutoShape 19"/>
          <p:cNvSpPr>
            <a:spLocks noChangeArrowheads="1"/>
          </p:cNvSpPr>
          <p:nvPr/>
        </p:nvSpPr>
        <p:spPr bwMode="auto">
          <a:xfrm>
            <a:off x="3846513" y="4613275"/>
            <a:ext cx="1138237" cy="434975"/>
          </a:xfrm>
          <a:prstGeom prst="downArrow">
            <a:avLst>
              <a:gd name="adj1" fmla="val 47000"/>
              <a:gd name="adj2" fmla="val 52491"/>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r"/>
            <a:endParaRPr lang="ja-JP" altLang="ja-JP">
              <a:solidFill>
                <a:srgbClr val="CC66FF"/>
              </a:solidFill>
            </a:endParaRPr>
          </a:p>
        </p:txBody>
      </p:sp>
      <p:sp>
        <p:nvSpPr>
          <p:cNvPr id="21524" name="AutoShape 23"/>
          <p:cNvSpPr>
            <a:spLocks noChangeArrowheads="1"/>
          </p:cNvSpPr>
          <p:nvPr/>
        </p:nvSpPr>
        <p:spPr bwMode="auto">
          <a:xfrm rot="5400000">
            <a:off x="6224587" y="4589463"/>
            <a:ext cx="1471613" cy="388938"/>
          </a:xfrm>
          <a:prstGeom prst="triangle">
            <a:avLst>
              <a:gd name="adj" fmla="val 50000"/>
            </a:avLst>
          </a:prstGeom>
          <a:gradFill rotWithShape="1">
            <a:gsLst>
              <a:gs pos="0">
                <a:srgbClr val="3399FF"/>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a:solidFill>
                <a:srgbClr val="000000"/>
              </a:solidFill>
            </a:endParaRPr>
          </a:p>
        </p:txBody>
      </p:sp>
      <p:sp>
        <p:nvSpPr>
          <p:cNvPr id="21525" name="テキスト ボックス 1"/>
          <p:cNvSpPr txBox="1">
            <a:spLocks noChangeArrowheads="1"/>
          </p:cNvSpPr>
          <p:nvPr/>
        </p:nvSpPr>
        <p:spPr bwMode="auto">
          <a:xfrm>
            <a:off x="6971853" y="2922588"/>
            <a:ext cx="880369"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a:solidFill>
                  <a:srgbClr val="FF5050"/>
                </a:solidFill>
                <a:latin typeface="Meiryo UI" pitchFamily="50" charset="-128"/>
                <a:ea typeface="Meiryo UI" pitchFamily="50" charset="-128"/>
                <a:cs typeface="Meiryo UI" pitchFamily="50" charset="-128"/>
              </a:rPr>
              <a:t>せん妄</a:t>
            </a:r>
            <a:endParaRPr lang="ja-JP" altLang="ja-JP" sz="2000" b="1">
              <a:solidFill>
                <a:srgbClr val="FF5050"/>
              </a:solidFill>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1528" name="AutoShape 27"/>
          <p:cNvSpPr>
            <a:spLocks noChangeArrowheads="1"/>
          </p:cNvSpPr>
          <p:nvPr/>
        </p:nvSpPr>
        <p:spPr bwMode="auto">
          <a:xfrm>
            <a:off x="7124700" y="2425700"/>
            <a:ext cx="622300" cy="444500"/>
          </a:xfrm>
          <a:prstGeom prst="upDownArrow">
            <a:avLst>
              <a:gd name="adj1" fmla="val 49139"/>
              <a:gd name="adj2" fmla="val 29019"/>
            </a:avLst>
          </a:prstGeom>
          <a:gradFill rotWithShape="1">
            <a:gsLst>
              <a:gs pos="0">
                <a:schemeClr val="bg1"/>
              </a:gs>
              <a:gs pos="100000">
                <a:srgbClr val="FF5050"/>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ja-JP" altLang="en-US"/>
          </a:p>
        </p:txBody>
      </p:sp>
      <p:sp>
        <p:nvSpPr>
          <p:cNvPr id="25" name="テキスト ボックス 24"/>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06919343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コンテンツ プレースホルダー 2"/>
          <p:cNvSpPr>
            <a:spLocks noGrp="1"/>
          </p:cNvSpPr>
          <p:nvPr>
            <p:ph idx="4294967295"/>
          </p:nvPr>
        </p:nvSpPr>
        <p:spPr>
          <a:xfrm>
            <a:off x="946298" y="1600200"/>
            <a:ext cx="7740502" cy="4525963"/>
          </a:xfrm>
        </p:spPr>
        <p:txBody>
          <a:bodyPr/>
          <a:lstStyle/>
          <a:p>
            <a:pPr marL="0" indent="0">
              <a:buFontTx/>
              <a:buNone/>
            </a:pPr>
            <a:r>
              <a:rPr lang="ja-JP" altLang="en-US" sz="2600" b="1" dirty="0" smtClean="0">
                <a:latin typeface="Meiryo UI" pitchFamily="50" charset="-128"/>
                <a:ea typeface="Meiryo UI" pitchFamily="50" charset="-128"/>
                <a:cs typeface="Meiryo UI" pitchFamily="50" charset="-128"/>
              </a:rPr>
              <a:t> 認知症は一般的か</a:t>
            </a:r>
          </a:p>
          <a:p>
            <a:pPr marL="0" indent="0">
              <a:buFontTx/>
              <a:buNone/>
            </a:pPr>
            <a:endParaRPr lang="en-US" altLang="ja-JP" sz="1200" b="1" dirty="0" smtClean="0">
              <a:solidFill>
                <a:schemeClr val="hlink"/>
              </a:solidFill>
              <a:latin typeface="Meiryo UI" pitchFamily="50" charset="-128"/>
              <a:ea typeface="Meiryo UI" pitchFamily="50" charset="-128"/>
              <a:cs typeface="Meiryo UI" pitchFamily="50" charset="-128"/>
            </a:endParaRPr>
          </a:p>
          <a:p>
            <a:pPr marL="0" indent="0">
              <a:buFontTx/>
              <a:buNone/>
            </a:pPr>
            <a:r>
              <a:rPr lang="en-US" altLang="ja-JP" sz="2600" b="1" dirty="0" smtClean="0">
                <a:solidFill>
                  <a:srgbClr val="669900"/>
                </a:solidFill>
                <a:latin typeface="Meiryo UI" pitchFamily="50" charset="-128"/>
                <a:ea typeface="Meiryo UI" pitchFamily="50" charset="-128"/>
                <a:cs typeface="Meiryo UI" pitchFamily="50" charset="-128"/>
              </a:rPr>
              <a:t>●</a:t>
            </a:r>
            <a:r>
              <a:rPr lang="en-US" altLang="ja-JP" sz="2600" b="1" dirty="0" smtClean="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イギリスにおいても、正確な診断を受けている</a:t>
            </a:r>
          </a:p>
          <a:p>
            <a:pPr marL="0" indent="0">
              <a:buFontTx/>
              <a:buNone/>
            </a:pPr>
            <a:r>
              <a:rPr lang="ja-JP" altLang="en-US" sz="2600" b="1" dirty="0" smtClean="0">
                <a:latin typeface="Meiryo UI" pitchFamily="50" charset="-128"/>
                <a:ea typeface="Meiryo UI" pitchFamily="50" charset="-128"/>
                <a:cs typeface="Meiryo UI" pitchFamily="50" charset="-128"/>
              </a:rPr>
              <a:t>    認知症患者は半数以下。</a:t>
            </a:r>
            <a:r>
              <a:rPr lang="ja-JP" altLang="en-US" sz="2600" b="1" dirty="0" smtClean="0">
                <a:solidFill>
                  <a:srgbClr val="669900"/>
                </a:solidFill>
                <a:latin typeface="Meiryo UI" pitchFamily="50" charset="-128"/>
                <a:ea typeface="Meiryo UI" pitchFamily="50" charset="-128"/>
                <a:cs typeface="Meiryo UI" pitchFamily="50" charset="-128"/>
              </a:rPr>
              <a:t>しかも診断を受けるのは、</a:t>
            </a:r>
          </a:p>
          <a:p>
            <a:pPr marL="0" indent="0">
              <a:buFontTx/>
              <a:buNone/>
            </a:pPr>
            <a:r>
              <a:rPr lang="ja-JP" altLang="en-US" sz="2600" b="1" dirty="0" smtClean="0">
                <a:solidFill>
                  <a:srgbClr val="669900"/>
                </a:solidFill>
                <a:latin typeface="Meiryo UI" pitchFamily="50" charset="-128"/>
                <a:ea typeface="Meiryo UI" pitchFamily="50" charset="-128"/>
                <a:cs typeface="Meiryo UI" pitchFamily="50" charset="-128"/>
              </a:rPr>
              <a:t>    しばしば 急性期病院に入院してから</a:t>
            </a:r>
          </a:p>
          <a:p>
            <a:pPr marL="0" indent="0">
              <a:buFontTx/>
              <a:buNone/>
            </a:pPr>
            <a:endParaRPr lang="ja-JP" altLang="en-US" sz="1200" b="1" dirty="0" smtClean="0">
              <a:solidFill>
                <a:srgbClr val="FF0000"/>
              </a:solidFill>
              <a:latin typeface="Meiryo UI" pitchFamily="50" charset="-128"/>
              <a:ea typeface="Meiryo UI" pitchFamily="50" charset="-128"/>
              <a:cs typeface="Meiryo UI" pitchFamily="50" charset="-128"/>
            </a:endParaRPr>
          </a:p>
          <a:p>
            <a:pPr marL="0" indent="0">
              <a:buFontTx/>
              <a:buNone/>
            </a:pPr>
            <a:r>
              <a:rPr lang="en-US" altLang="ja-JP" sz="2600" b="1" dirty="0" smtClean="0">
                <a:solidFill>
                  <a:srgbClr val="6699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入院しても</a:t>
            </a:r>
            <a:r>
              <a:rPr lang="ja-JP" altLang="en-US" sz="2600" b="1" dirty="0" smtClean="0">
                <a:solidFill>
                  <a:srgbClr val="669900"/>
                </a:solidFill>
                <a:latin typeface="Meiryo UI" pitchFamily="50" charset="-128"/>
                <a:ea typeface="Meiryo UI" pitchFamily="50" charset="-128"/>
                <a:cs typeface="Meiryo UI" pitchFamily="50" charset="-128"/>
              </a:rPr>
              <a:t>正確な診断を受けられるのは</a:t>
            </a:r>
            <a:r>
              <a:rPr lang="en-US" altLang="ja-JP" sz="2600" b="1" dirty="0" smtClean="0">
                <a:solidFill>
                  <a:srgbClr val="669900"/>
                </a:solidFill>
                <a:latin typeface="Meiryo UI" pitchFamily="50" charset="-128"/>
                <a:ea typeface="Meiryo UI" pitchFamily="50" charset="-128"/>
                <a:cs typeface="Meiryo UI" pitchFamily="50" charset="-128"/>
              </a:rPr>
              <a:t>37-46%</a:t>
            </a:r>
          </a:p>
          <a:p>
            <a:pPr marL="0" indent="0">
              <a:buFontTx/>
              <a:buNone/>
            </a:pPr>
            <a:r>
              <a:rPr lang="ja-JP" altLang="en-US" sz="2600" b="1" dirty="0" smtClean="0">
                <a:latin typeface="Meiryo UI" pitchFamily="50" charset="-128"/>
                <a:ea typeface="Meiryo UI" pitchFamily="50" charset="-128"/>
                <a:cs typeface="Meiryo UI" pitchFamily="50" charset="-128"/>
              </a:rPr>
              <a:t>   に限られている</a:t>
            </a:r>
          </a:p>
        </p:txBody>
      </p:sp>
      <p:sp>
        <p:nvSpPr>
          <p:cNvPr id="22531" name="Text Box 2"/>
          <p:cNvSpPr txBox="1">
            <a:spLocks noChangeArrowheads="1"/>
          </p:cNvSpPr>
          <p:nvPr/>
        </p:nvSpPr>
        <p:spPr bwMode="auto">
          <a:xfrm>
            <a:off x="1084262" y="311150"/>
            <a:ext cx="69215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a:latin typeface="Meiryo UI" pitchFamily="50" charset="-128"/>
                <a:ea typeface="Meiryo UI" pitchFamily="50" charset="-128"/>
                <a:cs typeface="Meiryo UI" pitchFamily="50" charset="-128"/>
              </a:rPr>
              <a:t>海外での調査</a:t>
            </a:r>
            <a:endParaRPr lang="en-US" altLang="ja-JP"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2534" name="コンテンツ プレースホルダー 2"/>
          <p:cNvSpPr>
            <a:spLocks/>
          </p:cNvSpPr>
          <p:nvPr/>
        </p:nvSpPr>
        <p:spPr bwMode="auto">
          <a:xfrm>
            <a:off x="3168502" y="6197600"/>
            <a:ext cx="5670699"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spcBef>
                <a:spcPct val="20000"/>
              </a:spcBef>
            </a:pP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(Harwood, Age Aging 1997;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Joray</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Am J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Geriatr</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Psy</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2004)</a:t>
            </a:r>
          </a:p>
          <a:p>
            <a:pPr eaLnBrk="0" hangingPunct="0">
              <a:spcBef>
                <a:spcPct val="20000"/>
              </a:spcBef>
              <a:buFontTx/>
              <a:buChar char="•"/>
            </a:pPr>
            <a:endParaRPr lang="ja-JP" altLang="en-US" sz="13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587552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p:cNvSpPr>
            <a:spLocks noGrp="1"/>
          </p:cNvSpPr>
          <p:nvPr>
            <p:ph idx="4294967295"/>
          </p:nvPr>
        </p:nvSpPr>
        <p:spPr>
          <a:xfrm>
            <a:off x="571500" y="1600200"/>
            <a:ext cx="8115300" cy="4525963"/>
          </a:xfrm>
        </p:spPr>
        <p:txBody>
          <a:bodyPr>
            <a:normAutofit fontScale="92500"/>
          </a:bodyPr>
          <a:lstStyle/>
          <a:p>
            <a:pPr>
              <a:lnSpc>
                <a:spcPct val="110000"/>
              </a:lnSpc>
              <a:spcBef>
                <a:spcPct val="10000"/>
              </a:spcBef>
              <a:buFontTx/>
              <a:buNone/>
              <a:defRPr/>
            </a:pPr>
            <a:r>
              <a:rPr lang="ja-JP" altLang="en-US" sz="2400" b="1" dirty="0" smtClean="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急性期一般病棟：</a:t>
            </a:r>
            <a:r>
              <a:rPr lang="en-US" altLang="ja-JP" sz="2400" b="1" dirty="0" smtClean="0">
                <a:solidFill>
                  <a:srgbClr val="669900"/>
                </a:solidFill>
                <a:latin typeface="Meiryo UI" pitchFamily="50" charset="-128"/>
                <a:ea typeface="Meiryo UI" pitchFamily="50" charset="-128"/>
                <a:cs typeface="Meiryo UI" pitchFamily="50" charset="-128"/>
              </a:rPr>
              <a:t>9.1-50.4%</a:t>
            </a:r>
            <a:r>
              <a:rPr lang="en-US" altLang="ja-JP" sz="20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a:t>
            </a:r>
            <a:r>
              <a:rPr lang="en-US" altLang="ja-JP" sz="2000" b="1" dirty="0" smtClean="0">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(Hickey 1997, Feldman 1987)</a:t>
            </a:r>
          </a:p>
          <a:p>
            <a:pPr>
              <a:lnSpc>
                <a:spcPct val="140000"/>
              </a:lnSpc>
              <a:spcBef>
                <a:spcPct val="10000"/>
              </a:spcBef>
              <a:buFontTx/>
              <a:buNone/>
              <a:defRPr/>
            </a:pPr>
            <a:r>
              <a:rPr lang="ja-JP" altLang="en-US" sz="2400" b="1" dirty="0" smtClean="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老年病棟：</a:t>
            </a:r>
            <a:r>
              <a:rPr lang="en-US" altLang="ja-JP" sz="2400" b="1" dirty="0" smtClean="0">
                <a:solidFill>
                  <a:srgbClr val="669900"/>
                </a:solidFill>
                <a:latin typeface="Meiryo UI" pitchFamily="50" charset="-128"/>
                <a:ea typeface="Meiryo UI" pitchFamily="50" charset="-128"/>
                <a:cs typeface="Meiryo UI" pitchFamily="50" charset="-128"/>
              </a:rPr>
              <a:t>63-79.8%</a:t>
            </a:r>
            <a:r>
              <a:rPr lang="en-US" altLang="ja-JP" sz="2000" b="1" dirty="0" smtClean="0">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a:t>
            </a:r>
            <a:r>
              <a:rPr lang="en-US" altLang="ja-JP" sz="1500" b="1" dirty="0" err="1" smtClean="0">
                <a:solidFill>
                  <a:schemeClr val="tx1">
                    <a:lumMod val="50000"/>
                    <a:lumOff val="50000"/>
                  </a:schemeClr>
                </a:solidFill>
                <a:latin typeface="Meiryo UI" pitchFamily="50" charset="-128"/>
                <a:ea typeface="Meiryo UI" pitchFamily="50" charset="-128"/>
                <a:cs typeface="Meiryo UI" pitchFamily="50" charset="-128"/>
              </a:rPr>
              <a:t>Torian</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1992, </a:t>
            </a:r>
            <a:r>
              <a:rPr lang="en-US" altLang="ja-JP" sz="1500" b="1" dirty="0" err="1" smtClean="0">
                <a:solidFill>
                  <a:schemeClr val="tx1">
                    <a:lumMod val="50000"/>
                    <a:lumOff val="50000"/>
                  </a:schemeClr>
                </a:solidFill>
                <a:latin typeface="Meiryo UI" pitchFamily="50" charset="-128"/>
                <a:ea typeface="Meiryo UI" pitchFamily="50" charset="-128"/>
                <a:cs typeface="Meiryo UI" pitchFamily="50" charset="-128"/>
              </a:rPr>
              <a:t>Adamins</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2006)</a:t>
            </a:r>
          </a:p>
          <a:p>
            <a:pPr>
              <a:lnSpc>
                <a:spcPct val="140000"/>
              </a:lnSpc>
              <a:spcBef>
                <a:spcPct val="10000"/>
              </a:spcBef>
              <a:buFontTx/>
              <a:buNone/>
              <a:defRPr/>
            </a:pPr>
            <a:r>
              <a:rPr lang="ja-JP" altLang="en-US" sz="2400" b="1" dirty="0" smtClean="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大腿骨頸部骨折の手術目的の入院：</a:t>
            </a:r>
            <a:r>
              <a:rPr lang="en-US" altLang="ja-JP" sz="2400" b="1" dirty="0" smtClean="0">
                <a:solidFill>
                  <a:srgbClr val="669900"/>
                </a:solidFill>
                <a:latin typeface="Meiryo UI" pitchFamily="50" charset="-128"/>
                <a:ea typeface="Meiryo UI" pitchFamily="50" charset="-128"/>
                <a:cs typeface="Meiryo UI" pitchFamily="50" charset="-128"/>
              </a:rPr>
              <a:t>31-88%</a:t>
            </a:r>
            <a:r>
              <a:rPr lang="en-US" altLang="ja-JP" sz="2000" b="1" dirty="0" smtClean="0">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(Homes 2000)</a:t>
            </a:r>
          </a:p>
          <a:p>
            <a:pPr>
              <a:lnSpc>
                <a:spcPct val="110000"/>
              </a:lnSpc>
              <a:spcBef>
                <a:spcPct val="10000"/>
              </a:spcBef>
              <a:buFontTx/>
              <a:buNone/>
              <a:defRPr/>
            </a:pPr>
            <a:endParaRPr lang="ja-JP" altLang="en-US" sz="2000" b="1" dirty="0" smtClean="0">
              <a:latin typeface="Meiryo UI" pitchFamily="50" charset="-128"/>
              <a:ea typeface="Meiryo UI" pitchFamily="50" charset="-128"/>
              <a:cs typeface="Meiryo UI" pitchFamily="50" charset="-128"/>
            </a:endParaRPr>
          </a:p>
          <a:p>
            <a:pPr>
              <a:lnSpc>
                <a:spcPct val="110000"/>
              </a:lnSpc>
              <a:spcBef>
                <a:spcPct val="10000"/>
              </a:spcBef>
              <a:buFontTx/>
              <a:buNone/>
              <a:defRPr/>
            </a:pPr>
            <a:r>
              <a:rPr lang="en-US" altLang="ja-JP" sz="2000" b="1" dirty="0" smtClean="0">
                <a:solidFill>
                  <a:srgbClr val="669900"/>
                </a:solidFill>
                <a:latin typeface="Meiryo UI" pitchFamily="50" charset="-128"/>
                <a:ea typeface="Meiryo UI" pitchFamily="50" charset="-128"/>
                <a:cs typeface="Meiryo UI" pitchFamily="50" charset="-128"/>
              </a:rPr>
              <a:t>【</a:t>
            </a:r>
            <a:r>
              <a:rPr lang="ja-JP" altLang="en-US" sz="2000" b="1" dirty="0" smtClean="0">
                <a:solidFill>
                  <a:srgbClr val="669900"/>
                </a:solidFill>
                <a:latin typeface="Meiryo UI" pitchFamily="50" charset="-128"/>
                <a:ea typeface="Meiryo UI" pitchFamily="50" charset="-128"/>
                <a:cs typeface="Meiryo UI" pitchFamily="50" charset="-128"/>
              </a:rPr>
              <a:t>認知症患者の入院理由</a:t>
            </a:r>
            <a:r>
              <a:rPr lang="en-US" altLang="ja-JP" sz="2000" b="1" dirty="0" smtClean="0">
                <a:solidFill>
                  <a:srgbClr val="669900"/>
                </a:solidFill>
                <a:latin typeface="Meiryo UI" pitchFamily="50" charset="-128"/>
                <a:ea typeface="Meiryo UI" pitchFamily="50" charset="-128"/>
                <a:cs typeface="Meiryo UI" pitchFamily="50" charset="-128"/>
              </a:rPr>
              <a:t>】</a:t>
            </a:r>
          </a:p>
          <a:p>
            <a:pPr>
              <a:lnSpc>
                <a:spcPct val="110000"/>
              </a:lnSpc>
              <a:spcBef>
                <a:spcPct val="10000"/>
              </a:spcBef>
              <a:buFontTx/>
              <a:buNone/>
              <a:defRPr/>
            </a:pPr>
            <a:r>
              <a:rPr lang="en-US" altLang="ja-JP" sz="2000" b="1" dirty="0" smtClean="0">
                <a:latin typeface="Meiryo UI" pitchFamily="50" charset="-128"/>
                <a:ea typeface="Meiryo UI" pitchFamily="50" charset="-128"/>
                <a:cs typeface="Meiryo UI" pitchFamily="50" charset="-128"/>
              </a:rPr>
              <a:t>  ● </a:t>
            </a:r>
            <a:r>
              <a:rPr lang="ja-JP" altLang="en-US" sz="2000" b="1" dirty="0" smtClean="0">
                <a:latin typeface="Meiryo UI" pitchFamily="50" charset="-128"/>
                <a:ea typeface="Meiryo UI" pitchFamily="50" charset="-128"/>
                <a:cs typeface="Meiryo UI" pitchFamily="50" charset="-128"/>
              </a:rPr>
              <a:t>誤嚥性肺炎、膀胱炎、尿路感染症、転倒、敗血症、大腿骨頸部骨折</a:t>
            </a:r>
          </a:p>
          <a:p>
            <a:pPr>
              <a:lnSpc>
                <a:spcPct val="110000"/>
              </a:lnSpc>
              <a:spcBef>
                <a:spcPct val="10000"/>
              </a:spcBef>
              <a:buFontTx/>
              <a:buNone/>
              <a:defRPr/>
            </a:pPr>
            <a:r>
              <a:rPr lang="ja-JP" altLang="en-US" sz="2000" b="1" dirty="0" smtClean="0">
                <a:latin typeface="Meiryo UI" pitchFamily="50" charset="-128"/>
                <a:ea typeface="Meiryo UI" pitchFamily="50" charset="-128"/>
                <a:cs typeface="Meiryo UI" pitchFamily="50" charset="-128"/>
              </a:rPr>
              <a:t>      が多かった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(Zhao 2008)</a:t>
            </a:r>
          </a:p>
          <a:p>
            <a:pPr>
              <a:lnSpc>
                <a:spcPct val="110000"/>
              </a:lnSpc>
              <a:spcBef>
                <a:spcPct val="10000"/>
              </a:spcBef>
              <a:buFontTx/>
              <a:buNone/>
              <a:defRPr/>
            </a:pPr>
            <a:endParaRPr lang="en-US" altLang="ja-JP" sz="1000" b="1" dirty="0" smtClean="0">
              <a:latin typeface="Meiryo UI" pitchFamily="50" charset="-128"/>
              <a:ea typeface="Meiryo UI" pitchFamily="50" charset="-128"/>
              <a:cs typeface="Meiryo UI" pitchFamily="50" charset="-128"/>
            </a:endParaRPr>
          </a:p>
          <a:p>
            <a:pPr>
              <a:lnSpc>
                <a:spcPct val="110000"/>
              </a:lnSpc>
              <a:spcBef>
                <a:spcPct val="10000"/>
              </a:spcBef>
              <a:buFontTx/>
              <a:buNone/>
              <a:defRPr/>
            </a:pPr>
            <a:r>
              <a:rPr lang="en-US" altLang="ja-JP" sz="2000" b="1" dirty="0" smtClean="0">
                <a:solidFill>
                  <a:srgbClr val="FF5050"/>
                </a:solidFill>
                <a:latin typeface="Meiryo UI" pitchFamily="50" charset="-128"/>
                <a:ea typeface="Meiryo UI" pitchFamily="50" charset="-128"/>
                <a:cs typeface="Meiryo UI" pitchFamily="50" charset="-128"/>
              </a:rPr>
              <a:t>  ● </a:t>
            </a:r>
            <a:r>
              <a:rPr lang="ja-JP" altLang="en-US" sz="2000" b="1" dirty="0" smtClean="0">
                <a:solidFill>
                  <a:srgbClr val="FF5050"/>
                </a:solidFill>
                <a:latin typeface="Meiryo UI" pitchFamily="50" charset="-128"/>
                <a:ea typeface="Meiryo UI" pitchFamily="50" charset="-128"/>
                <a:cs typeface="Meiryo UI" pitchFamily="50" charset="-128"/>
              </a:rPr>
              <a:t>肺炎、胃腸炎、尿路感染は </a:t>
            </a:r>
            <a:r>
              <a:rPr lang="en-US" altLang="ja-JP" sz="2000" b="1" dirty="0" smtClean="0">
                <a:solidFill>
                  <a:srgbClr val="FF5050"/>
                </a:solidFill>
                <a:latin typeface="Meiryo UI" pitchFamily="50" charset="-128"/>
                <a:ea typeface="Meiryo UI" pitchFamily="50" charset="-128"/>
                <a:cs typeface="Meiryo UI" pitchFamily="50" charset="-128"/>
              </a:rPr>
              <a:t>ambulatory care sensitive   </a:t>
            </a:r>
          </a:p>
          <a:p>
            <a:pPr>
              <a:lnSpc>
                <a:spcPct val="110000"/>
              </a:lnSpc>
              <a:spcBef>
                <a:spcPct val="10000"/>
              </a:spcBef>
              <a:buFontTx/>
              <a:buNone/>
              <a:defRPr/>
            </a:pPr>
            <a:r>
              <a:rPr lang="en-US" altLang="ja-JP" sz="2000" b="1" dirty="0" smtClean="0">
                <a:solidFill>
                  <a:srgbClr val="FF5050"/>
                </a:solidFill>
                <a:latin typeface="Meiryo UI" pitchFamily="50" charset="-128"/>
                <a:ea typeface="Meiryo UI" pitchFamily="50" charset="-128"/>
                <a:cs typeface="Meiryo UI" pitchFamily="50" charset="-128"/>
              </a:rPr>
              <a:t>      condition </a:t>
            </a:r>
            <a:r>
              <a:rPr lang="ja-JP" altLang="en-US" sz="2000" b="1" dirty="0" smtClean="0">
                <a:solidFill>
                  <a:srgbClr val="FF5050"/>
                </a:solidFill>
                <a:latin typeface="Meiryo UI" pitchFamily="50" charset="-128"/>
                <a:ea typeface="Meiryo UI" pitchFamily="50" charset="-128"/>
                <a:cs typeface="Meiryo UI" pitchFamily="50" charset="-128"/>
              </a:rPr>
              <a:t>と呼ばれ、予防や早期発見に努めることで、アルツハイマー病</a:t>
            </a:r>
          </a:p>
          <a:p>
            <a:pPr>
              <a:lnSpc>
                <a:spcPct val="110000"/>
              </a:lnSpc>
              <a:spcBef>
                <a:spcPct val="10000"/>
              </a:spcBef>
              <a:buFontTx/>
              <a:buNone/>
              <a:defRPr/>
            </a:pPr>
            <a:r>
              <a:rPr lang="ja-JP" altLang="en-US" sz="2000" b="1" dirty="0" smtClean="0">
                <a:solidFill>
                  <a:srgbClr val="FF5050"/>
                </a:solidFill>
                <a:latin typeface="Meiryo UI" pitchFamily="50" charset="-128"/>
                <a:ea typeface="Meiryo UI" pitchFamily="50" charset="-128"/>
                <a:cs typeface="Meiryo UI" pitchFamily="50" charset="-128"/>
              </a:rPr>
              <a:t>      患者の緊急入院を予防することができると言われ、</a:t>
            </a:r>
            <a:r>
              <a:rPr lang="en-US" altLang="ja-JP" sz="2000" b="1" dirty="0">
                <a:solidFill>
                  <a:srgbClr val="FF5050"/>
                </a:solidFill>
                <a:latin typeface="Meiryo UI" pitchFamily="50" charset="-128"/>
                <a:ea typeface="Meiryo UI" pitchFamily="50" charset="-128"/>
                <a:cs typeface="Meiryo UI" pitchFamily="50" charset="-128"/>
              </a:rPr>
              <a:t>nursing home</a:t>
            </a:r>
            <a:r>
              <a:rPr lang="ja-JP" altLang="en-US" sz="2000" b="1" dirty="0">
                <a:solidFill>
                  <a:srgbClr val="FF5050"/>
                </a:solidFill>
                <a:latin typeface="Meiryo UI" pitchFamily="50" charset="-128"/>
                <a:ea typeface="Meiryo UI" pitchFamily="50" charset="-128"/>
                <a:cs typeface="Meiryo UI" pitchFamily="50" charset="-128"/>
              </a:rPr>
              <a:t>の</a:t>
            </a:r>
            <a:endParaRPr lang="ja-JP" altLang="en-US" sz="2000" b="1" dirty="0" smtClean="0">
              <a:solidFill>
                <a:srgbClr val="FF5050"/>
              </a:solidFill>
              <a:latin typeface="Meiryo UI" pitchFamily="50" charset="-128"/>
              <a:ea typeface="Meiryo UI" pitchFamily="50" charset="-128"/>
              <a:cs typeface="Meiryo UI" pitchFamily="50" charset="-128"/>
            </a:endParaRPr>
          </a:p>
          <a:p>
            <a:pPr>
              <a:lnSpc>
                <a:spcPct val="110000"/>
              </a:lnSpc>
              <a:spcBef>
                <a:spcPct val="10000"/>
              </a:spcBef>
              <a:buFontTx/>
              <a:buNone/>
              <a:defRPr/>
            </a:pPr>
            <a:r>
              <a:rPr lang="ja-JP" altLang="en-US" sz="2000" b="1" dirty="0" smtClean="0">
                <a:solidFill>
                  <a:srgbClr val="FF5050"/>
                </a:solidFill>
                <a:latin typeface="Meiryo UI" pitchFamily="50" charset="-128"/>
                <a:ea typeface="Meiryo UI" pitchFamily="50" charset="-128"/>
                <a:cs typeface="Meiryo UI" pitchFamily="50" charset="-128"/>
              </a:rPr>
              <a:t>      </a:t>
            </a:r>
            <a:r>
              <a:rPr lang="en-US" altLang="ja-JP" sz="2000" b="1" dirty="0" smtClean="0">
                <a:solidFill>
                  <a:srgbClr val="FF5050"/>
                </a:solidFill>
                <a:latin typeface="Meiryo UI" pitchFamily="50" charset="-128"/>
                <a:ea typeface="Meiryo UI" pitchFamily="50" charset="-128"/>
                <a:cs typeface="Meiryo UI" pitchFamily="50" charset="-128"/>
              </a:rPr>
              <a:t>quality indicator</a:t>
            </a:r>
            <a:r>
              <a:rPr lang="ja-JP" altLang="en-US" sz="2000" b="1" dirty="0" smtClean="0">
                <a:solidFill>
                  <a:srgbClr val="FF5050"/>
                </a:solidFill>
                <a:latin typeface="Meiryo UI" pitchFamily="50" charset="-128"/>
                <a:ea typeface="Meiryo UI" pitchFamily="50" charset="-128"/>
                <a:cs typeface="Meiryo UI" pitchFamily="50" charset="-128"/>
              </a:rPr>
              <a:t>である</a:t>
            </a:r>
          </a:p>
        </p:txBody>
      </p:sp>
      <p:sp>
        <p:nvSpPr>
          <p:cNvPr id="23555" name="Text Box 2"/>
          <p:cNvSpPr txBox="1">
            <a:spLocks noChangeArrowheads="1"/>
          </p:cNvSpPr>
          <p:nvPr/>
        </p:nvSpPr>
        <p:spPr bwMode="auto">
          <a:xfrm>
            <a:off x="1193800" y="339725"/>
            <a:ext cx="6921500" cy="553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dirty="0" smtClean="0">
                <a:latin typeface="Meiryo UI" pitchFamily="50" charset="-128"/>
                <a:ea typeface="Meiryo UI" pitchFamily="50" charset="-128"/>
                <a:cs typeface="Meiryo UI" pitchFamily="50" charset="-128"/>
              </a:rPr>
              <a:t>認知症入院患者</a:t>
            </a:r>
            <a:r>
              <a:rPr lang="ja-JP" altLang="en-US" sz="3000" b="1" dirty="0">
                <a:latin typeface="Meiryo UI" pitchFamily="50" charset="-128"/>
                <a:ea typeface="Meiryo UI" pitchFamily="50" charset="-128"/>
                <a:cs typeface="Meiryo UI" pitchFamily="50" charset="-128"/>
              </a:rPr>
              <a:t>の</a:t>
            </a:r>
            <a:r>
              <a:rPr lang="ja-JP" altLang="en-US" sz="3000" b="1" dirty="0" smtClean="0">
                <a:latin typeface="Meiryo UI" pitchFamily="50" charset="-128"/>
                <a:ea typeface="Meiryo UI" pitchFamily="50" charset="-128"/>
                <a:cs typeface="Meiryo UI" pitchFamily="50" charset="-128"/>
              </a:rPr>
              <a:t>比率（</a:t>
            </a:r>
            <a:r>
              <a:rPr lang="ja-JP" altLang="en-US" sz="3000" b="1" dirty="0">
                <a:latin typeface="Meiryo UI" pitchFamily="50" charset="-128"/>
                <a:ea typeface="Meiryo UI" pitchFamily="50" charset="-128"/>
                <a:cs typeface="Meiryo UI" pitchFamily="50" charset="-128"/>
              </a:rPr>
              <a:t>海外）</a:t>
            </a:r>
            <a:endParaRPr lang="en-US" altLang="ja-JP"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357768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214438" y="252129"/>
            <a:ext cx="6713537" cy="100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認知症の人の入院加療・退院を</a:t>
            </a:r>
            <a:endParaRPr lang="en-US" altLang="ja-JP" sz="3000" b="1" dirty="0">
              <a:latin typeface="Meiryo UI" pitchFamily="50" charset="-128"/>
              <a:ea typeface="Meiryo UI" pitchFamily="50" charset="-128"/>
              <a:cs typeface="Meiryo UI" pitchFamily="50" charset="-128"/>
            </a:endParaRPr>
          </a:p>
          <a:p>
            <a:pPr algn="ctr" eaLnBrk="1" hangingPunct="1"/>
            <a:r>
              <a:rPr lang="ja-JP" altLang="en-US" sz="3000" b="1" dirty="0">
                <a:latin typeface="Meiryo UI" pitchFamily="50" charset="-128"/>
                <a:ea typeface="Meiryo UI" pitchFamily="50" charset="-128"/>
                <a:cs typeface="Meiryo UI" pitchFamily="50" charset="-128"/>
              </a:rPr>
              <a:t>スムーズに進めるための４つの視点</a:t>
            </a:r>
          </a:p>
        </p:txBody>
      </p:sp>
      <p:sp>
        <p:nvSpPr>
          <p:cNvPr id="44" name="Rectangle 3"/>
          <p:cNvSpPr>
            <a:spLocks noChangeArrowheads="1"/>
          </p:cNvSpPr>
          <p:nvPr/>
        </p:nvSpPr>
        <p:spPr bwMode="auto">
          <a:xfrm>
            <a:off x="286543" y="128905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35845" name="正方形/長方形 45"/>
          <p:cNvSpPr>
            <a:spLocks noChangeArrowheads="1"/>
          </p:cNvSpPr>
          <p:nvPr/>
        </p:nvSpPr>
        <p:spPr bwMode="auto">
          <a:xfrm>
            <a:off x="668338" y="3079750"/>
            <a:ext cx="810101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449263" indent="-449263"/>
            <a:r>
              <a:rPr lang="ja-JP" altLang="en-US" sz="2600" b="1" dirty="0">
                <a:solidFill>
                  <a:srgbClr val="000000"/>
                </a:solidFill>
                <a:latin typeface="Meiryo UI" pitchFamily="50" charset="-128"/>
                <a:ea typeface="Meiryo UI" pitchFamily="50" charset="-128"/>
                <a:cs typeface="Meiryo UI" pitchFamily="50" charset="-128"/>
              </a:rPr>
              <a:t>  そのために、以下の</a:t>
            </a:r>
            <a:r>
              <a:rPr lang="ja-JP" altLang="en-US" sz="2600" b="1" dirty="0" smtClean="0">
                <a:solidFill>
                  <a:srgbClr val="000000"/>
                </a:solidFill>
                <a:latin typeface="Meiryo UI" pitchFamily="50" charset="-128"/>
                <a:ea typeface="Meiryo UI" pitchFamily="50" charset="-128"/>
                <a:cs typeface="Meiryo UI" pitchFamily="50" charset="-128"/>
              </a:rPr>
              <a:t>４点の理解が重要</a:t>
            </a:r>
            <a:endParaRPr lang="en-US" altLang="ja-JP" sz="2600" b="1" dirty="0">
              <a:solidFill>
                <a:srgbClr val="000000"/>
              </a:solidFill>
              <a:latin typeface="Meiryo UI" pitchFamily="50" charset="-128"/>
              <a:ea typeface="Meiryo UI" pitchFamily="50" charset="-128"/>
              <a:cs typeface="Meiryo UI" pitchFamily="50" charset="-128"/>
            </a:endParaRPr>
          </a:p>
          <a:p>
            <a:pPr marL="449263" indent="-449263">
              <a:spcBef>
                <a:spcPts val="2400"/>
              </a:spcBef>
            </a:pPr>
            <a:r>
              <a:rPr lang="en-US" altLang="ja-JP" sz="2600" b="1" dirty="0" smtClean="0">
                <a:solidFill>
                  <a:srgbClr val="000000"/>
                </a:solidFill>
                <a:latin typeface="Meiryo UI" pitchFamily="50" charset="-128"/>
                <a:ea typeface="Meiryo UI" pitchFamily="50" charset="-128"/>
                <a:cs typeface="Meiryo UI" pitchFamily="50" charset="-128"/>
              </a:rPr>
              <a:t>①	</a:t>
            </a:r>
            <a:r>
              <a:rPr lang="ja-JP" altLang="en-US" sz="2600" b="1" dirty="0" smtClean="0">
                <a:solidFill>
                  <a:srgbClr val="000000"/>
                </a:solidFill>
                <a:latin typeface="Meiryo UI" pitchFamily="50" charset="-128"/>
                <a:ea typeface="Meiryo UI" pitchFamily="50" charset="-128"/>
                <a:cs typeface="Meiryo UI" pitchFamily="50" charset="-128"/>
              </a:rPr>
              <a:t>認知症</a:t>
            </a:r>
            <a:r>
              <a:rPr lang="ja-JP" altLang="en-US" sz="2600" b="1" dirty="0">
                <a:solidFill>
                  <a:srgbClr val="000000"/>
                </a:solidFill>
                <a:latin typeface="Meiryo UI" pitchFamily="50" charset="-128"/>
                <a:ea typeface="Meiryo UI" pitchFamily="50" charset="-128"/>
                <a:cs typeface="Meiryo UI" pitchFamily="50" charset="-128"/>
              </a:rPr>
              <a:t>の人がたどる経過と</a:t>
            </a:r>
            <a:r>
              <a:rPr lang="ja-JP" altLang="en-US" sz="2600" b="1" dirty="0" smtClean="0">
                <a:solidFill>
                  <a:srgbClr val="000000"/>
                </a:solidFill>
                <a:latin typeface="Meiryo UI" pitchFamily="50" charset="-128"/>
                <a:ea typeface="Meiryo UI" pitchFamily="50" charset="-128"/>
                <a:cs typeface="Meiryo UI" pitchFamily="50" charset="-128"/>
              </a:rPr>
              <a:t>入院</a:t>
            </a:r>
            <a:endParaRPr lang="en-US" altLang="ja-JP" sz="2600" b="1" dirty="0">
              <a:solidFill>
                <a:srgbClr val="000000"/>
              </a:solidFill>
              <a:latin typeface="Meiryo UI" pitchFamily="50" charset="-128"/>
              <a:ea typeface="Meiryo UI" pitchFamily="50" charset="-128"/>
              <a:cs typeface="Meiryo UI" pitchFamily="50" charset="-128"/>
            </a:endParaRPr>
          </a:p>
          <a:p>
            <a:pPr marL="449263" indent="-449263">
              <a:spcBef>
                <a:spcPts val="1200"/>
              </a:spcBef>
            </a:pPr>
            <a:r>
              <a:rPr lang="en-US" altLang="ja-JP" sz="2600" b="1" dirty="0" smtClean="0">
                <a:solidFill>
                  <a:srgbClr val="000000"/>
                </a:solidFill>
                <a:latin typeface="Meiryo UI" pitchFamily="50" charset="-128"/>
                <a:ea typeface="Meiryo UI" pitchFamily="50" charset="-128"/>
                <a:cs typeface="Meiryo UI" pitchFamily="50" charset="-128"/>
              </a:rPr>
              <a:t>②</a:t>
            </a:r>
            <a:r>
              <a:rPr lang="ja-JP" altLang="en-US" sz="2600" b="1" dirty="0" smtClean="0">
                <a:solidFill>
                  <a:srgbClr val="000000"/>
                </a:solidFill>
                <a:latin typeface="Meiryo UI" pitchFamily="50" charset="-128"/>
                <a:ea typeface="Meiryo UI" pitchFamily="50" charset="-128"/>
                <a:cs typeface="Meiryo UI" pitchFamily="50" charset="-128"/>
              </a:rPr>
              <a:t> 認知症</a:t>
            </a:r>
            <a:r>
              <a:rPr lang="ja-JP" altLang="en-US" sz="2600" b="1" dirty="0">
                <a:solidFill>
                  <a:srgbClr val="000000"/>
                </a:solidFill>
                <a:latin typeface="Meiryo UI" pitchFamily="50" charset="-128"/>
                <a:ea typeface="Meiryo UI" pitchFamily="50" charset="-128"/>
                <a:cs typeface="Meiryo UI" pitchFamily="50" charset="-128"/>
              </a:rPr>
              <a:t>の人の全人的</a:t>
            </a:r>
            <a:r>
              <a:rPr lang="ja-JP" altLang="en-US" sz="2600" b="1" dirty="0" smtClean="0">
                <a:solidFill>
                  <a:srgbClr val="000000"/>
                </a:solidFill>
                <a:latin typeface="Meiryo UI" pitchFamily="50" charset="-128"/>
                <a:ea typeface="Meiryo UI" pitchFamily="50" charset="-128"/>
                <a:cs typeface="Meiryo UI" pitchFamily="50" charset="-128"/>
              </a:rPr>
              <a:t>理解</a:t>
            </a:r>
            <a:endParaRPr lang="en-US" altLang="ja-JP" sz="2600" b="1" dirty="0" smtClean="0">
              <a:solidFill>
                <a:srgbClr val="000000"/>
              </a:solidFill>
              <a:latin typeface="Meiryo UI" pitchFamily="50" charset="-128"/>
              <a:ea typeface="Meiryo UI" pitchFamily="50" charset="-128"/>
              <a:cs typeface="Meiryo UI" pitchFamily="50" charset="-128"/>
            </a:endParaRPr>
          </a:p>
          <a:p>
            <a:pPr marL="449263" indent="-449263">
              <a:spcBef>
                <a:spcPts val="1200"/>
              </a:spcBef>
            </a:pPr>
            <a:r>
              <a:rPr lang="en-US" altLang="ja-JP" sz="2600" b="1" dirty="0" smtClean="0">
                <a:solidFill>
                  <a:srgbClr val="000000"/>
                </a:solidFill>
                <a:latin typeface="Meiryo UI" pitchFamily="50" charset="-128"/>
                <a:ea typeface="Meiryo UI" pitchFamily="50" charset="-128"/>
                <a:cs typeface="Meiryo UI" pitchFamily="50" charset="-128"/>
              </a:rPr>
              <a:t>③</a:t>
            </a:r>
            <a:r>
              <a:rPr lang="en-US" altLang="ja-JP" sz="2600" b="1" dirty="0">
                <a:solidFill>
                  <a:srgbClr val="000000"/>
                </a:solidFill>
                <a:latin typeface="Meiryo UI" pitchFamily="50" charset="-128"/>
                <a:ea typeface="Meiryo UI" pitchFamily="50" charset="-128"/>
                <a:cs typeface="Meiryo UI" pitchFamily="50" charset="-128"/>
              </a:rPr>
              <a:t>	</a:t>
            </a:r>
            <a:r>
              <a:rPr lang="ja-JP" altLang="en-US" sz="2600" b="1" dirty="0">
                <a:solidFill>
                  <a:srgbClr val="000000"/>
                </a:solidFill>
                <a:latin typeface="Meiryo UI" pitchFamily="50" charset="-128"/>
                <a:ea typeface="Meiryo UI" pitchFamily="50" charset="-128"/>
                <a:cs typeface="Meiryo UI" pitchFamily="50" charset="-128"/>
              </a:rPr>
              <a:t>入院の際に留意が必要な認知症の症状と要因</a:t>
            </a:r>
            <a:r>
              <a:rPr lang="en-US" altLang="ja-JP" sz="2600" b="1" dirty="0">
                <a:solidFill>
                  <a:srgbClr val="000000"/>
                </a:solidFill>
                <a:latin typeface="Meiryo UI" pitchFamily="50" charset="-128"/>
                <a:ea typeface="Meiryo UI" pitchFamily="50" charset="-128"/>
                <a:cs typeface="Meiryo UI" pitchFamily="50" charset="-128"/>
              </a:rPr>
              <a:t>･</a:t>
            </a:r>
            <a:r>
              <a:rPr lang="ja-JP" altLang="en-US" sz="2600" b="1" dirty="0">
                <a:solidFill>
                  <a:srgbClr val="000000"/>
                </a:solidFill>
                <a:latin typeface="Meiryo UI" pitchFamily="50" charset="-128"/>
                <a:ea typeface="Meiryo UI" pitchFamily="50" charset="-128"/>
                <a:cs typeface="Meiryo UI" pitchFamily="50" charset="-128"/>
              </a:rPr>
              <a:t>誘因</a:t>
            </a:r>
            <a:endParaRPr lang="en-US" altLang="ja-JP" sz="2600" b="1" dirty="0" smtClean="0">
              <a:solidFill>
                <a:srgbClr val="000000"/>
              </a:solidFill>
              <a:latin typeface="Meiryo UI" pitchFamily="50" charset="-128"/>
              <a:ea typeface="Meiryo UI" pitchFamily="50" charset="-128"/>
              <a:cs typeface="Meiryo UI" pitchFamily="50" charset="-128"/>
            </a:endParaRPr>
          </a:p>
          <a:p>
            <a:pPr marL="449263" indent="-449263">
              <a:spcBef>
                <a:spcPts val="1200"/>
              </a:spcBef>
            </a:pPr>
            <a:r>
              <a:rPr lang="en-US" altLang="ja-JP" sz="2600" b="1" dirty="0" smtClean="0">
                <a:solidFill>
                  <a:srgbClr val="000000"/>
                </a:solidFill>
                <a:latin typeface="Meiryo UI" pitchFamily="50" charset="-128"/>
                <a:ea typeface="Meiryo UI" pitchFamily="50" charset="-128"/>
                <a:cs typeface="Meiryo UI" pitchFamily="50" charset="-128"/>
              </a:rPr>
              <a:t>④	</a:t>
            </a:r>
            <a:r>
              <a:rPr lang="ja-JP" altLang="en-US" sz="2600" b="1" dirty="0">
                <a:solidFill>
                  <a:srgbClr val="000000"/>
                </a:solidFill>
                <a:latin typeface="Meiryo UI" pitchFamily="50" charset="-128"/>
                <a:ea typeface="Meiryo UI" pitchFamily="50" charset="-128"/>
                <a:cs typeface="Meiryo UI" pitchFamily="50" charset="-128"/>
              </a:rPr>
              <a:t>本人が体験している</a:t>
            </a:r>
            <a:r>
              <a:rPr lang="ja-JP" altLang="en-US" sz="2600" b="1" dirty="0" smtClean="0">
                <a:solidFill>
                  <a:srgbClr val="000000"/>
                </a:solidFill>
                <a:latin typeface="Meiryo UI" pitchFamily="50" charset="-128"/>
                <a:ea typeface="Meiryo UI" pitchFamily="50" charset="-128"/>
                <a:cs typeface="Meiryo UI" pitchFamily="50" charset="-128"/>
              </a:rPr>
              <a:t>こ</a:t>
            </a:r>
            <a:r>
              <a:rPr lang="ja-JP" altLang="en-US" sz="2600" b="1" dirty="0">
                <a:solidFill>
                  <a:srgbClr val="000000"/>
                </a:solidFill>
                <a:latin typeface="Meiryo UI" pitchFamily="50" charset="-128"/>
                <a:ea typeface="Meiryo UI" pitchFamily="50" charset="-128"/>
                <a:cs typeface="Meiryo UI" pitchFamily="50" charset="-128"/>
              </a:rPr>
              <a:t>と</a:t>
            </a:r>
            <a:endParaRPr lang="en-US" altLang="ja-JP" sz="2600" b="1" dirty="0">
              <a:solidFill>
                <a:srgbClr val="000000"/>
              </a:solidFill>
              <a:latin typeface="Meiryo UI" pitchFamily="50" charset="-128"/>
              <a:ea typeface="Meiryo UI" pitchFamily="50" charset="-128"/>
              <a:cs typeface="Meiryo UI" pitchFamily="50" charset="-128"/>
            </a:endParaRPr>
          </a:p>
        </p:txBody>
      </p:sp>
      <p:sp>
        <p:nvSpPr>
          <p:cNvPr id="35846" name="正方形/長方形 3"/>
          <p:cNvSpPr>
            <a:spLocks noChangeArrowheads="1"/>
          </p:cNvSpPr>
          <p:nvPr/>
        </p:nvSpPr>
        <p:spPr bwMode="auto">
          <a:xfrm>
            <a:off x="668338" y="1652588"/>
            <a:ext cx="7688853" cy="1042987"/>
          </a:xfrm>
          <a:prstGeom prst="rect">
            <a:avLst/>
          </a:pr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lIns="180000" tIns="108000" rIns="180000" bIns="108000" anchor="ctr"/>
          <a:lstStyle/>
          <a:p>
            <a:r>
              <a:rPr lang="ja-JP" altLang="en-US" sz="2500" b="1" dirty="0" smtClean="0">
                <a:solidFill>
                  <a:schemeClr val="bg1"/>
                </a:solidFill>
                <a:latin typeface="Meiryo UI" pitchFamily="50" charset="-128"/>
                <a:ea typeface="Meiryo UI" pitchFamily="50" charset="-128"/>
                <a:cs typeface="Meiryo UI" pitchFamily="50" charset="-128"/>
              </a:rPr>
              <a:t>認知症の人は、一般</a:t>
            </a:r>
            <a:r>
              <a:rPr lang="ja-JP" altLang="en-US" sz="2500" b="1" dirty="0">
                <a:solidFill>
                  <a:schemeClr val="bg1"/>
                </a:solidFill>
                <a:latin typeface="Meiryo UI" pitchFamily="50" charset="-128"/>
                <a:ea typeface="Meiryo UI" pitchFamily="50" charset="-128"/>
                <a:cs typeface="Meiryo UI" pitchFamily="50" charset="-128"/>
              </a:rPr>
              <a:t>の人以上に、身体的、環境的</a:t>
            </a:r>
            <a:r>
              <a:rPr lang="ja-JP" altLang="en-US" sz="2500" b="1" dirty="0" smtClean="0">
                <a:solidFill>
                  <a:schemeClr val="bg1"/>
                </a:solidFill>
                <a:latin typeface="Meiryo UI" pitchFamily="50" charset="-128"/>
                <a:ea typeface="Meiryo UI" pitchFamily="50" charset="-128"/>
                <a:cs typeface="Meiryo UI" pitchFamily="50" charset="-128"/>
              </a:rPr>
              <a:t>、</a:t>
            </a:r>
            <a:endParaRPr lang="en-US" altLang="ja-JP" sz="2500" b="1" dirty="0" smtClean="0">
              <a:solidFill>
                <a:schemeClr val="bg1"/>
              </a:solidFill>
              <a:latin typeface="Meiryo UI" pitchFamily="50" charset="-128"/>
              <a:ea typeface="Meiryo UI" pitchFamily="50" charset="-128"/>
              <a:cs typeface="Meiryo UI" pitchFamily="50" charset="-128"/>
            </a:endParaRPr>
          </a:p>
          <a:p>
            <a:r>
              <a:rPr lang="ja-JP" altLang="en-US" sz="2500" b="1" dirty="0" smtClean="0">
                <a:solidFill>
                  <a:schemeClr val="bg1"/>
                </a:solidFill>
                <a:latin typeface="Meiryo UI" pitchFamily="50" charset="-128"/>
                <a:ea typeface="Meiryo UI" pitchFamily="50" charset="-128"/>
                <a:cs typeface="Meiryo UI" pitchFamily="50" charset="-128"/>
              </a:rPr>
              <a:t>心理</a:t>
            </a:r>
            <a:r>
              <a:rPr lang="ja-JP" altLang="en-US" sz="2500" b="1" dirty="0">
                <a:solidFill>
                  <a:schemeClr val="bg1"/>
                </a:solidFill>
                <a:latin typeface="Meiryo UI" pitchFamily="50" charset="-128"/>
                <a:ea typeface="Meiryo UI" pitchFamily="50" charset="-128"/>
                <a:cs typeface="Meiryo UI" pitchFamily="50" charset="-128"/>
              </a:rPr>
              <a:t>・社会的</a:t>
            </a:r>
            <a:r>
              <a:rPr lang="ja-JP" altLang="en-US" sz="2500" b="1" dirty="0" smtClean="0">
                <a:solidFill>
                  <a:schemeClr val="bg1"/>
                </a:solidFill>
                <a:latin typeface="Meiryo UI" pitchFamily="50" charset="-128"/>
                <a:ea typeface="Meiryo UI" pitchFamily="50" charset="-128"/>
                <a:cs typeface="Meiryo UI" pitchFamily="50" charset="-128"/>
              </a:rPr>
              <a:t>な要因</a:t>
            </a:r>
            <a:r>
              <a:rPr lang="ja-JP" altLang="en-US" sz="2500" b="1" dirty="0">
                <a:solidFill>
                  <a:schemeClr val="bg1"/>
                </a:solidFill>
                <a:latin typeface="Meiryo UI" pitchFamily="50" charset="-128"/>
                <a:ea typeface="Meiryo UI" pitchFamily="50" charset="-128"/>
                <a:cs typeface="Meiryo UI" pitchFamily="50" charset="-128"/>
              </a:rPr>
              <a:t>による影響を受けやすい特徴</a:t>
            </a:r>
            <a:r>
              <a:rPr lang="ja-JP" altLang="en-US" sz="2500" b="1" dirty="0" smtClean="0">
                <a:solidFill>
                  <a:schemeClr val="bg1"/>
                </a:solidFill>
                <a:latin typeface="Meiryo UI" pitchFamily="50" charset="-128"/>
                <a:ea typeface="Meiryo UI" pitchFamily="50" charset="-128"/>
                <a:cs typeface="Meiryo UI" pitchFamily="50" charset="-128"/>
              </a:rPr>
              <a:t>がある</a:t>
            </a:r>
            <a:endParaRPr lang="en-US" altLang="ja-JP" sz="2500" b="1" dirty="0">
              <a:solidFill>
                <a:schemeClr val="bg1"/>
              </a:solidFill>
              <a:latin typeface="Meiryo UI" pitchFamily="50" charset="-128"/>
              <a:ea typeface="Meiryo UI" pitchFamily="50" charset="-128"/>
              <a:cs typeface="Meiryo UI" pitchFamily="50" charset="-128"/>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589988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29" name="Group 61"/>
          <p:cNvGraphicFramePr>
            <a:graphicFrameLocks noGrp="1"/>
          </p:cNvGraphicFramePr>
          <p:nvPr>
            <p:extLst>
              <p:ext uri="{D42A27DB-BD31-4B8C-83A1-F6EECF244321}">
                <p14:modId xmlns:p14="http://schemas.microsoft.com/office/powerpoint/2010/main" val="1793475210"/>
              </p:ext>
            </p:extLst>
          </p:nvPr>
        </p:nvGraphicFramePr>
        <p:xfrm>
          <a:off x="341313" y="2395538"/>
          <a:ext cx="8434387" cy="2438400"/>
        </p:xfrm>
        <a:graphic>
          <a:graphicData uri="http://schemas.openxmlformats.org/drawingml/2006/table">
            <a:tbl>
              <a:tblPr/>
              <a:tblGrid>
                <a:gridCol w="811261"/>
                <a:gridCol w="1508217"/>
                <a:gridCol w="61404"/>
                <a:gridCol w="1544732"/>
                <a:gridCol w="1505041"/>
                <a:gridCol w="1501866"/>
                <a:gridCol w="1501866"/>
              </a:tblGrid>
              <a:tr h="67786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FFFFFF"/>
                          </a:solidFill>
                          <a:effectLst/>
                          <a:latin typeface="Meiryo UI" pitchFamily="50" charset="-128"/>
                          <a:ea typeface="Meiryo UI" pitchFamily="50" charset="-128"/>
                          <a:cs typeface="Meiryo UI" pitchFamily="50" charset="-128"/>
                        </a:rPr>
                        <a:t>自立</a:t>
                      </a: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2000" b="1" i="0" u="none" strike="noStrike" cap="none" normalizeH="0" baseline="0" dirty="0" smtClean="0">
                          <a:ln>
                            <a:noFill/>
                          </a:ln>
                          <a:solidFill>
                            <a:srgbClr val="FFFFFF"/>
                          </a:solidFill>
                          <a:effectLst/>
                          <a:latin typeface="Meiryo UI" pitchFamily="50" charset="-128"/>
                          <a:ea typeface="Meiryo UI" pitchFamily="50" charset="-128"/>
                          <a:cs typeface="Meiryo UI" pitchFamily="50" charset="-128"/>
                        </a:rPr>
                        <a:t>した</a:t>
                      </a:r>
                      <a:endParaRPr kumimoji="1" lang="en-US" altLang="ja-JP" sz="2000" b="1" i="0" u="none" strike="noStrike" cap="none" normalizeH="0" baseline="0" dirty="0" smtClean="0">
                        <a:ln>
                          <a:noFill/>
                        </a:ln>
                        <a:solidFill>
                          <a:srgbClr val="FFFFFF"/>
                        </a:solidFill>
                        <a:effectLst/>
                        <a:latin typeface="Meiryo UI" pitchFamily="50" charset="-128"/>
                        <a:ea typeface="Meiryo UI" pitchFamily="50" charset="-128"/>
                        <a:cs typeface="Meiryo UI" pitchFamily="50"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FFFFFF"/>
                          </a:solidFill>
                          <a:effectLst/>
                          <a:latin typeface="Meiryo UI" pitchFamily="50" charset="-128"/>
                          <a:ea typeface="Meiryo UI" pitchFamily="50" charset="-128"/>
                          <a:cs typeface="Meiryo UI" pitchFamily="50" charset="-128"/>
                        </a:rPr>
                        <a:t>暮らし</a:t>
                      </a:r>
                    </a:p>
                  </a:txBody>
                  <a:tcPr marL="36002" marR="36002" marT="45708" marB="45708" anchor="ctr" horzOverflow="overflow">
                    <a:lnL>
                      <a:noFill/>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3399FF"/>
                    </a:solidFill>
                  </a:tcPr>
                </a:tc>
                <a:tc gridSpan="2">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グレー</a:t>
                      </a:r>
                    </a:p>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ゾーン　</a:t>
                      </a:r>
                    </a:p>
                  </a:txBody>
                  <a:tcPr marL="36002" marR="36002" marT="45708" marB="45708"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669900"/>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中核症状</a:t>
                      </a:r>
                      <a:endParaRPr kumimoji="1" lang="en-US" altLang="ja-JP"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endParaRPr>
                    </a:p>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出現期</a:t>
                      </a:r>
                    </a:p>
                  </a:txBody>
                  <a:tcPr marL="36002" marR="36002" marT="45708" marB="45708"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669900"/>
                    </a:solidFill>
                  </a:tcPr>
                </a:tc>
                <a:tc>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en-US" altLang="ja-JP"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BPSD</a:t>
                      </a:r>
                    </a:p>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多出期</a:t>
                      </a:r>
                    </a:p>
                  </a:txBody>
                  <a:tcPr marL="36002" marR="36002" marT="45708" marB="45708"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669900"/>
                    </a:solidFill>
                  </a:tcPr>
                </a:tc>
                <a:tc>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障害</a:t>
                      </a:r>
                      <a:endParaRPr kumimoji="1" lang="en-US" altLang="ja-JP"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endParaRPr>
                    </a:p>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複合期</a:t>
                      </a:r>
                    </a:p>
                  </a:txBody>
                  <a:tcPr marL="36002" marR="36002" marT="45708" marB="45708"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6699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rgbClr val="FFFFFF"/>
                          </a:solidFill>
                          <a:effectLst/>
                          <a:latin typeface="Meiryo UI" pitchFamily="50" charset="-128"/>
                          <a:ea typeface="Meiryo UI" pitchFamily="50" charset="-128"/>
                          <a:cs typeface="Meiryo UI" pitchFamily="50" charset="-128"/>
                        </a:rPr>
                        <a:t>ターミナル期</a:t>
                      </a:r>
                    </a:p>
                  </a:txBody>
                  <a:tcPr marL="36002" marR="36002" marT="45708" marB="45708" anchor="ctr" horzOverflow="overflow">
                    <a:lnL w="28575"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669900"/>
                    </a:solidFill>
                  </a:tcPr>
                </a:tc>
              </a:tr>
              <a:tr h="379413">
                <a:tc vMerge="1">
                  <a:txBody>
                    <a:bodyPr/>
                    <a:lstStyle/>
                    <a:p>
                      <a:endParaRPr kumimoji="1" lang="ja-JP" altLang="en-US"/>
                    </a:p>
                  </a:txBody>
                  <a:tcPr/>
                </a:tc>
                <a:tc gridSpan="6">
                  <a:txBody>
                    <a:bodyPr/>
                    <a:lstStyle/>
                    <a:p>
                      <a:pPr marL="95250" marR="0" lvl="0" indent="-95250" algn="ctr" defTabSz="914400" rtl="0" eaLnBrk="1" fontAlgn="base" latinLnBrk="0" hangingPunct="1">
                        <a:lnSpc>
                          <a:spcPct val="100000"/>
                        </a:lnSpc>
                        <a:spcBef>
                          <a:spcPts val="300"/>
                        </a:spcBef>
                        <a:spcAft>
                          <a:spcPct val="0"/>
                        </a:spcAft>
                        <a:buClrTx/>
                        <a:buSzTx/>
                        <a:buFontTx/>
                        <a:buNone/>
                        <a:tabLst/>
                      </a:pPr>
                      <a:r>
                        <a:rPr kumimoji="1" lang="ja-JP" altLang="en-US" sz="18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本人におこる暮らしの中での変化（主なもの）</a:t>
                      </a:r>
                      <a:endParaRPr kumimoji="1" lang="en-US" altLang="ja-JP" sz="18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txBody>
                  <a:tcPr marL="36002" marR="0" marT="45708" marB="45708" anchor="ctr" horzOverflow="overflow">
                    <a:lnL w="28575"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89D8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r h="1381124">
                <a:tc vMerge="1">
                  <a:txBody>
                    <a:bodyPr/>
                    <a:lstStyle/>
                    <a:p>
                      <a:endParaRPr kumimoji="1" lang="ja-JP" altLang="en-US"/>
                    </a:p>
                  </a:txBody>
                  <a:tcPr/>
                </a:tc>
                <a:tc>
                  <a:txBody>
                    <a:bodyPr/>
                    <a:lstStyle/>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・物の置き忘れ</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・人や物の名前が出ずらい</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p>
                      <a:pPr marL="180975" marR="0" lvl="0" indent="-180975" algn="l" defTabSz="914400" rtl="0" eaLnBrk="1" fontAlgn="base" latinLnBrk="0" hangingPunct="1">
                        <a:lnSpc>
                          <a:spcPct val="90000"/>
                        </a:lnSpc>
                        <a:spcBef>
                          <a:spcPts val="100"/>
                        </a:spcBef>
                        <a:spcAft>
                          <a:spcPct val="0"/>
                        </a:spcAft>
                        <a:buClrTx/>
                        <a:buSzTx/>
                        <a:buFontTx/>
                        <a:buNone/>
                        <a:tabLst/>
                      </a:pP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txBody>
                  <a:tcPr marL="36002" marR="0" marT="72021" marB="7202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F3F9FA"/>
                    </a:solidFill>
                  </a:tcPr>
                </a:tc>
                <a:tc gridSpan="2">
                  <a:txBody>
                    <a:bodyPr/>
                    <a:lstStyle/>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・本人が「おか</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しい」と感じる</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ことが増える</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・不安</a:t>
                      </a:r>
                      <a:r>
                        <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a:t>
                      </a: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イライラ</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・疲れやすい</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txBody>
                  <a:tcPr marL="36002" marR="0" marT="72021" marB="7202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F3F9FA"/>
                    </a:solidFill>
                  </a:tcPr>
                </a:tc>
                <a:tc hMerge="1">
                  <a:txBody>
                    <a:bodyPr/>
                    <a:lstStyle/>
                    <a:p>
                      <a:endParaRPr kumimoji="1" lang="ja-JP" altLang="en-US"/>
                    </a:p>
                  </a:txBody>
                  <a:tcPr/>
                </a:tc>
                <a:tc>
                  <a:txBody>
                    <a:bodyPr/>
                    <a:lstStyle/>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・わからない</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ことが増える</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・パニックに</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陥りやすい</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txBody>
                  <a:tcPr marL="36002" marR="0" marT="72021" marB="7202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F3F9FA"/>
                    </a:solidFill>
                  </a:tcPr>
                </a:tc>
                <a:tc>
                  <a:txBody>
                    <a:bodyPr/>
                    <a:lstStyle/>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・できないこと</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が増える</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・ふらつく、</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転びやすい、</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動けない</a:t>
                      </a:r>
                      <a:endParaRPr kumimoji="1" lang="en-US" altLang="ja-JP"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endParaRPr>
                    </a:p>
                  </a:txBody>
                  <a:tcPr marL="36002" marR="0" marT="72021" marB="72021"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a:noFill/>
                    </a:lnT>
                    <a:lnB>
                      <a:noFill/>
                    </a:lnB>
                    <a:lnTlToBr>
                      <a:noFill/>
                    </a:lnTlToBr>
                    <a:lnBlToTr>
                      <a:noFill/>
                    </a:lnBlToTr>
                    <a:solidFill>
                      <a:srgbClr val="F3F9FA"/>
                    </a:solidFill>
                  </a:tcPr>
                </a:tc>
                <a:tc>
                  <a:txBody>
                    <a:bodyPr/>
                    <a:lstStyle/>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・食べられなく</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なる</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・体温調節が</a:t>
                      </a:r>
                    </a:p>
                    <a:p>
                      <a:pPr marL="180975" marR="0" lvl="0" indent="-180975" algn="l" defTabSz="914400" rtl="0" eaLnBrk="1" fontAlgn="base" latinLnBrk="0" hangingPunct="1">
                        <a:lnSpc>
                          <a:spcPct val="90000"/>
                        </a:lnSpc>
                        <a:spcBef>
                          <a:spcPts val="10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乱れる</a:t>
                      </a:r>
                      <a:endParaRPr kumimoji="1" lang="en-US" altLang="ja-JP"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txBody>
                  <a:tcPr marL="36002" marR="0" marT="72021" marB="72021" horzOverflow="overflow">
                    <a:lnL w="28575" cap="flat" cmpd="sng" algn="ctr">
                      <a:solidFill>
                        <a:schemeClr val="bg1"/>
                      </a:solidFill>
                      <a:prstDash val="solid"/>
                      <a:round/>
                      <a:headEnd type="none" w="med" len="med"/>
                      <a:tailEnd type="none" w="med" len="med"/>
                    </a:lnL>
                    <a:lnR>
                      <a:noFill/>
                    </a:lnR>
                    <a:lnT>
                      <a:noFill/>
                    </a:lnT>
                    <a:lnB>
                      <a:noFill/>
                    </a:lnB>
                    <a:lnTlToBr>
                      <a:noFill/>
                    </a:lnTlToBr>
                    <a:lnBlToTr>
                      <a:noFill/>
                    </a:lnBlToTr>
                    <a:solidFill>
                      <a:srgbClr val="F3F9FA"/>
                    </a:solidFill>
                  </a:tcPr>
                </a:tc>
              </a:tr>
            </a:tbl>
          </a:graphicData>
        </a:graphic>
      </p:graphicFrame>
      <p:sp>
        <p:nvSpPr>
          <p:cNvPr id="34840" name="テキスト ボックス 12"/>
          <p:cNvSpPr txBox="1">
            <a:spLocks noChangeArrowheads="1"/>
          </p:cNvSpPr>
          <p:nvPr/>
        </p:nvSpPr>
        <p:spPr bwMode="auto">
          <a:xfrm>
            <a:off x="2022475" y="6497638"/>
            <a:ext cx="68373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参考：永田久美子監修・著：認知症の人の地域包括ケア、日本看護協会出版会、</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P12-13</a:t>
            </a:r>
            <a:r>
              <a:rPr lang="ja-JP" altLang="en-US" sz="1200" b="1" dirty="0" err="1" smtClean="0">
                <a:solidFill>
                  <a:schemeClr val="tx1">
                    <a:lumMod val="50000"/>
                    <a:lumOff val="50000"/>
                  </a:schemeClr>
                </a:solidFill>
                <a:latin typeface="Meiryo UI" pitchFamily="50" charset="-128"/>
                <a:ea typeface="Meiryo UI" pitchFamily="50" charset="-128"/>
                <a:cs typeface="Meiryo UI" pitchFamily="50" charset="-128"/>
              </a:rPr>
              <a:t>、</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2006</a:t>
            </a:r>
            <a:endParaRPr lang="ja-JP" altLang="en-US" sz="12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31" name="ストライプ矢印 30"/>
          <p:cNvSpPr/>
          <p:nvPr/>
        </p:nvSpPr>
        <p:spPr bwMode="auto">
          <a:xfrm>
            <a:off x="325438" y="1262063"/>
            <a:ext cx="8501062" cy="457200"/>
          </a:xfrm>
          <a:prstGeom prst="stripedRightArrow">
            <a:avLst>
              <a:gd name="adj1" fmla="val 100000"/>
              <a:gd name="adj2" fmla="val 97050"/>
            </a:avLst>
          </a:prstGeom>
          <a:solidFill>
            <a:srgbClr val="FF7C80"/>
          </a:solidFill>
          <a:ln w="9525" cap="flat" cmpd="sng" algn="ctr">
            <a:noFill/>
            <a:prstDash val="solid"/>
            <a:round/>
            <a:headEnd type="none" w="med" len="med"/>
            <a:tailEnd type="none" w="med" len="med"/>
          </a:ln>
          <a:effectLst/>
        </p:spPr>
        <p:txBody>
          <a:bodyPr wrap="none" anchor="ctr"/>
          <a:lstStyle/>
          <a:p>
            <a:pPr algn="ctr">
              <a:spcBef>
                <a:spcPct val="10000"/>
              </a:spcBef>
              <a:defRPr/>
            </a:pPr>
            <a:r>
              <a:rPr lang="ja-JP" altLang="en-US" sz="2600" b="1">
                <a:solidFill>
                  <a:schemeClr val="bg1"/>
                </a:solidFill>
                <a:latin typeface="Meiryo UI" pitchFamily="50" charset="-128"/>
                <a:ea typeface="Meiryo UI" pitchFamily="50" charset="-128"/>
                <a:cs typeface="Meiryo UI" pitchFamily="50" charset="-128"/>
              </a:rPr>
              <a:t>本人の暮らし</a:t>
            </a:r>
          </a:p>
        </p:txBody>
      </p:sp>
      <p:sp>
        <p:nvSpPr>
          <p:cNvPr id="34842" name="Text Box 2"/>
          <p:cNvSpPr txBox="1">
            <a:spLocks noChangeArrowheads="1"/>
          </p:cNvSpPr>
          <p:nvPr/>
        </p:nvSpPr>
        <p:spPr bwMode="auto">
          <a:xfrm>
            <a:off x="1214438" y="310285"/>
            <a:ext cx="67135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認知症の人がたどる経過と入院</a:t>
            </a:r>
          </a:p>
        </p:txBody>
      </p:sp>
      <p:sp>
        <p:nvSpPr>
          <p:cNvPr id="35" name="Rectangle 3"/>
          <p:cNvSpPr>
            <a:spLocks noChangeArrowheads="1"/>
          </p:cNvSpPr>
          <p:nvPr/>
        </p:nvSpPr>
        <p:spPr bwMode="auto">
          <a:xfrm>
            <a:off x="260350" y="92233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34845" name="正方形/長方形 23"/>
          <p:cNvSpPr>
            <a:spLocks noChangeArrowheads="1"/>
          </p:cNvSpPr>
          <p:nvPr/>
        </p:nvSpPr>
        <p:spPr bwMode="auto">
          <a:xfrm>
            <a:off x="857251" y="5069249"/>
            <a:ext cx="7964488" cy="1253402"/>
          </a:xfrm>
          <a:prstGeom prst="rect">
            <a:avLst/>
          </a:prstGeom>
          <a:noFill/>
          <a:ln>
            <a:noFill/>
          </a:ln>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72000" bIns="72000" anchor="ctr">
            <a:spAutoFit/>
          </a:bodyPr>
          <a:lstStyle/>
          <a:p>
            <a:r>
              <a:rPr lang="ja-JP" altLang="en-US" sz="2400" b="1" dirty="0">
                <a:latin typeface="Meiryo UI" pitchFamily="50" charset="-128"/>
                <a:ea typeface="Meiryo UI" pitchFamily="50" charset="-128"/>
                <a:cs typeface="Meiryo UI" pitchFamily="50" charset="-128"/>
              </a:rPr>
              <a:t>  どの</a:t>
            </a:r>
            <a:r>
              <a:rPr lang="ja-JP" altLang="en-US" sz="2400" b="1" dirty="0">
                <a:solidFill>
                  <a:srgbClr val="669900"/>
                </a:solidFill>
                <a:latin typeface="Meiryo UI" pitchFamily="50" charset="-128"/>
                <a:ea typeface="Meiryo UI" pitchFamily="50" charset="-128"/>
                <a:cs typeface="Meiryo UI" pitchFamily="50" charset="-128"/>
              </a:rPr>
              <a:t>時期、段階（ステージ）での入院 </a:t>
            </a:r>
            <a:r>
              <a:rPr lang="ja-JP" altLang="en-US" sz="2400" b="1" dirty="0">
                <a:latin typeface="Meiryo UI" pitchFamily="50" charset="-128"/>
                <a:ea typeface="Meiryo UI" pitchFamily="50" charset="-128"/>
                <a:cs typeface="Meiryo UI" pitchFamily="50" charset="-128"/>
              </a:rPr>
              <a:t>なのか、認知症に </a:t>
            </a:r>
          </a:p>
          <a:p>
            <a:r>
              <a:rPr lang="ja-JP" altLang="en-US" sz="2400" b="1" dirty="0">
                <a:latin typeface="Meiryo UI" pitchFamily="50" charset="-128"/>
                <a:ea typeface="Meiryo UI" pitchFamily="50" charset="-128"/>
                <a:cs typeface="Meiryo UI" pitchFamily="50" charset="-128"/>
              </a:rPr>
              <a:t>  よっておきている</a:t>
            </a:r>
            <a:r>
              <a:rPr lang="ja-JP" altLang="en-US" sz="2400" b="1" dirty="0">
                <a:solidFill>
                  <a:srgbClr val="3399FF"/>
                </a:solidFill>
                <a:latin typeface="Meiryo UI" pitchFamily="50" charset="-128"/>
                <a:ea typeface="Meiryo UI" pitchFamily="50" charset="-128"/>
                <a:cs typeface="Meiryo UI" pitchFamily="50" charset="-128"/>
              </a:rPr>
              <a:t>本人の暮らしの変化</a:t>
            </a:r>
            <a:r>
              <a:rPr lang="ja-JP" altLang="en-US" sz="2400" b="1" dirty="0">
                <a:latin typeface="Meiryo UI" pitchFamily="50" charset="-128"/>
                <a:ea typeface="Meiryo UI" pitchFamily="50" charset="-128"/>
                <a:cs typeface="Meiryo UI" pitchFamily="50" charset="-128"/>
              </a:rPr>
              <a:t>や有する力に配慮</a:t>
            </a:r>
            <a:r>
              <a:rPr lang="en-US" altLang="ja-JP" sz="2400" b="1" dirty="0">
                <a:latin typeface="Meiryo UI" pitchFamily="50" charset="-128"/>
                <a:ea typeface="Meiryo UI" pitchFamily="50" charset="-128"/>
                <a:cs typeface="Meiryo UI" pitchFamily="50" charset="-128"/>
              </a:rPr>
              <a:t>･</a:t>
            </a:r>
          </a:p>
          <a:p>
            <a:r>
              <a:rPr lang="ja-JP" altLang="en-US" sz="2400" b="1" dirty="0">
                <a:latin typeface="Meiryo UI" pitchFamily="50" charset="-128"/>
                <a:ea typeface="Meiryo UI" pitchFamily="50" charset="-128"/>
                <a:cs typeface="Meiryo UI" pitchFamily="50" charset="-128"/>
              </a:rPr>
              <a:t>  留意した対応が</a:t>
            </a:r>
            <a:r>
              <a:rPr lang="ja-JP" altLang="en-US" sz="2400" b="1" dirty="0" smtClean="0">
                <a:latin typeface="Meiryo UI" pitchFamily="50" charset="-128"/>
                <a:ea typeface="Meiryo UI" pitchFamily="50" charset="-128"/>
                <a:cs typeface="Meiryo UI" pitchFamily="50" charset="-128"/>
              </a:rPr>
              <a:t>必要となる</a:t>
            </a:r>
            <a:endParaRPr lang="en-US" altLang="ja-JP" sz="2400" b="1" dirty="0">
              <a:latin typeface="Meiryo UI" pitchFamily="50" charset="-128"/>
              <a:ea typeface="Meiryo UI" pitchFamily="50" charset="-128"/>
              <a:cs typeface="Meiryo UI" pitchFamily="50" charset="-128"/>
            </a:endParaRPr>
          </a:p>
        </p:txBody>
      </p:sp>
      <p:sp>
        <p:nvSpPr>
          <p:cNvPr id="34846" name="ストライプ矢印 24"/>
          <p:cNvSpPr>
            <a:spLocks/>
          </p:cNvSpPr>
          <p:nvPr/>
        </p:nvSpPr>
        <p:spPr bwMode="auto">
          <a:xfrm>
            <a:off x="2019300" y="1817688"/>
            <a:ext cx="6807200" cy="450850"/>
          </a:xfrm>
          <a:custGeom>
            <a:avLst/>
            <a:gdLst>
              <a:gd name="T0" fmla="*/ 0 w 6807200"/>
              <a:gd name="T1" fmla="*/ 0 h 450850"/>
              <a:gd name="T2" fmla="*/ 14089 w 6807200"/>
              <a:gd name="T3" fmla="*/ 0 h 450850"/>
              <a:gd name="T4" fmla="*/ 14089 w 6807200"/>
              <a:gd name="T5" fmla="*/ 450850 h 450850"/>
              <a:gd name="T6" fmla="*/ 0 w 6807200"/>
              <a:gd name="T7" fmla="*/ 450850 h 450850"/>
              <a:gd name="T8" fmla="*/ 0 w 6807200"/>
              <a:gd name="T9" fmla="*/ 0 h 450850"/>
              <a:gd name="T10" fmla="*/ 28178 w 6807200"/>
              <a:gd name="T11" fmla="*/ 0 h 450850"/>
              <a:gd name="T12" fmla="*/ 56356 w 6807200"/>
              <a:gd name="T13" fmla="*/ 0 h 450850"/>
              <a:gd name="T14" fmla="*/ 56356 w 6807200"/>
              <a:gd name="T15" fmla="*/ 450850 h 450850"/>
              <a:gd name="T16" fmla="*/ 28178 w 6807200"/>
              <a:gd name="T17" fmla="*/ 450850 h 450850"/>
              <a:gd name="T18" fmla="*/ 28178 w 6807200"/>
              <a:gd name="T19" fmla="*/ 0 h 450850"/>
              <a:gd name="T20" fmla="*/ 70445 w 6807200"/>
              <a:gd name="T21" fmla="*/ 0 h 450850"/>
              <a:gd name="T22" fmla="*/ 6369650 w 6807200"/>
              <a:gd name="T23" fmla="*/ 0 h 450850"/>
              <a:gd name="T24" fmla="*/ 6369650 w 6807200"/>
              <a:gd name="T25" fmla="*/ 0 h 450850"/>
              <a:gd name="T26" fmla="*/ 6807200 w 6807200"/>
              <a:gd name="T27" fmla="*/ 225425 h 450850"/>
              <a:gd name="T28" fmla="*/ 6369650 w 6807200"/>
              <a:gd name="T29" fmla="*/ 450850 h 450850"/>
              <a:gd name="T30" fmla="*/ 6369650 w 6807200"/>
              <a:gd name="T31" fmla="*/ 450850 h 450850"/>
              <a:gd name="T32" fmla="*/ 70445 w 6807200"/>
              <a:gd name="T33" fmla="*/ 450850 h 450850"/>
              <a:gd name="T34" fmla="*/ 70445 w 6807200"/>
              <a:gd name="T35" fmla="*/ 0 h 4508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807200"/>
              <a:gd name="T55" fmla="*/ 0 h 450850"/>
              <a:gd name="T56" fmla="*/ 6807200 w 6807200"/>
              <a:gd name="T57" fmla="*/ 450850 h 4508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807200" h="450850">
                <a:moveTo>
                  <a:pt x="0" y="0"/>
                </a:moveTo>
                <a:lnTo>
                  <a:pt x="14089" y="0"/>
                </a:lnTo>
                <a:lnTo>
                  <a:pt x="14089" y="450850"/>
                </a:lnTo>
                <a:lnTo>
                  <a:pt x="0" y="450850"/>
                </a:lnTo>
                <a:lnTo>
                  <a:pt x="0" y="0"/>
                </a:lnTo>
                <a:close/>
                <a:moveTo>
                  <a:pt x="28178" y="0"/>
                </a:moveTo>
                <a:lnTo>
                  <a:pt x="56356" y="0"/>
                </a:lnTo>
                <a:lnTo>
                  <a:pt x="56356" y="450850"/>
                </a:lnTo>
                <a:lnTo>
                  <a:pt x="28178" y="450850"/>
                </a:lnTo>
                <a:lnTo>
                  <a:pt x="28178" y="0"/>
                </a:lnTo>
                <a:close/>
                <a:moveTo>
                  <a:pt x="70445" y="0"/>
                </a:moveTo>
                <a:lnTo>
                  <a:pt x="6369650" y="0"/>
                </a:lnTo>
                <a:lnTo>
                  <a:pt x="6807200" y="225425"/>
                </a:lnTo>
                <a:lnTo>
                  <a:pt x="6369650" y="450850"/>
                </a:lnTo>
                <a:lnTo>
                  <a:pt x="70445" y="450850"/>
                </a:lnTo>
                <a:lnTo>
                  <a:pt x="70445" y="0"/>
                </a:lnTo>
                <a:close/>
              </a:path>
            </a:pathLst>
          </a:custGeom>
          <a:solidFill>
            <a:srgbClr val="6699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a:r>
              <a:rPr lang="ja-JP" altLang="en-US" sz="2000" b="1">
                <a:solidFill>
                  <a:schemeClr val="bg1"/>
                </a:solidFill>
                <a:latin typeface="Meiryo UI" pitchFamily="50" charset="-128"/>
                <a:ea typeface="Meiryo UI" pitchFamily="50" charset="-128"/>
                <a:cs typeface="Meiryo UI" pitchFamily="50" charset="-128"/>
              </a:rPr>
              <a:t>認知機能低下の進行</a:t>
            </a:r>
          </a:p>
        </p:txBody>
      </p:sp>
      <p:sp>
        <p:nvSpPr>
          <p:cNvPr id="10" name="テキスト ボックス 9"/>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-5</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9752529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99243" y="1126905"/>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9721" name="Text Box 2"/>
          <p:cNvSpPr txBox="1">
            <a:spLocks noChangeArrowheads="1"/>
          </p:cNvSpPr>
          <p:nvPr/>
        </p:nvSpPr>
        <p:spPr bwMode="auto">
          <a:xfrm>
            <a:off x="1073149" y="444788"/>
            <a:ext cx="6327111"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急性期医療に求められる認知症ケア</a:t>
            </a:r>
            <a:endParaRPr lang="ja-JP" altLang="en-US" sz="3000" b="1" dirty="0">
              <a:latin typeface="Meiryo UI" pitchFamily="50" charset="-128"/>
              <a:ea typeface="Meiryo UI" pitchFamily="50" charset="-128"/>
              <a:cs typeface="Meiryo UI" pitchFamily="50" charset="-128"/>
            </a:endParaRPr>
          </a:p>
        </p:txBody>
      </p:sp>
      <p:sp>
        <p:nvSpPr>
          <p:cNvPr id="30" name="テキスト ボックス 29"/>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-6</a:t>
            </a:r>
            <a:endParaRPr kumimoji="1" lang="ja-JP" altLang="en-US" sz="1600" b="1" dirty="0">
              <a:latin typeface="Meiryo UI" pitchFamily="50" charset="-128"/>
              <a:ea typeface="Meiryo UI" pitchFamily="50" charset="-128"/>
              <a:cs typeface="Meiryo UI" pitchFamily="50" charset="-128"/>
            </a:endParaRPr>
          </a:p>
        </p:txBody>
      </p:sp>
      <p:sp>
        <p:nvSpPr>
          <p:cNvPr id="31" name="コンテンツ プレースホルダ 2"/>
          <p:cNvSpPr>
            <a:spLocks/>
          </p:cNvSpPr>
          <p:nvPr/>
        </p:nvSpPr>
        <p:spPr bwMode="auto">
          <a:xfrm>
            <a:off x="755650" y="1476375"/>
            <a:ext cx="7656513"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20000"/>
              </a:lnSpc>
              <a:spcBef>
                <a:spcPct val="30000"/>
              </a:spcBef>
            </a:pPr>
            <a:r>
              <a:rPr lang="en-US" altLang="ja-JP" sz="2400" b="1" dirty="0">
                <a:latin typeface="メイリオ" pitchFamily="50" charset="-128"/>
                <a:ea typeface="メイリオ" pitchFamily="50" charset="-128"/>
                <a:cs typeface="メイリオ" pitchFamily="50" charset="-128"/>
              </a:rPr>
              <a:t>● </a:t>
            </a:r>
            <a:r>
              <a:rPr lang="ja-JP" altLang="ja-JP" sz="2400" b="1" dirty="0" smtClean="0">
                <a:latin typeface="メイリオ" pitchFamily="50" charset="-128"/>
                <a:ea typeface="メイリオ" pitchFamily="50" charset="-128"/>
                <a:cs typeface="メイリオ" pitchFamily="50" charset="-128"/>
              </a:rPr>
              <a:t>認知症評価尺度および個別の観察、家族の情報を</a:t>
            </a:r>
            <a:r>
              <a:rPr lang="ja-JP" altLang="en-US" sz="2400" b="1" dirty="0" smtClean="0">
                <a:latin typeface="メイリオ" pitchFamily="50" charset="-128"/>
                <a:ea typeface="メイリオ" pitchFamily="50" charset="-128"/>
                <a:cs typeface="メイリオ" pitchFamily="50" charset="-128"/>
              </a:rPr>
              <a:t>　</a:t>
            </a:r>
            <a:r>
              <a:rPr lang="ja-JP" altLang="ja-JP" sz="2400" b="1" dirty="0" smtClean="0">
                <a:latin typeface="メイリオ" pitchFamily="50" charset="-128"/>
                <a:ea typeface="メイリオ" pitchFamily="50" charset="-128"/>
                <a:cs typeface="メイリオ" pitchFamily="50" charset="-128"/>
              </a:rPr>
              <a:t>統合して観察する</a:t>
            </a:r>
            <a:endParaRPr lang="en-US" altLang="ja-JP" sz="2400" b="1" dirty="0" smtClean="0">
              <a:latin typeface="メイリオ" pitchFamily="50" charset="-128"/>
              <a:ea typeface="メイリオ" pitchFamily="50" charset="-128"/>
              <a:cs typeface="メイリオ" pitchFamily="50" charset="-128"/>
            </a:endParaRPr>
          </a:p>
          <a:p>
            <a:pPr marL="342900" indent="-342900">
              <a:lnSpc>
                <a:spcPct val="120000"/>
              </a:lnSpc>
              <a:spcBef>
                <a:spcPct val="30000"/>
              </a:spcBef>
              <a:buFont typeface="Wingdings" pitchFamily="2" charset="2"/>
              <a:buChar char="l"/>
            </a:pPr>
            <a:r>
              <a:rPr lang="ja-JP" altLang="ja-JP" sz="2400" b="1" dirty="0" smtClean="0">
                <a:latin typeface="メイリオ" pitchFamily="50" charset="-128"/>
                <a:ea typeface="メイリオ" pitchFamily="50" charset="-128"/>
                <a:cs typeface="メイリオ" pitchFamily="50" charset="-128"/>
              </a:rPr>
              <a:t>急な環境変化は認知症に悪影響を与えるため、</a:t>
            </a:r>
            <a:r>
              <a:rPr lang="ja-JP" altLang="en-US" sz="2400" b="1" dirty="0" smtClean="0">
                <a:latin typeface="メイリオ" pitchFamily="50" charset="-128"/>
                <a:ea typeface="メイリオ" pitchFamily="50" charset="-128"/>
                <a:cs typeface="メイリオ" pitchFamily="50" charset="-128"/>
              </a:rPr>
              <a:t>　　</a:t>
            </a:r>
            <a:r>
              <a:rPr lang="ja-JP" altLang="ja-JP" sz="2400" b="1" dirty="0" smtClean="0">
                <a:latin typeface="メイリオ" pitchFamily="50" charset="-128"/>
                <a:ea typeface="メイリオ" pitchFamily="50" charset="-128"/>
                <a:cs typeface="メイリオ" pitchFamily="50" charset="-128"/>
              </a:rPr>
              <a:t>予測した対応が重要である</a:t>
            </a:r>
            <a:endParaRPr lang="en-US" altLang="ja-JP" sz="2400" b="1" dirty="0" smtClean="0">
              <a:latin typeface="メイリオ" pitchFamily="50" charset="-128"/>
              <a:ea typeface="メイリオ" pitchFamily="50" charset="-128"/>
              <a:cs typeface="メイリオ" pitchFamily="50" charset="-128"/>
            </a:endParaRPr>
          </a:p>
          <a:p>
            <a:pPr marL="342900" indent="-342900">
              <a:lnSpc>
                <a:spcPct val="120000"/>
              </a:lnSpc>
              <a:spcBef>
                <a:spcPct val="30000"/>
              </a:spcBef>
              <a:buFont typeface="Wingdings" pitchFamily="2" charset="2"/>
              <a:buChar char="l"/>
            </a:pPr>
            <a:r>
              <a:rPr lang="ja-JP" altLang="ja-JP" sz="2400" b="1" dirty="0" smtClean="0">
                <a:latin typeface="メイリオ" pitchFamily="50" charset="-128"/>
                <a:ea typeface="メイリオ" pitchFamily="50" charset="-128"/>
                <a:cs typeface="メイリオ" pitchFamily="50" charset="-128"/>
              </a:rPr>
              <a:t>認知症の人は自覚症状の伝達が困難となるため、</a:t>
            </a:r>
            <a:r>
              <a:rPr lang="ja-JP" altLang="en-US" sz="2400" b="1" dirty="0" smtClean="0">
                <a:latin typeface="メイリオ" pitchFamily="50" charset="-128"/>
                <a:ea typeface="メイリオ" pitchFamily="50" charset="-128"/>
                <a:cs typeface="メイリオ" pitchFamily="50" charset="-128"/>
              </a:rPr>
              <a:t>　</a:t>
            </a:r>
            <a:r>
              <a:rPr lang="ja-JP" altLang="ja-JP" sz="2400" b="1" dirty="0" smtClean="0">
                <a:latin typeface="メイリオ" pitchFamily="50" charset="-128"/>
                <a:ea typeface="メイリオ" pitchFamily="50" charset="-128"/>
                <a:cs typeface="メイリオ" pitchFamily="50" charset="-128"/>
              </a:rPr>
              <a:t>治療疾患の知識に基づく観察が重要である</a:t>
            </a:r>
            <a:endParaRPr lang="en-US" altLang="ja-JP" sz="2400" b="1" dirty="0" smtClean="0">
              <a:latin typeface="メイリオ" pitchFamily="50" charset="-128"/>
              <a:ea typeface="メイリオ" pitchFamily="50" charset="-128"/>
              <a:cs typeface="メイリオ" pitchFamily="50" charset="-128"/>
            </a:endParaRPr>
          </a:p>
          <a:p>
            <a:pPr marL="342900" indent="-342900">
              <a:lnSpc>
                <a:spcPct val="120000"/>
              </a:lnSpc>
              <a:spcBef>
                <a:spcPct val="30000"/>
              </a:spcBef>
              <a:buFont typeface="Wingdings" pitchFamily="2" charset="2"/>
              <a:buChar char="l"/>
            </a:pPr>
            <a:r>
              <a:rPr lang="ja-JP" altLang="ja-JP" sz="2400" b="1" dirty="0" smtClean="0">
                <a:latin typeface="メイリオ" pitchFamily="50" charset="-128"/>
                <a:ea typeface="メイリオ" pitchFamily="50" charset="-128"/>
                <a:cs typeface="メイリオ" pitchFamily="50" charset="-128"/>
              </a:rPr>
              <a:t>入院や治療に伴う苦痛やつらさは、不穏や攻撃などの多彩な</a:t>
            </a:r>
            <a:r>
              <a:rPr lang="en-US" altLang="ja-JP" sz="2400" b="1" dirty="0" smtClean="0">
                <a:latin typeface="メイリオ" pitchFamily="50" charset="-128"/>
                <a:ea typeface="メイリオ" pitchFamily="50" charset="-128"/>
                <a:cs typeface="メイリオ" pitchFamily="50" charset="-128"/>
              </a:rPr>
              <a:t>BPSD</a:t>
            </a:r>
            <a:r>
              <a:rPr lang="ja-JP" altLang="ja-JP" sz="2400" b="1" dirty="0" smtClean="0">
                <a:latin typeface="メイリオ" pitchFamily="50" charset="-128"/>
                <a:ea typeface="メイリオ" pitchFamily="50" charset="-128"/>
                <a:cs typeface="メイリオ" pitchFamily="50" charset="-128"/>
              </a:rPr>
              <a:t>として現れる</a:t>
            </a:r>
            <a:endParaRPr lang="en-US" altLang="ja-JP" sz="2400" b="1" dirty="0" smtClean="0">
              <a:latin typeface="メイリオ" pitchFamily="50" charset="-128"/>
              <a:ea typeface="メイリオ" pitchFamily="50" charset="-128"/>
              <a:cs typeface="メイリオ" pitchFamily="50" charset="-128"/>
            </a:endParaRPr>
          </a:p>
          <a:p>
            <a:pPr marL="342900" indent="-342900">
              <a:lnSpc>
                <a:spcPct val="120000"/>
              </a:lnSpc>
              <a:spcBef>
                <a:spcPct val="30000"/>
              </a:spcBef>
              <a:buFont typeface="Wingdings" pitchFamily="2" charset="2"/>
              <a:buChar char="l"/>
            </a:pPr>
            <a:r>
              <a:rPr lang="ja-JP" altLang="ja-JP" sz="2400" b="1" dirty="0" smtClean="0">
                <a:latin typeface="メイリオ" pitchFamily="50" charset="-128"/>
                <a:ea typeface="メイリオ" pitchFamily="50" charset="-128"/>
                <a:cs typeface="メイリオ" pitchFamily="50" charset="-128"/>
              </a:rPr>
              <a:t>ストレス原となる合併症、苦痛、拘束、ルート類</a:t>
            </a:r>
            <a:r>
              <a:rPr lang="ja-JP" altLang="en-US" sz="2400" b="1" dirty="0" smtClean="0">
                <a:latin typeface="メイリオ" pitchFamily="50" charset="-128"/>
                <a:ea typeface="メイリオ" pitchFamily="50" charset="-128"/>
                <a:cs typeface="メイリオ" pitchFamily="50" charset="-128"/>
              </a:rPr>
              <a:t>　</a:t>
            </a:r>
            <a:r>
              <a:rPr lang="ja-JP" altLang="ja-JP" sz="2400" b="1" dirty="0" smtClean="0">
                <a:latin typeface="メイリオ" pitchFamily="50" charset="-128"/>
                <a:ea typeface="メイリオ" pitchFamily="50" charset="-128"/>
                <a:cs typeface="メイリオ" pitchFamily="50" charset="-128"/>
              </a:rPr>
              <a:t>などを最小限にして予防することが重要である</a:t>
            </a:r>
            <a:endParaRPr lang="ja-JP" altLang="en-US" sz="2400" b="1" dirty="0">
              <a:latin typeface="メイリオ" pitchFamily="50" charset="-128"/>
              <a:ea typeface="メイリオ" pitchFamily="50" charset="-128"/>
              <a:cs typeface="メイリオ" pitchFamily="50"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219075" y="486753"/>
            <a:ext cx="8610600" cy="529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800" b="1" dirty="0">
                <a:latin typeface="Meiryo UI" pitchFamily="50" charset="-128"/>
                <a:ea typeface="Meiryo UI" pitchFamily="50" charset="-128"/>
                <a:cs typeface="Meiryo UI" pitchFamily="50" charset="-128"/>
              </a:rPr>
              <a:t>身体合併症の回復過程に応じた認知症ケアの視点</a:t>
            </a:r>
          </a:p>
        </p:txBody>
      </p:sp>
      <p:sp>
        <p:nvSpPr>
          <p:cNvPr id="5" name="Rectangle 3"/>
          <p:cNvSpPr>
            <a:spLocks noChangeArrowheads="1"/>
          </p:cNvSpPr>
          <p:nvPr/>
        </p:nvSpPr>
        <p:spPr bwMode="auto">
          <a:xfrm>
            <a:off x="260350" y="1038225"/>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graphicFrame>
        <p:nvGraphicFramePr>
          <p:cNvPr id="13349" name="Group 37"/>
          <p:cNvGraphicFramePr>
            <a:graphicFrameLocks noGrp="1"/>
          </p:cNvGraphicFramePr>
          <p:nvPr>
            <p:extLst>
              <p:ext uri="{D42A27DB-BD31-4B8C-83A1-F6EECF244321}">
                <p14:modId xmlns:p14="http://schemas.microsoft.com/office/powerpoint/2010/main" val="1649269328"/>
              </p:ext>
            </p:extLst>
          </p:nvPr>
        </p:nvGraphicFramePr>
        <p:xfrm>
          <a:off x="523875" y="1352550"/>
          <a:ext cx="8105775" cy="5170488"/>
        </p:xfrm>
        <a:graphic>
          <a:graphicData uri="http://schemas.openxmlformats.org/drawingml/2006/table">
            <a:tbl>
              <a:tblPr/>
              <a:tblGrid>
                <a:gridCol w="1695450"/>
                <a:gridCol w="6410325"/>
              </a:tblGrid>
              <a:tr h="1493838">
                <a:tc>
                  <a:txBody>
                    <a:bodyPr/>
                    <a:lstStyle/>
                    <a:p>
                      <a:pPr marL="0" marR="0" lvl="0" indent="0" algn="l" defTabSz="914400" rtl="0" eaLnBrk="1" fontAlgn="base" latinLnBrk="0" hangingPunct="1">
                        <a:lnSpc>
                          <a:spcPts val="2700"/>
                        </a:lnSpc>
                        <a:spcBef>
                          <a:spcPct val="0"/>
                        </a:spcBef>
                        <a:spcAft>
                          <a:spcPct val="0"/>
                        </a:spcAft>
                        <a:buClrTx/>
                        <a:buSzTx/>
                        <a:buFontTx/>
                        <a:buNone/>
                        <a:tabLst/>
                      </a:pPr>
                      <a:r>
                        <a:rPr kumimoji="1" lang="ja-JP" altLang="en-US" sz="1900" b="1" i="0" u="none" strike="noStrike" cap="none" normalizeH="0" baseline="0" dirty="0" smtClean="0">
                          <a:ln>
                            <a:noFill/>
                          </a:ln>
                          <a:solidFill>
                            <a:schemeClr val="bg1"/>
                          </a:solidFill>
                          <a:effectLst/>
                          <a:latin typeface="Meiryo UI" pitchFamily="50" charset="-128"/>
                          <a:ea typeface="Meiryo UI" pitchFamily="50" charset="-128"/>
                          <a:cs typeface="Meiryo UI" pitchFamily="50" charset="-128"/>
                        </a:rPr>
                        <a:t>急性期 から</a:t>
                      </a:r>
                      <a:endParaRPr kumimoji="1" lang="en-US" altLang="ja-JP" sz="1900" b="1" i="0" u="none" strike="noStrike" cap="none" normalizeH="0" baseline="0" dirty="0" smtClean="0">
                        <a:ln>
                          <a:noFill/>
                        </a:ln>
                        <a:solidFill>
                          <a:schemeClr val="bg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ja-JP" altLang="en-US" sz="1900" b="1" i="0" u="none" strike="noStrike" cap="none" normalizeH="0" baseline="0" dirty="0" smtClean="0">
                          <a:ln>
                            <a:noFill/>
                          </a:ln>
                          <a:solidFill>
                            <a:schemeClr val="bg1"/>
                          </a:solidFill>
                          <a:effectLst/>
                          <a:latin typeface="Meiryo UI" pitchFamily="50" charset="-128"/>
                          <a:ea typeface="Meiryo UI" pitchFamily="50" charset="-128"/>
                          <a:cs typeface="Meiryo UI" pitchFamily="50" charset="-128"/>
                        </a:rPr>
                        <a:t> 病状安定期</a:t>
                      </a:r>
                    </a:p>
                  </a:txBody>
                  <a:tcPr marT="45726" marB="45726"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7C80"/>
                    </a:solidFill>
                  </a:tcPr>
                </a:tc>
                <a:tc>
                  <a:txBody>
                    <a:bodyPr/>
                    <a:lstStyle/>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異常の早期発見、全身状態の観察、苦痛の緩和、安全管理</a:t>
                      </a:r>
                      <a:endPar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認知機能を補完しながらもてる力を支援</a:t>
                      </a: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BPSD</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の予防・緩和</a:t>
                      </a:r>
                      <a:endPar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二次的障害の予防、早期リハビリテーション</a:t>
                      </a:r>
                    </a:p>
                  </a:txBody>
                  <a:tcPr marT="45726" marB="4572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485900">
                <a:tc>
                  <a:txBody>
                    <a:bodyPr/>
                    <a:lstStyle/>
                    <a:p>
                      <a:pPr marL="0" marR="0" lvl="0" indent="0" algn="l" defTabSz="914400" rtl="0" eaLnBrk="1" fontAlgn="base" latinLnBrk="0" hangingPunct="1">
                        <a:lnSpc>
                          <a:spcPts val="2700"/>
                        </a:lnSpc>
                        <a:spcBef>
                          <a:spcPct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回復期 から</a:t>
                      </a:r>
                      <a:endPar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在宅に向けて</a:t>
                      </a:r>
                    </a:p>
                  </a:txBody>
                  <a:tcPr marT="45726" marB="45726"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B7B7"/>
                    </a:solidFill>
                  </a:tcPr>
                </a:tc>
                <a:tc>
                  <a:txBody>
                    <a:bodyPr/>
                    <a:lstStyle/>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ADL</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拡大への援助、日常生活の再構築</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認知機能を補完しながらもてる力を支援</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BPSD</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の予防・緩和</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退院指導</a:t>
                      </a:r>
                    </a:p>
                  </a:txBody>
                  <a:tcPr marT="45726" marB="4572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190750">
                <a:tc>
                  <a:txBody>
                    <a:bodyPr/>
                    <a:lstStyle/>
                    <a:p>
                      <a:pPr marL="0" marR="0" lvl="0" indent="0" algn="l" defTabSz="914400" rtl="0" eaLnBrk="1" fontAlgn="base" latinLnBrk="0" hangingPunct="1">
                        <a:lnSpc>
                          <a:spcPts val="2700"/>
                        </a:lnSpc>
                        <a:spcBef>
                          <a:spcPct val="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慢性期</a:t>
                      </a:r>
                    </a:p>
                    <a:p>
                      <a:pPr marL="0" marR="0" lvl="0" indent="0" algn="l" defTabSz="914400" rtl="0" eaLnBrk="1" fontAlgn="base" latinLnBrk="0" hangingPunct="1">
                        <a:lnSpc>
                          <a:spcPts val="2700"/>
                        </a:lnSpc>
                        <a:spcBef>
                          <a:spcPct val="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および 在宅</a:t>
                      </a:r>
                    </a:p>
                  </a:txBody>
                  <a:tcPr marT="45726" marB="45726"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E5E5"/>
                    </a:solidFill>
                  </a:tcPr>
                </a:tc>
                <a:tc>
                  <a:txBody>
                    <a:bodyPr/>
                    <a:lstStyle/>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機能維持や体力増進、心理面での安寧</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自分なりの方法で</a:t>
                      </a: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を遂行</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社会生活を継続していくための援助</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認知機能を補完しながらもてる力を支援</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BPSD</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の予防・緩和</a:t>
                      </a:r>
                      <a:endPar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ts val="2700"/>
                        </a:lnSpc>
                        <a:spcBef>
                          <a:spcPct val="0"/>
                        </a:spcBef>
                        <a:spcAft>
                          <a:spcPct val="15000"/>
                        </a:spcAft>
                        <a:buClrTx/>
                        <a:buSzTx/>
                        <a:buFontTx/>
                        <a:buNone/>
                        <a:tabLst/>
                      </a:pPr>
                      <a:r>
                        <a:rPr kumimoji="1" lang="en-US" altLang="ja-JP"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廃用症候群には、褥瘡の予防と処置、関節拘縮の予防</a:t>
                      </a:r>
                    </a:p>
                  </a:txBody>
                  <a:tcPr marT="45726" marB="4572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11" name="二等辺三角形 10"/>
          <p:cNvSpPr>
            <a:spLocks noChangeArrowheads="1"/>
          </p:cNvSpPr>
          <p:nvPr/>
        </p:nvSpPr>
        <p:spPr bwMode="auto">
          <a:xfrm flipV="1">
            <a:off x="893130" y="4194174"/>
            <a:ext cx="825205" cy="428625"/>
          </a:xfrm>
          <a:prstGeom prst="triangle">
            <a:avLst>
              <a:gd name="adj" fmla="val 50000"/>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rot="10800000"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 name="二等辺三角形 10"/>
          <p:cNvSpPr>
            <a:spLocks noChangeArrowheads="1"/>
          </p:cNvSpPr>
          <p:nvPr/>
        </p:nvSpPr>
        <p:spPr bwMode="auto">
          <a:xfrm flipV="1">
            <a:off x="893131" y="2689224"/>
            <a:ext cx="860130" cy="428625"/>
          </a:xfrm>
          <a:prstGeom prst="triangle">
            <a:avLst>
              <a:gd name="adj" fmla="val 50000"/>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rot="10800000"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8" name="テキスト ボックス 7"/>
          <p:cNvSpPr txBox="1"/>
          <p:nvPr/>
        </p:nvSpPr>
        <p:spPr>
          <a:xfrm>
            <a:off x="133350" y="119846"/>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-7</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6857552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コンテンツ プレースホルダ 2"/>
          <p:cNvSpPr>
            <a:spLocks noGrp="1"/>
          </p:cNvSpPr>
          <p:nvPr>
            <p:ph idx="4294967295"/>
          </p:nvPr>
        </p:nvSpPr>
        <p:spPr>
          <a:xfrm>
            <a:off x="1006475" y="1817688"/>
            <a:ext cx="7766049" cy="3832225"/>
          </a:xfrm>
        </p:spPr>
        <p:txBody>
          <a:bodyPr/>
          <a:lstStyle/>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1</a:t>
            </a:r>
            <a:r>
              <a:rPr lang="ja-JP" altLang="en-US" sz="2600" b="1" dirty="0" smtClean="0">
                <a:latin typeface="Meiryo UI" pitchFamily="50" charset="-128"/>
                <a:ea typeface="Meiryo UI" pitchFamily="50" charset="-128"/>
                <a:cs typeface="Meiryo UI" pitchFamily="50" charset="-128"/>
              </a:rPr>
              <a:t>）</a:t>
            </a:r>
            <a:r>
              <a:rPr lang="ja-JP" altLang="ja-JP" sz="2600" b="1" dirty="0" smtClean="0">
                <a:latin typeface="Meiryo UI" pitchFamily="50" charset="-128"/>
                <a:ea typeface="Meiryo UI" pitchFamily="50" charset="-128"/>
                <a:cs typeface="Meiryo UI" pitchFamily="50" charset="-128"/>
              </a:rPr>
              <a:t>多面的、包括的</a:t>
            </a:r>
            <a:r>
              <a:rPr lang="ja-JP" altLang="en-US" sz="2600" b="1" dirty="0" smtClean="0">
                <a:latin typeface="Meiryo UI" pitchFamily="50" charset="-128"/>
                <a:ea typeface="Meiryo UI" pitchFamily="50" charset="-128"/>
                <a:cs typeface="Meiryo UI" pitchFamily="50" charset="-128"/>
              </a:rPr>
              <a:t>に</a:t>
            </a:r>
            <a:r>
              <a:rPr lang="ja-JP" altLang="ja-JP" sz="2600" b="1" dirty="0" smtClean="0">
                <a:latin typeface="Meiryo UI" pitchFamily="50" charset="-128"/>
                <a:ea typeface="Meiryo UI" pitchFamily="50" charset="-128"/>
                <a:cs typeface="Meiryo UI" pitchFamily="50" charset="-128"/>
              </a:rPr>
              <a:t>情報</a:t>
            </a:r>
            <a:r>
              <a:rPr lang="ja-JP" altLang="en-US" sz="2600" b="1" dirty="0" smtClean="0">
                <a:latin typeface="Meiryo UI" pitchFamily="50" charset="-128"/>
                <a:ea typeface="Meiryo UI" pitchFamily="50" charset="-128"/>
                <a:cs typeface="Meiryo UI" pitchFamily="50" charset="-128"/>
              </a:rPr>
              <a:t>収集し、認知症の人を</a:t>
            </a:r>
          </a:p>
          <a:p>
            <a:pPr marL="514350" indent="-514350">
              <a:lnSpc>
                <a:spcPct val="105000"/>
              </a:lnSpc>
              <a:spcBef>
                <a:spcPct val="5000"/>
              </a:spcBef>
              <a:buFontTx/>
              <a:buNone/>
            </a:pPr>
            <a:r>
              <a:rPr lang="ja-JP" altLang="en-US" sz="2600" b="1" dirty="0" smtClean="0">
                <a:latin typeface="Meiryo UI" pitchFamily="50" charset="-128"/>
                <a:ea typeface="Meiryo UI" pitchFamily="50" charset="-128"/>
                <a:cs typeface="Meiryo UI" pitchFamily="50" charset="-128"/>
              </a:rPr>
              <a:t>     </a:t>
            </a:r>
            <a:r>
              <a:rPr lang="ja-JP" altLang="ja-JP" sz="2600" b="1" dirty="0" smtClean="0">
                <a:latin typeface="Meiryo UI" pitchFamily="50" charset="-128"/>
                <a:ea typeface="Meiryo UI" pitchFamily="50" charset="-128"/>
                <a:cs typeface="Meiryo UI" pitchFamily="50" charset="-128"/>
              </a:rPr>
              <a:t>全人的</a:t>
            </a:r>
            <a:r>
              <a:rPr lang="ja-JP" altLang="en-US" sz="2600" b="1" dirty="0" smtClean="0">
                <a:latin typeface="Meiryo UI" pitchFamily="50" charset="-128"/>
                <a:ea typeface="Meiryo UI" pitchFamily="50" charset="-128"/>
                <a:cs typeface="Meiryo UI" pitchFamily="50" charset="-128"/>
              </a:rPr>
              <a:t>に</a:t>
            </a:r>
            <a:r>
              <a:rPr lang="ja-JP" altLang="ja-JP" sz="2600" b="1" dirty="0" smtClean="0">
                <a:latin typeface="Meiryo UI" pitchFamily="50" charset="-128"/>
                <a:ea typeface="Meiryo UI" pitchFamily="50" charset="-128"/>
                <a:cs typeface="Meiryo UI" pitchFamily="50" charset="-128"/>
              </a:rPr>
              <a:t>理解</a:t>
            </a:r>
            <a:r>
              <a:rPr lang="ja-JP" altLang="en-US" sz="2600" b="1" dirty="0" smtClean="0">
                <a:latin typeface="Meiryo UI" pitchFamily="50" charset="-128"/>
                <a:ea typeface="Meiryo UI" pitchFamily="50" charset="-128"/>
                <a:cs typeface="Meiryo UI" pitchFamily="50" charset="-128"/>
              </a:rPr>
              <a:t>するため</a:t>
            </a:r>
          </a:p>
          <a:p>
            <a:pPr marL="514350" indent="-514350">
              <a:lnSpc>
                <a:spcPct val="105000"/>
              </a:lnSpc>
              <a:spcBef>
                <a:spcPct val="5000"/>
              </a:spcBef>
              <a:buFontTx/>
              <a:buNone/>
            </a:pPr>
            <a:endParaRPr lang="en-US" altLang="ja-JP" sz="10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2</a:t>
            </a:r>
            <a:r>
              <a:rPr lang="ja-JP" altLang="en-US" sz="2600" b="1" dirty="0" smtClean="0">
                <a:latin typeface="Meiryo UI" pitchFamily="50" charset="-128"/>
                <a:ea typeface="Meiryo UI" pitchFamily="50" charset="-128"/>
                <a:cs typeface="Meiryo UI" pitchFamily="50" charset="-128"/>
              </a:rPr>
              <a:t>）</a:t>
            </a:r>
            <a:r>
              <a:rPr lang="ja-JP" altLang="ja-JP" sz="2600" b="1" dirty="0" smtClean="0">
                <a:latin typeface="Meiryo UI" pitchFamily="50" charset="-128"/>
                <a:ea typeface="Meiryo UI" pitchFamily="50" charset="-128"/>
                <a:cs typeface="Meiryo UI" pitchFamily="50" charset="-128"/>
              </a:rPr>
              <a:t>治療可能な健康上の問題の把握</a:t>
            </a:r>
            <a:r>
              <a:rPr lang="ja-JP" altLang="en-US" sz="2600" b="1" dirty="0" smtClean="0">
                <a:latin typeface="Meiryo UI" pitchFamily="50" charset="-128"/>
                <a:ea typeface="Meiryo UI" pitchFamily="50" charset="-128"/>
                <a:cs typeface="Meiryo UI" pitchFamily="50" charset="-128"/>
              </a:rPr>
              <a:t>するため</a:t>
            </a:r>
            <a:endParaRPr lang="en-US" altLang="ja-JP"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endParaRPr lang="en-US" altLang="ja-JP" sz="10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3</a:t>
            </a:r>
            <a:r>
              <a:rPr lang="ja-JP" altLang="en-US" sz="2600" b="1" dirty="0" smtClean="0">
                <a:latin typeface="Meiryo UI" pitchFamily="50" charset="-128"/>
                <a:ea typeface="Meiryo UI" pitchFamily="50" charset="-128"/>
                <a:cs typeface="Meiryo UI" pitchFamily="50" charset="-128"/>
              </a:rPr>
              <a:t>）認知症の人がもっている</a:t>
            </a:r>
            <a:r>
              <a:rPr lang="ja-JP" altLang="ja-JP" sz="2600" b="1" dirty="0" smtClean="0">
                <a:latin typeface="Meiryo UI" pitchFamily="50" charset="-128"/>
                <a:ea typeface="Meiryo UI" pitchFamily="50" charset="-128"/>
                <a:cs typeface="Meiryo UI" pitchFamily="50" charset="-128"/>
              </a:rPr>
              <a:t>能力を発揮した入院</a:t>
            </a:r>
            <a:endParaRPr lang="ja-JP" altLang="en-US"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ja-JP" altLang="ja-JP" sz="2600" b="1" dirty="0" smtClean="0">
                <a:latin typeface="Meiryo UI" pitchFamily="50" charset="-128"/>
                <a:ea typeface="Meiryo UI" pitchFamily="50" charset="-128"/>
                <a:cs typeface="Meiryo UI" pitchFamily="50" charset="-128"/>
              </a:rPr>
              <a:t>     生活が送れるよう</a:t>
            </a:r>
            <a:r>
              <a:rPr lang="ja-JP" altLang="en-US" sz="2600" b="1" dirty="0" smtClean="0">
                <a:latin typeface="Meiryo UI" pitchFamily="50" charset="-128"/>
                <a:ea typeface="Meiryo UI" pitchFamily="50" charset="-128"/>
                <a:cs typeface="Meiryo UI" pitchFamily="50" charset="-128"/>
              </a:rPr>
              <a:t>に</a:t>
            </a:r>
            <a:r>
              <a:rPr lang="ja-JP" altLang="ja-JP" sz="2600" b="1" dirty="0" smtClean="0">
                <a:latin typeface="Meiryo UI" pitchFamily="50" charset="-128"/>
                <a:ea typeface="Meiryo UI" pitchFamily="50" charset="-128"/>
                <a:cs typeface="Meiryo UI" pitchFamily="50" charset="-128"/>
              </a:rPr>
              <a:t>支援</a:t>
            </a:r>
            <a:r>
              <a:rPr lang="ja-JP" altLang="en-US" sz="2600" b="1" dirty="0" smtClean="0">
                <a:latin typeface="Meiryo UI" pitchFamily="50" charset="-128"/>
                <a:ea typeface="Meiryo UI" pitchFamily="50" charset="-128"/>
                <a:cs typeface="Meiryo UI" pitchFamily="50" charset="-128"/>
              </a:rPr>
              <a:t>するため</a:t>
            </a:r>
            <a:endParaRPr lang="en-US" altLang="ja-JP"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endParaRPr lang="en-US" altLang="ja-JP" sz="10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4</a:t>
            </a:r>
            <a:r>
              <a:rPr lang="ja-JP" altLang="en-US" sz="2600" b="1" dirty="0" smtClean="0">
                <a:latin typeface="Meiryo UI" pitchFamily="50" charset="-128"/>
                <a:ea typeface="Meiryo UI" pitchFamily="50" charset="-128"/>
                <a:cs typeface="Meiryo UI" pitchFamily="50" charset="-128"/>
              </a:rPr>
              <a:t>）</a:t>
            </a:r>
            <a:r>
              <a:rPr lang="ja-JP" altLang="ja-JP" sz="2600" b="1" dirty="0" smtClean="0">
                <a:latin typeface="Meiryo UI" pitchFamily="50" charset="-128"/>
                <a:ea typeface="Meiryo UI" pitchFamily="50" charset="-128"/>
                <a:cs typeface="Meiryo UI" pitchFamily="50" charset="-128"/>
              </a:rPr>
              <a:t>認知症</a:t>
            </a:r>
            <a:r>
              <a:rPr lang="ja-JP" altLang="en-US" sz="2600" b="1" dirty="0" smtClean="0">
                <a:latin typeface="Meiryo UI" pitchFamily="50" charset="-128"/>
                <a:ea typeface="Meiryo UI" pitchFamily="50" charset="-128"/>
                <a:cs typeface="Meiryo UI" pitchFamily="50" charset="-128"/>
              </a:rPr>
              <a:t>の人・</a:t>
            </a:r>
            <a:r>
              <a:rPr lang="ja-JP" altLang="ja-JP" sz="2600" b="1" dirty="0" smtClean="0">
                <a:latin typeface="Meiryo UI" pitchFamily="50" charset="-128"/>
                <a:ea typeface="Meiryo UI" pitchFamily="50" charset="-128"/>
                <a:cs typeface="Meiryo UI" pitchFamily="50" charset="-128"/>
              </a:rPr>
              <a:t>家族にとって最も重要なことに</a:t>
            </a:r>
            <a:endParaRPr lang="ja-JP" altLang="en-US"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ja-JP" altLang="ja-JP" sz="2600" b="1" dirty="0" smtClean="0">
                <a:latin typeface="Meiryo UI" pitchFamily="50" charset="-128"/>
                <a:ea typeface="Meiryo UI" pitchFamily="50" charset="-128"/>
                <a:cs typeface="Meiryo UI" pitchFamily="50" charset="-128"/>
              </a:rPr>
              <a:t>     焦点をあて、具体的な</a:t>
            </a:r>
            <a:r>
              <a:rPr lang="ja-JP" altLang="en-US" sz="2600" b="1" dirty="0" smtClean="0">
                <a:latin typeface="Meiryo UI" pitchFamily="50" charset="-128"/>
                <a:ea typeface="Meiryo UI" pitchFamily="50" charset="-128"/>
                <a:cs typeface="Meiryo UI" pitchFamily="50" charset="-128"/>
              </a:rPr>
              <a:t>ケア</a:t>
            </a:r>
            <a:r>
              <a:rPr lang="ja-JP" altLang="ja-JP" sz="2600" b="1" dirty="0" smtClean="0">
                <a:latin typeface="Meiryo UI" pitchFamily="50" charset="-128"/>
                <a:ea typeface="Meiryo UI" pitchFamily="50" charset="-128"/>
                <a:cs typeface="Meiryo UI" pitchFamily="50" charset="-128"/>
              </a:rPr>
              <a:t>計画を考案</a:t>
            </a:r>
            <a:r>
              <a:rPr lang="ja-JP" altLang="en-US" sz="2600" b="1" dirty="0" smtClean="0">
                <a:latin typeface="Meiryo UI" pitchFamily="50" charset="-128"/>
                <a:ea typeface="Meiryo UI" pitchFamily="50" charset="-128"/>
                <a:cs typeface="Meiryo UI" pitchFamily="50" charset="-128"/>
              </a:rPr>
              <a:t>するため</a:t>
            </a:r>
            <a:endParaRPr lang="en-US" altLang="ja-JP" sz="2600" b="1" dirty="0" smtClean="0">
              <a:latin typeface="Meiryo UI" pitchFamily="50" charset="-128"/>
              <a:ea typeface="Meiryo UI" pitchFamily="50" charset="-128"/>
              <a:cs typeface="Meiryo UI" pitchFamily="50" charset="-128"/>
            </a:endParaRPr>
          </a:p>
        </p:txBody>
      </p:sp>
      <p:sp>
        <p:nvSpPr>
          <p:cNvPr id="50179" name="Text Box 2"/>
          <p:cNvSpPr txBox="1">
            <a:spLocks noChangeArrowheads="1"/>
          </p:cNvSpPr>
          <p:nvPr/>
        </p:nvSpPr>
        <p:spPr bwMode="auto">
          <a:xfrm>
            <a:off x="1006475" y="393700"/>
            <a:ext cx="7143750"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アセスメントの目的</a:t>
            </a:r>
          </a:p>
        </p:txBody>
      </p:sp>
      <p:sp>
        <p:nvSpPr>
          <p:cNvPr id="5" name="Rectangle 3"/>
          <p:cNvSpPr>
            <a:spLocks noChangeArrowheads="1"/>
          </p:cNvSpPr>
          <p:nvPr/>
        </p:nvSpPr>
        <p:spPr bwMode="auto">
          <a:xfrm>
            <a:off x="260350" y="10937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-8</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8177479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コンテンツ プレースホルダ 2"/>
          <p:cNvSpPr>
            <a:spLocks noGrp="1"/>
          </p:cNvSpPr>
          <p:nvPr>
            <p:ph idx="4294967295"/>
          </p:nvPr>
        </p:nvSpPr>
        <p:spPr>
          <a:xfrm>
            <a:off x="1020727" y="1681163"/>
            <a:ext cx="7259674" cy="4192587"/>
          </a:xfrm>
        </p:spPr>
        <p:txBody>
          <a:bodyPr/>
          <a:lstStyle/>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1</a:t>
            </a:r>
            <a:r>
              <a:rPr lang="ja-JP" altLang="en-US" sz="2600" b="1" dirty="0" smtClean="0">
                <a:latin typeface="Meiryo UI" pitchFamily="50" charset="-128"/>
                <a:ea typeface="Meiryo UI" pitchFamily="50" charset="-128"/>
                <a:cs typeface="Meiryo UI" pitchFamily="50" charset="-128"/>
              </a:rPr>
              <a:t>）軽微な表情や言動の変化、検査データの推移</a:t>
            </a:r>
          </a:p>
          <a:p>
            <a:pPr marL="514350" indent="-514350">
              <a:lnSpc>
                <a:spcPct val="105000"/>
              </a:lnSpc>
              <a:spcBef>
                <a:spcPct val="5000"/>
              </a:spcBef>
              <a:buFontTx/>
              <a:buNone/>
            </a:pPr>
            <a:r>
              <a:rPr lang="ja-JP" altLang="en-US" sz="2600" b="1" dirty="0" smtClean="0">
                <a:latin typeface="Meiryo UI" pitchFamily="50" charset="-128"/>
                <a:ea typeface="Meiryo UI" pitchFamily="50" charset="-128"/>
                <a:cs typeface="Meiryo UI" pitchFamily="50" charset="-128"/>
              </a:rPr>
              <a:t>     から身体状況を慎重にアセスメントする</a:t>
            </a:r>
            <a:endParaRPr lang="en-US" altLang="ja-JP"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endParaRPr lang="en-US" altLang="ja-JP" sz="10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2</a:t>
            </a:r>
            <a:r>
              <a:rPr lang="ja-JP" altLang="en-US" sz="2600" b="1" dirty="0" smtClean="0">
                <a:latin typeface="Meiryo UI" pitchFamily="50" charset="-128"/>
                <a:ea typeface="Meiryo UI" pitchFamily="50" charset="-128"/>
                <a:cs typeface="Meiryo UI" pitchFamily="50" charset="-128"/>
              </a:rPr>
              <a:t>）認知症の人の生活歴、経時的変化に注目し、　　 時間軸をもつ（入院前と現在の状態）　　　　</a:t>
            </a:r>
            <a:endParaRPr lang="en-US" altLang="ja-JP"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endParaRPr lang="en-US" altLang="ja-JP" sz="10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3</a:t>
            </a:r>
            <a:r>
              <a:rPr lang="ja-JP" altLang="en-US" sz="2600" b="1" dirty="0" smtClean="0">
                <a:latin typeface="Meiryo UI" pitchFamily="50" charset="-128"/>
                <a:ea typeface="Meiryo UI" pitchFamily="50" charset="-128"/>
                <a:cs typeface="Meiryo UI" pitchFamily="50" charset="-128"/>
              </a:rPr>
              <a:t>）認知症の人の言葉と行為・行動の意味を深く　　掘り下げる</a:t>
            </a:r>
            <a:endParaRPr lang="en-US" altLang="ja-JP" sz="26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endParaRPr lang="en-US" altLang="ja-JP" sz="1000" b="1" dirty="0" smtClean="0">
              <a:latin typeface="Meiryo UI" pitchFamily="50" charset="-128"/>
              <a:ea typeface="Meiryo UI" pitchFamily="50" charset="-128"/>
              <a:cs typeface="Meiryo UI" pitchFamily="50" charset="-128"/>
            </a:endParaRPr>
          </a:p>
          <a:p>
            <a:pPr marL="514350" indent="-514350">
              <a:lnSpc>
                <a:spcPct val="105000"/>
              </a:lnSpc>
              <a:spcBef>
                <a:spcPct val="5000"/>
              </a:spcBef>
              <a:buFontTx/>
              <a:buNone/>
            </a:pPr>
            <a:r>
              <a:rPr lang="en-US" altLang="ja-JP" sz="2600" b="1" dirty="0" smtClean="0">
                <a:latin typeface="Meiryo UI" pitchFamily="50" charset="-128"/>
                <a:ea typeface="Meiryo UI" pitchFamily="50" charset="-128"/>
                <a:cs typeface="Meiryo UI" pitchFamily="50" charset="-128"/>
              </a:rPr>
              <a:t>4</a:t>
            </a:r>
            <a:r>
              <a:rPr lang="ja-JP" altLang="en-US" sz="2600" b="1" dirty="0" smtClean="0">
                <a:latin typeface="Meiryo UI" pitchFamily="50" charset="-128"/>
                <a:ea typeface="Meiryo UI" pitchFamily="50" charset="-128"/>
                <a:cs typeface="Meiryo UI" pitchFamily="50" charset="-128"/>
              </a:rPr>
              <a:t>）チーム内で認知症の人のアセスメントに関して　繰り返し話し合う</a:t>
            </a:r>
            <a:endParaRPr lang="en-US" altLang="ja-JP" sz="2600" b="1" dirty="0" smtClean="0">
              <a:latin typeface="Meiryo UI" pitchFamily="50" charset="-128"/>
              <a:ea typeface="Meiryo UI" pitchFamily="50" charset="-128"/>
              <a:cs typeface="Meiryo UI" pitchFamily="50" charset="-128"/>
            </a:endParaRPr>
          </a:p>
        </p:txBody>
      </p:sp>
      <p:sp>
        <p:nvSpPr>
          <p:cNvPr id="51203" name="Text Box 2"/>
          <p:cNvSpPr txBox="1">
            <a:spLocks noChangeArrowheads="1"/>
          </p:cNvSpPr>
          <p:nvPr/>
        </p:nvSpPr>
        <p:spPr bwMode="auto">
          <a:xfrm>
            <a:off x="830263" y="392474"/>
            <a:ext cx="74501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アセスメントの留意点</a:t>
            </a:r>
          </a:p>
        </p:txBody>
      </p:sp>
      <p:sp>
        <p:nvSpPr>
          <p:cNvPr id="5" name="Rectangle 3"/>
          <p:cNvSpPr>
            <a:spLocks noChangeArrowheads="1"/>
          </p:cNvSpPr>
          <p:nvPr/>
        </p:nvSpPr>
        <p:spPr bwMode="auto">
          <a:xfrm>
            <a:off x="270668" y="107473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-9</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833270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コンテンツ プレースホルダー 2"/>
          <p:cNvSpPr>
            <a:spLocks noGrp="1"/>
          </p:cNvSpPr>
          <p:nvPr>
            <p:ph idx="4294967295"/>
          </p:nvPr>
        </p:nvSpPr>
        <p:spPr>
          <a:xfrm>
            <a:off x="414670" y="1600200"/>
            <a:ext cx="8272130" cy="4525963"/>
          </a:xfrm>
        </p:spPr>
        <p:txBody>
          <a:bodyPr/>
          <a:lstStyle/>
          <a:p>
            <a:pPr>
              <a:buFontTx/>
              <a:buNone/>
            </a:pPr>
            <a:r>
              <a:rPr lang="ja-JP" altLang="en-US" sz="2400" b="1" dirty="0" smtClean="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認知機能障害</a:t>
            </a:r>
            <a:endParaRPr lang="en-US" altLang="ja-JP" sz="2400" b="1" dirty="0" smtClean="0">
              <a:solidFill>
                <a:srgbClr val="669900"/>
              </a:solidFill>
              <a:latin typeface="Meiryo UI" pitchFamily="50" charset="-128"/>
              <a:ea typeface="Meiryo UI" pitchFamily="50" charset="-128"/>
              <a:cs typeface="Meiryo UI" pitchFamily="50" charset="-128"/>
            </a:endParaRPr>
          </a:p>
          <a:p>
            <a:pPr lvl="1"/>
            <a:r>
              <a:rPr lang="ja-JP" altLang="en-US" sz="2400" b="1" dirty="0" smtClean="0">
                <a:latin typeface="Meiryo UI" pitchFamily="50" charset="-128"/>
                <a:ea typeface="Meiryo UI" pitchFamily="50" charset="-128"/>
                <a:cs typeface="Meiryo UI" pitchFamily="50" charset="-128"/>
              </a:rPr>
              <a:t>加齢とともに増加</a:t>
            </a:r>
            <a:endParaRPr lang="en-US" altLang="ja-JP" sz="2400" b="1" dirty="0" smtClean="0">
              <a:latin typeface="Meiryo UI" pitchFamily="50" charset="-128"/>
              <a:ea typeface="Meiryo UI" pitchFamily="50" charset="-128"/>
              <a:cs typeface="Meiryo UI" pitchFamily="50" charset="-128"/>
            </a:endParaRPr>
          </a:p>
          <a:p>
            <a:pPr lvl="1"/>
            <a:r>
              <a:rPr lang="ja-JP" altLang="en-US" sz="2400" b="1" dirty="0" smtClean="0">
                <a:latin typeface="Meiryo UI" pitchFamily="50" charset="-128"/>
                <a:ea typeface="Meiryo UI" pitchFamily="50" charset="-128"/>
                <a:cs typeface="Meiryo UI" pitchFamily="50" charset="-128"/>
              </a:rPr>
              <a:t>身体機能低下、死亡率上昇と関連（一般高齢者）</a:t>
            </a:r>
            <a:r>
              <a:rPr lang="en-US" altLang="ja-JP" sz="2400" b="1" dirty="0" smtClean="0">
                <a:latin typeface="Meiryo UI" pitchFamily="50" charset="-128"/>
                <a:ea typeface="Meiryo UI" pitchFamily="50" charset="-128"/>
                <a:cs typeface="Meiryo UI" pitchFamily="50" charset="-128"/>
              </a:rPr>
              <a:t/>
            </a:r>
            <a:br>
              <a:rPr lang="en-US" altLang="ja-JP" sz="2400" b="1" dirty="0" smtClean="0">
                <a:latin typeface="Meiryo UI" pitchFamily="50" charset="-128"/>
                <a:ea typeface="Meiryo UI" pitchFamily="50" charset="-128"/>
                <a:cs typeface="Meiryo UI" pitchFamily="50" charset="-128"/>
              </a:rPr>
            </a:br>
            <a:r>
              <a:rPr lang="en-US" altLang="ja-JP" sz="24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a:t>
            </a:r>
            <a:r>
              <a:rPr lang="en-US" altLang="ja-JP" sz="1400" b="1" dirty="0" err="1" smtClean="0">
                <a:solidFill>
                  <a:schemeClr val="tx1">
                    <a:lumMod val="50000"/>
                    <a:lumOff val="50000"/>
                  </a:schemeClr>
                </a:solidFill>
                <a:latin typeface="Meiryo UI" pitchFamily="50" charset="-128"/>
                <a:ea typeface="Meiryo UI" pitchFamily="50" charset="-128"/>
                <a:cs typeface="Meiryo UI" pitchFamily="50" charset="-128"/>
              </a:rPr>
              <a:t>Wolfson</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 NEJM 2001)</a:t>
            </a:r>
          </a:p>
          <a:p>
            <a:pPr>
              <a:lnSpc>
                <a:spcPct val="120000"/>
              </a:lnSpc>
              <a:buFontTx/>
              <a:buNone/>
            </a:pPr>
            <a:r>
              <a:rPr lang="ja-JP" altLang="en-US" sz="2400" b="1" dirty="0" smtClean="0">
                <a:solidFill>
                  <a:srgbClr val="FF5050"/>
                </a:solidFill>
                <a:latin typeface="Meiryo UI" pitchFamily="50" charset="-128"/>
                <a:ea typeface="Meiryo UI" pitchFamily="50" charset="-128"/>
                <a:cs typeface="Meiryo UI" pitchFamily="50" charset="-128"/>
              </a:rPr>
              <a:t>   </a:t>
            </a:r>
            <a:r>
              <a:rPr lang="en-US" altLang="ja-JP" sz="2400" b="1" dirty="0" smtClean="0">
                <a:solidFill>
                  <a:srgbClr val="FF5050"/>
                </a:solidFill>
                <a:latin typeface="Meiryo UI" pitchFamily="50" charset="-128"/>
                <a:ea typeface="Meiryo UI" pitchFamily="50" charset="-128"/>
                <a:cs typeface="Meiryo UI" pitchFamily="50" charset="-128"/>
              </a:rPr>
              <a:t>● </a:t>
            </a:r>
            <a:r>
              <a:rPr lang="ja-JP" altLang="en-US" sz="2400" b="1" dirty="0" smtClean="0">
                <a:solidFill>
                  <a:srgbClr val="FF5050"/>
                </a:solidFill>
                <a:latin typeface="Meiryo UI" pitchFamily="50" charset="-128"/>
                <a:ea typeface="Meiryo UI" pitchFamily="50" charset="-128"/>
                <a:cs typeface="Meiryo UI" pitchFamily="50" charset="-128"/>
              </a:rPr>
              <a:t>見逃されやすい</a:t>
            </a:r>
            <a:r>
              <a:rPr lang="en-US" altLang="ja-JP" sz="2400" b="1" dirty="0" smtClean="0">
                <a:latin typeface="Meiryo UI" pitchFamily="50" charset="-128"/>
                <a:ea typeface="Meiryo UI" pitchFamily="50" charset="-128"/>
                <a:cs typeface="Meiryo UI" pitchFamily="50" charset="-128"/>
              </a:rPr>
              <a:t/>
            </a:r>
            <a:br>
              <a:rPr lang="en-US" altLang="ja-JP" sz="2400" b="1" dirty="0" smtClean="0">
                <a:latin typeface="Meiryo UI" pitchFamily="50" charset="-128"/>
                <a:ea typeface="Meiryo UI" pitchFamily="50" charset="-128"/>
                <a:cs typeface="Meiryo UI" pitchFamily="50" charset="-128"/>
              </a:rPr>
            </a:b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高齢者病棟入院がん患者の</a:t>
            </a:r>
            <a:r>
              <a:rPr lang="en-US" altLang="ja-JP" sz="2400" b="1" dirty="0" smtClean="0">
                <a:latin typeface="Meiryo UI" pitchFamily="50" charset="-128"/>
                <a:ea typeface="Meiryo UI" pitchFamily="50" charset="-128"/>
                <a:cs typeface="Meiryo UI" pitchFamily="50" charset="-128"/>
              </a:rPr>
              <a:t>27%</a:t>
            </a:r>
            <a:r>
              <a:rPr lang="ja-JP" altLang="en-US" sz="2400" b="1" dirty="0" smtClean="0">
                <a:latin typeface="Meiryo UI" pitchFamily="50" charset="-128"/>
                <a:ea typeface="Meiryo UI" pitchFamily="50" charset="-128"/>
                <a:cs typeface="Meiryo UI" pitchFamily="50" charset="-128"/>
              </a:rPr>
              <a:t>に </a:t>
            </a:r>
            <a:r>
              <a:rPr lang="en-US" altLang="ja-JP" sz="2400" b="1" dirty="0" smtClean="0">
                <a:latin typeface="Meiryo UI" pitchFamily="50" charset="-128"/>
                <a:ea typeface="Meiryo UI" pitchFamily="50" charset="-128"/>
                <a:cs typeface="Meiryo UI" pitchFamily="50" charset="-128"/>
              </a:rPr>
              <a:t>”Blessed Test”</a:t>
            </a:r>
          </a:p>
          <a:p>
            <a:pPr>
              <a:buFontTx/>
              <a:buNone/>
            </a:pPr>
            <a:r>
              <a:rPr lang="ja-JP" altLang="en-US" sz="2400" b="1" dirty="0" smtClean="0">
                <a:latin typeface="Meiryo UI" pitchFamily="50" charset="-128"/>
                <a:ea typeface="Meiryo UI" pitchFamily="50" charset="-128"/>
                <a:cs typeface="Meiryo UI" pitchFamily="50" charset="-128"/>
              </a:rPr>
              <a:t>     で</a:t>
            </a:r>
            <a:r>
              <a:rPr lang="ja-JP" altLang="en-US" sz="2400" b="1" dirty="0">
                <a:latin typeface="Meiryo UI" pitchFamily="50" charset="-128"/>
                <a:ea typeface="Meiryo UI" pitchFamily="50" charset="-128"/>
                <a:cs typeface="Meiryo UI" pitchFamily="50" charset="-128"/>
              </a:rPr>
              <a:t>認知</a:t>
            </a:r>
            <a:r>
              <a:rPr lang="ja-JP" altLang="en-US" sz="2400" b="1" dirty="0" smtClean="0">
                <a:latin typeface="Meiryo UI" pitchFamily="50" charset="-128"/>
                <a:ea typeface="Meiryo UI" pitchFamily="50" charset="-128"/>
                <a:cs typeface="Meiryo UI" pitchFamily="50" charset="-128"/>
              </a:rPr>
              <a:t>機能低下を認めたが、そのうちの</a:t>
            </a:r>
            <a:r>
              <a:rPr lang="en-US" altLang="ja-JP" sz="2400" b="1" dirty="0" smtClean="0">
                <a:latin typeface="Meiryo UI" pitchFamily="50" charset="-128"/>
                <a:ea typeface="Meiryo UI" pitchFamily="50" charset="-128"/>
                <a:cs typeface="Meiryo UI" pitchFamily="50" charset="-128"/>
              </a:rPr>
              <a:t>36%</a:t>
            </a:r>
            <a:r>
              <a:rPr lang="ja-JP" altLang="en-US" sz="2400" b="1" dirty="0" smtClean="0">
                <a:latin typeface="Meiryo UI" pitchFamily="50" charset="-128"/>
                <a:ea typeface="Meiryo UI" pitchFamily="50" charset="-128"/>
                <a:cs typeface="Meiryo UI" pitchFamily="50" charset="-128"/>
              </a:rPr>
              <a:t>には 認知症</a:t>
            </a:r>
          </a:p>
          <a:p>
            <a:pPr>
              <a:buFontTx/>
              <a:buNone/>
            </a:pPr>
            <a:r>
              <a:rPr lang="ja-JP" altLang="en-US" sz="2400" b="1" dirty="0" smtClean="0">
                <a:latin typeface="Meiryo UI" pitchFamily="50" charset="-128"/>
                <a:ea typeface="Meiryo UI" pitchFamily="50" charset="-128"/>
                <a:cs typeface="Meiryo UI" pitchFamily="50" charset="-128"/>
              </a:rPr>
              <a:t>     や せん妄などの記載、</a:t>
            </a:r>
            <a:r>
              <a:rPr lang="ja-JP" altLang="en-US" sz="2400" b="1" dirty="0" smtClean="0">
                <a:solidFill>
                  <a:srgbClr val="FF5050"/>
                </a:solidFill>
                <a:latin typeface="Meiryo UI" pitchFamily="50" charset="-128"/>
                <a:ea typeface="Meiryo UI" pitchFamily="50" charset="-128"/>
                <a:cs typeface="Meiryo UI" pitchFamily="50" charset="-128"/>
              </a:rPr>
              <a:t>アセスメントがなされていなかった</a:t>
            </a:r>
            <a:r>
              <a:rPr lang="en-US" altLang="ja-JP" sz="2400" b="1" dirty="0" smtClean="0">
                <a:solidFill>
                  <a:srgbClr val="FF5050"/>
                </a:solidFill>
                <a:latin typeface="Meiryo UI" pitchFamily="50" charset="-128"/>
                <a:ea typeface="Meiryo UI" pitchFamily="50" charset="-128"/>
                <a:cs typeface="Meiryo UI" pitchFamily="50" charset="-128"/>
              </a:rPr>
              <a:t/>
            </a:r>
            <a:br>
              <a:rPr lang="en-US" altLang="ja-JP" sz="2400" b="1" dirty="0" smtClean="0">
                <a:solidFill>
                  <a:srgbClr val="FF5050"/>
                </a:solidFill>
                <a:latin typeface="Meiryo UI" pitchFamily="50" charset="-128"/>
                <a:ea typeface="Meiryo UI" pitchFamily="50" charset="-128"/>
                <a:cs typeface="Meiryo UI" pitchFamily="50" charset="-128"/>
              </a:rPr>
            </a:b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14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    (Flood, J </a:t>
            </a:r>
            <a:r>
              <a:rPr lang="en-US" altLang="ja-JP" sz="1400" b="1" dirty="0" err="1" smtClean="0">
                <a:solidFill>
                  <a:schemeClr val="tx1">
                    <a:lumMod val="50000"/>
                    <a:lumOff val="50000"/>
                  </a:schemeClr>
                </a:solidFill>
                <a:latin typeface="Meiryo UI" pitchFamily="50" charset="-128"/>
                <a:ea typeface="Meiryo UI" pitchFamily="50" charset="-128"/>
                <a:cs typeface="Meiryo UI" pitchFamily="50" charset="-128"/>
              </a:rPr>
              <a:t>Clin</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400" b="1" dirty="0" err="1" smtClean="0">
                <a:solidFill>
                  <a:schemeClr val="tx1">
                    <a:lumMod val="50000"/>
                    <a:lumOff val="50000"/>
                  </a:schemeClr>
                </a:solidFill>
                <a:latin typeface="Meiryo UI" pitchFamily="50" charset="-128"/>
                <a:ea typeface="Meiryo UI" pitchFamily="50" charset="-128"/>
                <a:cs typeface="Meiryo UI" pitchFamily="50" charset="-128"/>
              </a:rPr>
              <a:t>Oncol</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 2006)</a:t>
            </a:r>
            <a:endParaRPr lang="ja-JP" altLang="en-US" sz="1400" b="1" dirty="0" smtClean="0">
              <a:solidFill>
                <a:schemeClr val="tx1">
                  <a:lumMod val="50000"/>
                  <a:lumOff val="50000"/>
                </a:schemeClr>
              </a:solidFill>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74638" y="95091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33797" name="Text Box 2"/>
          <p:cNvSpPr txBox="1">
            <a:spLocks noChangeArrowheads="1"/>
          </p:cNvSpPr>
          <p:nvPr/>
        </p:nvSpPr>
        <p:spPr bwMode="auto">
          <a:xfrm>
            <a:off x="1177925" y="284524"/>
            <a:ext cx="671353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認知機能</a:t>
            </a: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-10</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513064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274638" y="382588"/>
            <a:ext cx="849947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itchFamily="50" charset="-128"/>
                <a:ea typeface="Meiryo UI" pitchFamily="50" charset="-128"/>
                <a:cs typeface="Meiryo UI" pitchFamily="50" charset="-128"/>
              </a:rPr>
              <a:t>家族が最初に気づいた日常生活の変化 </a:t>
            </a:r>
          </a:p>
        </p:txBody>
      </p:sp>
      <p:sp>
        <p:nvSpPr>
          <p:cNvPr id="36867" name="Text Box 3"/>
          <p:cNvSpPr txBox="1">
            <a:spLocks noChangeArrowheads="1"/>
          </p:cNvSpPr>
          <p:nvPr/>
        </p:nvSpPr>
        <p:spPr bwMode="auto">
          <a:xfrm>
            <a:off x="1243013" y="1507782"/>
            <a:ext cx="6256337" cy="458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83" tIns="41441" rIns="82883" bIns="41441"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同じことを何回も言ったり聞いたりする</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財布を盗まれたと言う</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だらしなくなった</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いつも降りる駅なのに乗り過ごした</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夜中に急に起き出して騒いだ</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置き忘れやしまい忘れが目立つ</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計算の間違いが多くなった</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物の名前が出てこなくなった</a:t>
            </a:r>
          </a:p>
          <a:p>
            <a:pPr eaLnBrk="1" hangingPunct="1">
              <a:spcBef>
                <a:spcPct val="40000"/>
              </a:spcBef>
              <a:buClr>
                <a:schemeClr val="hlink"/>
              </a:buClr>
              <a:buSzPct val="85000"/>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ささいなことで怒りっぽくなった</a:t>
            </a:r>
          </a:p>
        </p:txBody>
      </p:sp>
      <p:sp>
        <p:nvSpPr>
          <p:cNvPr id="36868" name="Text Box 4"/>
          <p:cNvSpPr txBox="1">
            <a:spLocks noChangeArrowheads="1"/>
          </p:cNvSpPr>
          <p:nvPr/>
        </p:nvSpPr>
        <p:spPr bwMode="auto">
          <a:xfrm>
            <a:off x="2753833" y="6283474"/>
            <a:ext cx="6209414" cy="29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792" tIns="45395" rIns="90792" bIns="45395">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50000"/>
              </a:spcBef>
            </a:pP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東京都福祉局　「高齢者の生活実態及び健康に関する調査・専門調査報告書」</a:t>
            </a:r>
            <a:r>
              <a:rPr lang="en-US" altLang="ja-JP" sz="1300" b="1" dirty="0" smtClean="0">
                <a:solidFill>
                  <a:schemeClr val="tx1">
                    <a:lumMod val="50000"/>
                    <a:lumOff val="50000"/>
                  </a:schemeClr>
                </a:solidFill>
                <a:latin typeface="Meiryo UI" pitchFamily="50" charset="-128"/>
                <a:ea typeface="Meiryo UI" pitchFamily="50" charset="-128"/>
                <a:cs typeface="Meiryo UI" pitchFamily="50" charset="-128"/>
              </a:rPr>
              <a:t>1995</a:t>
            </a:r>
            <a:r>
              <a:rPr lang="ja-JP" altLang="en-US" sz="1300" b="1" dirty="0" smtClean="0">
                <a:solidFill>
                  <a:schemeClr val="tx1">
                    <a:lumMod val="50000"/>
                    <a:lumOff val="50000"/>
                  </a:schemeClr>
                </a:solidFill>
                <a:latin typeface="Meiryo UI" pitchFamily="50" charset="-128"/>
                <a:ea typeface="Meiryo UI" pitchFamily="50" charset="-128"/>
                <a:cs typeface="Meiryo UI" pitchFamily="50" charset="-128"/>
              </a:rPr>
              <a:t> </a:t>
            </a:r>
            <a:endParaRPr lang="ja-JP" altLang="en-US" sz="13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36869" name="Rectangle 6"/>
          <p:cNvSpPr>
            <a:spLocks noChangeArrowheads="1"/>
          </p:cNvSpPr>
          <p:nvPr/>
        </p:nvSpPr>
        <p:spPr bwMode="auto">
          <a:xfrm>
            <a:off x="7101714" y="1208647"/>
            <a:ext cx="1323149" cy="29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b">
            <a:spAutoFit/>
          </a:bodyPr>
          <a:lstStyle/>
          <a:p>
            <a:pPr algn="r" defTabSz="909638"/>
            <a:r>
              <a:rPr lang="ja-JP" altLang="en-US" sz="1400" b="1" dirty="0">
                <a:latin typeface="Meiryo UI" pitchFamily="50" charset="-128"/>
                <a:ea typeface="Meiryo UI" pitchFamily="50" charset="-128"/>
                <a:cs typeface="Meiryo UI" pitchFamily="50" charset="-128"/>
              </a:rPr>
              <a:t>　（ｎ</a:t>
            </a:r>
            <a:r>
              <a:rPr lang="en-US" altLang="ja-JP" sz="1400" b="1" dirty="0" smtClean="0">
                <a:latin typeface="Meiryo UI" pitchFamily="50" charset="-128"/>
                <a:ea typeface="Meiryo UI" pitchFamily="50" charset="-128"/>
                <a:cs typeface="Meiryo UI" pitchFamily="50" charset="-128"/>
              </a:rPr>
              <a:t>:123</a:t>
            </a:r>
            <a:r>
              <a:rPr lang="ja-JP" altLang="en-US" sz="1400" b="1" dirty="0" smtClean="0">
                <a:latin typeface="Meiryo UI" pitchFamily="50" charset="-128"/>
                <a:ea typeface="Meiryo UI" pitchFamily="50" charset="-128"/>
                <a:cs typeface="Meiryo UI" pitchFamily="50" charset="-128"/>
              </a:rPr>
              <a:t>）</a:t>
            </a:r>
            <a:r>
              <a:rPr lang="ja-JP" altLang="en-US" sz="1400" dirty="0" smtClean="0">
                <a:latin typeface="Meiryo UI" pitchFamily="50" charset="-128"/>
                <a:ea typeface="Meiryo UI" pitchFamily="50" charset="-128"/>
                <a:cs typeface="Meiryo UI" pitchFamily="50" charset="-128"/>
              </a:rPr>
              <a:t> </a:t>
            </a:r>
            <a:endParaRPr lang="ja-JP" altLang="en-US" sz="1400" dirty="0">
              <a:latin typeface="Meiryo UI" pitchFamily="50" charset="-128"/>
              <a:ea typeface="Meiryo UI" pitchFamily="50" charset="-128"/>
              <a:cs typeface="Meiryo UI" pitchFamily="50" charset="-128"/>
            </a:endParaRPr>
          </a:p>
        </p:txBody>
      </p:sp>
      <p:sp>
        <p:nvSpPr>
          <p:cNvPr id="44" name="Rectangle 3"/>
          <p:cNvSpPr>
            <a:spLocks noChangeArrowheads="1"/>
          </p:cNvSpPr>
          <p:nvPr/>
        </p:nvSpPr>
        <p:spPr bwMode="auto">
          <a:xfrm>
            <a:off x="273050" y="10668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8" name="テキスト ボックス 7"/>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-11</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7833888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ChangeArrowheads="1"/>
          </p:cNvSpPr>
          <p:nvPr/>
        </p:nvSpPr>
        <p:spPr bwMode="auto">
          <a:xfrm>
            <a:off x="334963" y="428625"/>
            <a:ext cx="83597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itchFamily="50" charset="-128"/>
                <a:ea typeface="Meiryo UI" pitchFamily="50" charset="-128"/>
                <a:cs typeface="Meiryo UI" pitchFamily="50" charset="-128"/>
              </a:rPr>
              <a:t>加齢に伴うもの忘れと認知症のもの忘れ</a:t>
            </a:r>
          </a:p>
        </p:txBody>
      </p:sp>
      <p:sp>
        <p:nvSpPr>
          <p:cNvPr id="37891" name="Text Box 33"/>
          <p:cNvSpPr txBox="1">
            <a:spLocks noChangeArrowheads="1"/>
          </p:cNvSpPr>
          <p:nvPr/>
        </p:nvSpPr>
        <p:spPr bwMode="auto">
          <a:xfrm>
            <a:off x="468644" y="6194247"/>
            <a:ext cx="8439150" cy="28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83" tIns="41441" rIns="82883" bIns="41441" anchor="b">
            <a:spAutoFit/>
          </a:bodyPr>
          <a:lstStyle>
            <a:lvl1pPr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spcBef>
                <a:spcPct val="50000"/>
              </a:spcBef>
            </a:pP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東京都高齢者施策推進室「痴呆が疑われたときにーかかりつけ医のための痴呆の手引き」</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1999</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より引用・改変</a:t>
            </a:r>
          </a:p>
        </p:txBody>
      </p:sp>
      <p:graphicFrame>
        <p:nvGraphicFramePr>
          <p:cNvPr id="179239" name="Group 39"/>
          <p:cNvGraphicFramePr>
            <a:graphicFrameLocks noGrp="1"/>
          </p:cNvGraphicFramePr>
          <p:nvPr>
            <p:extLst>
              <p:ext uri="{D42A27DB-BD31-4B8C-83A1-F6EECF244321}">
                <p14:modId xmlns:p14="http://schemas.microsoft.com/office/powerpoint/2010/main" val="1386232176"/>
              </p:ext>
            </p:extLst>
          </p:nvPr>
        </p:nvGraphicFramePr>
        <p:xfrm>
          <a:off x="711200" y="1370013"/>
          <a:ext cx="7962900" cy="4675189"/>
        </p:xfrm>
        <a:graphic>
          <a:graphicData uri="http://schemas.openxmlformats.org/drawingml/2006/table">
            <a:tbl>
              <a:tblPr/>
              <a:tblGrid>
                <a:gridCol w="3783013"/>
                <a:gridCol w="4179887"/>
              </a:tblGrid>
              <a:tr h="481013">
                <a:tc>
                  <a:txBody>
                    <a:bodyPr/>
                    <a:lstStyle/>
                    <a:p>
                      <a:pPr marL="0" marR="0" lvl="0" indent="0" algn="ctr" defTabSz="914400" rtl="0" eaLnBrk="1" fontAlgn="ctr" latinLnBrk="0" hangingPunct="1">
                        <a:lnSpc>
                          <a:spcPct val="120000"/>
                        </a:lnSpc>
                        <a:spcBef>
                          <a:spcPct val="4000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加齢に伴うもの忘れ</a:t>
                      </a:r>
                    </a:p>
                  </a:txBody>
                  <a:tcPr marL="0" marR="0" marT="0" marB="0" anchor="ctr" horzOverflow="overflow">
                    <a:lnL>
                      <a:noFill/>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ctr" latinLnBrk="0" hangingPunct="1">
                        <a:lnSpc>
                          <a:spcPct val="100000"/>
                        </a:lnSpc>
                        <a:spcBef>
                          <a:spcPct val="2000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認知症のもの忘れ</a:t>
                      </a:r>
                    </a:p>
                  </a:txBody>
                  <a:tcPr marL="0" marR="0" marT="0" marB="0" anchor="ctr"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r>
              <a:tr h="481013">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体験の一部分を忘れる</a:t>
                      </a:r>
                    </a:p>
                  </a:txBody>
                  <a:tcPr marL="180000" marR="0" marT="0" marB="0" anchor="ct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全体を忘れる</a:t>
                      </a:r>
                    </a:p>
                  </a:txBody>
                  <a:tcPr marL="180000" marR="0" marT="0" marB="0" anchor="ct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31849">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記憶障害のみがみられる</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記憶障害に加えて</a:t>
                      </a:r>
                    </a:p>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判断の障害や実行機能障害がある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6250">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もの忘れを自覚している</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もの忘れの自覚に乏しい</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4188">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探し物も努力して見つけようとする</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探し物も誰かが盗ったということがある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6250">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見当識障害はみられない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見当識障害がみられる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4188">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取り繕いはみられない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しばしば取り繕いがみられる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013">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日常生活に支障はない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日常生活に支障をきたす</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9425">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きわめて徐々にしか進行しない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ctr" latinLnBrk="0" hangingPunct="1">
                        <a:lnSpc>
                          <a:spcPts val="2000"/>
                        </a:lnSpc>
                        <a:spcBef>
                          <a:spcPts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進行性である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4" name="Rectangle 3"/>
          <p:cNvSpPr>
            <a:spLocks noChangeArrowheads="1"/>
          </p:cNvSpPr>
          <p:nvPr/>
        </p:nvSpPr>
        <p:spPr bwMode="auto">
          <a:xfrm>
            <a:off x="260350" y="10287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-12</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3221594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436563" y="336550"/>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000" b="1" dirty="0">
                <a:latin typeface="Meiryo UI" pitchFamily="50" charset="-128"/>
                <a:ea typeface="Meiryo UI" pitchFamily="50" charset="-128"/>
                <a:cs typeface="Meiryo UI" pitchFamily="50" charset="-128"/>
              </a:rPr>
              <a:t>中核症状のアセスメント</a:t>
            </a:r>
            <a:endParaRPr lang="ja-JP" altLang="en-US" sz="2400" b="1" dirty="0">
              <a:latin typeface="Meiryo UI" pitchFamily="50" charset="-128"/>
              <a:ea typeface="Meiryo UI" pitchFamily="50" charset="-128"/>
              <a:cs typeface="Meiryo UI" pitchFamily="50" charset="-128"/>
            </a:endParaRPr>
          </a:p>
        </p:txBody>
      </p:sp>
      <p:sp>
        <p:nvSpPr>
          <p:cNvPr id="38915" name="Text Box 6"/>
          <p:cNvSpPr txBox="1">
            <a:spLocks noChangeArrowheads="1"/>
          </p:cNvSpPr>
          <p:nvPr/>
        </p:nvSpPr>
        <p:spPr bwMode="auto">
          <a:xfrm>
            <a:off x="1314450" y="1706563"/>
            <a:ext cx="6929438" cy="414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10000"/>
              </a:lnSpc>
            </a:pPr>
            <a:r>
              <a:rPr lang="ja-JP" altLang="en-US" sz="2600" b="1" dirty="0">
                <a:solidFill>
                  <a:srgbClr val="669900"/>
                </a:solidFill>
                <a:latin typeface="Meiryo UI" pitchFamily="50" charset="-128"/>
                <a:ea typeface="Meiryo UI" pitchFamily="50" charset="-128"/>
                <a:cs typeface="Meiryo UI" pitchFamily="50" charset="-128"/>
              </a:rPr>
              <a:t> 記憶障害</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予め家族から情報を聴き、本人に質問</a:t>
            </a:r>
          </a:p>
          <a:p>
            <a:pPr eaLnBrk="1" hangingPunct="1">
              <a:lnSpc>
                <a:spcPct val="110000"/>
              </a:lnSpc>
            </a:pPr>
            <a:r>
              <a:rPr lang="ja-JP" altLang="en-US" sz="1400" b="1" dirty="0">
                <a:latin typeface="Meiryo UI" pitchFamily="50" charset="-128"/>
                <a:ea typeface="Meiryo UI" pitchFamily="50" charset="-128"/>
                <a:cs typeface="Meiryo UI" pitchFamily="50" charset="-128"/>
              </a:rPr>
              <a:t>　</a:t>
            </a:r>
          </a:p>
          <a:p>
            <a:pPr eaLnBrk="1" hangingPunct="1">
              <a:lnSpc>
                <a:spcPct val="110000"/>
              </a:lnSpc>
            </a:pPr>
            <a:r>
              <a:rPr lang="ja-JP" altLang="en-US" sz="2600" b="1" dirty="0">
                <a:solidFill>
                  <a:srgbClr val="669900"/>
                </a:solidFill>
                <a:latin typeface="Meiryo UI" pitchFamily="50" charset="-128"/>
                <a:ea typeface="Meiryo UI" pitchFamily="50" charset="-128"/>
                <a:cs typeface="Meiryo UI" pitchFamily="50" charset="-128"/>
              </a:rPr>
              <a:t> 見当識障害</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年月日など本人に質問</a:t>
            </a:r>
          </a:p>
          <a:p>
            <a:pPr eaLnBrk="1" hangingPunct="1">
              <a:lnSpc>
                <a:spcPct val="110000"/>
              </a:lnSpc>
            </a:pPr>
            <a:endParaRPr lang="ja-JP" altLang="en-US" sz="1400" b="1" dirty="0">
              <a:latin typeface="Meiryo UI" pitchFamily="50" charset="-128"/>
              <a:ea typeface="Meiryo UI" pitchFamily="50" charset="-128"/>
              <a:cs typeface="Meiryo UI" pitchFamily="50" charset="-128"/>
            </a:endParaRPr>
          </a:p>
          <a:p>
            <a:pPr eaLnBrk="1" hangingPunct="1">
              <a:lnSpc>
                <a:spcPct val="110000"/>
              </a:lnSpc>
            </a:pPr>
            <a:r>
              <a:rPr lang="ja-JP" altLang="en-US" sz="2600" b="1" dirty="0">
                <a:solidFill>
                  <a:srgbClr val="669900"/>
                </a:solidFill>
                <a:latin typeface="Meiryo UI" pitchFamily="50" charset="-128"/>
                <a:ea typeface="Meiryo UI" pitchFamily="50" charset="-128"/>
                <a:cs typeface="Meiryo UI" pitchFamily="50" charset="-128"/>
              </a:rPr>
              <a:t> 判断</a:t>
            </a:r>
            <a:r>
              <a:rPr lang="en-US" altLang="ja-JP" sz="2600" b="1" dirty="0">
                <a:solidFill>
                  <a:srgbClr val="669900"/>
                </a:solidFill>
                <a:latin typeface="Meiryo UI" pitchFamily="50" charset="-128"/>
                <a:ea typeface="Meiryo UI" pitchFamily="50" charset="-128"/>
                <a:cs typeface="Meiryo UI" pitchFamily="50" charset="-128"/>
              </a:rPr>
              <a:t>･</a:t>
            </a:r>
            <a:r>
              <a:rPr lang="ja-JP" altLang="en-US" sz="2600" b="1" dirty="0">
                <a:solidFill>
                  <a:srgbClr val="669900"/>
                </a:solidFill>
                <a:latin typeface="Meiryo UI" pitchFamily="50" charset="-128"/>
                <a:ea typeface="Meiryo UI" pitchFamily="50" charset="-128"/>
                <a:cs typeface="Meiryo UI" pitchFamily="50" charset="-128"/>
              </a:rPr>
              <a:t>実行機能障害</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家族からの情報と本人への質問</a:t>
            </a:r>
          </a:p>
          <a:p>
            <a:pPr eaLnBrk="1" hangingPunct="1">
              <a:lnSpc>
                <a:spcPct val="110000"/>
              </a:lnSpc>
            </a:pPr>
            <a:endParaRPr lang="ja-JP" altLang="en-US" sz="1400" b="1" dirty="0">
              <a:solidFill>
                <a:srgbClr val="669900"/>
              </a:solidFill>
              <a:latin typeface="Meiryo UI" pitchFamily="50" charset="-128"/>
              <a:ea typeface="Meiryo UI" pitchFamily="50" charset="-128"/>
              <a:cs typeface="Meiryo UI" pitchFamily="50" charset="-128"/>
            </a:endParaRPr>
          </a:p>
          <a:p>
            <a:pPr eaLnBrk="1" hangingPunct="1">
              <a:lnSpc>
                <a:spcPct val="110000"/>
              </a:lnSpc>
            </a:pPr>
            <a:r>
              <a:rPr lang="ja-JP" altLang="en-US" sz="2600" b="1" dirty="0">
                <a:solidFill>
                  <a:srgbClr val="669900"/>
                </a:solidFill>
                <a:latin typeface="Meiryo UI" pitchFamily="50" charset="-128"/>
                <a:ea typeface="Meiryo UI" pitchFamily="50" charset="-128"/>
                <a:cs typeface="Meiryo UI" pitchFamily="50" charset="-128"/>
              </a:rPr>
              <a:t> 失語</a:t>
            </a:r>
            <a:r>
              <a:rPr lang="en-US" altLang="ja-JP" sz="2600" b="1" dirty="0">
                <a:solidFill>
                  <a:srgbClr val="669900"/>
                </a:solidFill>
                <a:latin typeface="Meiryo UI" pitchFamily="50" charset="-128"/>
                <a:ea typeface="Meiryo UI" pitchFamily="50" charset="-128"/>
                <a:cs typeface="Meiryo UI" pitchFamily="50" charset="-128"/>
              </a:rPr>
              <a:t>･</a:t>
            </a:r>
            <a:r>
              <a:rPr lang="ja-JP" altLang="en-US" sz="2600" b="1" dirty="0">
                <a:solidFill>
                  <a:srgbClr val="669900"/>
                </a:solidFill>
                <a:latin typeface="Meiryo UI" pitchFamily="50" charset="-128"/>
                <a:ea typeface="Meiryo UI" pitchFamily="50" charset="-128"/>
                <a:cs typeface="Meiryo UI" pitchFamily="50" charset="-128"/>
              </a:rPr>
              <a:t>失行</a:t>
            </a:r>
            <a:r>
              <a:rPr lang="en-US" altLang="ja-JP" sz="2600" b="1" dirty="0">
                <a:solidFill>
                  <a:srgbClr val="669900"/>
                </a:solidFill>
                <a:latin typeface="Meiryo UI" pitchFamily="50" charset="-128"/>
                <a:ea typeface="Meiryo UI" pitchFamily="50" charset="-128"/>
                <a:cs typeface="Meiryo UI" pitchFamily="50" charset="-128"/>
              </a:rPr>
              <a:t>･</a:t>
            </a:r>
            <a:r>
              <a:rPr lang="ja-JP" altLang="en-US" sz="2600" b="1" dirty="0">
                <a:solidFill>
                  <a:srgbClr val="669900"/>
                </a:solidFill>
                <a:latin typeface="Meiryo UI" pitchFamily="50" charset="-128"/>
                <a:ea typeface="Meiryo UI" pitchFamily="50" charset="-128"/>
                <a:cs typeface="Meiryo UI" pitchFamily="50" charset="-128"/>
              </a:rPr>
              <a:t>失認</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神経学的診察、あるいは家族からの情報</a:t>
            </a:r>
          </a:p>
        </p:txBody>
      </p:sp>
      <p:sp>
        <p:nvSpPr>
          <p:cNvPr id="44" name="Rectangle 3"/>
          <p:cNvSpPr>
            <a:spLocks noChangeArrowheads="1"/>
          </p:cNvSpPr>
          <p:nvPr/>
        </p:nvSpPr>
        <p:spPr bwMode="auto">
          <a:xfrm>
            <a:off x="273050" y="10033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-13</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4495902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ChangeArrowheads="1"/>
          </p:cNvSpPr>
          <p:nvPr/>
        </p:nvSpPr>
        <p:spPr bwMode="auto">
          <a:xfrm>
            <a:off x="1851025" y="355788"/>
            <a:ext cx="54086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200" b="1" dirty="0">
                <a:latin typeface="Meiryo UI" pitchFamily="50" charset="-128"/>
                <a:ea typeface="Meiryo UI" pitchFamily="50" charset="-128"/>
                <a:cs typeface="Meiryo UI" pitchFamily="50" charset="-128"/>
              </a:rPr>
              <a:t>記憶障害のアセスメント</a:t>
            </a:r>
          </a:p>
        </p:txBody>
      </p:sp>
      <p:sp>
        <p:nvSpPr>
          <p:cNvPr id="39939" name="Text Box 6"/>
          <p:cNvSpPr txBox="1">
            <a:spLocks noChangeArrowheads="1"/>
          </p:cNvSpPr>
          <p:nvPr/>
        </p:nvSpPr>
        <p:spPr bwMode="auto">
          <a:xfrm>
            <a:off x="1706563" y="1570038"/>
            <a:ext cx="6011862" cy="47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600" b="1">
                <a:solidFill>
                  <a:srgbClr val="669900"/>
                </a:solidFill>
                <a:latin typeface="Meiryo UI" pitchFamily="50" charset="-128"/>
                <a:ea typeface="Meiryo UI" pitchFamily="50" charset="-128"/>
                <a:cs typeface="Meiryo UI" pitchFamily="50" charset="-128"/>
              </a:rPr>
              <a:t> 最近の記憶</a:t>
            </a:r>
          </a:p>
          <a:p>
            <a:pPr eaLnBrk="1" hangingPunct="1">
              <a:lnSpc>
                <a:spcPct val="110000"/>
              </a:lnSpc>
            </a:pPr>
            <a:r>
              <a:rPr lang="ja-JP" altLang="en-US" sz="2400" b="1">
                <a:solidFill>
                  <a:srgbClr val="5F5F5F"/>
                </a:solidFill>
                <a:latin typeface="Meiryo UI" pitchFamily="50" charset="-128"/>
                <a:ea typeface="Meiryo UI" pitchFamily="50" charset="-128"/>
                <a:cs typeface="Meiryo UI" pitchFamily="50" charset="-128"/>
              </a:rPr>
              <a:t>　　・食事の内容</a:t>
            </a:r>
          </a:p>
          <a:p>
            <a:pPr eaLnBrk="1" hangingPunct="1">
              <a:lnSpc>
                <a:spcPct val="110000"/>
              </a:lnSpc>
            </a:pPr>
            <a:r>
              <a:rPr lang="ja-JP" altLang="en-US" sz="2400" b="1">
                <a:solidFill>
                  <a:srgbClr val="5F5F5F"/>
                </a:solidFill>
                <a:latin typeface="Meiryo UI" pitchFamily="50" charset="-128"/>
                <a:ea typeface="Meiryo UI" pitchFamily="50" charset="-128"/>
                <a:cs typeface="Meiryo UI" pitchFamily="50" charset="-128"/>
              </a:rPr>
              <a:t>　　・受診の交通手段、目的</a:t>
            </a:r>
          </a:p>
          <a:p>
            <a:pPr eaLnBrk="1" hangingPunct="1">
              <a:lnSpc>
                <a:spcPct val="110000"/>
              </a:lnSpc>
            </a:pPr>
            <a:r>
              <a:rPr lang="ja-JP" altLang="en-US" sz="2400" b="1">
                <a:solidFill>
                  <a:srgbClr val="5F5F5F"/>
                </a:solidFill>
                <a:latin typeface="Meiryo UI" pitchFamily="50" charset="-128"/>
                <a:ea typeface="Meiryo UI" pitchFamily="50" charset="-128"/>
                <a:cs typeface="Meiryo UI" pitchFamily="50" charset="-128"/>
              </a:rPr>
              <a:t>　　・家族との外出など</a:t>
            </a:r>
          </a:p>
          <a:p>
            <a:pPr eaLnBrk="1" hangingPunct="1"/>
            <a:endParaRPr lang="ja-JP" altLang="en-US" sz="2400" b="1">
              <a:solidFill>
                <a:srgbClr val="5F5F5F"/>
              </a:solidFill>
              <a:latin typeface="Meiryo UI" pitchFamily="50" charset="-128"/>
              <a:ea typeface="Meiryo UI" pitchFamily="50" charset="-128"/>
              <a:cs typeface="Meiryo UI" pitchFamily="50" charset="-128"/>
            </a:endParaRPr>
          </a:p>
          <a:p>
            <a:pPr eaLnBrk="1" hangingPunct="1"/>
            <a:r>
              <a:rPr lang="ja-JP" altLang="en-US" sz="2600" b="1">
                <a:solidFill>
                  <a:srgbClr val="669900"/>
                </a:solidFill>
                <a:latin typeface="Meiryo UI" pitchFamily="50" charset="-128"/>
                <a:ea typeface="Meiryo UI" pitchFamily="50" charset="-128"/>
                <a:cs typeface="Meiryo UI" pitchFamily="50" charset="-128"/>
              </a:rPr>
              <a:t> 昔の記憶</a:t>
            </a:r>
          </a:p>
          <a:p>
            <a:pPr eaLnBrk="1" hangingPunct="1"/>
            <a:r>
              <a:rPr lang="ja-JP" altLang="en-US" sz="2400" b="1">
                <a:solidFill>
                  <a:srgbClr val="5F5F5F"/>
                </a:solidFill>
                <a:latin typeface="Meiryo UI" pitchFamily="50" charset="-128"/>
                <a:ea typeface="Meiryo UI" pitchFamily="50" charset="-128"/>
                <a:cs typeface="Meiryo UI" pitchFamily="50" charset="-128"/>
              </a:rPr>
              <a:t>　　・生年月日</a:t>
            </a:r>
          </a:p>
          <a:p>
            <a:pPr eaLnBrk="1" hangingPunct="1"/>
            <a:r>
              <a:rPr lang="ja-JP" altLang="en-US" sz="2400" b="1">
                <a:solidFill>
                  <a:srgbClr val="5F5F5F"/>
                </a:solidFill>
                <a:latin typeface="Meiryo UI" pitchFamily="50" charset="-128"/>
                <a:ea typeface="Meiryo UI" pitchFamily="50" charset="-128"/>
                <a:cs typeface="Meiryo UI" pitchFamily="50" charset="-128"/>
              </a:rPr>
              <a:t>　　・出生地</a:t>
            </a:r>
          </a:p>
          <a:p>
            <a:pPr eaLnBrk="1" hangingPunct="1"/>
            <a:r>
              <a:rPr lang="ja-JP" altLang="en-US" sz="2400" b="1">
                <a:solidFill>
                  <a:srgbClr val="5F5F5F"/>
                </a:solidFill>
                <a:latin typeface="Meiryo UI" pitchFamily="50" charset="-128"/>
                <a:ea typeface="Meiryo UI" pitchFamily="50" charset="-128"/>
                <a:cs typeface="Meiryo UI" pitchFamily="50" charset="-128"/>
              </a:rPr>
              <a:t>　　・学校時代の話など</a:t>
            </a:r>
          </a:p>
          <a:p>
            <a:pPr eaLnBrk="1" hangingPunct="1"/>
            <a:endParaRPr lang="ja-JP" altLang="en-US" sz="2400" b="1">
              <a:solidFill>
                <a:srgbClr val="5F5F5F"/>
              </a:solidFill>
              <a:latin typeface="Meiryo UI" pitchFamily="50" charset="-128"/>
              <a:ea typeface="Meiryo UI" pitchFamily="50" charset="-128"/>
              <a:cs typeface="Meiryo UI" pitchFamily="50" charset="-128"/>
            </a:endParaRPr>
          </a:p>
          <a:p>
            <a:pPr eaLnBrk="1" hangingPunct="1"/>
            <a:r>
              <a:rPr lang="ja-JP" altLang="en-US" sz="2500" b="1">
                <a:latin typeface="Meiryo UI" pitchFamily="50" charset="-128"/>
                <a:ea typeface="Meiryo UI" pitchFamily="50" charset="-128"/>
                <a:cs typeface="Meiryo UI" pitchFamily="50" charset="-128"/>
              </a:rPr>
              <a:t>　について予め介護者から問診票などで</a:t>
            </a:r>
          </a:p>
          <a:p>
            <a:pPr eaLnBrk="1" hangingPunct="1"/>
            <a:r>
              <a:rPr lang="ja-JP" altLang="en-US" sz="2500" b="1">
                <a:latin typeface="Meiryo UI" pitchFamily="50" charset="-128"/>
                <a:ea typeface="Meiryo UI" pitchFamily="50" charset="-128"/>
                <a:cs typeface="Meiryo UI" pitchFamily="50" charset="-128"/>
              </a:rPr>
              <a:t>　情報を得てから、本人と面接する</a:t>
            </a:r>
          </a:p>
        </p:txBody>
      </p:sp>
      <p:sp>
        <p:nvSpPr>
          <p:cNvPr id="44" name="Rectangle 3"/>
          <p:cNvSpPr>
            <a:spLocks noChangeArrowheads="1"/>
          </p:cNvSpPr>
          <p:nvPr/>
        </p:nvSpPr>
        <p:spPr bwMode="auto">
          <a:xfrm>
            <a:off x="273050" y="10414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-14</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927560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400050" y="389825"/>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200" b="1" dirty="0">
                <a:latin typeface="Meiryo UI" pitchFamily="50" charset="-128"/>
                <a:ea typeface="Meiryo UI" pitchFamily="50" charset="-128"/>
                <a:cs typeface="Meiryo UI" pitchFamily="50" charset="-128"/>
              </a:rPr>
              <a:t>見当識障害のアセスメント</a:t>
            </a:r>
          </a:p>
        </p:txBody>
      </p:sp>
      <p:sp>
        <p:nvSpPr>
          <p:cNvPr id="40963" name="Text Box 6"/>
          <p:cNvSpPr txBox="1">
            <a:spLocks noChangeArrowheads="1"/>
          </p:cNvSpPr>
          <p:nvPr/>
        </p:nvSpPr>
        <p:spPr bwMode="auto">
          <a:xfrm>
            <a:off x="1668463" y="2227263"/>
            <a:ext cx="6088062"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90000"/>
              </a:lnSpc>
            </a:pPr>
            <a:r>
              <a:rPr lang="ja-JP" altLang="en-US" sz="2800" b="1" dirty="0">
                <a:solidFill>
                  <a:srgbClr val="60900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今日の</a:t>
            </a:r>
            <a:r>
              <a:rPr lang="ja-JP" altLang="en-US" sz="2800" b="1" dirty="0">
                <a:solidFill>
                  <a:srgbClr val="669900"/>
                </a:solidFill>
                <a:latin typeface="Meiryo UI" pitchFamily="50" charset="-128"/>
                <a:ea typeface="Meiryo UI" pitchFamily="50" charset="-128"/>
                <a:cs typeface="Meiryo UI" pitchFamily="50" charset="-128"/>
              </a:rPr>
              <a:t>年月日</a:t>
            </a:r>
            <a:r>
              <a:rPr lang="ja-JP" altLang="en-US" sz="2800" b="1" dirty="0">
                <a:latin typeface="Meiryo UI" pitchFamily="50" charset="-128"/>
                <a:ea typeface="Meiryo UI" pitchFamily="50" charset="-128"/>
                <a:cs typeface="Meiryo UI" pitchFamily="50" charset="-128"/>
              </a:rPr>
              <a:t>、曜日、午前・午後</a:t>
            </a:r>
          </a:p>
          <a:p>
            <a:pPr eaLnBrk="1" hangingPunct="1">
              <a:lnSpc>
                <a:spcPct val="90000"/>
              </a:lnSpc>
            </a:pPr>
            <a:r>
              <a:rPr lang="ja-JP" altLang="en-US" sz="2800" b="1" dirty="0">
                <a:latin typeface="Meiryo UI" pitchFamily="50" charset="-128"/>
                <a:ea typeface="Meiryo UI" pitchFamily="50" charset="-128"/>
                <a:cs typeface="Meiryo UI" pitchFamily="50" charset="-128"/>
              </a:rPr>
              <a:t>　　　　　　　　</a:t>
            </a:r>
          </a:p>
          <a:p>
            <a:pPr eaLnBrk="1" hangingPunct="1">
              <a:lnSpc>
                <a:spcPct val="90000"/>
              </a:lnSpc>
            </a:pPr>
            <a:r>
              <a:rPr lang="ja-JP" altLang="en-US" sz="2800" b="1" dirty="0">
                <a:latin typeface="Meiryo UI" pitchFamily="50" charset="-128"/>
                <a:ea typeface="Meiryo UI" pitchFamily="50" charset="-128"/>
                <a:cs typeface="Meiryo UI" pitchFamily="50" charset="-128"/>
              </a:rPr>
              <a:t> 自宅の</a:t>
            </a:r>
            <a:r>
              <a:rPr lang="ja-JP" altLang="en-US" sz="2800" b="1" dirty="0">
                <a:solidFill>
                  <a:srgbClr val="669900"/>
                </a:solidFill>
                <a:latin typeface="Meiryo UI" pitchFamily="50" charset="-128"/>
                <a:ea typeface="Meiryo UI" pitchFamily="50" charset="-128"/>
                <a:cs typeface="Meiryo UI" pitchFamily="50" charset="-128"/>
              </a:rPr>
              <a:t>住所</a:t>
            </a:r>
          </a:p>
          <a:p>
            <a:pPr eaLnBrk="1" hangingPunct="1">
              <a:lnSpc>
                <a:spcPct val="90000"/>
              </a:lnSpc>
            </a:pPr>
            <a:r>
              <a:rPr lang="ja-JP" altLang="en-US" sz="2800" b="1" dirty="0">
                <a:latin typeface="Meiryo UI" pitchFamily="50" charset="-128"/>
                <a:ea typeface="Meiryo UI" pitchFamily="50" charset="-128"/>
                <a:cs typeface="Meiryo UI" pitchFamily="50" charset="-128"/>
              </a:rPr>
              <a:t>　　　　　　</a:t>
            </a:r>
          </a:p>
          <a:p>
            <a:pPr eaLnBrk="1" hangingPunct="1">
              <a:lnSpc>
                <a:spcPct val="90000"/>
              </a:lnSpc>
            </a:pPr>
            <a:r>
              <a:rPr lang="ja-JP" altLang="en-US" sz="2800" b="1" dirty="0">
                <a:latin typeface="Meiryo UI" pitchFamily="50" charset="-128"/>
                <a:ea typeface="Meiryo UI" pitchFamily="50" charset="-128"/>
                <a:cs typeface="Meiryo UI" pitchFamily="50" charset="-128"/>
              </a:rPr>
              <a:t> 今いる</a:t>
            </a:r>
            <a:r>
              <a:rPr lang="ja-JP" altLang="en-US" sz="2800" b="1" dirty="0">
                <a:solidFill>
                  <a:srgbClr val="669900"/>
                </a:solidFill>
                <a:latin typeface="Meiryo UI" pitchFamily="50" charset="-128"/>
                <a:ea typeface="Meiryo UI" pitchFamily="50" charset="-128"/>
                <a:cs typeface="Meiryo UI" pitchFamily="50" charset="-128"/>
              </a:rPr>
              <a:t>場所</a:t>
            </a:r>
            <a:r>
              <a:rPr lang="ja-JP" altLang="en-US" sz="2800" b="1" dirty="0">
                <a:latin typeface="Meiryo UI" pitchFamily="50" charset="-128"/>
                <a:ea typeface="Meiryo UI" pitchFamily="50" charset="-128"/>
                <a:cs typeface="Meiryo UI" pitchFamily="50" charset="-128"/>
              </a:rPr>
              <a:t>の認識</a:t>
            </a:r>
          </a:p>
          <a:p>
            <a:pPr eaLnBrk="1" hangingPunct="1">
              <a:lnSpc>
                <a:spcPct val="90000"/>
              </a:lnSpc>
            </a:pPr>
            <a:endParaRPr lang="ja-JP" altLang="en-US" sz="2800" b="1" dirty="0">
              <a:solidFill>
                <a:schemeClr val="hlink"/>
              </a:solidFill>
              <a:latin typeface="Meiryo UI" pitchFamily="50" charset="-128"/>
              <a:ea typeface="Meiryo UI" pitchFamily="50" charset="-128"/>
              <a:cs typeface="Meiryo UI" pitchFamily="50" charset="-128"/>
            </a:endParaRPr>
          </a:p>
          <a:p>
            <a:pPr eaLnBrk="1" hangingPunct="1">
              <a:lnSpc>
                <a:spcPct val="90000"/>
              </a:lnSpc>
            </a:pPr>
            <a:r>
              <a:rPr lang="ja-JP" altLang="en-US" sz="2800" b="1" dirty="0">
                <a:latin typeface="Meiryo UI" pitchFamily="50" charset="-128"/>
                <a:ea typeface="Meiryo UI" pitchFamily="50" charset="-128"/>
                <a:cs typeface="Meiryo UI" pitchFamily="50" charset="-128"/>
              </a:rPr>
              <a:t> </a:t>
            </a:r>
            <a:r>
              <a:rPr lang="ja-JP" altLang="en-US" sz="2800" b="1" dirty="0">
                <a:solidFill>
                  <a:srgbClr val="669900"/>
                </a:solidFill>
                <a:latin typeface="Meiryo UI" pitchFamily="50" charset="-128"/>
                <a:ea typeface="Meiryo UI" pitchFamily="50" charset="-128"/>
                <a:cs typeface="Meiryo UI" pitchFamily="50" charset="-128"/>
              </a:rPr>
              <a:t>家族</a:t>
            </a:r>
            <a:r>
              <a:rPr lang="ja-JP" altLang="en-US" sz="2800" b="1" dirty="0">
                <a:latin typeface="Meiryo UI" pitchFamily="50" charset="-128"/>
                <a:ea typeface="Meiryo UI" pitchFamily="50" charset="-128"/>
                <a:cs typeface="Meiryo UI" pitchFamily="50" charset="-128"/>
              </a:rPr>
              <a:t>の認識</a:t>
            </a:r>
          </a:p>
        </p:txBody>
      </p:sp>
      <p:sp>
        <p:nvSpPr>
          <p:cNvPr id="44" name="Rectangle 3"/>
          <p:cNvSpPr>
            <a:spLocks noChangeArrowheads="1"/>
          </p:cNvSpPr>
          <p:nvPr/>
        </p:nvSpPr>
        <p:spPr bwMode="auto">
          <a:xfrm>
            <a:off x="273050" y="10668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-15</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0874375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404812" y="413312"/>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ja-JP" altLang="en-US" sz="3200" b="1" dirty="0">
                <a:latin typeface="Meiryo UI" pitchFamily="50" charset="-128"/>
                <a:ea typeface="Meiryo UI" pitchFamily="50" charset="-128"/>
                <a:cs typeface="Meiryo UI" pitchFamily="50" charset="-128"/>
              </a:rPr>
              <a:t>判断・実行機能障害のアセスメント</a:t>
            </a:r>
          </a:p>
        </p:txBody>
      </p:sp>
      <p:sp>
        <p:nvSpPr>
          <p:cNvPr id="41987" name="Text Box 6"/>
          <p:cNvSpPr txBox="1">
            <a:spLocks noChangeArrowheads="1"/>
          </p:cNvSpPr>
          <p:nvPr/>
        </p:nvSpPr>
        <p:spPr bwMode="auto">
          <a:xfrm>
            <a:off x="1420813" y="1533525"/>
            <a:ext cx="6761162" cy="4618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30000"/>
              </a:lnSpc>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家族からの情報）</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a:solidFill>
                  <a:srgbClr val="669900"/>
                </a:solidFill>
                <a:latin typeface="Meiryo UI" pitchFamily="50" charset="-128"/>
                <a:ea typeface="Meiryo UI" pitchFamily="50" charset="-128"/>
                <a:cs typeface="Meiryo UI" pitchFamily="50" charset="-128"/>
              </a:rPr>
              <a:t>気候にあった</a:t>
            </a:r>
            <a:r>
              <a:rPr lang="ja-JP" altLang="en-US" sz="2200" b="1" dirty="0">
                <a:solidFill>
                  <a:srgbClr val="5F5F5F"/>
                </a:solidFill>
                <a:latin typeface="Meiryo UI" pitchFamily="50" charset="-128"/>
                <a:ea typeface="Meiryo UI" pitchFamily="50" charset="-128"/>
                <a:cs typeface="Meiryo UI" pitchFamily="50" charset="-128"/>
              </a:rPr>
              <a:t>服を着ているか</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a:solidFill>
                  <a:srgbClr val="669900"/>
                </a:solidFill>
                <a:latin typeface="Meiryo UI" pitchFamily="50" charset="-128"/>
                <a:ea typeface="Meiryo UI" pitchFamily="50" charset="-128"/>
                <a:cs typeface="Meiryo UI" pitchFamily="50" charset="-128"/>
              </a:rPr>
              <a:t>適切に</a:t>
            </a:r>
            <a:r>
              <a:rPr lang="ja-JP" altLang="en-US" sz="2200" b="1" dirty="0">
                <a:solidFill>
                  <a:srgbClr val="5F5F5F"/>
                </a:solidFill>
                <a:latin typeface="Meiryo UI" pitchFamily="50" charset="-128"/>
                <a:ea typeface="Meiryo UI" pitchFamily="50" charset="-128"/>
                <a:cs typeface="Meiryo UI" pitchFamily="50" charset="-128"/>
              </a:rPr>
              <a:t>着替えをしているか</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a:solidFill>
                  <a:srgbClr val="669900"/>
                </a:solidFill>
                <a:latin typeface="Meiryo UI" pitchFamily="50" charset="-128"/>
                <a:ea typeface="Meiryo UI" pitchFamily="50" charset="-128"/>
                <a:cs typeface="Meiryo UI" pitchFamily="50" charset="-128"/>
              </a:rPr>
              <a:t>雨天時</a:t>
            </a:r>
            <a:r>
              <a:rPr lang="ja-JP" altLang="en-US" sz="2200" b="1" dirty="0">
                <a:solidFill>
                  <a:srgbClr val="5F5F5F"/>
                </a:solidFill>
                <a:latin typeface="Meiryo UI" pitchFamily="50" charset="-128"/>
                <a:ea typeface="Meiryo UI" pitchFamily="50" charset="-128"/>
                <a:cs typeface="Meiryo UI" pitchFamily="50" charset="-128"/>
              </a:rPr>
              <a:t>に傘をもっていくか</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・料理の</a:t>
            </a:r>
            <a:r>
              <a:rPr lang="ja-JP" altLang="en-US" sz="2200" b="1" dirty="0">
                <a:solidFill>
                  <a:srgbClr val="669900"/>
                </a:solidFill>
                <a:latin typeface="Meiryo UI" pitchFamily="50" charset="-128"/>
                <a:ea typeface="Meiryo UI" pitchFamily="50" charset="-128"/>
                <a:cs typeface="Meiryo UI" pitchFamily="50" charset="-128"/>
              </a:rPr>
              <a:t>味付け</a:t>
            </a:r>
            <a:r>
              <a:rPr lang="ja-JP" altLang="en-US" sz="2200" b="1" dirty="0">
                <a:solidFill>
                  <a:srgbClr val="5F5F5F"/>
                </a:solidFill>
                <a:latin typeface="Meiryo UI" pitchFamily="50" charset="-128"/>
                <a:ea typeface="Meiryo UI" pitchFamily="50" charset="-128"/>
                <a:cs typeface="Meiryo UI" pitchFamily="50" charset="-128"/>
              </a:rPr>
              <a:t>はどうか</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・いつも同じ料理ばかりではないか</a:t>
            </a:r>
          </a:p>
          <a:p>
            <a:pPr eaLnBrk="1" hangingPunct="1">
              <a:lnSpc>
                <a:spcPct val="130000"/>
              </a:lnSpc>
            </a:pPr>
            <a:endParaRPr lang="ja-JP" altLang="en-US" sz="900" b="1" dirty="0">
              <a:solidFill>
                <a:srgbClr val="5F5F5F"/>
              </a:solidFill>
              <a:latin typeface="Meiryo UI" pitchFamily="50" charset="-128"/>
              <a:ea typeface="Meiryo UI" pitchFamily="50" charset="-128"/>
              <a:cs typeface="Meiryo UI" pitchFamily="50" charset="-128"/>
            </a:endParaRPr>
          </a:p>
          <a:p>
            <a:pPr eaLnBrk="1" hangingPunct="1">
              <a:lnSpc>
                <a:spcPct val="130000"/>
              </a:lnSpc>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本人への質問）</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・火事に出会ったら</a:t>
            </a:r>
            <a:r>
              <a:rPr lang="ja-JP" altLang="en-US" sz="2200" b="1" dirty="0">
                <a:solidFill>
                  <a:srgbClr val="669900"/>
                </a:solidFill>
                <a:latin typeface="Meiryo UI" pitchFamily="50" charset="-128"/>
                <a:ea typeface="Meiryo UI" pitchFamily="50" charset="-128"/>
                <a:cs typeface="Meiryo UI" pitchFamily="50" charset="-128"/>
              </a:rPr>
              <a:t>どうするか</a:t>
            </a:r>
          </a:p>
          <a:p>
            <a:pPr eaLnBrk="1" hangingPunct="1">
              <a:lnSpc>
                <a:spcPct val="130000"/>
              </a:lnSpc>
            </a:pPr>
            <a:r>
              <a:rPr lang="ja-JP" altLang="en-US" sz="2200" b="1" dirty="0">
                <a:solidFill>
                  <a:srgbClr val="5F5F5F"/>
                </a:solidFill>
                <a:latin typeface="Meiryo UI" pitchFamily="50" charset="-128"/>
                <a:ea typeface="Meiryo UI" pitchFamily="50" charset="-128"/>
                <a:cs typeface="Meiryo UI" pitchFamily="50" charset="-128"/>
              </a:rPr>
              <a:t>      ・道で、宛名が書いてあり、切手は貼ってあり、</a:t>
            </a:r>
          </a:p>
          <a:p>
            <a:pPr eaLnBrk="1" hangingPunct="1"/>
            <a:r>
              <a:rPr lang="ja-JP" altLang="en-US" sz="2200" b="1" dirty="0">
                <a:solidFill>
                  <a:srgbClr val="5F5F5F"/>
                </a:solidFill>
                <a:latin typeface="Meiryo UI" pitchFamily="50" charset="-128"/>
                <a:ea typeface="Meiryo UI" pitchFamily="50" charset="-128"/>
                <a:cs typeface="Meiryo UI" pitchFamily="50" charset="-128"/>
              </a:rPr>
              <a:t>　　　封もしてある手紙を拾ったら</a:t>
            </a:r>
            <a:r>
              <a:rPr lang="ja-JP" altLang="en-US" sz="2200" b="1" dirty="0">
                <a:solidFill>
                  <a:srgbClr val="669900"/>
                </a:solidFill>
                <a:latin typeface="Meiryo UI" pitchFamily="50" charset="-128"/>
                <a:ea typeface="Meiryo UI" pitchFamily="50" charset="-128"/>
                <a:cs typeface="Meiryo UI" pitchFamily="50" charset="-128"/>
              </a:rPr>
              <a:t>どうするか</a:t>
            </a:r>
            <a:r>
              <a:rPr lang="ja-JP" altLang="en-US" sz="2500" b="1" dirty="0">
                <a:latin typeface="Meiryo UI" pitchFamily="50" charset="-128"/>
                <a:ea typeface="Meiryo UI" pitchFamily="50" charset="-128"/>
                <a:cs typeface="Meiryo UI" pitchFamily="50" charset="-128"/>
              </a:rPr>
              <a:t>　　　　　　　　</a:t>
            </a:r>
          </a:p>
        </p:txBody>
      </p:sp>
      <p:sp>
        <p:nvSpPr>
          <p:cNvPr id="44" name="Rectangle 3"/>
          <p:cNvSpPr>
            <a:spLocks noChangeArrowheads="1"/>
          </p:cNvSpPr>
          <p:nvPr/>
        </p:nvSpPr>
        <p:spPr bwMode="auto">
          <a:xfrm>
            <a:off x="260350" y="11049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-16</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6032545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ChangeArrowheads="1"/>
          </p:cNvSpPr>
          <p:nvPr/>
        </p:nvSpPr>
        <p:spPr bwMode="auto">
          <a:xfrm>
            <a:off x="419100" y="242888"/>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en-US" altLang="ja-JP" sz="3200" b="1" dirty="0">
                <a:latin typeface="Meiryo UI" pitchFamily="50" charset="-128"/>
                <a:ea typeface="Meiryo UI" pitchFamily="50" charset="-128"/>
                <a:cs typeface="Meiryo UI" pitchFamily="50" charset="-128"/>
              </a:rPr>
              <a:t>ADL</a:t>
            </a:r>
            <a:r>
              <a:rPr lang="ja-JP" altLang="en-US" sz="3000" b="1" dirty="0">
                <a:latin typeface="Meiryo UI" pitchFamily="50" charset="-128"/>
                <a:ea typeface="Meiryo UI" pitchFamily="50" charset="-128"/>
                <a:cs typeface="Meiryo UI" pitchFamily="50" charset="-128"/>
              </a:rPr>
              <a:t>のアセスメント</a:t>
            </a:r>
          </a:p>
        </p:txBody>
      </p:sp>
      <p:sp>
        <p:nvSpPr>
          <p:cNvPr id="43011" name="テキスト ボックス 5"/>
          <p:cNvSpPr txBox="1">
            <a:spLocks noChangeArrowheads="1"/>
          </p:cNvSpPr>
          <p:nvPr/>
        </p:nvSpPr>
        <p:spPr bwMode="auto">
          <a:xfrm>
            <a:off x="781050" y="4619625"/>
            <a:ext cx="7983538" cy="19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200" b="1" dirty="0">
                <a:solidFill>
                  <a:schemeClr val="bg2"/>
                </a:solidFill>
                <a:latin typeface="Meiryo UI" pitchFamily="50" charset="-128"/>
                <a:ea typeface="Meiryo UI" pitchFamily="50" charset="-128"/>
                <a:cs typeface="Meiryo UI" pitchFamily="50" charset="-128"/>
              </a:rPr>
              <a:t>●</a:t>
            </a:r>
            <a:r>
              <a:rPr lang="en-US" altLang="ja-JP" sz="1200" b="1" dirty="0">
                <a:solidFill>
                  <a:srgbClr val="9966FF"/>
                </a:solidFill>
                <a:latin typeface="Meiryo UI" pitchFamily="50" charset="-128"/>
                <a:ea typeface="Meiryo UI" pitchFamily="50" charset="-128"/>
                <a:cs typeface="Meiryo UI" pitchFamily="50" charset="-128"/>
              </a:rPr>
              <a:t> </a:t>
            </a:r>
            <a:r>
              <a:rPr lang="en-US" altLang="ja-JP" sz="2100" b="1" dirty="0">
                <a:solidFill>
                  <a:schemeClr val="bg2"/>
                </a:solidFill>
                <a:latin typeface="Meiryo UI" pitchFamily="50" charset="-128"/>
                <a:ea typeface="Meiryo UI" pitchFamily="50" charset="-128"/>
                <a:cs typeface="Meiryo UI" pitchFamily="50" charset="-128"/>
              </a:rPr>
              <a:t>Physical Self-Maintenance Scale(PSMS)</a:t>
            </a:r>
          </a:p>
          <a:p>
            <a:pPr eaLnBrk="1" hangingPunct="1">
              <a:spcBef>
                <a:spcPct val="10000"/>
              </a:spcBef>
              <a:buFont typeface="Wingdings" pitchFamily="2" charset="2"/>
              <a:buNone/>
            </a:pPr>
            <a:r>
              <a:rPr lang="en-US" altLang="ja-JP" sz="2200" b="1" dirty="0">
                <a:solidFill>
                  <a:schemeClr val="bg2"/>
                </a:solidFill>
                <a:latin typeface="Meiryo UI" pitchFamily="50" charset="-128"/>
                <a:ea typeface="Meiryo UI" pitchFamily="50" charset="-128"/>
                <a:cs typeface="Meiryo UI" pitchFamily="50" charset="-128"/>
              </a:rPr>
              <a:t>●</a:t>
            </a:r>
            <a:r>
              <a:rPr lang="ja-JP" altLang="en-US" sz="2100" b="1" dirty="0">
                <a:solidFill>
                  <a:schemeClr val="bg2"/>
                </a:solidFill>
                <a:latin typeface="Meiryo UI" pitchFamily="50" charset="-128"/>
                <a:ea typeface="Meiryo UI" pitchFamily="50" charset="-128"/>
                <a:cs typeface="Meiryo UI" pitchFamily="50" charset="-128"/>
              </a:rPr>
              <a:t>Ｎ式老年者用日常生活動作能力評価尺度</a:t>
            </a:r>
            <a:endParaRPr lang="en-US" altLang="ja-JP" sz="2100" b="1" dirty="0">
              <a:solidFill>
                <a:schemeClr val="bg2"/>
              </a:solidFill>
              <a:latin typeface="Meiryo UI" pitchFamily="50" charset="-128"/>
              <a:ea typeface="Meiryo UI" pitchFamily="50" charset="-128"/>
              <a:cs typeface="Meiryo UI" pitchFamily="50" charset="-128"/>
            </a:endParaRPr>
          </a:p>
          <a:p>
            <a:pPr eaLnBrk="1" hangingPunct="1">
              <a:spcBef>
                <a:spcPct val="10000"/>
              </a:spcBef>
              <a:buFont typeface="Wingdings" pitchFamily="2" charset="2"/>
              <a:buNone/>
            </a:pPr>
            <a:r>
              <a:rPr lang="en-US" altLang="ja-JP" sz="2200" b="1" dirty="0">
                <a:solidFill>
                  <a:schemeClr val="bg2"/>
                </a:solidFill>
                <a:latin typeface="Meiryo UI" pitchFamily="50" charset="-128"/>
                <a:ea typeface="Meiryo UI" pitchFamily="50" charset="-128"/>
                <a:cs typeface="Meiryo UI" pitchFamily="50" charset="-128"/>
              </a:rPr>
              <a:t>●</a:t>
            </a:r>
            <a:r>
              <a:rPr lang="ja-JP" altLang="en-US" sz="2100" b="1" dirty="0">
                <a:solidFill>
                  <a:schemeClr val="bg2"/>
                </a:solidFill>
                <a:latin typeface="Meiryo UI" pitchFamily="50" charset="-128"/>
                <a:ea typeface="Meiryo UI" pitchFamily="50" charset="-128"/>
                <a:cs typeface="Meiryo UI" pitchFamily="50" charset="-128"/>
              </a:rPr>
              <a:t>認知症のための障害評価尺度</a:t>
            </a:r>
            <a:r>
              <a:rPr lang="en-US" altLang="ja-JP" sz="2100" b="1" dirty="0">
                <a:solidFill>
                  <a:schemeClr val="bg2"/>
                </a:solidFill>
                <a:latin typeface="Meiryo UI" pitchFamily="50" charset="-128"/>
                <a:ea typeface="Meiryo UI" pitchFamily="50" charset="-128"/>
                <a:cs typeface="Meiryo UI" pitchFamily="50" charset="-128"/>
              </a:rPr>
              <a:t>(DAD)</a:t>
            </a:r>
          </a:p>
          <a:p>
            <a:pPr eaLnBrk="1" hangingPunct="1">
              <a:lnSpc>
                <a:spcPct val="90000"/>
              </a:lnSpc>
            </a:pPr>
            <a:r>
              <a:rPr lang="en-US" altLang="ja-JP" sz="2400" b="1" dirty="0">
                <a:solidFill>
                  <a:schemeClr val="bg2"/>
                </a:solidFill>
                <a:latin typeface="Meiryo UI" pitchFamily="50" charset="-128"/>
                <a:ea typeface="Meiryo UI" pitchFamily="50" charset="-128"/>
                <a:cs typeface="Meiryo UI" pitchFamily="50" charset="-128"/>
              </a:rPr>
              <a:t> </a:t>
            </a:r>
            <a:r>
              <a:rPr lang="ja-JP" altLang="en-US" sz="2400" b="1" dirty="0">
                <a:solidFill>
                  <a:schemeClr val="bg2"/>
                </a:solidFill>
                <a:latin typeface="Meiryo UI" pitchFamily="50" charset="-128"/>
                <a:ea typeface="Meiryo UI" pitchFamily="50" charset="-128"/>
                <a:cs typeface="Meiryo UI" pitchFamily="50" charset="-128"/>
              </a:rPr>
              <a:t>　         </a:t>
            </a:r>
            <a:r>
              <a:rPr lang="en-US" altLang="ja-JP" sz="2000" b="1" dirty="0">
                <a:solidFill>
                  <a:schemeClr val="bg2"/>
                </a:solidFill>
                <a:latin typeface="Meiryo UI" pitchFamily="50" charset="-128"/>
                <a:ea typeface="Meiryo UI" pitchFamily="50" charset="-128"/>
                <a:cs typeface="Meiryo UI" pitchFamily="50" charset="-128"/>
              </a:rPr>
              <a:t>(</a:t>
            </a:r>
            <a:r>
              <a:rPr lang="en-US" altLang="ja-JP" sz="1800" b="1" dirty="0">
                <a:solidFill>
                  <a:schemeClr val="bg2"/>
                </a:solidFill>
                <a:latin typeface="Meiryo UI" pitchFamily="50" charset="-128"/>
                <a:ea typeface="Meiryo UI" pitchFamily="50" charset="-128"/>
                <a:cs typeface="Meiryo UI" pitchFamily="50" charset="-128"/>
              </a:rPr>
              <a:t>Disability Assessment for Dementia</a:t>
            </a:r>
            <a:r>
              <a:rPr lang="en-US" altLang="ja-JP" sz="2000" b="1" dirty="0">
                <a:solidFill>
                  <a:schemeClr val="bg2"/>
                </a:solidFill>
                <a:latin typeface="Meiryo UI" pitchFamily="50" charset="-128"/>
                <a:ea typeface="Meiryo UI" pitchFamily="50" charset="-128"/>
                <a:cs typeface="Meiryo UI" pitchFamily="50" charset="-128"/>
              </a:rPr>
              <a:t>)</a:t>
            </a:r>
            <a:endParaRPr lang="en-US" altLang="ja-JP" sz="2000" b="1" dirty="0">
              <a:latin typeface="Meiryo UI" pitchFamily="50" charset="-128"/>
              <a:ea typeface="Meiryo UI" pitchFamily="50" charset="-128"/>
              <a:cs typeface="Meiryo UI" pitchFamily="50" charset="-128"/>
            </a:endParaRPr>
          </a:p>
          <a:p>
            <a:pPr eaLnBrk="1" hangingPunct="1">
              <a:spcBef>
                <a:spcPct val="10000"/>
              </a:spcBef>
              <a:buFont typeface="Wingdings" pitchFamily="2" charset="2"/>
              <a:buNone/>
            </a:pPr>
            <a:r>
              <a:rPr lang="en-US" altLang="ja-JP" sz="2200" b="1" dirty="0">
                <a:solidFill>
                  <a:schemeClr val="bg2"/>
                </a:solidFill>
                <a:latin typeface="Meiryo UI" pitchFamily="50" charset="-128"/>
                <a:ea typeface="Meiryo UI" pitchFamily="50" charset="-128"/>
                <a:cs typeface="Meiryo UI" pitchFamily="50" charset="-128"/>
              </a:rPr>
              <a:t>●</a:t>
            </a:r>
            <a:r>
              <a:rPr lang="en-US" altLang="ja-JP" sz="2100" b="1" dirty="0">
                <a:solidFill>
                  <a:schemeClr val="bg2"/>
                </a:solidFill>
                <a:latin typeface="Meiryo UI" pitchFamily="50" charset="-128"/>
                <a:ea typeface="Meiryo UI" pitchFamily="50" charset="-128"/>
                <a:cs typeface="Meiryo UI" pitchFamily="50" charset="-128"/>
              </a:rPr>
              <a:t>ADCS-ADL</a:t>
            </a:r>
            <a:r>
              <a:rPr lang="ja-JP" altLang="en-US" sz="2400" b="1" dirty="0">
                <a:solidFill>
                  <a:schemeClr val="bg2"/>
                </a:solidFill>
                <a:latin typeface="Meiryo UI" pitchFamily="50" charset="-128"/>
                <a:ea typeface="Meiryo UI" pitchFamily="50" charset="-128"/>
                <a:cs typeface="Meiryo UI" pitchFamily="50" charset="-128"/>
              </a:rPr>
              <a:t> </a:t>
            </a:r>
            <a:r>
              <a:rPr lang="en-US" altLang="ja-JP" sz="2000" b="1" dirty="0">
                <a:solidFill>
                  <a:schemeClr val="bg2"/>
                </a:solidFill>
                <a:latin typeface="Meiryo UI" pitchFamily="50" charset="-128"/>
                <a:ea typeface="Meiryo UI" pitchFamily="50" charset="-128"/>
                <a:cs typeface="Meiryo UI" pitchFamily="50" charset="-128"/>
              </a:rPr>
              <a:t>(</a:t>
            </a:r>
            <a:r>
              <a:rPr lang="en-US" altLang="ja-JP" sz="1800" b="1" dirty="0">
                <a:solidFill>
                  <a:schemeClr val="bg2"/>
                </a:solidFill>
                <a:latin typeface="Meiryo UI" pitchFamily="50" charset="-128"/>
                <a:ea typeface="Meiryo UI" pitchFamily="50" charset="-128"/>
                <a:cs typeface="Meiryo UI" pitchFamily="50" charset="-128"/>
              </a:rPr>
              <a:t>Alzheimer’s Disease Cooperative Study-ADL</a:t>
            </a:r>
            <a:r>
              <a:rPr lang="en-US" altLang="ja-JP" sz="2000" b="1" dirty="0">
                <a:solidFill>
                  <a:schemeClr val="bg2"/>
                </a:solidFill>
                <a:latin typeface="Meiryo UI" pitchFamily="50" charset="-128"/>
                <a:ea typeface="Meiryo UI" pitchFamily="50" charset="-128"/>
                <a:cs typeface="Meiryo UI" pitchFamily="50" charset="-128"/>
              </a:rPr>
              <a:t>)</a:t>
            </a:r>
            <a:endParaRPr lang="en-US" altLang="ja-JP" sz="2000" b="1" dirty="0">
              <a:latin typeface="Meiryo UI" pitchFamily="50" charset="-128"/>
              <a:ea typeface="Meiryo UI" pitchFamily="50" charset="-128"/>
              <a:cs typeface="Meiryo UI" pitchFamily="50" charset="-128"/>
            </a:endParaRPr>
          </a:p>
        </p:txBody>
      </p:sp>
      <p:sp>
        <p:nvSpPr>
          <p:cNvPr id="43012" name="テキスト ボックス 5"/>
          <p:cNvSpPr txBox="1">
            <a:spLocks noChangeArrowheads="1"/>
          </p:cNvSpPr>
          <p:nvPr/>
        </p:nvSpPr>
        <p:spPr bwMode="auto">
          <a:xfrm>
            <a:off x="877888" y="1223963"/>
            <a:ext cx="6288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a:solidFill>
                  <a:srgbClr val="609000"/>
                </a:solidFill>
                <a:latin typeface="メイリオ" pitchFamily="50" charset="-128"/>
                <a:ea typeface="メイリオ" pitchFamily="50" charset="-128"/>
                <a:cs typeface="メイリオ" pitchFamily="50" charset="-128"/>
              </a:rPr>
              <a:t>Barthel Index</a:t>
            </a:r>
          </a:p>
        </p:txBody>
      </p:sp>
      <p:sp>
        <p:nvSpPr>
          <p:cNvPr id="43013" name="Freeform 2"/>
          <p:cNvSpPr>
            <a:spLocks/>
          </p:cNvSpPr>
          <p:nvPr/>
        </p:nvSpPr>
        <p:spPr bwMode="auto">
          <a:xfrm>
            <a:off x="2730500" y="2236788"/>
            <a:ext cx="558800" cy="533400"/>
          </a:xfrm>
          <a:custGeom>
            <a:avLst/>
            <a:gdLst>
              <a:gd name="T0" fmla="*/ 2147483647 w 1392"/>
              <a:gd name="T1" fmla="*/ 0 h 1056"/>
              <a:gd name="T2" fmla="*/ 2147483647 w 1392"/>
              <a:gd name="T3" fmla="*/ 2147483647 h 1056"/>
              <a:gd name="T4" fmla="*/ 2147483647 w 1392"/>
              <a:gd name="T5" fmla="*/ 2147483647 h 1056"/>
              <a:gd name="T6" fmla="*/ 2147483647 w 1392"/>
              <a:gd name="T7" fmla="*/ 2147483647 h 1056"/>
              <a:gd name="T8" fmla="*/ 2147483647 w 1392"/>
              <a:gd name="T9" fmla="*/ 2147483647 h 1056"/>
              <a:gd name="T10" fmla="*/ 2147483647 w 1392"/>
              <a:gd name="T11" fmla="*/ 2147483647 h 1056"/>
              <a:gd name="T12" fmla="*/ 2147483647 w 1392"/>
              <a:gd name="T13" fmla="*/ 2147483647 h 1056"/>
              <a:gd name="T14" fmla="*/ 2147483647 w 1392"/>
              <a:gd name="T15" fmla="*/ 2147483647 h 1056"/>
              <a:gd name="T16" fmla="*/ 2147483647 w 1392"/>
              <a:gd name="T17" fmla="*/ 2147483647 h 1056"/>
              <a:gd name="T18" fmla="*/ 2147483647 w 1392"/>
              <a:gd name="T19" fmla="*/ 2147483647 h 1056"/>
              <a:gd name="T20" fmla="*/ 2147483647 w 1392"/>
              <a:gd name="T21" fmla="*/ 2147483647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92"/>
              <a:gd name="T34" fmla="*/ 0 h 1056"/>
              <a:gd name="T35" fmla="*/ 1392 w 1392"/>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92" h="1056">
                <a:moveTo>
                  <a:pt x="480" y="0"/>
                </a:moveTo>
                <a:cubicBezTo>
                  <a:pt x="287" y="304"/>
                  <a:pt x="95" y="608"/>
                  <a:pt x="48" y="768"/>
                </a:cubicBezTo>
                <a:cubicBezTo>
                  <a:pt x="0" y="927"/>
                  <a:pt x="112" y="928"/>
                  <a:pt x="192" y="960"/>
                </a:cubicBezTo>
                <a:cubicBezTo>
                  <a:pt x="271" y="991"/>
                  <a:pt x="496" y="984"/>
                  <a:pt x="528" y="960"/>
                </a:cubicBezTo>
                <a:cubicBezTo>
                  <a:pt x="560" y="936"/>
                  <a:pt x="367" y="936"/>
                  <a:pt x="384" y="816"/>
                </a:cubicBezTo>
                <a:cubicBezTo>
                  <a:pt x="400" y="695"/>
                  <a:pt x="536" y="216"/>
                  <a:pt x="624" y="240"/>
                </a:cubicBezTo>
                <a:cubicBezTo>
                  <a:pt x="712" y="264"/>
                  <a:pt x="792" y="864"/>
                  <a:pt x="912" y="960"/>
                </a:cubicBezTo>
                <a:cubicBezTo>
                  <a:pt x="1032" y="1056"/>
                  <a:pt x="1295" y="848"/>
                  <a:pt x="1344" y="816"/>
                </a:cubicBezTo>
                <a:cubicBezTo>
                  <a:pt x="1392" y="783"/>
                  <a:pt x="1256" y="816"/>
                  <a:pt x="1200" y="768"/>
                </a:cubicBezTo>
                <a:cubicBezTo>
                  <a:pt x="1144" y="720"/>
                  <a:pt x="1055" y="639"/>
                  <a:pt x="1008" y="528"/>
                </a:cubicBezTo>
                <a:cubicBezTo>
                  <a:pt x="960" y="416"/>
                  <a:pt x="936" y="256"/>
                  <a:pt x="912" y="96"/>
                </a:cubicBezTo>
              </a:path>
            </a:pathLst>
          </a:custGeom>
          <a:solidFill>
            <a:srgbClr val="FFCC00"/>
          </a:solidFill>
          <a:ln w="9525">
            <a:solidFill>
              <a:schemeClr val="tx1"/>
            </a:solidFill>
            <a:round/>
            <a:headEnd/>
            <a:tailEnd/>
          </a:ln>
        </p:spPr>
        <p:txBody>
          <a:bodyPr wrap="none" anchor="ctr"/>
          <a:lstStyle/>
          <a:p>
            <a:endParaRPr lang="ja-JP" altLang="en-US"/>
          </a:p>
        </p:txBody>
      </p:sp>
      <p:grpSp>
        <p:nvGrpSpPr>
          <p:cNvPr id="43014" name="Group 3"/>
          <p:cNvGrpSpPr>
            <a:grpSpLocks/>
          </p:cNvGrpSpPr>
          <p:nvPr/>
        </p:nvGrpSpPr>
        <p:grpSpPr bwMode="auto">
          <a:xfrm>
            <a:off x="4505325" y="2262188"/>
            <a:ext cx="717550" cy="527050"/>
            <a:chOff x="3792" y="528"/>
            <a:chExt cx="1152" cy="864"/>
          </a:xfrm>
        </p:grpSpPr>
        <p:sp>
          <p:nvSpPr>
            <p:cNvPr id="43077" name="Freeform 4"/>
            <p:cNvSpPr>
              <a:spLocks/>
            </p:cNvSpPr>
            <p:nvPr/>
          </p:nvSpPr>
          <p:spPr bwMode="auto">
            <a:xfrm>
              <a:off x="3936" y="528"/>
              <a:ext cx="1008" cy="864"/>
            </a:xfrm>
            <a:custGeom>
              <a:avLst/>
              <a:gdLst>
                <a:gd name="T0" fmla="*/ 0 w 1008"/>
                <a:gd name="T1" fmla="*/ 864 h 864"/>
                <a:gd name="T2" fmla="*/ 0 w 1008"/>
                <a:gd name="T3" fmla="*/ 624 h 864"/>
                <a:gd name="T4" fmla="*/ 240 w 1008"/>
                <a:gd name="T5" fmla="*/ 624 h 864"/>
                <a:gd name="T6" fmla="*/ 240 w 1008"/>
                <a:gd name="T7" fmla="*/ 384 h 864"/>
                <a:gd name="T8" fmla="*/ 528 w 1008"/>
                <a:gd name="T9" fmla="*/ 384 h 864"/>
                <a:gd name="T10" fmla="*/ 528 w 1008"/>
                <a:gd name="T11" fmla="*/ 192 h 864"/>
                <a:gd name="T12" fmla="*/ 768 w 1008"/>
                <a:gd name="T13" fmla="*/ 192 h 864"/>
                <a:gd name="T14" fmla="*/ 768 w 1008"/>
                <a:gd name="T15" fmla="*/ 0 h 864"/>
                <a:gd name="T16" fmla="*/ 1008 w 1008"/>
                <a:gd name="T17" fmla="*/ 0 h 864"/>
                <a:gd name="T18" fmla="*/ 1008 w 1008"/>
                <a:gd name="T19" fmla="*/ 864 h 864"/>
                <a:gd name="T20" fmla="*/ 0 w 1008"/>
                <a:gd name="T21" fmla="*/ 864 h 8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8"/>
                <a:gd name="T34" fmla="*/ 0 h 864"/>
                <a:gd name="T35" fmla="*/ 1008 w 1008"/>
                <a:gd name="T36" fmla="*/ 864 h 8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8" h="864">
                  <a:moveTo>
                    <a:pt x="0" y="864"/>
                  </a:moveTo>
                  <a:lnTo>
                    <a:pt x="0" y="624"/>
                  </a:lnTo>
                  <a:lnTo>
                    <a:pt x="240" y="624"/>
                  </a:lnTo>
                  <a:lnTo>
                    <a:pt x="240" y="384"/>
                  </a:lnTo>
                  <a:lnTo>
                    <a:pt x="528" y="384"/>
                  </a:lnTo>
                  <a:lnTo>
                    <a:pt x="528" y="192"/>
                  </a:lnTo>
                  <a:lnTo>
                    <a:pt x="768" y="192"/>
                  </a:lnTo>
                  <a:lnTo>
                    <a:pt x="768" y="0"/>
                  </a:lnTo>
                  <a:lnTo>
                    <a:pt x="1008" y="0"/>
                  </a:lnTo>
                  <a:lnTo>
                    <a:pt x="1008" y="864"/>
                  </a:lnTo>
                  <a:lnTo>
                    <a:pt x="0" y="864"/>
                  </a:lnTo>
                  <a:close/>
                </a:path>
              </a:pathLst>
            </a:custGeom>
            <a:solidFill>
              <a:schemeClr val="accent1"/>
            </a:solidFill>
            <a:ln w="9525">
              <a:solidFill>
                <a:schemeClr val="tx1"/>
              </a:solidFill>
              <a:round/>
              <a:headEnd/>
              <a:tailEnd/>
            </a:ln>
          </p:spPr>
          <p:txBody>
            <a:bodyPr wrap="none" anchor="ctr"/>
            <a:lstStyle/>
            <a:p>
              <a:endParaRPr lang="ja-JP" altLang="en-US"/>
            </a:p>
          </p:txBody>
        </p:sp>
        <p:sp>
          <p:nvSpPr>
            <p:cNvPr id="43078" name="Freeform 5"/>
            <p:cNvSpPr>
              <a:spLocks/>
            </p:cNvSpPr>
            <p:nvPr/>
          </p:nvSpPr>
          <p:spPr bwMode="auto">
            <a:xfrm>
              <a:off x="3792" y="528"/>
              <a:ext cx="624" cy="384"/>
            </a:xfrm>
            <a:custGeom>
              <a:avLst/>
              <a:gdLst>
                <a:gd name="T0" fmla="*/ 0 w 1392"/>
                <a:gd name="T1" fmla="*/ 0 h 1056"/>
                <a:gd name="T2" fmla="*/ 0 w 1392"/>
                <a:gd name="T3" fmla="*/ 0 h 1056"/>
                <a:gd name="T4" fmla="*/ 0 w 1392"/>
                <a:gd name="T5" fmla="*/ 0 h 1056"/>
                <a:gd name="T6" fmla="*/ 0 w 1392"/>
                <a:gd name="T7" fmla="*/ 0 h 1056"/>
                <a:gd name="T8" fmla="*/ 0 w 1392"/>
                <a:gd name="T9" fmla="*/ 0 h 1056"/>
                <a:gd name="T10" fmla="*/ 0 w 1392"/>
                <a:gd name="T11" fmla="*/ 0 h 1056"/>
                <a:gd name="T12" fmla="*/ 1 w 1392"/>
                <a:gd name="T13" fmla="*/ 0 h 1056"/>
                <a:gd name="T14" fmla="*/ 1 w 1392"/>
                <a:gd name="T15" fmla="*/ 0 h 1056"/>
                <a:gd name="T16" fmla="*/ 1 w 1392"/>
                <a:gd name="T17" fmla="*/ 0 h 1056"/>
                <a:gd name="T18" fmla="*/ 1 w 1392"/>
                <a:gd name="T19" fmla="*/ 0 h 1056"/>
                <a:gd name="T20" fmla="*/ 1 w 1392"/>
                <a:gd name="T21" fmla="*/ 0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92"/>
                <a:gd name="T34" fmla="*/ 0 h 1056"/>
                <a:gd name="T35" fmla="*/ 1392 w 1392"/>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92" h="1056">
                  <a:moveTo>
                    <a:pt x="480" y="0"/>
                  </a:moveTo>
                  <a:cubicBezTo>
                    <a:pt x="287" y="304"/>
                    <a:pt x="95" y="608"/>
                    <a:pt x="48" y="768"/>
                  </a:cubicBezTo>
                  <a:cubicBezTo>
                    <a:pt x="0" y="927"/>
                    <a:pt x="112" y="928"/>
                    <a:pt x="192" y="960"/>
                  </a:cubicBezTo>
                  <a:cubicBezTo>
                    <a:pt x="271" y="991"/>
                    <a:pt x="496" y="984"/>
                    <a:pt x="528" y="960"/>
                  </a:cubicBezTo>
                  <a:cubicBezTo>
                    <a:pt x="560" y="936"/>
                    <a:pt x="367" y="936"/>
                    <a:pt x="384" y="816"/>
                  </a:cubicBezTo>
                  <a:cubicBezTo>
                    <a:pt x="400" y="695"/>
                    <a:pt x="536" y="216"/>
                    <a:pt x="624" y="240"/>
                  </a:cubicBezTo>
                  <a:cubicBezTo>
                    <a:pt x="712" y="264"/>
                    <a:pt x="792" y="864"/>
                    <a:pt x="912" y="960"/>
                  </a:cubicBezTo>
                  <a:cubicBezTo>
                    <a:pt x="1032" y="1056"/>
                    <a:pt x="1295" y="848"/>
                    <a:pt x="1344" y="816"/>
                  </a:cubicBezTo>
                  <a:cubicBezTo>
                    <a:pt x="1392" y="783"/>
                    <a:pt x="1256" y="816"/>
                    <a:pt x="1200" y="768"/>
                  </a:cubicBezTo>
                  <a:cubicBezTo>
                    <a:pt x="1144" y="720"/>
                    <a:pt x="1055" y="639"/>
                    <a:pt x="1008" y="528"/>
                  </a:cubicBezTo>
                  <a:cubicBezTo>
                    <a:pt x="960" y="416"/>
                    <a:pt x="936" y="256"/>
                    <a:pt x="912" y="96"/>
                  </a:cubicBezTo>
                </a:path>
              </a:pathLst>
            </a:custGeom>
            <a:solidFill>
              <a:srgbClr val="FFCC00"/>
            </a:solidFill>
            <a:ln w="9525">
              <a:solidFill>
                <a:schemeClr val="tx1"/>
              </a:solidFill>
              <a:round/>
              <a:headEnd/>
              <a:tailEnd/>
            </a:ln>
          </p:spPr>
          <p:txBody>
            <a:bodyPr wrap="none" anchor="ctr"/>
            <a:lstStyle/>
            <a:p>
              <a:endParaRPr lang="ja-JP" altLang="en-US"/>
            </a:p>
          </p:txBody>
        </p:sp>
      </p:grpSp>
      <p:grpSp>
        <p:nvGrpSpPr>
          <p:cNvPr id="43015" name="Group 6"/>
          <p:cNvGrpSpPr>
            <a:grpSpLocks/>
          </p:cNvGrpSpPr>
          <p:nvPr/>
        </p:nvGrpSpPr>
        <p:grpSpPr bwMode="auto">
          <a:xfrm>
            <a:off x="1492250" y="2217738"/>
            <a:ext cx="517525" cy="631825"/>
            <a:chOff x="432" y="288"/>
            <a:chExt cx="1008" cy="1200"/>
          </a:xfrm>
        </p:grpSpPr>
        <p:sp>
          <p:nvSpPr>
            <p:cNvPr id="43072" name="Oval 7"/>
            <p:cNvSpPr>
              <a:spLocks noChangeArrowheads="1"/>
            </p:cNvSpPr>
            <p:nvPr/>
          </p:nvSpPr>
          <p:spPr bwMode="auto">
            <a:xfrm>
              <a:off x="576" y="768"/>
              <a:ext cx="720" cy="720"/>
            </a:xfrm>
            <a:prstGeom prst="ellipse">
              <a:avLst/>
            </a:prstGeom>
            <a:solidFill>
              <a:schemeClr val="tx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3073" name="Freeform 8"/>
            <p:cNvSpPr>
              <a:spLocks/>
            </p:cNvSpPr>
            <p:nvPr/>
          </p:nvSpPr>
          <p:spPr bwMode="auto">
            <a:xfrm>
              <a:off x="432" y="1104"/>
              <a:ext cx="144" cy="288"/>
            </a:xfrm>
            <a:custGeom>
              <a:avLst/>
              <a:gdLst>
                <a:gd name="T0" fmla="*/ 144 w 144"/>
                <a:gd name="T1" fmla="*/ 48 h 288"/>
                <a:gd name="T2" fmla="*/ 48 w 144"/>
                <a:gd name="T3" fmla="*/ 288 h 288"/>
                <a:gd name="T4" fmla="*/ 0 w 144"/>
                <a:gd name="T5" fmla="*/ 288 h 288"/>
                <a:gd name="T6" fmla="*/ 96 w 144"/>
                <a:gd name="T7" fmla="*/ 0 h 288"/>
                <a:gd name="T8" fmla="*/ 0 60000 65536"/>
                <a:gd name="T9" fmla="*/ 0 60000 65536"/>
                <a:gd name="T10" fmla="*/ 0 60000 65536"/>
                <a:gd name="T11" fmla="*/ 0 60000 65536"/>
                <a:gd name="T12" fmla="*/ 0 w 144"/>
                <a:gd name="T13" fmla="*/ 0 h 288"/>
                <a:gd name="T14" fmla="*/ 144 w 144"/>
                <a:gd name="T15" fmla="*/ 288 h 288"/>
              </a:gdLst>
              <a:ahLst/>
              <a:cxnLst>
                <a:cxn ang="T8">
                  <a:pos x="T0" y="T1"/>
                </a:cxn>
                <a:cxn ang="T9">
                  <a:pos x="T2" y="T3"/>
                </a:cxn>
                <a:cxn ang="T10">
                  <a:pos x="T4" y="T5"/>
                </a:cxn>
                <a:cxn ang="T11">
                  <a:pos x="T6" y="T7"/>
                </a:cxn>
              </a:cxnLst>
              <a:rect l="T12" t="T13" r="T14" b="T15"/>
              <a:pathLst>
                <a:path w="144" h="288">
                  <a:moveTo>
                    <a:pt x="144" y="48"/>
                  </a:moveTo>
                  <a:lnTo>
                    <a:pt x="48" y="288"/>
                  </a:lnTo>
                  <a:lnTo>
                    <a:pt x="0" y="288"/>
                  </a:lnTo>
                  <a:lnTo>
                    <a:pt x="96" y="0"/>
                  </a:lnTo>
                </a:path>
              </a:pathLst>
            </a:custGeom>
            <a:solidFill>
              <a:srgbClr val="993300"/>
            </a:solidFill>
            <a:ln w="9525">
              <a:solidFill>
                <a:schemeClr val="tx1"/>
              </a:solidFill>
              <a:round/>
              <a:headEnd/>
              <a:tailEnd/>
            </a:ln>
          </p:spPr>
          <p:txBody>
            <a:bodyPr wrap="none" anchor="ctr"/>
            <a:lstStyle/>
            <a:p>
              <a:endParaRPr lang="ja-JP" altLang="en-US"/>
            </a:p>
          </p:txBody>
        </p:sp>
        <p:sp>
          <p:nvSpPr>
            <p:cNvPr id="43074" name="Freeform 9"/>
            <p:cNvSpPr>
              <a:spLocks/>
            </p:cNvSpPr>
            <p:nvPr/>
          </p:nvSpPr>
          <p:spPr bwMode="auto">
            <a:xfrm>
              <a:off x="1152" y="1296"/>
              <a:ext cx="288" cy="48"/>
            </a:xfrm>
            <a:custGeom>
              <a:avLst/>
              <a:gdLst>
                <a:gd name="T0" fmla="*/ 0 w 288"/>
                <a:gd name="T1" fmla="*/ 0 h 48"/>
                <a:gd name="T2" fmla="*/ 96 w 288"/>
                <a:gd name="T3" fmla="*/ 0 h 48"/>
                <a:gd name="T4" fmla="*/ 288 w 288"/>
                <a:gd name="T5" fmla="*/ 0 h 48"/>
                <a:gd name="T6" fmla="*/ 288 w 288"/>
                <a:gd name="T7" fmla="*/ 48 h 48"/>
                <a:gd name="T8" fmla="*/ 0 w 288"/>
                <a:gd name="T9" fmla="*/ 48 h 48"/>
                <a:gd name="T10" fmla="*/ 0 w 288"/>
                <a:gd name="T11" fmla="*/ 0 h 48"/>
                <a:gd name="T12" fmla="*/ 0 60000 65536"/>
                <a:gd name="T13" fmla="*/ 0 60000 65536"/>
                <a:gd name="T14" fmla="*/ 0 60000 65536"/>
                <a:gd name="T15" fmla="*/ 0 60000 65536"/>
                <a:gd name="T16" fmla="*/ 0 60000 65536"/>
                <a:gd name="T17" fmla="*/ 0 60000 65536"/>
                <a:gd name="T18" fmla="*/ 0 w 288"/>
                <a:gd name="T19" fmla="*/ 0 h 48"/>
                <a:gd name="T20" fmla="*/ 288 w 288"/>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288" h="48">
                  <a:moveTo>
                    <a:pt x="0" y="0"/>
                  </a:moveTo>
                  <a:lnTo>
                    <a:pt x="96" y="0"/>
                  </a:lnTo>
                  <a:lnTo>
                    <a:pt x="288" y="0"/>
                  </a:lnTo>
                  <a:lnTo>
                    <a:pt x="288" y="48"/>
                  </a:lnTo>
                  <a:lnTo>
                    <a:pt x="0" y="48"/>
                  </a:lnTo>
                  <a:lnTo>
                    <a:pt x="0" y="0"/>
                  </a:lnTo>
                  <a:close/>
                </a:path>
              </a:pathLst>
            </a:custGeom>
            <a:solidFill>
              <a:srgbClr val="993300"/>
            </a:solidFill>
            <a:ln w="9525">
              <a:solidFill>
                <a:schemeClr val="tx1"/>
              </a:solidFill>
              <a:round/>
              <a:headEnd/>
              <a:tailEnd/>
            </a:ln>
          </p:spPr>
          <p:txBody>
            <a:bodyPr wrap="none" anchor="ctr"/>
            <a:lstStyle/>
            <a:p>
              <a:endParaRPr lang="ja-JP" altLang="en-US"/>
            </a:p>
          </p:txBody>
        </p:sp>
        <p:sp>
          <p:nvSpPr>
            <p:cNvPr id="43075" name="Oval 10"/>
            <p:cNvSpPr>
              <a:spLocks noChangeArrowheads="1"/>
            </p:cNvSpPr>
            <p:nvPr/>
          </p:nvSpPr>
          <p:spPr bwMode="auto">
            <a:xfrm>
              <a:off x="624" y="816"/>
              <a:ext cx="624" cy="624"/>
            </a:xfrm>
            <a:prstGeom prst="ellipse">
              <a:avLst/>
            </a:prstGeom>
            <a:solidFill>
              <a:srgbClr val="969696"/>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3076" name="Freeform 11"/>
            <p:cNvSpPr>
              <a:spLocks/>
            </p:cNvSpPr>
            <p:nvPr/>
          </p:nvSpPr>
          <p:spPr bwMode="auto">
            <a:xfrm>
              <a:off x="432" y="288"/>
              <a:ext cx="864" cy="816"/>
            </a:xfrm>
            <a:custGeom>
              <a:avLst/>
              <a:gdLst>
                <a:gd name="T0" fmla="*/ 0 w 864"/>
                <a:gd name="T1" fmla="*/ 0 h 816"/>
                <a:gd name="T2" fmla="*/ 96 w 864"/>
                <a:gd name="T3" fmla="*/ 816 h 816"/>
                <a:gd name="T4" fmla="*/ 528 w 864"/>
                <a:gd name="T5" fmla="*/ 816 h 816"/>
                <a:gd name="T6" fmla="*/ 240 w 864"/>
                <a:gd name="T7" fmla="*/ 768 h 816"/>
                <a:gd name="T8" fmla="*/ 240 w 864"/>
                <a:gd name="T9" fmla="*/ 672 h 816"/>
                <a:gd name="T10" fmla="*/ 864 w 864"/>
                <a:gd name="T11" fmla="*/ 672 h 816"/>
                <a:gd name="T12" fmla="*/ 864 w 864"/>
                <a:gd name="T13" fmla="*/ 624 h 816"/>
                <a:gd name="T14" fmla="*/ 864 w 864"/>
                <a:gd name="T15" fmla="*/ 528 h 816"/>
                <a:gd name="T16" fmla="*/ 192 w 864"/>
                <a:gd name="T17" fmla="*/ 528 h 816"/>
                <a:gd name="T18" fmla="*/ 144 w 864"/>
                <a:gd name="T19" fmla="*/ 0 h 816"/>
                <a:gd name="T20" fmla="*/ 0 w 864"/>
                <a:gd name="T21" fmla="*/ 0 h 8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4"/>
                <a:gd name="T34" fmla="*/ 0 h 816"/>
                <a:gd name="T35" fmla="*/ 864 w 864"/>
                <a:gd name="T36" fmla="*/ 816 h 8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4" h="816">
                  <a:moveTo>
                    <a:pt x="0" y="0"/>
                  </a:moveTo>
                  <a:lnTo>
                    <a:pt x="96" y="816"/>
                  </a:lnTo>
                  <a:lnTo>
                    <a:pt x="528" y="816"/>
                  </a:lnTo>
                  <a:lnTo>
                    <a:pt x="240" y="768"/>
                  </a:lnTo>
                  <a:lnTo>
                    <a:pt x="240" y="672"/>
                  </a:lnTo>
                  <a:lnTo>
                    <a:pt x="864" y="672"/>
                  </a:lnTo>
                  <a:lnTo>
                    <a:pt x="864" y="624"/>
                  </a:lnTo>
                  <a:lnTo>
                    <a:pt x="864" y="528"/>
                  </a:lnTo>
                  <a:lnTo>
                    <a:pt x="192" y="528"/>
                  </a:lnTo>
                  <a:lnTo>
                    <a:pt x="144" y="0"/>
                  </a:lnTo>
                  <a:lnTo>
                    <a:pt x="0" y="0"/>
                  </a:lnTo>
                  <a:close/>
                </a:path>
              </a:pathLst>
            </a:custGeom>
            <a:solidFill>
              <a:schemeClr val="hlink"/>
            </a:solidFill>
            <a:ln w="9525">
              <a:solidFill>
                <a:schemeClr val="tx1"/>
              </a:solidFill>
              <a:round/>
              <a:headEnd/>
              <a:tailEnd/>
            </a:ln>
          </p:spPr>
          <p:txBody>
            <a:bodyPr wrap="none" anchor="ctr"/>
            <a:lstStyle/>
            <a:p>
              <a:endParaRPr lang="ja-JP" altLang="en-US"/>
            </a:p>
          </p:txBody>
        </p:sp>
      </p:grpSp>
      <p:grpSp>
        <p:nvGrpSpPr>
          <p:cNvPr id="43016" name="Group 16"/>
          <p:cNvGrpSpPr>
            <a:grpSpLocks/>
          </p:cNvGrpSpPr>
          <p:nvPr/>
        </p:nvGrpSpPr>
        <p:grpSpPr bwMode="auto">
          <a:xfrm rot="849458">
            <a:off x="7267575" y="2160588"/>
            <a:ext cx="568325" cy="727075"/>
            <a:chOff x="4326" y="1372"/>
            <a:chExt cx="544" cy="862"/>
          </a:xfrm>
        </p:grpSpPr>
        <p:sp>
          <p:nvSpPr>
            <p:cNvPr id="43065" name="Freeform 13"/>
            <p:cNvSpPr>
              <a:spLocks/>
            </p:cNvSpPr>
            <p:nvPr/>
          </p:nvSpPr>
          <p:spPr bwMode="auto">
            <a:xfrm>
              <a:off x="4536" y="1584"/>
              <a:ext cx="173" cy="136"/>
            </a:xfrm>
            <a:custGeom>
              <a:avLst/>
              <a:gdLst>
                <a:gd name="T0" fmla="*/ 17 w 224"/>
                <a:gd name="T1" fmla="*/ 4 h 161"/>
                <a:gd name="T2" fmla="*/ 4 w 224"/>
                <a:gd name="T3" fmla="*/ 25 h 161"/>
                <a:gd name="T4" fmla="*/ 44 w 224"/>
                <a:gd name="T5" fmla="*/ 66 h 161"/>
                <a:gd name="T6" fmla="*/ 57 w 224"/>
                <a:gd name="T7" fmla="*/ 45 h 161"/>
                <a:gd name="T8" fmla="*/ 17 w 224"/>
                <a:gd name="T9" fmla="*/ 4 h 161"/>
                <a:gd name="T10" fmla="*/ 0 60000 65536"/>
                <a:gd name="T11" fmla="*/ 0 60000 65536"/>
                <a:gd name="T12" fmla="*/ 0 60000 65536"/>
                <a:gd name="T13" fmla="*/ 0 60000 65536"/>
                <a:gd name="T14" fmla="*/ 0 60000 65536"/>
                <a:gd name="T15" fmla="*/ 0 w 224"/>
                <a:gd name="T16" fmla="*/ 0 h 161"/>
                <a:gd name="T17" fmla="*/ 224 w 224"/>
                <a:gd name="T18" fmla="*/ 161 h 161"/>
              </a:gdLst>
              <a:ahLst/>
              <a:cxnLst>
                <a:cxn ang="T10">
                  <a:pos x="T0" y="T1"/>
                </a:cxn>
                <a:cxn ang="T11">
                  <a:pos x="T2" y="T3"/>
                </a:cxn>
                <a:cxn ang="T12">
                  <a:pos x="T4" y="T5"/>
                </a:cxn>
                <a:cxn ang="T13">
                  <a:pos x="T6" y="T7"/>
                </a:cxn>
                <a:cxn ang="T14">
                  <a:pos x="T8" y="T9"/>
                </a:cxn>
              </a:cxnLst>
              <a:rect l="T15" t="T16" r="T17" b="T18"/>
              <a:pathLst>
                <a:path w="224" h="161">
                  <a:moveTo>
                    <a:pt x="64" y="9"/>
                  </a:moveTo>
                  <a:cubicBezTo>
                    <a:pt x="31" y="0"/>
                    <a:pt x="0" y="33"/>
                    <a:pt x="16" y="57"/>
                  </a:cubicBezTo>
                  <a:cubicBezTo>
                    <a:pt x="32" y="81"/>
                    <a:pt x="127" y="144"/>
                    <a:pt x="160" y="153"/>
                  </a:cubicBezTo>
                  <a:cubicBezTo>
                    <a:pt x="192" y="161"/>
                    <a:pt x="224" y="129"/>
                    <a:pt x="208" y="105"/>
                  </a:cubicBezTo>
                  <a:cubicBezTo>
                    <a:pt x="192" y="81"/>
                    <a:pt x="96" y="17"/>
                    <a:pt x="64" y="9"/>
                  </a:cubicBezTo>
                  <a:close/>
                </a:path>
              </a:pathLst>
            </a:custGeom>
            <a:solidFill>
              <a:schemeClr val="accent1"/>
            </a:solidFill>
            <a:ln w="3175">
              <a:solidFill>
                <a:schemeClr val="tx1"/>
              </a:solidFill>
              <a:round/>
              <a:headEnd/>
              <a:tailEnd/>
            </a:ln>
          </p:spPr>
          <p:txBody>
            <a:bodyPr wrap="none" anchor="ctr"/>
            <a:lstStyle/>
            <a:p>
              <a:endParaRPr lang="ja-JP" altLang="en-US"/>
            </a:p>
          </p:txBody>
        </p:sp>
        <p:sp>
          <p:nvSpPr>
            <p:cNvPr id="43066" name="Freeform 14"/>
            <p:cNvSpPr>
              <a:spLocks/>
            </p:cNvSpPr>
            <p:nvPr/>
          </p:nvSpPr>
          <p:spPr bwMode="auto">
            <a:xfrm>
              <a:off x="4573" y="1372"/>
              <a:ext cx="297" cy="379"/>
            </a:xfrm>
            <a:custGeom>
              <a:avLst/>
              <a:gdLst>
                <a:gd name="T0" fmla="*/ 0 w 384"/>
                <a:gd name="T1" fmla="*/ 115 h 449"/>
                <a:gd name="T2" fmla="*/ 33 w 384"/>
                <a:gd name="T3" fmla="*/ 95 h 449"/>
                <a:gd name="T4" fmla="*/ 62 w 384"/>
                <a:gd name="T5" fmla="*/ 63 h 449"/>
                <a:gd name="T6" fmla="*/ 82 w 384"/>
                <a:gd name="T7" fmla="*/ 36 h 449"/>
                <a:gd name="T8" fmla="*/ 93 w 384"/>
                <a:gd name="T9" fmla="*/ 19 h 449"/>
                <a:gd name="T10" fmla="*/ 104 w 384"/>
                <a:gd name="T11" fmla="*/ 3 h 449"/>
                <a:gd name="T12" fmla="*/ 107 w 384"/>
                <a:gd name="T13" fmla="*/ 12 h 449"/>
                <a:gd name="T14" fmla="*/ 73 w 384"/>
                <a:gd name="T15" fmla="*/ 73 h 449"/>
                <a:gd name="T16" fmla="*/ 51 w 384"/>
                <a:gd name="T17" fmla="*/ 108 h 449"/>
                <a:gd name="T18" fmla="*/ 44 w 384"/>
                <a:gd name="T19" fmla="*/ 167 h 449"/>
                <a:gd name="T20" fmla="*/ 42 w 384"/>
                <a:gd name="T21" fmla="*/ 181 h 4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
                <a:gd name="T34" fmla="*/ 0 h 449"/>
                <a:gd name="T35" fmla="*/ 384 w 384"/>
                <a:gd name="T36" fmla="*/ 449 h 4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 h="449">
                  <a:moveTo>
                    <a:pt x="0" y="268"/>
                  </a:moveTo>
                  <a:cubicBezTo>
                    <a:pt x="37" y="242"/>
                    <a:pt x="80" y="239"/>
                    <a:pt x="120" y="220"/>
                  </a:cubicBezTo>
                  <a:cubicBezTo>
                    <a:pt x="160" y="199"/>
                    <a:pt x="187" y="172"/>
                    <a:pt x="224" y="148"/>
                  </a:cubicBezTo>
                  <a:cubicBezTo>
                    <a:pt x="244" y="116"/>
                    <a:pt x="269" y="110"/>
                    <a:pt x="296" y="84"/>
                  </a:cubicBezTo>
                  <a:cubicBezTo>
                    <a:pt x="349" y="30"/>
                    <a:pt x="272" y="86"/>
                    <a:pt x="336" y="44"/>
                  </a:cubicBezTo>
                  <a:cubicBezTo>
                    <a:pt x="340" y="37"/>
                    <a:pt x="360" y="0"/>
                    <a:pt x="376" y="4"/>
                  </a:cubicBezTo>
                  <a:cubicBezTo>
                    <a:pt x="384" y="6"/>
                    <a:pt x="381" y="20"/>
                    <a:pt x="384" y="28"/>
                  </a:cubicBezTo>
                  <a:cubicBezTo>
                    <a:pt x="350" y="78"/>
                    <a:pt x="314" y="138"/>
                    <a:pt x="264" y="172"/>
                  </a:cubicBezTo>
                  <a:cubicBezTo>
                    <a:pt x="246" y="198"/>
                    <a:pt x="210" y="234"/>
                    <a:pt x="184" y="252"/>
                  </a:cubicBezTo>
                  <a:cubicBezTo>
                    <a:pt x="153" y="344"/>
                    <a:pt x="179" y="254"/>
                    <a:pt x="160" y="388"/>
                  </a:cubicBezTo>
                  <a:cubicBezTo>
                    <a:pt x="151" y="449"/>
                    <a:pt x="152" y="392"/>
                    <a:pt x="152" y="420"/>
                  </a:cubicBezTo>
                </a:path>
              </a:pathLst>
            </a:custGeom>
            <a:solidFill>
              <a:srgbClr val="33CCCC"/>
            </a:solidFill>
            <a:ln w="9525">
              <a:solidFill>
                <a:schemeClr val="bg1"/>
              </a:solidFill>
              <a:round/>
              <a:headEnd/>
              <a:tailEnd/>
            </a:ln>
          </p:spPr>
          <p:txBody>
            <a:bodyPr wrap="none" anchor="ctr"/>
            <a:lstStyle/>
            <a:p>
              <a:endParaRPr lang="ja-JP" altLang="en-US"/>
            </a:p>
          </p:txBody>
        </p:sp>
        <p:sp>
          <p:nvSpPr>
            <p:cNvPr id="43067" name="Line 15"/>
            <p:cNvSpPr>
              <a:spLocks noChangeShapeType="1"/>
            </p:cNvSpPr>
            <p:nvPr/>
          </p:nvSpPr>
          <p:spPr bwMode="auto">
            <a:xfrm flipH="1">
              <a:off x="4326" y="1731"/>
              <a:ext cx="247" cy="36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3068" name="Line 16"/>
            <p:cNvSpPr>
              <a:spLocks noChangeShapeType="1"/>
            </p:cNvSpPr>
            <p:nvPr/>
          </p:nvSpPr>
          <p:spPr bwMode="auto">
            <a:xfrm flipH="1">
              <a:off x="4505" y="1760"/>
              <a:ext cx="136" cy="474"/>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3069" name="Line 17"/>
            <p:cNvSpPr>
              <a:spLocks noChangeShapeType="1"/>
            </p:cNvSpPr>
            <p:nvPr/>
          </p:nvSpPr>
          <p:spPr bwMode="auto">
            <a:xfrm flipH="1">
              <a:off x="4326" y="1751"/>
              <a:ext cx="272" cy="448"/>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3070" name="Line 18"/>
            <p:cNvSpPr>
              <a:spLocks noChangeShapeType="1"/>
            </p:cNvSpPr>
            <p:nvPr/>
          </p:nvSpPr>
          <p:spPr bwMode="auto">
            <a:xfrm flipH="1">
              <a:off x="4326" y="1720"/>
              <a:ext cx="210" cy="277"/>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3071" name="Line 19"/>
            <p:cNvSpPr>
              <a:spLocks noChangeShapeType="1"/>
            </p:cNvSpPr>
            <p:nvPr/>
          </p:nvSpPr>
          <p:spPr bwMode="auto">
            <a:xfrm flipH="1">
              <a:off x="4326" y="1696"/>
              <a:ext cx="179" cy="18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43017" name="Freeform 28"/>
          <p:cNvSpPr>
            <a:spLocks/>
          </p:cNvSpPr>
          <p:nvPr/>
        </p:nvSpPr>
        <p:spPr bwMode="auto">
          <a:xfrm rot="1580527">
            <a:off x="7207250" y="3722688"/>
            <a:ext cx="706438" cy="276225"/>
          </a:xfrm>
          <a:custGeom>
            <a:avLst/>
            <a:gdLst>
              <a:gd name="T0" fmla="*/ 2147483647 w 820"/>
              <a:gd name="T1" fmla="*/ 2147483647 h 270"/>
              <a:gd name="T2" fmla="*/ 0 w 820"/>
              <a:gd name="T3" fmla="*/ 2147483647 h 270"/>
              <a:gd name="T4" fmla="*/ 2147483647 w 820"/>
              <a:gd name="T5" fmla="*/ 2147483647 h 270"/>
              <a:gd name="T6" fmla="*/ 2147483647 w 820"/>
              <a:gd name="T7" fmla="*/ 2147483647 h 270"/>
              <a:gd name="T8" fmla="*/ 2147483647 w 820"/>
              <a:gd name="T9" fmla="*/ 2147483647 h 270"/>
              <a:gd name="T10" fmla="*/ 2147483647 w 820"/>
              <a:gd name="T11" fmla="*/ 2147483647 h 270"/>
              <a:gd name="T12" fmla="*/ 2147483647 w 820"/>
              <a:gd name="T13" fmla="*/ 2147483647 h 270"/>
              <a:gd name="T14" fmla="*/ 2147483647 w 820"/>
              <a:gd name="T15" fmla="*/ 2147483647 h 270"/>
              <a:gd name="T16" fmla="*/ 2147483647 w 820"/>
              <a:gd name="T17" fmla="*/ 2147483647 h 270"/>
              <a:gd name="T18" fmla="*/ 2147483647 w 820"/>
              <a:gd name="T19" fmla="*/ 2147483647 h 270"/>
              <a:gd name="T20" fmla="*/ 2147483647 w 820"/>
              <a:gd name="T21" fmla="*/ 2147483647 h 270"/>
              <a:gd name="T22" fmla="*/ 2147483647 w 820"/>
              <a:gd name="T23" fmla="*/ 2147483647 h 270"/>
              <a:gd name="T24" fmla="*/ 2147483647 w 820"/>
              <a:gd name="T25" fmla="*/ 2147483647 h 270"/>
              <a:gd name="T26" fmla="*/ 2147483647 w 820"/>
              <a:gd name="T27" fmla="*/ 2147483647 h 270"/>
              <a:gd name="T28" fmla="*/ 2147483647 w 820"/>
              <a:gd name="T29" fmla="*/ 2147483647 h 270"/>
              <a:gd name="T30" fmla="*/ 2147483647 w 820"/>
              <a:gd name="T31" fmla="*/ 2147483647 h 270"/>
              <a:gd name="T32" fmla="*/ 2147483647 w 820"/>
              <a:gd name="T33" fmla="*/ 2147483647 h 270"/>
              <a:gd name="T34" fmla="*/ 2147483647 w 820"/>
              <a:gd name="T35" fmla="*/ 2147483647 h 270"/>
              <a:gd name="T36" fmla="*/ 2147483647 w 820"/>
              <a:gd name="T37" fmla="*/ 2147483647 h 270"/>
              <a:gd name="T38" fmla="*/ 2147483647 w 820"/>
              <a:gd name="T39" fmla="*/ 2147483647 h 270"/>
              <a:gd name="T40" fmla="*/ 2147483647 w 820"/>
              <a:gd name="T41" fmla="*/ 2147483647 h 270"/>
              <a:gd name="T42" fmla="*/ 2147483647 w 820"/>
              <a:gd name="T43" fmla="*/ 2147483647 h 270"/>
              <a:gd name="T44" fmla="*/ 2147483647 w 820"/>
              <a:gd name="T45" fmla="*/ 2147483647 h 270"/>
              <a:gd name="T46" fmla="*/ 2147483647 w 820"/>
              <a:gd name="T47" fmla="*/ 2147483647 h 270"/>
              <a:gd name="T48" fmla="*/ 2147483647 w 820"/>
              <a:gd name="T49" fmla="*/ 2147483647 h 270"/>
              <a:gd name="T50" fmla="*/ 2147483647 w 820"/>
              <a:gd name="T51" fmla="*/ 2147483647 h 270"/>
              <a:gd name="T52" fmla="*/ 2147483647 w 820"/>
              <a:gd name="T53" fmla="*/ 2147483647 h 270"/>
              <a:gd name="T54" fmla="*/ 2147483647 w 820"/>
              <a:gd name="T55" fmla="*/ 2147483647 h 270"/>
              <a:gd name="T56" fmla="*/ 2147483647 w 820"/>
              <a:gd name="T57" fmla="*/ 2147483647 h 270"/>
              <a:gd name="T58" fmla="*/ 2147483647 w 820"/>
              <a:gd name="T59" fmla="*/ 2147483647 h 270"/>
              <a:gd name="T60" fmla="*/ 2147483647 w 820"/>
              <a:gd name="T61" fmla="*/ 0 h 270"/>
              <a:gd name="T62" fmla="*/ 2147483647 w 820"/>
              <a:gd name="T63" fmla="*/ 0 h 270"/>
              <a:gd name="T64" fmla="*/ 2147483647 w 820"/>
              <a:gd name="T65" fmla="*/ 2147483647 h 2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0"/>
              <a:gd name="T100" fmla="*/ 0 h 270"/>
              <a:gd name="T101" fmla="*/ 820 w 820"/>
              <a:gd name="T102" fmla="*/ 270 h 2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0" h="270">
                <a:moveTo>
                  <a:pt x="8" y="38"/>
                </a:moveTo>
                <a:lnTo>
                  <a:pt x="0" y="270"/>
                </a:lnTo>
                <a:lnTo>
                  <a:pt x="26" y="110"/>
                </a:lnTo>
                <a:lnTo>
                  <a:pt x="22" y="268"/>
                </a:lnTo>
                <a:lnTo>
                  <a:pt x="58" y="112"/>
                </a:lnTo>
                <a:lnTo>
                  <a:pt x="50" y="268"/>
                </a:lnTo>
                <a:lnTo>
                  <a:pt x="88" y="120"/>
                </a:lnTo>
                <a:lnTo>
                  <a:pt x="84" y="262"/>
                </a:lnTo>
                <a:lnTo>
                  <a:pt x="118" y="116"/>
                </a:lnTo>
                <a:lnTo>
                  <a:pt x="116" y="262"/>
                </a:lnTo>
                <a:lnTo>
                  <a:pt x="148" y="120"/>
                </a:lnTo>
                <a:lnTo>
                  <a:pt x="146" y="262"/>
                </a:lnTo>
                <a:lnTo>
                  <a:pt x="178" y="124"/>
                </a:lnTo>
                <a:lnTo>
                  <a:pt x="170" y="260"/>
                </a:lnTo>
                <a:lnTo>
                  <a:pt x="206" y="128"/>
                </a:lnTo>
                <a:lnTo>
                  <a:pt x="202" y="260"/>
                </a:lnTo>
                <a:lnTo>
                  <a:pt x="236" y="118"/>
                </a:lnTo>
                <a:lnTo>
                  <a:pt x="232" y="260"/>
                </a:lnTo>
                <a:lnTo>
                  <a:pt x="268" y="122"/>
                </a:lnTo>
                <a:lnTo>
                  <a:pt x="268" y="256"/>
                </a:lnTo>
                <a:lnTo>
                  <a:pt x="296" y="128"/>
                </a:lnTo>
                <a:lnTo>
                  <a:pt x="296" y="254"/>
                </a:lnTo>
                <a:lnTo>
                  <a:pt x="328" y="122"/>
                </a:lnTo>
                <a:lnTo>
                  <a:pt x="328" y="252"/>
                </a:lnTo>
                <a:lnTo>
                  <a:pt x="356" y="118"/>
                </a:lnTo>
                <a:lnTo>
                  <a:pt x="356" y="254"/>
                </a:lnTo>
                <a:lnTo>
                  <a:pt x="390" y="124"/>
                </a:lnTo>
                <a:lnTo>
                  <a:pt x="810" y="124"/>
                </a:lnTo>
                <a:lnTo>
                  <a:pt x="820" y="102"/>
                </a:lnTo>
                <a:lnTo>
                  <a:pt x="820" y="16"/>
                </a:lnTo>
                <a:lnTo>
                  <a:pt x="804" y="0"/>
                </a:lnTo>
                <a:lnTo>
                  <a:pt x="36" y="0"/>
                </a:lnTo>
                <a:lnTo>
                  <a:pt x="8" y="38"/>
                </a:lnTo>
                <a:close/>
              </a:path>
            </a:pathLst>
          </a:custGeom>
          <a:solidFill>
            <a:schemeClr val="bg1"/>
          </a:solidFill>
          <a:ln w="9525">
            <a:solidFill>
              <a:schemeClr val="tx1"/>
            </a:solidFill>
            <a:round/>
            <a:headEnd/>
            <a:tailEnd/>
          </a:ln>
        </p:spPr>
        <p:txBody>
          <a:bodyPr wrap="none" anchor="ctr"/>
          <a:lstStyle/>
          <a:p>
            <a:endParaRPr lang="ja-JP" altLang="en-US"/>
          </a:p>
        </p:txBody>
      </p:sp>
      <p:grpSp>
        <p:nvGrpSpPr>
          <p:cNvPr id="43018" name="Group 57"/>
          <p:cNvGrpSpPr>
            <a:grpSpLocks/>
          </p:cNvGrpSpPr>
          <p:nvPr/>
        </p:nvGrpSpPr>
        <p:grpSpPr bwMode="auto">
          <a:xfrm>
            <a:off x="5842000" y="3627438"/>
            <a:ext cx="720725" cy="501650"/>
            <a:chOff x="4528" y="1680"/>
            <a:chExt cx="1160" cy="1032"/>
          </a:xfrm>
        </p:grpSpPr>
        <p:sp>
          <p:nvSpPr>
            <p:cNvPr id="43063" name="Freeform 58"/>
            <p:cNvSpPr>
              <a:spLocks/>
            </p:cNvSpPr>
            <p:nvPr/>
          </p:nvSpPr>
          <p:spPr bwMode="auto">
            <a:xfrm>
              <a:off x="4528" y="1704"/>
              <a:ext cx="664" cy="1008"/>
            </a:xfrm>
            <a:custGeom>
              <a:avLst/>
              <a:gdLst>
                <a:gd name="T0" fmla="*/ 376 w 664"/>
                <a:gd name="T1" fmla="*/ 0 h 1008"/>
                <a:gd name="T2" fmla="*/ 48 w 664"/>
                <a:gd name="T3" fmla="*/ 432 h 1008"/>
                <a:gd name="T4" fmla="*/ 0 w 664"/>
                <a:gd name="T5" fmla="*/ 464 h 1008"/>
                <a:gd name="T6" fmla="*/ 176 w 664"/>
                <a:gd name="T7" fmla="*/ 600 h 1008"/>
                <a:gd name="T8" fmla="*/ 400 w 664"/>
                <a:gd name="T9" fmla="*/ 344 h 1008"/>
                <a:gd name="T10" fmla="*/ 224 w 664"/>
                <a:gd name="T11" fmla="*/ 1008 h 1008"/>
                <a:gd name="T12" fmla="*/ 632 w 664"/>
                <a:gd name="T13" fmla="*/ 944 h 1008"/>
                <a:gd name="T14" fmla="*/ 664 w 664"/>
                <a:gd name="T15" fmla="*/ 552 h 1008"/>
                <a:gd name="T16" fmla="*/ 664 w 664"/>
                <a:gd name="T17" fmla="*/ 112 h 1008"/>
                <a:gd name="T18" fmla="*/ 584 w 664"/>
                <a:gd name="T19" fmla="*/ 152 h 1008"/>
                <a:gd name="T20" fmla="*/ 376 w 664"/>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4"/>
                <a:gd name="T34" fmla="*/ 0 h 1008"/>
                <a:gd name="T35" fmla="*/ 664 w 664"/>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4" h="1008">
                  <a:moveTo>
                    <a:pt x="376" y="0"/>
                  </a:moveTo>
                  <a:lnTo>
                    <a:pt x="48" y="432"/>
                  </a:lnTo>
                  <a:lnTo>
                    <a:pt x="0" y="464"/>
                  </a:lnTo>
                  <a:lnTo>
                    <a:pt x="176" y="600"/>
                  </a:lnTo>
                  <a:lnTo>
                    <a:pt x="400" y="344"/>
                  </a:lnTo>
                  <a:lnTo>
                    <a:pt x="224" y="1008"/>
                  </a:lnTo>
                  <a:lnTo>
                    <a:pt x="632" y="944"/>
                  </a:lnTo>
                  <a:lnTo>
                    <a:pt x="664" y="552"/>
                  </a:lnTo>
                  <a:lnTo>
                    <a:pt x="664" y="112"/>
                  </a:lnTo>
                  <a:lnTo>
                    <a:pt x="584" y="152"/>
                  </a:lnTo>
                  <a:lnTo>
                    <a:pt x="376" y="0"/>
                  </a:lnTo>
                  <a:close/>
                </a:path>
              </a:pathLst>
            </a:custGeom>
            <a:solidFill>
              <a:srgbClr val="FF0066"/>
            </a:solidFill>
            <a:ln w="9525">
              <a:solidFill>
                <a:schemeClr val="tx1"/>
              </a:solidFill>
              <a:round/>
              <a:headEnd/>
              <a:tailEnd/>
            </a:ln>
          </p:spPr>
          <p:txBody>
            <a:bodyPr wrap="none" anchor="ctr"/>
            <a:lstStyle/>
            <a:p>
              <a:endParaRPr lang="ja-JP" altLang="en-US"/>
            </a:p>
          </p:txBody>
        </p:sp>
        <p:sp>
          <p:nvSpPr>
            <p:cNvPr id="43064" name="Freeform 59"/>
            <p:cNvSpPr>
              <a:spLocks/>
            </p:cNvSpPr>
            <p:nvPr/>
          </p:nvSpPr>
          <p:spPr bwMode="auto">
            <a:xfrm flipH="1">
              <a:off x="5024" y="1680"/>
              <a:ext cx="664" cy="1008"/>
            </a:xfrm>
            <a:custGeom>
              <a:avLst/>
              <a:gdLst>
                <a:gd name="T0" fmla="*/ 376 w 664"/>
                <a:gd name="T1" fmla="*/ 0 h 1008"/>
                <a:gd name="T2" fmla="*/ 48 w 664"/>
                <a:gd name="T3" fmla="*/ 432 h 1008"/>
                <a:gd name="T4" fmla="*/ 0 w 664"/>
                <a:gd name="T5" fmla="*/ 464 h 1008"/>
                <a:gd name="T6" fmla="*/ 176 w 664"/>
                <a:gd name="T7" fmla="*/ 600 h 1008"/>
                <a:gd name="T8" fmla="*/ 400 w 664"/>
                <a:gd name="T9" fmla="*/ 344 h 1008"/>
                <a:gd name="T10" fmla="*/ 224 w 664"/>
                <a:gd name="T11" fmla="*/ 1008 h 1008"/>
                <a:gd name="T12" fmla="*/ 632 w 664"/>
                <a:gd name="T13" fmla="*/ 944 h 1008"/>
                <a:gd name="T14" fmla="*/ 664 w 664"/>
                <a:gd name="T15" fmla="*/ 552 h 1008"/>
                <a:gd name="T16" fmla="*/ 664 w 664"/>
                <a:gd name="T17" fmla="*/ 112 h 1008"/>
                <a:gd name="T18" fmla="*/ 584 w 664"/>
                <a:gd name="T19" fmla="*/ 152 h 1008"/>
                <a:gd name="T20" fmla="*/ 376 w 664"/>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4"/>
                <a:gd name="T34" fmla="*/ 0 h 1008"/>
                <a:gd name="T35" fmla="*/ 664 w 664"/>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4" h="1008">
                  <a:moveTo>
                    <a:pt x="376" y="0"/>
                  </a:moveTo>
                  <a:lnTo>
                    <a:pt x="48" y="432"/>
                  </a:lnTo>
                  <a:lnTo>
                    <a:pt x="0" y="464"/>
                  </a:lnTo>
                  <a:lnTo>
                    <a:pt x="176" y="600"/>
                  </a:lnTo>
                  <a:lnTo>
                    <a:pt x="400" y="344"/>
                  </a:lnTo>
                  <a:lnTo>
                    <a:pt x="224" y="1008"/>
                  </a:lnTo>
                  <a:lnTo>
                    <a:pt x="632" y="944"/>
                  </a:lnTo>
                  <a:lnTo>
                    <a:pt x="664" y="552"/>
                  </a:lnTo>
                  <a:lnTo>
                    <a:pt x="664" y="112"/>
                  </a:lnTo>
                  <a:lnTo>
                    <a:pt x="584" y="152"/>
                  </a:lnTo>
                  <a:lnTo>
                    <a:pt x="376" y="0"/>
                  </a:lnTo>
                  <a:close/>
                </a:path>
              </a:pathLst>
            </a:custGeom>
            <a:solidFill>
              <a:srgbClr val="FF0066"/>
            </a:solidFill>
            <a:ln w="9525">
              <a:solidFill>
                <a:schemeClr val="tx1"/>
              </a:solidFill>
              <a:round/>
              <a:headEnd/>
              <a:tailEnd/>
            </a:ln>
          </p:spPr>
          <p:txBody>
            <a:bodyPr wrap="none" anchor="ctr"/>
            <a:lstStyle/>
            <a:p>
              <a:endParaRPr lang="ja-JP" altLang="en-US"/>
            </a:p>
          </p:txBody>
        </p:sp>
      </p:grpSp>
      <p:grpSp>
        <p:nvGrpSpPr>
          <p:cNvPr id="43019" name="Group 28"/>
          <p:cNvGrpSpPr>
            <a:grpSpLocks/>
          </p:cNvGrpSpPr>
          <p:nvPr/>
        </p:nvGrpSpPr>
        <p:grpSpPr bwMode="auto">
          <a:xfrm>
            <a:off x="1384300" y="3665538"/>
            <a:ext cx="584200" cy="522287"/>
            <a:chOff x="824" y="2062"/>
            <a:chExt cx="408" cy="369"/>
          </a:xfrm>
        </p:grpSpPr>
        <p:sp>
          <p:nvSpPr>
            <p:cNvPr id="43059" name="Freeform 50"/>
            <p:cNvSpPr>
              <a:spLocks/>
            </p:cNvSpPr>
            <p:nvPr/>
          </p:nvSpPr>
          <p:spPr bwMode="auto">
            <a:xfrm>
              <a:off x="875" y="2129"/>
              <a:ext cx="346" cy="197"/>
            </a:xfrm>
            <a:custGeom>
              <a:avLst/>
              <a:gdLst>
                <a:gd name="T0" fmla="*/ 0 w 600"/>
                <a:gd name="T1" fmla="*/ 1 h 350"/>
                <a:gd name="T2" fmla="*/ 7 w 600"/>
                <a:gd name="T3" fmla="*/ 16 h 350"/>
                <a:gd name="T4" fmla="*/ 30 w 600"/>
                <a:gd name="T5" fmla="*/ 17 h 350"/>
                <a:gd name="T6" fmla="*/ 38 w 600"/>
                <a:gd name="T7" fmla="*/ 0 h 350"/>
                <a:gd name="T8" fmla="*/ 0 60000 65536"/>
                <a:gd name="T9" fmla="*/ 0 60000 65536"/>
                <a:gd name="T10" fmla="*/ 0 60000 65536"/>
                <a:gd name="T11" fmla="*/ 0 60000 65536"/>
                <a:gd name="T12" fmla="*/ 0 w 600"/>
                <a:gd name="T13" fmla="*/ 0 h 350"/>
                <a:gd name="T14" fmla="*/ 600 w 600"/>
                <a:gd name="T15" fmla="*/ 350 h 350"/>
              </a:gdLst>
              <a:ahLst/>
              <a:cxnLst>
                <a:cxn ang="T8">
                  <a:pos x="T0" y="T1"/>
                </a:cxn>
                <a:cxn ang="T9">
                  <a:pos x="T2" y="T3"/>
                </a:cxn>
                <a:cxn ang="T10">
                  <a:pos x="T4" y="T5"/>
                </a:cxn>
                <a:cxn ang="T11">
                  <a:pos x="T6" y="T7"/>
                </a:cxn>
              </a:cxnLst>
              <a:rect l="T12" t="T13" r="T14" b="T15"/>
              <a:pathLst>
                <a:path w="600" h="350">
                  <a:moveTo>
                    <a:pt x="0" y="16"/>
                  </a:moveTo>
                  <a:cubicBezTo>
                    <a:pt x="20" y="123"/>
                    <a:pt x="41" y="231"/>
                    <a:pt x="120" y="280"/>
                  </a:cubicBezTo>
                  <a:cubicBezTo>
                    <a:pt x="198" y="328"/>
                    <a:pt x="392" y="350"/>
                    <a:pt x="472" y="304"/>
                  </a:cubicBezTo>
                  <a:cubicBezTo>
                    <a:pt x="552" y="257"/>
                    <a:pt x="576" y="128"/>
                    <a:pt x="600" y="0"/>
                  </a:cubicBezTo>
                </a:path>
              </a:pathLst>
            </a:custGeom>
            <a:solidFill>
              <a:schemeClr val="accent1"/>
            </a:solidFill>
            <a:ln w="9525">
              <a:solidFill>
                <a:schemeClr val="tx1"/>
              </a:solidFill>
              <a:round/>
              <a:headEnd/>
              <a:tailEnd/>
            </a:ln>
          </p:spPr>
          <p:txBody>
            <a:bodyPr wrap="none" anchor="ctr"/>
            <a:lstStyle/>
            <a:p>
              <a:endParaRPr lang="ja-JP" altLang="en-US"/>
            </a:p>
          </p:txBody>
        </p:sp>
        <p:sp>
          <p:nvSpPr>
            <p:cNvPr id="43060" name="Oval 51"/>
            <p:cNvSpPr>
              <a:spLocks noChangeArrowheads="1"/>
            </p:cNvSpPr>
            <p:nvPr/>
          </p:nvSpPr>
          <p:spPr bwMode="auto">
            <a:xfrm>
              <a:off x="875" y="2062"/>
              <a:ext cx="357" cy="117"/>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3061" name="Line 53"/>
            <p:cNvSpPr>
              <a:spLocks noChangeShapeType="1"/>
            </p:cNvSpPr>
            <p:nvPr/>
          </p:nvSpPr>
          <p:spPr bwMode="auto">
            <a:xfrm>
              <a:off x="824" y="2346"/>
              <a:ext cx="369" cy="35"/>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3062" name="Line 54"/>
            <p:cNvSpPr>
              <a:spLocks noChangeShapeType="1"/>
            </p:cNvSpPr>
            <p:nvPr/>
          </p:nvSpPr>
          <p:spPr bwMode="auto">
            <a:xfrm>
              <a:off x="824" y="2396"/>
              <a:ext cx="369" cy="35"/>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nvGrpSpPr>
          <p:cNvPr id="43020" name="Group 33"/>
          <p:cNvGrpSpPr>
            <a:grpSpLocks/>
          </p:cNvGrpSpPr>
          <p:nvPr/>
        </p:nvGrpSpPr>
        <p:grpSpPr bwMode="auto">
          <a:xfrm>
            <a:off x="2778125" y="3548063"/>
            <a:ext cx="371475" cy="657225"/>
            <a:chOff x="1416" y="1848"/>
            <a:chExt cx="424" cy="648"/>
          </a:xfrm>
        </p:grpSpPr>
        <p:sp>
          <p:nvSpPr>
            <p:cNvPr id="43052" name="Freeform 35"/>
            <p:cNvSpPr>
              <a:spLocks/>
            </p:cNvSpPr>
            <p:nvPr/>
          </p:nvSpPr>
          <p:spPr bwMode="auto">
            <a:xfrm>
              <a:off x="1609" y="2273"/>
              <a:ext cx="77" cy="223"/>
            </a:xfrm>
            <a:custGeom>
              <a:avLst/>
              <a:gdLst>
                <a:gd name="T0" fmla="*/ 0 w 96"/>
                <a:gd name="T1" fmla="*/ 0 h 288"/>
                <a:gd name="T2" fmla="*/ 0 w 96"/>
                <a:gd name="T3" fmla="*/ 81 h 288"/>
                <a:gd name="T4" fmla="*/ 32 w 96"/>
                <a:gd name="T5" fmla="*/ 81 h 288"/>
                <a:gd name="T6" fmla="*/ 32 w 96"/>
                <a:gd name="T7" fmla="*/ 0 h 288"/>
                <a:gd name="T8" fmla="*/ 0 w 96"/>
                <a:gd name="T9" fmla="*/ 0 h 288"/>
                <a:gd name="T10" fmla="*/ 0 60000 65536"/>
                <a:gd name="T11" fmla="*/ 0 60000 65536"/>
                <a:gd name="T12" fmla="*/ 0 60000 65536"/>
                <a:gd name="T13" fmla="*/ 0 60000 65536"/>
                <a:gd name="T14" fmla="*/ 0 60000 65536"/>
                <a:gd name="T15" fmla="*/ 0 w 96"/>
                <a:gd name="T16" fmla="*/ 0 h 288"/>
                <a:gd name="T17" fmla="*/ 96 w 96"/>
                <a:gd name="T18" fmla="*/ 288 h 288"/>
              </a:gdLst>
              <a:ahLst/>
              <a:cxnLst>
                <a:cxn ang="T10">
                  <a:pos x="T0" y="T1"/>
                </a:cxn>
                <a:cxn ang="T11">
                  <a:pos x="T2" y="T3"/>
                </a:cxn>
                <a:cxn ang="T12">
                  <a:pos x="T4" y="T5"/>
                </a:cxn>
                <a:cxn ang="T13">
                  <a:pos x="T6" y="T7"/>
                </a:cxn>
                <a:cxn ang="T14">
                  <a:pos x="T8" y="T9"/>
                </a:cxn>
              </a:cxnLst>
              <a:rect l="T15" t="T16" r="T17" b="T18"/>
              <a:pathLst>
                <a:path w="96" h="288">
                  <a:moveTo>
                    <a:pt x="0" y="0"/>
                  </a:moveTo>
                  <a:lnTo>
                    <a:pt x="0" y="288"/>
                  </a:lnTo>
                  <a:lnTo>
                    <a:pt x="96" y="288"/>
                  </a:lnTo>
                  <a:lnTo>
                    <a:pt x="96" y="0"/>
                  </a:lnTo>
                  <a:lnTo>
                    <a:pt x="0" y="0"/>
                  </a:lnTo>
                  <a:close/>
                </a:path>
              </a:pathLst>
            </a:custGeom>
            <a:solidFill>
              <a:schemeClr val="bg1"/>
            </a:solidFill>
            <a:ln w="12700">
              <a:solidFill>
                <a:srgbClr val="808080"/>
              </a:solidFill>
              <a:round/>
              <a:headEnd/>
              <a:tailEnd/>
            </a:ln>
          </p:spPr>
          <p:txBody>
            <a:bodyPr wrap="none" anchor="ctr"/>
            <a:lstStyle/>
            <a:p>
              <a:endParaRPr lang="ja-JP" altLang="en-US"/>
            </a:p>
          </p:txBody>
        </p:sp>
        <p:sp>
          <p:nvSpPr>
            <p:cNvPr id="43053" name="Freeform 32"/>
            <p:cNvSpPr>
              <a:spLocks/>
            </p:cNvSpPr>
            <p:nvPr/>
          </p:nvSpPr>
          <p:spPr bwMode="auto">
            <a:xfrm>
              <a:off x="1416" y="1955"/>
              <a:ext cx="424" cy="394"/>
            </a:xfrm>
            <a:custGeom>
              <a:avLst/>
              <a:gdLst>
                <a:gd name="T0" fmla="*/ 122 w 344"/>
                <a:gd name="T1" fmla="*/ 0 h 1000"/>
                <a:gd name="T2" fmla="*/ 889 w 344"/>
                <a:gd name="T3" fmla="*/ 0 h 1000"/>
                <a:gd name="T4" fmla="*/ 4671 w 344"/>
                <a:gd name="T5" fmla="*/ 0 h 1000"/>
                <a:gd name="T6" fmla="*/ 5428 w 344"/>
                <a:gd name="T7" fmla="*/ 0 h 1000"/>
                <a:gd name="T8" fmla="*/ 4671 w 344"/>
                <a:gd name="T9" fmla="*/ 1 h 1000"/>
                <a:gd name="T10" fmla="*/ 1650 w 344"/>
                <a:gd name="T11" fmla="*/ 1 h 1000"/>
                <a:gd name="T12" fmla="*/ 122 w 344"/>
                <a:gd name="T13" fmla="*/ 0 h 1000"/>
                <a:gd name="T14" fmla="*/ 0 60000 65536"/>
                <a:gd name="T15" fmla="*/ 0 60000 65536"/>
                <a:gd name="T16" fmla="*/ 0 60000 65536"/>
                <a:gd name="T17" fmla="*/ 0 60000 65536"/>
                <a:gd name="T18" fmla="*/ 0 60000 65536"/>
                <a:gd name="T19" fmla="*/ 0 60000 65536"/>
                <a:gd name="T20" fmla="*/ 0 60000 65536"/>
                <a:gd name="T21" fmla="*/ 0 w 344"/>
                <a:gd name="T22" fmla="*/ 0 h 1000"/>
                <a:gd name="T23" fmla="*/ 344 w 344"/>
                <a:gd name="T24" fmla="*/ 1000 h 1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4" h="1000">
                  <a:moveTo>
                    <a:pt x="8" y="392"/>
                  </a:moveTo>
                  <a:cubicBezTo>
                    <a:pt x="0" y="248"/>
                    <a:pt x="8" y="112"/>
                    <a:pt x="56" y="56"/>
                  </a:cubicBezTo>
                  <a:cubicBezTo>
                    <a:pt x="104" y="0"/>
                    <a:pt x="248" y="0"/>
                    <a:pt x="296" y="56"/>
                  </a:cubicBezTo>
                  <a:cubicBezTo>
                    <a:pt x="344" y="112"/>
                    <a:pt x="344" y="256"/>
                    <a:pt x="344" y="392"/>
                  </a:cubicBezTo>
                  <a:cubicBezTo>
                    <a:pt x="344" y="528"/>
                    <a:pt x="335" y="784"/>
                    <a:pt x="296" y="872"/>
                  </a:cubicBezTo>
                  <a:cubicBezTo>
                    <a:pt x="256" y="959"/>
                    <a:pt x="152" y="1000"/>
                    <a:pt x="104" y="920"/>
                  </a:cubicBezTo>
                  <a:cubicBezTo>
                    <a:pt x="56" y="840"/>
                    <a:pt x="15" y="535"/>
                    <a:pt x="8" y="392"/>
                  </a:cubicBezTo>
                  <a:close/>
                </a:path>
              </a:pathLst>
            </a:custGeom>
            <a:solidFill>
              <a:schemeClr val="bg1"/>
            </a:solidFill>
            <a:ln w="9525">
              <a:solidFill>
                <a:schemeClr val="tx1"/>
              </a:solidFill>
              <a:round/>
              <a:headEnd/>
              <a:tailEnd/>
            </a:ln>
          </p:spPr>
          <p:txBody>
            <a:bodyPr wrap="none" anchor="ctr"/>
            <a:lstStyle/>
            <a:p>
              <a:endParaRPr lang="ja-JP" altLang="en-US"/>
            </a:p>
          </p:txBody>
        </p:sp>
        <p:sp>
          <p:nvSpPr>
            <p:cNvPr id="43054" name="Oval 33"/>
            <p:cNvSpPr>
              <a:spLocks noChangeArrowheads="1"/>
            </p:cNvSpPr>
            <p:nvPr/>
          </p:nvSpPr>
          <p:spPr bwMode="auto">
            <a:xfrm>
              <a:off x="1493" y="2170"/>
              <a:ext cx="308" cy="7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3055" name="Freeform 34"/>
            <p:cNvSpPr>
              <a:spLocks/>
            </p:cNvSpPr>
            <p:nvPr/>
          </p:nvSpPr>
          <p:spPr bwMode="auto">
            <a:xfrm>
              <a:off x="1487" y="2003"/>
              <a:ext cx="320" cy="167"/>
            </a:xfrm>
            <a:custGeom>
              <a:avLst/>
              <a:gdLst>
                <a:gd name="T0" fmla="*/ 2 w 399"/>
                <a:gd name="T1" fmla="*/ 51 h 224"/>
                <a:gd name="T2" fmla="*/ 18 w 399"/>
                <a:gd name="T3" fmla="*/ 7 h 224"/>
                <a:gd name="T4" fmla="*/ 114 w 399"/>
                <a:gd name="T5" fmla="*/ 7 h 224"/>
                <a:gd name="T6" fmla="*/ 130 w 399"/>
                <a:gd name="T7" fmla="*/ 51 h 224"/>
                <a:gd name="T8" fmla="*/ 0 60000 65536"/>
                <a:gd name="T9" fmla="*/ 0 60000 65536"/>
                <a:gd name="T10" fmla="*/ 0 60000 65536"/>
                <a:gd name="T11" fmla="*/ 0 60000 65536"/>
                <a:gd name="T12" fmla="*/ 0 w 399"/>
                <a:gd name="T13" fmla="*/ 0 h 224"/>
                <a:gd name="T14" fmla="*/ 399 w 399"/>
                <a:gd name="T15" fmla="*/ 224 h 224"/>
              </a:gdLst>
              <a:ahLst/>
              <a:cxnLst>
                <a:cxn ang="T8">
                  <a:pos x="T0" y="T1"/>
                </a:cxn>
                <a:cxn ang="T9">
                  <a:pos x="T2" y="T3"/>
                </a:cxn>
                <a:cxn ang="T10">
                  <a:pos x="T4" y="T5"/>
                </a:cxn>
                <a:cxn ang="T11">
                  <a:pos x="T6" y="T7"/>
                </a:cxn>
              </a:cxnLst>
              <a:rect l="T12" t="T13" r="T14" b="T15"/>
              <a:pathLst>
                <a:path w="399" h="224">
                  <a:moveTo>
                    <a:pt x="8" y="224"/>
                  </a:moveTo>
                  <a:cubicBezTo>
                    <a:pt x="4" y="143"/>
                    <a:pt x="0" y="63"/>
                    <a:pt x="56" y="32"/>
                  </a:cubicBezTo>
                  <a:cubicBezTo>
                    <a:pt x="111" y="0"/>
                    <a:pt x="288" y="0"/>
                    <a:pt x="344" y="32"/>
                  </a:cubicBezTo>
                  <a:cubicBezTo>
                    <a:pt x="399" y="63"/>
                    <a:pt x="395" y="143"/>
                    <a:pt x="392" y="2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43056" name="Group 36"/>
            <p:cNvGrpSpPr>
              <a:grpSpLocks/>
            </p:cNvGrpSpPr>
            <p:nvPr/>
          </p:nvGrpSpPr>
          <p:grpSpPr bwMode="auto">
            <a:xfrm>
              <a:off x="1609" y="1848"/>
              <a:ext cx="231" cy="72"/>
              <a:chOff x="1848" y="1824"/>
              <a:chExt cx="288" cy="96"/>
            </a:xfrm>
          </p:grpSpPr>
          <p:sp>
            <p:nvSpPr>
              <p:cNvPr id="43057" name="Oval 37"/>
              <p:cNvSpPr>
                <a:spLocks noChangeArrowheads="1"/>
              </p:cNvSpPr>
              <p:nvPr/>
            </p:nvSpPr>
            <p:spPr bwMode="auto">
              <a:xfrm>
                <a:off x="1896" y="1848"/>
                <a:ext cx="240" cy="48"/>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3058" name="Oval 38"/>
              <p:cNvSpPr>
                <a:spLocks noChangeArrowheads="1"/>
              </p:cNvSpPr>
              <p:nvPr/>
            </p:nvSpPr>
            <p:spPr bwMode="auto">
              <a:xfrm>
                <a:off x="1848" y="1824"/>
                <a:ext cx="96" cy="96"/>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grpSp>
        <p:nvGrpSpPr>
          <p:cNvPr id="43021" name="Group 41"/>
          <p:cNvGrpSpPr>
            <a:grpSpLocks/>
          </p:cNvGrpSpPr>
          <p:nvPr/>
        </p:nvGrpSpPr>
        <p:grpSpPr bwMode="auto">
          <a:xfrm>
            <a:off x="3738563" y="3611563"/>
            <a:ext cx="831850" cy="471487"/>
            <a:chOff x="2521" y="3488"/>
            <a:chExt cx="940" cy="561"/>
          </a:xfrm>
        </p:grpSpPr>
        <p:grpSp>
          <p:nvGrpSpPr>
            <p:cNvPr id="43046" name="Group 41"/>
            <p:cNvGrpSpPr>
              <a:grpSpLocks/>
            </p:cNvGrpSpPr>
            <p:nvPr/>
          </p:nvGrpSpPr>
          <p:grpSpPr bwMode="auto">
            <a:xfrm>
              <a:off x="2521" y="3488"/>
              <a:ext cx="940" cy="561"/>
              <a:chOff x="2513" y="2032"/>
              <a:chExt cx="940" cy="561"/>
            </a:xfrm>
          </p:grpSpPr>
          <p:sp>
            <p:nvSpPr>
              <p:cNvPr id="43048" name="Freeform 42"/>
              <p:cNvSpPr>
                <a:spLocks/>
              </p:cNvSpPr>
              <p:nvPr/>
            </p:nvSpPr>
            <p:spPr bwMode="auto">
              <a:xfrm>
                <a:off x="2513" y="2171"/>
                <a:ext cx="940" cy="422"/>
              </a:xfrm>
              <a:custGeom>
                <a:avLst/>
                <a:gdLst>
                  <a:gd name="T0" fmla="*/ 15 w 1084"/>
                  <a:gd name="T1" fmla="*/ 341 h 422"/>
                  <a:gd name="T2" fmla="*/ 22 w 1084"/>
                  <a:gd name="T3" fmla="*/ 101 h 422"/>
                  <a:gd name="T4" fmla="*/ 47 w 1084"/>
                  <a:gd name="T5" fmla="*/ 29 h 422"/>
                  <a:gd name="T6" fmla="*/ 60 w 1084"/>
                  <a:gd name="T7" fmla="*/ 13 h 422"/>
                  <a:gd name="T8" fmla="*/ 66 w 1084"/>
                  <a:gd name="T9" fmla="*/ 5 h 422"/>
                  <a:gd name="T10" fmla="*/ 87 w 1084"/>
                  <a:gd name="T11" fmla="*/ 13 h 422"/>
                  <a:gd name="T12" fmla="*/ 91 w 1084"/>
                  <a:gd name="T13" fmla="*/ 61 h 422"/>
                  <a:gd name="T14" fmla="*/ 93 w 1084"/>
                  <a:gd name="T15" fmla="*/ 85 h 422"/>
                  <a:gd name="T16" fmla="*/ 98 w 1084"/>
                  <a:gd name="T17" fmla="*/ 269 h 422"/>
                  <a:gd name="T18" fmla="*/ 115 w 1084"/>
                  <a:gd name="T19" fmla="*/ 277 h 422"/>
                  <a:gd name="T20" fmla="*/ 277 w 1084"/>
                  <a:gd name="T21" fmla="*/ 293 h 422"/>
                  <a:gd name="T22" fmla="*/ 212 w 1084"/>
                  <a:gd name="T23" fmla="*/ 405 h 422"/>
                  <a:gd name="T24" fmla="*/ 15 w 1084"/>
                  <a:gd name="T25" fmla="*/ 381 h 422"/>
                  <a:gd name="T26" fmla="*/ 15 w 1084"/>
                  <a:gd name="T27" fmla="*/ 341 h 4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84"/>
                  <a:gd name="T43" fmla="*/ 0 h 422"/>
                  <a:gd name="T44" fmla="*/ 1084 w 1084"/>
                  <a:gd name="T45" fmla="*/ 422 h 4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84" h="422">
                    <a:moveTo>
                      <a:pt x="55" y="341"/>
                    </a:moveTo>
                    <a:cubicBezTo>
                      <a:pt x="11" y="268"/>
                      <a:pt x="0" y="153"/>
                      <a:pt x="79" y="101"/>
                    </a:cubicBezTo>
                    <a:cubicBezTo>
                      <a:pt x="98" y="71"/>
                      <a:pt x="132" y="40"/>
                      <a:pt x="167" y="29"/>
                    </a:cubicBezTo>
                    <a:cubicBezTo>
                      <a:pt x="183" y="23"/>
                      <a:pt x="199" y="18"/>
                      <a:pt x="215" y="13"/>
                    </a:cubicBezTo>
                    <a:cubicBezTo>
                      <a:pt x="223" y="10"/>
                      <a:pt x="239" y="5"/>
                      <a:pt x="239" y="5"/>
                    </a:cubicBezTo>
                    <a:cubicBezTo>
                      <a:pt x="263" y="7"/>
                      <a:pt x="290" y="0"/>
                      <a:pt x="311" y="13"/>
                    </a:cubicBezTo>
                    <a:cubicBezTo>
                      <a:pt x="325" y="22"/>
                      <a:pt x="321" y="45"/>
                      <a:pt x="327" y="61"/>
                    </a:cubicBezTo>
                    <a:cubicBezTo>
                      <a:pt x="329" y="69"/>
                      <a:pt x="335" y="85"/>
                      <a:pt x="335" y="85"/>
                    </a:cubicBezTo>
                    <a:cubicBezTo>
                      <a:pt x="335" y="92"/>
                      <a:pt x="346" y="264"/>
                      <a:pt x="351" y="269"/>
                    </a:cubicBezTo>
                    <a:cubicBezTo>
                      <a:pt x="365" y="284"/>
                      <a:pt x="393" y="276"/>
                      <a:pt x="415" y="277"/>
                    </a:cubicBezTo>
                    <a:cubicBezTo>
                      <a:pt x="609" y="284"/>
                      <a:pt x="804" y="285"/>
                      <a:pt x="999" y="293"/>
                    </a:cubicBezTo>
                    <a:cubicBezTo>
                      <a:pt x="1084" y="421"/>
                      <a:pt x="794" y="403"/>
                      <a:pt x="767" y="405"/>
                    </a:cubicBezTo>
                    <a:cubicBezTo>
                      <a:pt x="609" y="402"/>
                      <a:pt x="264" y="422"/>
                      <a:pt x="55" y="381"/>
                    </a:cubicBezTo>
                    <a:cubicBezTo>
                      <a:pt x="21" y="358"/>
                      <a:pt x="24" y="371"/>
                      <a:pt x="55" y="341"/>
                    </a:cubicBezTo>
                    <a:close/>
                  </a:path>
                </a:pathLst>
              </a:custGeom>
              <a:solidFill>
                <a:schemeClr val="bg1"/>
              </a:solidFill>
              <a:ln w="9525">
                <a:solidFill>
                  <a:schemeClr val="tx1"/>
                </a:solidFill>
                <a:round/>
                <a:headEnd/>
                <a:tailEnd/>
              </a:ln>
            </p:spPr>
            <p:txBody>
              <a:bodyPr wrap="none" anchor="ctr"/>
              <a:lstStyle/>
              <a:p>
                <a:endParaRPr lang="ja-JP" altLang="en-US"/>
              </a:p>
            </p:txBody>
          </p:sp>
          <p:grpSp>
            <p:nvGrpSpPr>
              <p:cNvPr id="43049" name="Group 43"/>
              <p:cNvGrpSpPr>
                <a:grpSpLocks/>
              </p:cNvGrpSpPr>
              <p:nvPr/>
            </p:nvGrpSpPr>
            <p:grpSpPr bwMode="auto">
              <a:xfrm>
                <a:off x="2640" y="2032"/>
                <a:ext cx="288" cy="96"/>
                <a:chOff x="1848" y="1824"/>
                <a:chExt cx="288" cy="96"/>
              </a:xfrm>
            </p:grpSpPr>
            <p:sp>
              <p:nvSpPr>
                <p:cNvPr id="43050" name="Oval 44"/>
                <p:cNvSpPr>
                  <a:spLocks noChangeArrowheads="1"/>
                </p:cNvSpPr>
                <p:nvPr/>
              </p:nvSpPr>
              <p:spPr bwMode="auto">
                <a:xfrm>
                  <a:off x="1896" y="1848"/>
                  <a:ext cx="240" cy="48"/>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3051" name="Oval 45"/>
                <p:cNvSpPr>
                  <a:spLocks noChangeArrowheads="1"/>
                </p:cNvSpPr>
                <p:nvPr/>
              </p:nvSpPr>
              <p:spPr bwMode="auto">
                <a:xfrm>
                  <a:off x="1848" y="1824"/>
                  <a:ext cx="96" cy="96"/>
                </a:xfrm>
                <a:prstGeom prst="ellipse">
                  <a:avLst/>
                </a:prstGeom>
                <a:solidFill>
                  <a:schemeClr val="bg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sp>
          <p:nvSpPr>
            <p:cNvPr id="43047" name="Freeform 46"/>
            <p:cNvSpPr>
              <a:spLocks/>
            </p:cNvSpPr>
            <p:nvPr/>
          </p:nvSpPr>
          <p:spPr bwMode="auto">
            <a:xfrm>
              <a:off x="2712" y="3704"/>
              <a:ext cx="88" cy="267"/>
            </a:xfrm>
            <a:custGeom>
              <a:avLst/>
              <a:gdLst>
                <a:gd name="T0" fmla="*/ 64 w 88"/>
                <a:gd name="T1" fmla="*/ 0 h 267"/>
                <a:gd name="T2" fmla="*/ 0 w 88"/>
                <a:gd name="T3" fmla="*/ 88 h 267"/>
                <a:gd name="T4" fmla="*/ 8 w 88"/>
                <a:gd name="T5" fmla="*/ 240 h 267"/>
                <a:gd name="T6" fmla="*/ 16 w 88"/>
                <a:gd name="T7" fmla="*/ 264 h 267"/>
                <a:gd name="T8" fmla="*/ 40 w 88"/>
                <a:gd name="T9" fmla="*/ 256 h 267"/>
                <a:gd name="T10" fmla="*/ 56 w 88"/>
                <a:gd name="T11" fmla="*/ 232 h 267"/>
                <a:gd name="T12" fmla="*/ 80 w 88"/>
                <a:gd name="T13" fmla="*/ 240 h 267"/>
                <a:gd name="T14" fmla="*/ 88 w 88"/>
                <a:gd name="T15" fmla="*/ 208 h 267"/>
                <a:gd name="T16" fmla="*/ 80 w 88"/>
                <a:gd name="T17" fmla="*/ 120 h 267"/>
                <a:gd name="T18" fmla="*/ 64 w 88"/>
                <a:gd name="T19" fmla="*/ 0 h 2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267"/>
                <a:gd name="T32" fmla="*/ 88 w 88"/>
                <a:gd name="T33" fmla="*/ 267 h 2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267">
                  <a:moveTo>
                    <a:pt x="64" y="0"/>
                  </a:moveTo>
                  <a:cubicBezTo>
                    <a:pt x="23" y="13"/>
                    <a:pt x="12" y="49"/>
                    <a:pt x="0" y="88"/>
                  </a:cubicBezTo>
                  <a:cubicBezTo>
                    <a:pt x="2" y="138"/>
                    <a:pt x="3" y="189"/>
                    <a:pt x="8" y="240"/>
                  </a:cubicBezTo>
                  <a:cubicBezTo>
                    <a:pt x="8" y="248"/>
                    <a:pt x="8" y="260"/>
                    <a:pt x="16" y="264"/>
                  </a:cubicBezTo>
                  <a:cubicBezTo>
                    <a:pt x="23" y="267"/>
                    <a:pt x="32" y="258"/>
                    <a:pt x="40" y="256"/>
                  </a:cubicBezTo>
                  <a:cubicBezTo>
                    <a:pt x="45" y="248"/>
                    <a:pt x="47" y="235"/>
                    <a:pt x="56" y="232"/>
                  </a:cubicBezTo>
                  <a:cubicBezTo>
                    <a:pt x="63" y="228"/>
                    <a:pt x="73" y="245"/>
                    <a:pt x="80" y="240"/>
                  </a:cubicBezTo>
                  <a:cubicBezTo>
                    <a:pt x="88" y="233"/>
                    <a:pt x="85" y="218"/>
                    <a:pt x="88" y="208"/>
                  </a:cubicBezTo>
                  <a:cubicBezTo>
                    <a:pt x="85" y="178"/>
                    <a:pt x="83" y="149"/>
                    <a:pt x="80" y="120"/>
                  </a:cubicBezTo>
                  <a:cubicBezTo>
                    <a:pt x="74" y="78"/>
                    <a:pt x="50" y="40"/>
                    <a:pt x="64" y="0"/>
                  </a:cubicBezTo>
                  <a:close/>
                </a:path>
              </a:pathLst>
            </a:custGeom>
            <a:solidFill>
              <a:schemeClr val="accent1"/>
            </a:solidFill>
            <a:ln w="9525">
              <a:solidFill>
                <a:schemeClr val="tx1"/>
              </a:solidFill>
              <a:round/>
              <a:headEnd/>
              <a:tailEnd/>
            </a:ln>
          </p:spPr>
          <p:txBody>
            <a:bodyPr wrap="none" anchor="ctr"/>
            <a:lstStyle/>
            <a:p>
              <a:endParaRPr lang="ja-JP" altLang="en-US"/>
            </a:p>
          </p:txBody>
        </p:sp>
      </p:grpSp>
      <p:sp>
        <p:nvSpPr>
          <p:cNvPr id="43022" name="テキスト ボックス 5"/>
          <p:cNvSpPr txBox="1">
            <a:spLocks noChangeArrowheads="1"/>
          </p:cNvSpPr>
          <p:nvPr/>
        </p:nvSpPr>
        <p:spPr bwMode="auto">
          <a:xfrm>
            <a:off x="1446213" y="1708150"/>
            <a:ext cx="719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600" b="1">
                <a:solidFill>
                  <a:srgbClr val="5F5F5F"/>
                </a:solidFill>
                <a:latin typeface="Meiryo UI" pitchFamily="50" charset="-128"/>
                <a:ea typeface="Meiryo UI" pitchFamily="50" charset="-128"/>
                <a:cs typeface="Meiryo UI" pitchFamily="50" charset="-128"/>
              </a:rPr>
              <a:t>移乗             歩行                      階段           トイレ動作         入浴</a:t>
            </a:r>
          </a:p>
        </p:txBody>
      </p:sp>
      <p:sp>
        <p:nvSpPr>
          <p:cNvPr id="43023" name="AutoShape 49"/>
          <p:cNvSpPr>
            <a:spLocks noChangeArrowheads="1"/>
          </p:cNvSpPr>
          <p:nvPr/>
        </p:nvSpPr>
        <p:spPr bwMode="auto">
          <a:xfrm>
            <a:off x="990600" y="3452813"/>
            <a:ext cx="7226300" cy="8763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3024" name="テキスト ボックス 5"/>
          <p:cNvSpPr txBox="1">
            <a:spLocks noChangeArrowheads="1"/>
          </p:cNvSpPr>
          <p:nvPr/>
        </p:nvSpPr>
        <p:spPr bwMode="auto">
          <a:xfrm>
            <a:off x="4684713" y="3332163"/>
            <a:ext cx="958850" cy="701675"/>
          </a:xfrm>
          <a:prstGeom prst="rect">
            <a:avLst/>
          </a:prstGeom>
          <a:solidFill>
            <a:schemeClr val="bg1"/>
          </a:solidFill>
          <a:ln>
            <a:noFill/>
          </a:ln>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buFont typeface="Wingdings" pitchFamily="2" charset="2"/>
              <a:buNone/>
            </a:pPr>
            <a:r>
              <a:rPr lang="ja-JP" altLang="en-US" sz="2000" b="1">
                <a:solidFill>
                  <a:srgbClr val="FF9933"/>
                </a:solidFill>
                <a:latin typeface="Meiryo UI" pitchFamily="50" charset="-128"/>
                <a:ea typeface="Meiryo UI" pitchFamily="50" charset="-128"/>
                <a:cs typeface="Meiryo UI" pitchFamily="50" charset="-128"/>
              </a:rPr>
              <a:t>セルフケア     </a:t>
            </a:r>
          </a:p>
        </p:txBody>
      </p:sp>
      <p:sp>
        <p:nvSpPr>
          <p:cNvPr id="43025" name="AutoShape 51"/>
          <p:cNvSpPr>
            <a:spLocks noChangeArrowheads="1"/>
          </p:cNvSpPr>
          <p:nvPr/>
        </p:nvSpPr>
        <p:spPr bwMode="auto">
          <a:xfrm>
            <a:off x="7061200" y="2144713"/>
            <a:ext cx="1041400" cy="21717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3026" name="Rectangle 52"/>
          <p:cNvSpPr>
            <a:spLocks noChangeArrowheads="1"/>
          </p:cNvSpPr>
          <p:nvPr/>
        </p:nvSpPr>
        <p:spPr bwMode="auto">
          <a:xfrm>
            <a:off x="7099300" y="3360738"/>
            <a:ext cx="774700" cy="152400"/>
          </a:xfrm>
          <a:prstGeom prst="rect">
            <a:avLst/>
          </a:prstGeom>
          <a:solidFill>
            <a:schemeClr val="bg1"/>
          </a:solidFill>
          <a:ln>
            <a:noFill/>
          </a:ln>
          <a:effectLst/>
          <a:extLst/>
        </p:spPr>
        <p:txBody>
          <a:bodyPr wrap="none" anchor="ctr"/>
          <a:lstStyle/>
          <a:p>
            <a:endParaRPr lang="ja-JP" altLang="en-US"/>
          </a:p>
        </p:txBody>
      </p:sp>
      <p:sp>
        <p:nvSpPr>
          <p:cNvPr id="43027" name="Rectangle 53"/>
          <p:cNvSpPr>
            <a:spLocks noChangeArrowheads="1"/>
          </p:cNvSpPr>
          <p:nvPr/>
        </p:nvSpPr>
        <p:spPr bwMode="auto">
          <a:xfrm>
            <a:off x="7823200" y="3225800"/>
            <a:ext cx="266700" cy="444500"/>
          </a:xfrm>
          <a:prstGeom prst="rect">
            <a:avLst/>
          </a:prstGeom>
          <a:solidFill>
            <a:schemeClr val="bg1"/>
          </a:solidFill>
          <a:ln>
            <a:noFill/>
          </a:ln>
          <a:effectLst/>
          <a:extLst/>
        </p:spPr>
        <p:txBody>
          <a:bodyPr wrap="none" anchor="ctr"/>
          <a:lstStyle/>
          <a:p>
            <a:endParaRPr lang="ja-JP" altLang="en-US"/>
          </a:p>
        </p:txBody>
      </p:sp>
      <p:sp>
        <p:nvSpPr>
          <p:cNvPr id="43028" name="Rectangle 54"/>
          <p:cNvSpPr>
            <a:spLocks noChangeArrowheads="1"/>
          </p:cNvSpPr>
          <p:nvPr/>
        </p:nvSpPr>
        <p:spPr bwMode="auto">
          <a:xfrm>
            <a:off x="6908800" y="3378200"/>
            <a:ext cx="254000" cy="749300"/>
          </a:xfrm>
          <a:prstGeom prst="rect">
            <a:avLst/>
          </a:prstGeom>
          <a:solidFill>
            <a:schemeClr val="bg1"/>
          </a:solidFill>
          <a:ln>
            <a:noFill/>
          </a:ln>
          <a:effectLst/>
          <a:extLst/>
        </p:spPr>
        <p:txBody>
          <a:bodyPr wrap="none" anchor="ctr"/>
          <a:lstStyle/>
          <a:p>
            <a:endParaRPr lang="ja-JP" altLang="en-US"/>
          </a:p>
        </p:txBody>
      </p:sp>
      <p:sp>
        <p:nvSpPr>
          <p:cNvPr id="43029" name="Rectangle 55"/>
          <p:cNvSpPr>
            <a:spLocks noChangeArrowheads="1"/>
          </p:cNvSpPr>
          <p:nvPr/>
        </p:nvSpPr>
        <p:spPr bwMode="auto">
          <a:xfrm>
            <a:off x="6921500" y="4075113"/>
            <a:ext cx="711200" cy="241300"/>
          </a:xfrm>
          <a:prstGeom prst="rect">
            <a:avLst/>
          </a:prstGeom>
          <a:solidFill>
            <a:schemeClr val="bg1"/>
          </a:solidFill>
          <a:ln>
            <a:noFill/>
          </a:ln>
          <a:effectLst/>
          <a:extLst/>
        </p:spPr>
        <p:txBody>
          <a:bodyPr wrap="none" anchor="ctr"/>
          <a:lstStyle/>
          <a:p>
            <a:endParaRPr lang="ja-JP" altLang="en-US"/>
          </a:p>
        </p:txBody>
      </p:sp>
      <p:sp>
        <p:nvSpPr>
          <p:cNvPr id="43030" name="Rectangle 56"/>
          <p:cNvSpPr>
            <a:spLocks noChangeArrowheads="1"/>
          </p:cNvSpPr>
          <p:nvPr/>
        </p:nvSpPr>
        <p:spPr bwMode="auto">
          <a:xfrm>
            <a:off x="7723188" y="4303713"/>
            <a:ext cx="812800" cy="177800"/>
          </a:xfrm>
          <a:prstGeom prst="rect">
            <a:avLst/>
          </a:prstGeom>
          <a:solidFill>
            <a:schemeClr val="bg1"/>
          </a:solidFill>
          <a:ln>
            <a:noFill/>
          </a:ln>
          <a:effectLst/>
          <a:extLst/>
        </p:spPr>
        <p:txBody>
          <a:bodyPr wrap="none" anchor="ctr"/>
          <a:lstStyle/>
          <a:p>
            <a:endParaRPr lang="ja-JP" altLang="en-US"/>
          </a:p>
        </p:txBody>
      </p:sp>
      <p:sp>
        <p:nvSpPr>
          <p:cNvPr id="43031" name="Rectangle 57"/>
          <p:cNvSpPr>
            <a:spLocks noChangeArrowheads="1"/>
          </p:cNvSpPr>
          <p:nvPr/>
        </p:nvSpPr>
        <p:spPr bwMode="auto">
          <a:xfrm rot="-2827266">
            <a:off x="7816056" y="4026694"/>
            <a:ext cx="784225" cy="204788"/>
          </a:xfrm>
          <a:prstGeom prst="rect">
            <a:avLst/>
          </a:prstGeom>
          <a:solidFill>
            <a:schemeClr val="bg1"/>
          </a:solidFill>
          <a:ln>
            <a:noFill/>
          </a:ln>
          <a:effectLst/>
          <a:extLst/>
        </p:spPr>
        <p:txBody>
          <a:bodyPr wrap="none" anchor="ctr"/>
          <a:lstStyle/>
          <a:p>
            <a:endParaRPr lang="ja-JP" altLang="en-US"/>
          </a:p>
        </p:txBody>
      </p:sp>
      <p:sp>
        <p:nvSpPr>
          <p:cNvPr id="43032" name="Rectangle 58"/>
          <p:cNvSpPr>
            <a:spLocks noChangeArrowheads="1"/>
          </p:cNvSpPr>
          <p:nvPr/>
        </p:nvSpPr>
        <p:spPr bwMode="auto">
          <a:xfrm rot="-4965655">
            <a:off x="7862094" y="3674269"/>
            <a:ext cx="784225" cy="204787"/>
          </a:xfrm>
          <a:prstGeom prst="rect">
            <a:avLst/>
          </a:prstGeom>
          <a:solidFill>
            <a:schemeClr val="bg1"/>
          </a:solidFill>
          <a:ln>
            <a:noFill/>
          </a:ln>
          <a:effectLst/>
          <a:extLst/>
        </p:spPr>
        <p:txBody>
          <a:bodyPr wrap="none" anchor="ctr"/>
          <a:lstStyle/>
          <a:p>
            <a:endParaRPr lang="ja-JP" altLang="en-US"/>
          </a:p>
        </p:txBody>
      </p:sp>
      <p:sp>
        <p:nvSpPr>
          <p:cNvPr id="43033" name="Rectangle 59"/>
          <p:cNvSpPr>
            <a:spLocks noChangeArrowheads="1"/>
          </p:cNvSpPr>
          <p:nvPr/>
        </p:nvSpPr>
        <p:spPr bwMode="auto">
          <a:xfrm rot="-5400000">
            <a:off x="7862094" y="3547269"/>
            <a:ext cx="784225" cy="204787"/>
          </a:xfrm>
          <a:prstGeom prst="rect">
            <a:avLst/>
          </a:prstGeom>
          <a:solidFill>
            <a:schemeClr val="bg1"/>
          </a:solidFill>
          <a:ln>
            <a:noFill/>
          </a:ln>
          <a:effectLst/>
          <a:extLst/>
        </p:spPr>
        <p:txBody>
          <a:bodyPr wrap="none" anchor="ctr"/>
          <a:lstStyle/>
          <a:p>
            <a:endParaRPr lang="ja-JP" altLang="en-US"/>
          </a:p>
        </p:txBody>
      </p:sp>
      <p:sp>
        <p:nvSpPr>
          <p:cNvPr id="43034" name="Rectangle 60"/>
          <p:cNvSpPr>
            <a:spLocks noChangeArrowheads="1"/>
          </p:cNvSpPr>
          <p:nvPr/>
        </p:nvSpPr>
        <p:spPr bwMode="auto">
          <a:xfrm rot="-966147">
            <a:off x="7424738" y="4322763"/>
            <a:ext cx="784225" cy="204787"/>
          </a:xfrm>
          <a:prstGeom prst="rect">
            <a:avLst/>
          </a:prstGeom>
          <a:solidFill>
            <a:schemeClr val="bg1"/>
          </a:solidFill>
          <a:ln>
            <a:noFill/>
          </a:ln>
          <a:effectLst/>
          <a:extLst/>
        </p:spPr>
        <p:txBody>
          <a:bodyPr wrap="none" anchor="ctr"/>
          <a:lstStyle/>
          <a:p>
            <a:endParaRPr lang="ja-JP" altLang="en-US"/>
          </a:p>
        </p:txBody>
      </p:sp>
      <p:sp>
        <p:nvSpPr>
          <p:cNvPr id="43035" name="AutoShape 61"/>
          <p:cNvSpPr>
            <a:spLocks noChangeArrowheads="1"/>
          </p:cNvSpPr>
          <p:nvPr/>
        </p:nvSpPr>
        <p:spPr bwMode="auto">
          <a:xfrm>
            <a:off x="6399213" y="2762250"/>
            <a:ext cx="660400" cy="6604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3036" name="Rectangle 62"/>
          <p:cNvSpPr>
            <a:spLocks noChangeArrowheads="1"/>
          </p:cNvSpPr>
          <p:nvPr/>
        </p:nvSpPr>
        <p:spPr bwMode="auto">
          <a:xfrm rot="-5400000">
            <a:off x="6529387" y="2557462"/>
            <a:ext cx="784225" cy="254000"/>
          </a:xfrm>
          <a:prstGeom prst="rect">
            <a:avLst/>
          </a:prstGeom>
          <a:solidFill>
            <a:schemeClr val="bg1"/>
          </a:solidFill>
          <a:ln>
            <a:noFill/>
          </a:ln>
          <a:effectLst/>
          <a:extLst/>
        </p:spPr>
        <p:txBody>
          <a:bodyPr wrap="none" anchor="ctr"/>
          <a:lstStyle/>
          <a:p>
            <a:endParaRPr lang="ja-JP" altLang="en-US"/>
          </a:p>
        </p:txBody>
      </p:sp>
      <p:sp>
        <p:nvSpPr>
          <p:cNvPr id="43037" name="Rectangle 63"/>
          <p:cNvSpPr>
            <a:spLocks noChangeArrowheads="1"/>
          </p:cNvSpPr>
          <p:nvPr/>
        </p:nvSpPr>
        <p:spPr bwMode="auto">
          <a:xfrm rot="-5400000">
            <a:off x="6221780" y="2857864"/>
            <a:ext cx="707389" cy="438052"/>
          </a:xfrm>
          <a:prstGeom prst="rect">
            <a:avLst/>
          </a:prstGeom>
          <a:solidFill>
            <a:schemeClr val="bg1"/>
          </a:solidFill>
          <a:ln>
            <a:noFill/>
          </a:ln>
          <a:effectLst/>
          <a:extLst/>
        </p:spPr>
        <p:txBody>
          <a:bodyPr wrap="none" anchor="ctr"/>
          <a:lstStyle/>
          <a:p>
            <a:endParaRPr lang="ja-JP" altLang="en-US"/>
          </a:p>
        </p:txBody>
      </p:sp>
      <p:sp>
        <p:nvSpPr>
          <p:cNvPr id="43038" name="テキスト ボックス 5"/>
          <p:cNvSpPr txBox="1">
            <a:spLocks noChangeArrowheads="1"/>
          </p:cNvSpPr>
          <p:nvPr/>
        </p:nvSpPr>
        <p:spPr bwMode="auto">
          <a:xfrm>
            <a:off x="1390650" y="3140075"/>
            <a:ext cx="71358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600" b="1" dirty="0">
                <a:solidFill>
                  <a:srgbClr val="5F5F5F"/>
                </a:solidFill>
                <a:latin typeface="Meiryo UI" pitchFamily="50" charset="-128"/>
                <a:ea typeface="Meiryo UI" pitchFamily="50" charset="-128"/>
                <a:cs typeface="Meiryo UI" pitchFamily="50" charset="-128"/>
              </a:rPr>
              <a:t>食事            排尿           排便                          更衣              整容</a:t>
            </a:r>
          </a:p>
        </p:txBody>
      </p:sp>
      <p:sp>
        <p:nvSpPr>
          <p:cNvPr id="43039" name="Rectangle 21"/>
          <p:cNvSpPr>
            <a:spLocks noChangeArrowheads="1"/>
          </p:cNvSpPr>
          <p:nvPr/>
        </p:nvSpPr>
        <p:spPr bwMode="auto">
          <a:xfrm>
            <a:off x="6042025" y="2212975"/>
            <a:ext cx="439738" cy="608013"/>
          </a:xfrm>
          <a:prstGeom prst="rect">
            <a:avLst/>
          </a:prstGeom>
          <a:solidFill>
            <a:schemeClr val="bg1"/>
          </a:solidFill>
          <a:ln w="9525">
            <a:solidFill>
              <a:schemeClr val="tx1"/>
            </a:solidFill>
            <a:miter lim="800000"/>
            <a:headEnd/>
            <a:tailEnd/>
          </a:ln>
        </p:spPr>
        <p:txBody>
          <a:bodyPr wrap="none" anchor="ctr"/>
          <a:lstStyle/>
          <a:p>
            <a:pPr defTabSz="457200"/>
            <a:r>
              <a:rPr lang="en-US" altLang="ja-JP" sz="1200" b="1">
                <a:latin typeface="Meiryo UI" pitchFamily="50" charset="-128"/>
                <a:ea typeface="Meiryo UI" pitchFamily="50" charset="-128"/>
                <a:cs typeface="Meiryo UI" pitchFamily="50" charset="-128"/>
              </a:rPr>
              <a:t>WC</a:t>
            </a:r>
            <a:r>
              <a:rPr lang="en-US" altLang="ja-JP" sz="1400" b="1">
                <a:latin typeface="Meiryo UI" pitchFamily="50" charset="-128"/>
                <a:ea typeface="Meiryo UI" pitchFamily="50" charset="-128"/>
                <a:cs typeface="Meiryo UI" pitchFamily="50" charset="-128"/>
              </a:rPr>
              <a:t> </a:t>
            </a:r>
          </a:p>
        </p:txBody>
      </p:sp>
      <p:sp>
        <p:nvSpPr>
          <p:cNvPr id="43040" name="AutoShape 66"/>
          <p:cNvSpPr>
            <a:spLocks noChangeArrowheads="1"/>
          </p:cNvSpPr>
          <p:nvPr/>
        </p:nvSpPr>
        <p:spPr bwMode="auto">
          <a:xfrm>
            <a:off x="990600" y="2081213"/>
            <a:ext cx="7137400" cy="889000"/>
          </a:xfrm>
          <a:prstGeom prst="roundRect">
            <a:avLst>
              <a:gd name="adj" fmla="val 50000"/>
            </a:avLst>
          </a:prstGeom>
          <a:noFill/>
          <a:ln w="44450" cap="rnd">
            <a:solidFill>
              <a:srgbClr val="33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3041" name="テキスト ボックス 5"/>
          <p:cNvSpPr txBox="1">
            <a:spLocks noChangeArrowheads="1"/>
          </p:cNvSpPr>
          <p:nvPr/>
        </p:nvSpPr>
        <p:spPr bwMode="auto">
          <a:xfrm>
            <a:off x="3514725" y="1901825"/>
            <a:ext cx="785813" cy="396875"/>
          </a:xfrm>
          <a:prstGeom prst="rect">
            <a:avLst/>
          </a:prstGeom>
          <a:solidFill>
            <a:schemeClr val="bg1"/>
          </a:solidFill>
          <a:ln>
            <a:noFill/>
          </a:ln>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buFont typeface="Wingdings" pitchFamily="2" charset="2"/>
              <a:buNone/>
            </a:pPr>
            <a:r>
              <a:rPr lang="ja-JP" altLang="en-US" sz="2000" b="1">
                <a:solidFill>
                  <a:srgbClr val="3399FF"/>
                </a:solidFill>
                <a:latin typeface="Meiryo UI" pitchFamily="50" charset="-128"/>
                <a:ea typeface="Meiryo UI" pitchFamily="50" charset="-128"/>
                <a:cs typeface="Meiryo UI" pitchFamily="50" charset="-128"/>
              </a:rPr>
              <a:t>移動</a:t>
            </a:r>
            <a:r>
              <a:rPr lang="ja-JP" altLang="en-US" sz="2000" b="1">
                <a:solidFill>
                  <a:schemeClr val="hlink"/>
                </a:solidFill>
                <a:latin typeface="Meiryo UI" pitchFamily="50" charset="-128"/>
                <a:ea typeface="Meiryo UI" pitchFamily="50" charset="-128"/>
                <a:cs typeface="Meiryo UI" pitchFamily="50" charset="-128"/>
              </a:rPr>
              <a:t>     </a:t>
            </a:r>
          </a:p>
        </p:txBody>
      </p:sp>
      <p:sp>
        <p:nvSpPr>
          <p:cNvPr id="43042" name="Rectangle 68"/>
          <p:cNvSpPr>
            <a:spLocks noChangeArrowheads="1"/>
          </p:cNvSpPr>
          <p:nvPr/>
        </p:nvSpPr>
        <p:spPr bwMode="auto">
          <a:xfrm rot="-1687424">
            <a:off x="6619875" y="3346450"/>
            <a:ext cx="784225" cy="204788"/>
          </a:xfrm>
          <a:prstGeom prst="rect">
            <a:avLst/>
          </a:prstGeom>
          <a:solidFill>
            <a:schemeClr val="bg1"/>
          </a:solidFill>
          <a:ln>
            <a:noFill/>
          </a:ln>
          <a:effectLst/>
          <a:extLst/>
        </p:spPr>
        <p:txBody>
          <a:bodyPr wrap="none" anchor="ctr"/>
          <a:lstStyle/>
          <a:p>
            <a:endParaRPr lang="ja-JP" altLang="en-US"/>
          </a:p>
        </p:txBody>
      </p:sp>
      <p:sp>
        <p:nvSpPr>
          <p:cNvPr id="43043" name="Rectangle 69"/>
          <p:cNvSpPr>
            <a:spLocks noChangeArrowheads="1"/>
          </p:cNvSpPr>
          <p:nvPr/>
        </p:nvSpPr>
        <p:spPr bwMode="auto">
          <a:xfrm rot="-3726501">
            <a:off x="6852444" y="3196431"/>
            <a:ext cx="561975" cy="195263"/>
          </a:xfrm>
          <a:prstGeom prst="rect">
            <a:avLst/>
          </a:prstGeom>
          <a:solidFill>
            <a:schemeClr val="bg1"/>
          </a:solidFill>
          <a:ln>
            <a:noFill/>
          </a:ln>
          <a:effectLst/>
          <a:extLst/>
        </p:spPr>
        <p:txBody>
          <a:bodyPr wrap="none" anchor="ctr"/>
          <a:lstStyle/>
          <a:p>
            <a:endParaRPr lang="ja-JP" altLang="en-US"/>
          </a:p>
        </p:txBody>
      </p:sp>
      <p:sp>
        <p:nvSpPr>
          <p:cNvPr id="44" name="Rectangle 3"/>
          <p:cNvSpPr>
            <a:spLocks noChangeArrowheads="1"/>
          </p:cNvSpPr>
          <p:nvPr/>
        </p:nvSpPr>
        <p:spPr bwMode="auto">
          <a:xfrm>
            <a:off x="260350" y="9398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71" name="テキスト ボックス 70"/>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-17</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34628556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446088" y="335025"/>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a:r>
              <a:rPr lang="en-US" altLang="ja-JP" sz="3200" b="1">
                <a:latin typeface="Meiryo UI" pitchFamily="50" charset="-128"/>
                <a:ea typeface="Meiryo UI" pitchFamily="50" charset="-128"/>
                <a:cs typeface="Meiryo UI" pitchFamily="50" charset="-128"/>
              </a:rPr>
              <a:t>IADL</a:t>
            </a:r>
            <a:r>
              <a:rPr lang="ja-JP" altLang="en-US" sz="3000" b="1">
                <a:latin typeface="Meiryo UI" pitchFamily="50" charset="-128"/>
                <a:ea typeface="Meiryo UI" pitchFamily="50" charset="-128"/>
                <a:cs typeface="Meiryo UI" pitchFamily="50" charset="-128"/>
              </a:rPr>
              <a:t>のアセスメント</a:t>
            </a:r>
          </a:p>
        </p:txBody>
      </p:sp>
      <p:sp>
        <p:nvSpPr>
          <p:cNvPr id="44035" name="テキスト ボックス 5"/>
          <p:cNvSpPr txBox="1">
            <a:spLocks noChangeArrowheads="1"/>
          </p:cNvSpPr>
          <p:nvPr/>
        </p:nvSpPr>
        <p:spPr bwMode="auto">
          <a:xfrm>
            <a:off x="1116013" y="1360488"/>
            <a:ext cx="7232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800" b="1">
                <a:solidFill>
                  <a:srgbClr val="609000"/>
                </a:solidFill>
                <a:latin typeface="Meiryo UI" pitchFamily="50" charset="-128"/>
                <a:ea typeface="Meiryo UI" pitchFamily="50" charset="-128"/>
                <a:cs typeface="Meiryo UI" pitchFamily="50" charset="-128"/>
              </a:rPr>
              <a:t>IADL(Lawton)</a:t>
            </a:r>
            <a:r>
              <a:rPr lang="en-US" altLang="ja-JP" sz="2800" b="1">
                <a:latin typeface="Meiryo UI" pitchFamily="50" charset="-128"/>
                <a:ea typeface="Meiryo UI" pitchFamily="50" charset="-128"/>
                <a:cs typeface="Meiryo UI" pitchFamily="50" charset="-128"/>
              </a:rPr>
              <a:t>  </a:t>
            </a:r>
            <a:r>
              <a:rPr lang="ja-JP" altLang="en-US" sz="2400" b="1">
                <a:latin typeface="Meiryo UI" pitchFamily="50" charset="-128"/>
                <a:ea typeface="Meiryo UI" pitchFamily="50" charset="-128"/>
                <a:cs typeface="Meiryo UI" pitchFamily="50" charset="-128"/>
              </a:rPr>
              <a:t>＝独居機能の評価</a:t>
            </a:r>
          </a:p>
        </p:txBody>
      </p:sp>
      <p:sp>
        <p:nvSpPr>
          <p:cNvPr id="44036" name="テキスト ボックス 5"/>
          <p:cNvSpPr txBox="1">
            <a:spLocks noChangeArrowheads="1"/>
          </p:cNvSpPr>
          <p:nvPr/>
        </p:nvSpPr>
        <p:spPr bwMode="auto">
          <a:xfrm>
            <a:off x="1246188" y="5708650"/>
            <a:ext cx="67881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000" b="1">
                <a:solidFill>
                  <a:schemeClr val="bg2"/>
                </a:solidFill>
                <a:latin typeface="Meiryo UI" pitchFamily="50" charset="-128"/>
                <a:ea typeface="Meiryo UI" pitchFamily="50" charset="-128"/>
                <a:cs typeface="Meiryo UI" pitchFamily="50" charset="-128"/>
              </a:rPr>
              <a:t>  ●</a:t>
            </a:r>
            <a:r>
              <a:rPr lang="ja-JP" altLang="en-US" sz="2000" b="1">
                <a:solidFill>
                  <a:schemeClr val="bg2"/>
                </a:solidFill>
                <a:latin typeface="Meiryo UI" pitchFamily="50" charset="-128"/>
                <a:ea typeface="Meiryo UI" pitchFamily="50" charset="-128"/>
                <a:cs typeface="Meiryo UI" pitchFamily="50" charset="-128"/>
              </a:rPr>
              <a:t>認知症のための障害評価尺度</a:t>
            </a:r>
            <a:endParaRPr lang="en-US" altLang="ja-JP" sz="2000" b="1">
              <a:solidFill>
                <a:schemeClr val="bg2"/>
              </a:solidFill>
              <a:latin typeface="Meiryo UI" pitchFamily="50" charset="-128"/>
              <a:ea typeface="Meiryo UI" pitchFamily="50" charset="-128"/>
              <a:cs typeface="Meiryo UI" pitchFamily="50" charset="-128"/>
            </a:endParaRPr>
          </a:p>
          <a:p>
            <a:pPr eaLnBrk="1" hangingPunct="1">
              <a:lnSpc>
                <a:spcPct val="90000"/>
              </a:lnSpc>
            </a:pPr>
            <a:r>
              <a:rPr lang="en-US" altLang="ja-JP" sz="2000" b="1">
                <a:solidFill>
                  <a:schemeClr val="bg2"/>
                </a:solidFill>
                <a:latin typeface="Meiryo UI" pitchFamily="50" charset="-128"/>
                <a:ea typeface="Meiryo UI" pitchFamily="50" charset="-128"/>
                <a:cs typeface="Meiryo UI" pitchFamily="50" charset="-128"/>
              </a:rPr>
              <a:t>    (Disability Assessment for Dementia</a:t>
            </a:r>
            <a:r>
              <a:rPr lang="ja-JP" altLang="en-US" sz="2000" b="1">
                <a:solidFill>
                  <a:schemeClr val="bg2"/>
                </a:solidFill>
                <a:latin typeface="Meiryo UI" pitchFamily="50" charset="-128"/>
                <a:ea typeface="Meiryo UI" pitchFamily="50" charset="-128"/>
                <a:cs typeface="Meiryo UI" pitchFamily="50" charset="-128"/>
              </a:rPr>
              <a:t>：</a:t>
            </a:r>
            <a:r>
              <a:rPr lang="en-US" altLang="ja-JP" sz="2000" b="1">
                <a:solidFill>
                  <a:schemeClr val="bg2"/>
                </a:solidFill>
                <a:latin typeface="Meiryo UI" pitchFamily="50" charset="-128"/>
                <a:ea typeface="Meiryo UI" pitchFamily="50" charset="-128"/>
                <a:cs typeface="Meiryo UI" pitchFamily="50" charset="-128"/>
              </a:rPr>
              <a:t>DAD)</a:t>
            </a:r>
            <a:endParaRPr lang="ja-JP" altLang="en-US" sz="2000" b="1">
              <a:latin typeface="Meiryo UI" pitchFamily="50" charset="-128"/>
              <a:ea typeface="Meiryo UI" pitchFamily="50" charset="-128"/>
              <a:cs typeface="Meiryo UI" pitchFamily="50" charset="-128"/>
            </a:endParaRPr>
          </a:p>
        </p:txBody>
      </p:sp>
      <p:grpSp>
        <p:nvGrpSpPr>
          <p:cNvPr id="44037" name="Group 2"/>
          <p:cNvGrpSpPr>
            <a:grpSpLocks/>
          </p:cNvGrpSpPr>
          <p:nvPr/>
        </p:nvGrpSpPr>
        <p:grpSpPr bwMode="auto">
          <a:xfrm>
            <a:off x="1951038" y="2632075"/>
            <a:ext cx="708025" cy="585788"/>
            <a:chOff x="489" y="504"/>
            <a:chExt cx="663" cy="544"/>
          </a:xfrm>
        </p:grpSpPr>
        <p:sp>
          <p:nvSpPr>
            <p:cNvPr id="44113" name="Freeform 3"/>
            <p:cNvSpPr>
              <a:spLocks/>
            </p:cNvSpPr>
            <p:nvPr/>
          </p:nvSpPr>
          <p:spPr bwMode="auto">
            <a:xfrm>
              <a:off x="489" y="504"/>
              <a:ext cx="663" cy="240"/>
            </a:xfrm>
            <a:custGeom>
              <a:avLst/>
              <a:gdLst>
                <a:gd name="T0" fmla="*/ 0 w 2503"/>
                <a:gd name="T1" fmla="*/ 0 h 736"/>
                <a:gd name="T2" fmla="*/ 0 w 2503"/>
                <a:gd name="T3" fmla="*/ 0 h 736"/>
                <a:gd name="T4" fmla="*/ 0 w 2503"/>
                <a:gd name="T5" fmla="*/ 0 h 736"/>
                <a:gd name="T6" fmla="*/ 0 w 2503"/>
                <a:gd name="T7" fmla="*/ 0 h 736"/>
                <a:gd name="T8" fmla="*/ 0 w 2503"/>
                <a:gd name="T9" fmla="*/ 0 h 736"/>
                <a:gd name="T10" fmla="*/ 0 w 2503"/>
                <a:gd name="T11" fmla="*/ 0 h 736"/>
                <a:gd name="T12" fmla="*/ 0 w 2503"/>
                <a:gd name="T13" fmla="*/ 0 h 736"/>
                <a:gd name="T14" fmla="*/ 0 w 2503"/>
                <a:gd name="T15" fmla="*/ 0 h 736"/>
                <a:gd name="T16" fmla="*/ 0 w 2503"/>
                <a:gd name="T17" fmla="*/ 0 h 736"/>
                <a:gd name="T18" fmla="*/ 0 w 2503"/>
                <a:gd name="T19" fmla="*/ 0 h 736"/>
                <a:gd name="T20" fmla="*/ 0 w 2503"/>
                <a:gd name="T21" fmla="*/ 0 h 736"/>
                <a:gd name="T22" fmla="*/ 0 w 2503"/>
                <a:gd name="T23" fmla="*/ 0 h 736"/>
                <a:gd name="T24" fmla="*/ 0 w 2503"/>
                <a:gd name="T25" fmla="*/ 0 h 7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03"/>
                <a:gd name="T40" fmla="*/ 0 h 736"/>
                <a:gd name="T41" fmla="*/ 2503 w 2503"/>
                <a:gd name="T42" fmla="*/ 736 h 7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03" h="736">
                  <a:moveTo>
                    <a:pt x="183" y="0"/>
                  </a:moveTo>
                  <a:lnTo>
                    <a:pt x="2271" y="0"/>
                  </a:lnTo>
                  <a:lnTo>
                    <a:pt x="2487" y="176"/>
                  </a:lnTo>
                  <a:lnTo>
                    <a:pt x="2503" y="672"/>
                  </a:lnTo>
                  <a:lnTo>
                    <a:pt x="2375" y="736"/>
                  </a:lnTo>
                  <a:lnTo>
                    <a:pt x="1951" y="736"/>
                  </a:lnTo>
                  <a:lnTo>
                    <a:pt x="1767" y="488"/>
                  </a:lnTo>
                  <a:lnTo>
                    <a:pt x="599" y="488"/>
                  </a:lnTo>
                  <a:lnTo>
                    <a:pt x="479" y="696"/>
                  </a:lnTo>
                  <a:lnTo>
                    <a:pt x="79" y="696"/>
                  </a:lnTo>
                  <a:lnTo>
                    <a:pt x="0" y="560"/>
                  </a:lnTo>
                  <a:lnTo>
                    <a:pt x="0" y="184"/>
                  </a:lnTo>
                  <a:lnTo>
                    <a:pt x="183" y="0"/>
                  </a:lnTo>
                  <a:close/>
                </a:path>
              </a:pathLst>
            </a:custGeom>
            <a:solidFill>
              <a:srgbClr val="FFFF66"/>
            </a:solidFill>
            <a:ln w="9525">
              <a:solidFill>
                <a:schemeClr val="tx1"/>
              </a:solidFill>
              <a:round/>
              <a:headEnd/>
              <a:tailEnd/>
            </a:ln>
          </p:spPr>
          <p:txBody>
            <a:bodyPr wrap="none" anchor="ctr"/>
            <a:lstStyle/>
            <a:p>
              <a:endParaRPr lang="ja-JP" altLang="en-US"/>
            </a:p>
          </p:txBody>
        </p:sp>
        <p:sp>
          <p:nvSpPr>
            <p:cNvPr id="44114" name="Freeform 4"/>
            <p:cNvSpPr>
              <a:spLocks/>
            </p:cNvSpPr>
            <p:nvPr/>
          </p:nvSpPr>
          <p:spPr bwMode="auto">
            <a:xfrm>
              <a:off x="560" y="704"/>
              <a:ext cx="544" cy="344"/>
            </a:xfrm>
            <a:custGeom>
              <a:avLst/>
              <a:gdLst>
                <a:gd name="T0" fmla="*/ 80 w 544"/>
                <a:gd name="T1" fmla="*/ 8 h 344"/>
                <a:gd name="T2" fmla="*/ 16 w 544"/>
                <a:gd name="T3" fmla="*/ 152 h 344"/>
                <a:gd name="T4" fmla="*/ 0 w 544"/>
                <a:gd name="T5" fmla="*/ 344 h 344"/>
                <a:gd name="T6" fmla="*/ 544 w 544"/>
                <a:gd name="T7" fmla="*/ 336 h 344"/>
                <a:gd name="T8" fmla="*/ 512 w 544"/>
                <a:gd name="T9" fmla="*/ 112 h 344"/>
                <a:gd name="T10" fmla="*/ 448 w 544"/>
                <a:gd name="T11" fmla="*/ 0 h 344"/>
                <a:gd name="T12" fmla="*/ 80 w 544"/>
                <a:gd name="T13" fmla="*/ 8 h 344"/>
                <a:gd name="T14" fmla="*/ 0 60000 65536"/>
                <a:gd name="T15" fmla="*/ 0 60000 65536"/>
                <a:gd name="T16" fmla="*/ 0 60000 65536"/>
                <a:gd name="T17" fmla="*/ 0 60000 65536"/>
                <a:gd name="T18" fmla="*/ 0 60000 65536"/>
                <a:gd name="T19" fmla="*/ 0 60000 65536"/>
                <a:gd name="T20" fmla="*/ 0 60000 65536"/>
                <a:gd name="T21" fmla="*/ 0 w 544"/>
                <a:gd name="T22" fmla="*/ 0 h 344"/>
                <a:gd name="T23" fmla="*/ 544 w 544"/>
                <a:gd name="T24" fmla="*/ 344 h 3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4" h="344">
                  <a:moveTo>
                    <a:pt x="80" y="8"/>
                  </a:moveTo>
                  <a:lnTo>
                    <a:pt x="16" y="152"/>
                  </a:lnTo>
                  <a:lnTo>
                    <a:pt x="0" y="344"/>
                  </a:lnTo>
                  <a:lnTo>
                    <a:pt x="544" y="336"/>
                  </a:lnTo>
                  <a:lnTo>
                    <a:pt x="512" y="112"/>
                  </a:lnTo>
                  <a:lnTo>
                    <a:pt x="448" y="0"/>
                  </a:lnTo>
                  <a:lnTo>
                    <a:pt x="80" y="8"/>
                  </a:lnTo>
                  <a:close/>
                </a:path>
              </a:pathLst>
            </a:custGeom>
            <a:solidFill>
              <a:srgbClr val="FFFF66"/>
            </a:solidFill>
            <a:ln w="9525">
              <a:solidFill>
                <a:schemeClr val="tx1"/>
              </a:solidFill>
              <a:round/>
              <a:headEnd/>
              <a:tailEnd/>
            </a:ln>
          </p:spPr>
          <p:txBody>
            <a:bodyPr wrap="none" anchor="ctr"/>
            <a:lstStyle/>
            <a:p>
              <a:endParaRPr lang="ja-JP" altLang="en-US"/>
            </a:p>
          </p:txBody>
        </p:sp>
        <p:sp>
          <p:nvSpPr>
            <p:cNvPr id="44115" name="Oval 5"/>
            <p:cNvSpPr>
              <a:spLocks noChangeArrowheads="1"/>
            </p:cNvSpPr>
            <p:nvPr/>
          </p:nvSpPr>
          <p:spPr bwMode="auto">
            <a:xfrm>
              <a:off x="708" y="744"/>
              <a:ext cx="243" cy="224"/>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16" name="Line 6"/>
            <p:cNvSpPr>
              <a:spLocks noChangeShapeType="1"/>
            </p:cNvSpPr>
            <p:nvPr/>
          </p:nvSpPr>
          <p:spPr bwMode="auto">
            <a:xfrm>
              <a:off x="489" y="600"/>
              <a:ext cx="136"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4117" name="Line 7"/>
            <p:cNvSpPr>
              <a:spLocks noChangeShapeType="1"/>
            </p:cNvSpPr>
            <p:nvPr/>
          </p:nvSpPr>
          <p:spPr bwMode="auto">
            <a:xfrm flipV="1">
              <a:off x="951" y="600"/>
              <a:ext cx="201"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44118" name="Oval 8"/>
            <p:cNvSpPr>
              <a:spLocks noChangeArrowheads="1"/>
            </p:cNvSpPr>
            <p:nvPr/>
          </p:nvSpPr>
          <p:spPr bwMode="auto">
            <a:xfrm>
              <a:off x="804" y="744"/>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19" name="Oval 9"/>
            <p:cNvSpPr>
              <a:spLocks noChangeArrowheads="1"/>
            </p:cNvSpPr>
            <p:nvPr/>
          </p:nvSpPr>
          <p:spPr bwMode="auto">
            <a:xfrm>
              <a:off x="876" y="866"/>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20" name="Oval 10"/>
            <p:cNvSpPr>
              <a:spLocks noChangeArrowheads="1"/>
            </p:cNvSpPr>
            <p:nvPr/>
          </p:nvSpPr>
          <p:spPr bwMode="auto">
            <a:xfrm>
              <a:off x="804" y="892"/>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21" name="Oval 11"/>
            <p:cNvSpPr>
              <a:spLocks noChangeArrowheads="1"/>
            </p:cNvSpPr>
            <p:nvPr/>
          </p:nvSpPr>
          <p:spPr bwMode="auto">
            <a:xfrm>
              <a:off x="731" y="788"/>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22" name="Oval 12"/>
            <p:cNvSpPr>
              <a:spLocks noChangeArrowheads="1"/>
            </p:cNvSpPr>
            <p:nvPr/>
          </p:nvSpPr>
          <p:spPr bwMode="auto">
            <a:xfrm>
              <a:off x="731" y="866"/>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23" name="Oval 13"/>
            <p:cNvSpPr>
              <a:spLocks noChangeArrowheads="1"/>
            </p:cNvSpPr>
            <p:nvPr/>
          </p:nvSpPr>
          <p:spPr bwMode="auto">
            <a:xfrm>
              <a:off x="876" y="770"/>
              <a:ext cx="47" cy="52"/>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nvGrpSpPr>
          <p:cNvPr id="44038" name="Group 14"/>
          <p:cNvGrpSpPr>
            <a:grpSpLocks/>
          </p:cNvGrpSpPr>
          <p:nvPr/>
        </p:nvGrpSpPr>
        <p:grpSpPr bwMode="auto">
          <a:xfrm>
            <a:off x="3943350" y="2311400"/>
            <a:ext cx="661988" cy="757238"/>
            <a:chOff x="1872" y="126"/>
            <a:chExt cx="1011" cy="1373"/>
          </a:xfrm>
        </p:grpSpPr>
        <p:sp>
          <p:nvSpPr>
            <p:cNvPr id="44104" name="Freeform 15" descr="大理石 (茶)"/>
            <p:cNvSpPr>
              <a:spLocks/>
            </p:cNvSpPr>
            <p:nvPr/>
          </p:nvSpPr>
          <p:spPr bwMode="auto">
            <a:xfrm>
              <a:off x="1880" y="648"/>
              <a:ext cx="1003" cy="851"/>
            </a:xfrm>
            <a:custGeom>
              <a:avLst/>
              <a:gdLst>
                <a:gd name="T0" fmla="*/ 88 w 1003"/>
                <a:gd name="T1" fmla="*/ 48 h 851"/>
                <a:gd name="T2" fmla="*/ 120 w 1003"/>
                <a:gd name="T3" fmla="*/ 16 h 851"/>
                <a:gd name="T4" fmla="*/ 168 w 1003"/>
                <a:gd name="T5" fmla="*/ 0 h 851"/>
                <a:gd name="T6" fmla="*/ 920 w 1003"/>
                <a:gd name="T7" fmla="*/ 72 h 851"/>
                <a:gd name="T8" fmla="*/ 840 w 1003"/>
                <a:gd name="T9" fmla="*/ 208 h 851"/>
                <a:gd name="T10" fmla="*/ 480 w 1003"/>
                <a:gd name="T11" fmla="*/ 192 h 851"/>
                <a:gd name="T12" fmla="*/ 80 w 1003"/>
                <a:gd name="T13" fmla="*/ 104 h 851"/>
                <a:gd name="T14" fmla="*/ 48 w 1003"/>
                <a:gd name="T15" fmla="*/ 120 h 851"/>
                <a:gd name="T16" fmla="*/ 0 w 1003"/>
                <a:gd name="T17" fmla="*/ 600 h 851"/>
                <a:gd name="T18" fmla="*/ 32 w 1003"/>
                <a:gd name="T19" fmla="*/ 680 h 851"/>
                <a:gd name="T20" fmla="*/ 480 w 1003"/>
                <a:gd name="T21" fmla="*/ 792 h 851"/>
                <a:gd name="T22" fmla="*/ 928 w 1003"/>
                <a:gd name="T23" fmla="*/ 640 h 851"/>
                <a:gd name="T24" fmla="*/ 952 w 1003"/>
                <a:gd name="T25" fmla="*/ 136 h 8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3"/>
                <a:gd name="T40" fmla="*/ 0 h 851"/>
                <a:gd name="T41" fmla="*/ 1003 w 1003"/>
                <a:gd name="T42" fmla="*/ 851 h 8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3" h="851">
                  <a:moveTo>
                    <a:pt x="88" y="48"/>
                  </a:moveTo>
                  <a:cubicBezTo>
                    <a:pt x="98" y="37"/>
                    <a:pt x="107" y="23"/>
                    <a:pt x="120" y="16"/>
                  </a:cubicBezTo>
                  <a:cubicBezTo>
                    <a:pt x="134" y="7"/>
                    <a:pt x="168" y="0"/>
                    <a:pt x="168" y="0"/>
                  </a:cubicBezTo>
                  <a:cubicBezTo>
                    <a:pt x="418" y="10"/>
                    <a:pt x="675" y="10"/>
                    <a:pt x="920" y="72"/>
                  </a:cubicBezTo>
                  <a:cubicBezTo>
                    <a:pt x="1003" y="127"/>
                    <a:pt x="885" y="189"/>
                    <a:pt x="840" y="208"/>
                  </a:cubicBezTo>
                  <a:cubicBezTo>
                    <a:pt x="793" y="206"/>
                    <a:pt x="541" y="196"/>
                    <a:pt x="480" y="192"/>
                  </a:cubicBezTo>
                  <a:cubicBezTo>
                    <a:pt x="341" y="181"/>
                    <a:pt x="214" y="123"/>
                    <a:pt x="80" y="104"/>
                  </a:cubicBezTo>
                  <a:cubicBezTo>
                    <a:pt x="56" y="96"/>
                    <a:pt x="49" y="85"/>
                    <a:pt x="48" y="120"/>
                  </a:cubicBezTo>
                  <a:cubicBezTo>
                    <a:pt x="39" y="285"/>
                    <a:pt x="52" y="443"/>
                    <a:pt x="0" y="600"/>
                  </a:cubicBezTo>
                  <a:cubicBezTo>
                    <a:pt x="9" y="628"/>
                    <a:pt x="12" y="656"/>
                    <a:pt x="32" y="680"/>
                  </a:cubicBezTo>
                  <a:cubicBezTo>
                    <a:pt x="122" y="788"/>
                    <a:pt x="358" y="782"/>
                    <a:pt x="480" y="792"/>
                  </a:cubicBezTo>
                  <a:cubicBezTo>
                    <a:pt x="692" y="786"/>
                    <a:pt x="857" y="851"/>
                    <a:pt x="928" y="640"/>
                  </a:cubicBezTo>
                  <a:cubicBezTo>
                    <a:pt x="913" y="470"/>
                    <a:pt x="952" y="306"/>
                    <a:pt x="952" y="136"/>
                  </a:cubicBezTo>
                </a:path>
              </a:pathLst>
            </a:custGeom>
            <a:blipFill dpi="0" rotWithShape="0">
              <a:blip/>
              <a:srcRect/>
              <a:tile tx="0" ty="0" sx="100000" sy="100000" flip="none" algn="tl"/>
            </a:blipFill>
            <a:ln w="9525">
              <a:solidFill>
                <a:schemeClr val="tx1"/>
              </a:solidFill>
              <a:round/>
              <a:headEnd/>
              <a:tailEnd/>
            </a:ln>
          </p:spPr>
          <p:txBody>
            <a:bodyPr wrap="none" anchor="ctr"/>
            <a:lstStyle/>
            <a:p>
              <a:endParaRPr lang="ja-JP" altLang="en-US"/>
            </a:p>
          </p:txBody>
        </p:sp>
        <p:grpSp>
          <p:nvGrpSpPr>
            <p:cNvPr id="44105" name="Group 16"/>
            <p:cNvGrpSpPr>
              <a:grpSpLocks/>
            </p:cNvGrpSpPr>
            <p:nvPr/>
          </p:nvGrpSpPr>
          <p:grpSpPr bwMode="auto">
            <a:xfrm>
              <a:off x="2336" y="160"/>
              <a:ext cx="521" cy="723"/>
              <a:chOff x="3040" y="424"/>
              <a:chExt cx="521" cy="723"/>
            </a:xfrm>
          </p:grpSpPr>
          <p:sp>
            <p:nvSpPr>
              <p:cNvPr id="44109" name="Freeform 17"/>
              <p:cNvSpPr>
                <a:spLocks/>
              </p:cNvSpPr>
              <p:nvPr/>
            </p:nvSpPr>
            <p:spPr bwMode="auto">
              <a:xfrm>
                <a:off x="3040" y="680"/>
                <a:ext cx="368" cy="467"/>
              </a:xfrm>
              <a:custGeom>
                <a:avLst/>
                <a:gdLst>
                  <a:gd name="T0" fmla="*/ 120 w 368"/>
                  <a:gd name="T1" fmla="*/ 24 h 467"/>
                  <a:gd name="T2" fmla="*/ 208 w 368"/>
                  <a:gd name="T3" fmla="*/ 120 h 467"/>
                  <a:gd name="T4" fmla="*/ 256 w 368"/>
                  <a:gd name="T5" fmla="*/ 136 h 467"/>
                  <a:gd name="T6" fmla="*/ 336 w 368"/>
                  <a:gd name="T7" fmla="*/ 128 h 467"/>
                  <a:gd name="T8" fmla="*/ 336 w 368"/>
                  <a:gd name="T9" fmla="*/ 72 h 467"/>
                  <a:gd name="T10" fmla="*/ 224 w 368"/>
                  <a:gd name="T11" fmla="*/ 0 h 467"/>
                  <a:gd name="T12" fmla="*/ 112 w 368"/>
                  <a:gd name="T13" fmla="*/ 40 h 467"/>
                  <a:gd name="T14" fmla="*/ 24 w 368"/>
                  <a:gd name="T15" fmla="*/ 288 h 467"/>
                  <a:gd name="T16" fmla="*/ 0 w 368"/>
                  <a:gd name="T17" fmla="*/ 376 h 467"/>
                  <a:gd name="T18" fmla="*/ 112 w 368"/>
                  <a:gd name="T19" fmla="*/ 440 h 467"/>
                  <a:gd name="T20" fmla="*/ 176 w 368"/>
                  <a:gd name="T21" fmla="*/ 464 h 467"/>
                  <a:gd name="T22" fmla="*/ 264 w 368"/>
                  <a:gd name="T23" fmla="*/ 360 h 467"/>
                  <a:gd name="T24" fmla="*/ 368 w 368"/>
                  <a:gd name="T25" fmla="*/ 128 h 4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8"/>
                  <a:gd name="T40" fmla="*/ 0 h 467"/>
                  <a:gd name="T41" fmla="*/ 368 w 368"/>
                  <a:gd name="T42" fmla="*/ 467 h 4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8" h="467">
                    <a:moveTo>
                      <a:pt x="120" y="24"/>
                    </a:moveTo>
                    <a:cubicBezTo>
                      <a:pt x="143" y="62"/>
                      <a:pt x="160" y="104"/>
                      <a:pt x="208" y="120"/>
                    </a:cubicBezTo>
                    <a:cubicBezTo>
                      <a:pt x="224" y="125"/>
                      <a:pt x="256" y="136"/>
                      <a:pt x="256" y="136"/>
                    </a:cubicBezTo>
                    <a:cubicBezTo>
                      <a:pt x="282" y="133"/>
                      <a:pt x="310" y="137"/>
                      <a:pt x="336" y="128"/>
                    </a:cubicBezTo>
                    <a:cubicBezTo>
                      <a:pt x="353" y="121"/>
                      <a:pt x="338" y="75"/>
                      <a:pt x="336" y="72"/>
                    </a:cubicBezTo>
                    <a:cubicBezTo>
                      <a:pt x="315" y="35"/>
                      <a:pt x="262" y="9"/>
                      <a:pt x="224" y="0"/>
                    </a:cubicBezTo>
                    <a:cubicBezTo>
                      <a:pt x="182" y="8"/>
                      <a:pt x="147" y="16"/>
                      <a:pt x="112" y="40"/>
                    </a:cubicBezTo>
                    <a:cubicBezTo>
                      <a:pt x="74" y="114"/>
                      <a:pt x="67" y="222"/>
                      <a:pt x="24" y="288"/>
                    </a:cubicBezTo>
                    <a:cubicBezTo>
                      <a:pt x="5" y="360"/>
                      <a:pt x="14" y="331"/>
                      <a:pt x="0" y="376"/>
                    </a:cubicBezTo>
                    <a:cubicBezTo>
                      <a:pt x="16" y="424"/>
                      <a:pt x="67" y="428"/>
                      <a:pt x="112" y="440"/>
                    </a:cubicBezTo>
                    <a:cubicBezTo>
                      <a:pt x="132" y="453"/>
                      <a:pt x="146" y="467"/>
                      <a:pt x="176" y="464"/>
                    </a:cubicBezTo>
                    <a:cubicBezTo>
                      <a:pt x="213" y="459"/>
                      <a:pt x="247" y="388"/>
                      <a:pt x="264" y="360"/>
                    </a:cubicBezTo>
                    <a:cubicBezTo>
                      <a:pt x="307" y="284"/>
                      <a:pt x="368" y="220"/>
                      <a:pt x="368" y="128"/>
                    </a:cubicBezTo>
                  </a:path>
                </a:pathLst>
              </a:custGeom>
              <a:solidFill>
                <a:schemeClr val="bg1"/>
              </a:solidFill>
              <a:ln w="9525">
                <a:solidFill>
                  <a:schemeClr val="bg1"/>
                </a:solidFill>
                <a:round/>
                <a:headEnd/>
                <a:tailEnd/>
              </a:ln>
            </p:spPr>
            <p:txBody>
              <a:bodyPr wrap="none" anchor="ctr"/>
              <a:lstStyle/>
              <a:p>
                <a:endParaRPr lang="ja-JP" altLang="en-US"/>
              </a:p>
            </p:txBody>
          </p:sp>
          <p:sp>
            <p:nvSpPr>
              <p:cNvPr id="44110" name="Freeform 18"/>
              <p:cNvSpPr>
                <a:spLocks/>
              </p:cNvSpPr>
              <p:nvPr/>
            </p:nvSpPr>
            <p:spPr bwMode="auto">
              <a:xfrm>
                <a:off x="3216" y="424"/>
                <a:ext cx="177" cy="377"/>
              </a:xfrm>
              <a:custGeom>
                <a:avLst/>
                <a:gdLst>
                  <a:gd name="T0" fmla="*/ 136 w 177"/>
                  <a:gd name="T1" fmla="*/ 0 h 377"/>
                  <a:gd name="T2" fmla="*/ 48 w 177"/>
                  <a:gd name="T3" fmla="*/ 128 h 377"/>
                  <a:gd name="T4" fmla="*/ 96 w 177"/>
                  <a:gd name="T5" fmla="*/ 120 h 377"/>
                  <a:gd name="T6" fmla="*/ 56 w 177"/>
                  <a:gd name="T7" fmla="*/ 176 h 377"/>
                  <a:gd name="T8" fmla="*/ 48 w 177"/>
                  <a:gd name="T9" fmla="*/ 232 h 377"/>
                  <a:gd name="T10" fmla="*/ 0 w 177"/>
                  <a:gd name="T11" fmla="*/ 336 h 377"/>
                  <a:gd name="T12" fmla="*/ 24 w 177"/>
                  <a:gd name="T13" fmla="*/ 328 h 377"/>
                  <a:gd name="T14" fmla="*/ 56 w 177"/>
                  <a:gd name="T15" fmla="*/ 336 h 377"/>
                  <a:gd name="T16" fmla="*/ 80 w 177"/>
                  <a:gd name="T17" fmla="*/ 320 h 377"/>
                  <a:gd name="T18" fmla="*/ 72 w 177"/>
                  <a:gd name="T19" fmla="*/ 320 h 377"/>
                  <a:gd name="T20" fmla="*/ 80 w 177"/>
                  <a:gd name="T21" fmla="*/ 280 h 377"/>
                  <a:gd name="T22" fmla="*/ 176 w 177"/>
                  <a:gd name="T23" fmla="*/ 128 h 377"/>
                  <a:gd name="T24" fmla="*/ 144 w 177"/>
                  <a:gd name="T25" fmla="*/ 72 h 377"/>
                  <a:gd name="T26" fmla="*/ 176 w 177"/>
                  <a:gd name="T27" fmla="*/ 16 h 377"/>
                  <a:gd name="T28" fmla="*/ 152 w 177"/>
                  <a:gd name="T29" fmla="*/ 8 h 377"/>
                  <a:gd name="T30" fmla="*/ 136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sp>
            <p:nvSpPr>
              <p:cNvPr id="44111" name="Freeform 19"/>
              <p:cNvSpPr>
                <a:spLocks/>
              </p:cNvSpPr>
              <p:nvPr/>
            </p:nvSpPr>
            <p:spPr bwMode="auto">
              <a:xfrm>
                <a:off x="3248" y="520"/>
                <a:ext cx="241" cy="305"/>
              </a:xfrm>
              <a:custGeom>
                <a:avLst/>
                <a:gdLst>
                  <a:gd name="T0" fmla="*/ 10225 w 177"/>
                  <a:gd name="T1" fmla="*/ 0 h 377"/>
                  <a:gd name="T2" fmla="*/ 3620 w 177"/>
                  <a:gd name="T3" fmla="*/ 6 h 377"/>
                  <a:gd name="T4" fmla="*/ 7220 w 177"/>
                  <a:gd name="T5" fmla="*/ 6 h 377"/>
                  <a:gd name="T6" fmla="*/ 4180 w 177"/>
                  <a:gd name="T7" fmla="*/ 9 h 377"/>
                  <a:gd name="T8" fmla="*/ 3620 w 177"/>
                  <a:gd name="T9" fmla="*/ 12 h 377"/>
                  <a:gd name="T10" fmla="*/ 0 w 177"/>
                  <a:gd name="T11" fmla="*/ 17 h 377"/>
                  <a:gd name="T12" fmla="*/ 1822 w 177"/>
                  <a:gd name="T13" fmla="*/ 17 h 377"/>
                  <a:gd name="T14" fmla="*/ 4180 w 177"/>
                  <a:gd name="T15" fmla="*/ 17 h 377"/>
                  <a:gd name="T16" fmla="*/ 6015 w 177"/>
                  <a:gd name="T17" fmla="*/ 17 h 377"/>
                  <a:gd name="T18" fmla="*/ 5391 w 177"/>
                  <a:gd name="T19" fmla="*/ 17 h 377"/>
                  <a:gd name="T20" fmla="*/ 6015 w 177"/>
                  <a:gd name="T21" fmla="*/ 15 h 377"/>
                  <a:gd name="T22" fmla="*/ 13266 w 177"/>
                  <a:gd name="T23" fmla="*/ 6 h 377"/>
                  <a:gd name="T24" fmla="*/ 10855 w 177"/>
                  <a:gd name="T25" fmla="*/ 4 h 377"/>
                  <a:gd name="T26" fmla="*/ 13266 w 177"/>
                  <a:gd name="T27" fmla="*/ 2 h 377"/>
                  <a:gd name="T28" fmla="*/ 11443 w 177"/>
                  <a:gd name="T29" fmla="*/ 2 h 377"/>
                  <a:gd name="T30" fmla="*/ 10225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sp>
            <p:nvSpPr>
              <p:cNvPr id="44112" name="Freeform 20"/>
              <p:cNvSpPr>
                <a:spLocks/>
              </p:cNvSpPr>
              <p:nvPr/>
            </p:nvSpPr>
            <p:spPr bwMode="auto">
              <a:xfrm>
                <a:off x="3248" y="640"/>
                <a:ext cx="313" cy="169"/>
              </a:xfrm>
              <a:custGeom>
                <a:avLst/>
                <a:gdLst>
                  <a:gd name="T0" fmla="*/ 396516 w 177"/>
                  <a:gd name="T1" fmla="*/ 0 h 377"/>
                  <a:gd name="T2" fmla="*/ 140169 w 177"/>
                  <a:gd name="T3" fmla="*/ 0 h 377"/>
                  <a:gd name="T4" fmla="*/ 281414 w 177"/>
                  <a:gd name="T5" fmla="*/ 0 h 377"/>
                  <a:gd name="T6" fmla="*/ 163298 w 177"/>
                  <a:gd name="T7" fmla="*/ 0 h 377"/>
                  <a:gd name="T8" fmla="*/ 140169 w 177"/>
                  <a:gd name="T9" fmla="*/ 0 h 377"/>
                  <a:gd name="T10" fmla="*/ 0 w 177"/>
                  <a:gd name="T11" fmla="*/ 0 h 377"/>
                  <a:gd name="T12" fmla="*/ 69322 w 177"/>
                  <a:gd name="T13" fmla="*/ 0 h 377"/>
                  <a:gd name="T14" fmla="*/ 163298 w 177"/>
                  <a:gd name="T15" fmla="*/ 0 h 377"/>
                  <a:gd name="T16" fmla="*/ 232619 w 177"/>
                  <a:gd name="T17" fmla="*/ 0 h 377"/>
                  <a:gd name="T18" fmla="*/ 210566 w 177"/>
                  <a:gd name="T19" fmla="*/ 0 h 377"/>
                  <a:gd name="T20" fmla="*/ 232619 w 177"/>
                  <a:gd name="T21" fmla="*/ 0 h 377"/>
                  <a:gd name="T22" fmla="*/ 514586 w 177"/>
                  <a:gd name="T23" fmla="*/ 0 h 377"/>
                  <a:gd name="T24" fmla="*/ 421894 w 177"/>
                  <a:gd name="T25" fmla="*/ 0 h 377"/>
                  <a:gd name="T26" fmla="*/ 514586 w 177"/>
                  <a:gd name="T27" fmla="*/ 0 h 377"/>
                  <a:gd name="T28" fmla="*/ 445208 w 177"/>
                  <a:gd name="T29" fmla="*/ 0 h 377"/>
                  <a:gd name="T30" fmla="*/ 396516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grpSp>
        <p:sp>
          <p:nvSpPr>
            <p:cNvPr id="44106" name="Freeform 21" descr="右下がり対角線 (反転)"/>
            <p:cNvSpPr>
              <a:spLocks/>
            </p:cNvSpPr>
            <p:nvPr/>
          </p:nvSpPr>
          <p:spPr bwMode="auto">
            <a:xfrm>
              <a:off x="1872" y="126"/>
              <a:ext cx="440" cy="722"/>
            </a:xfrm>
            <a:custGeom>
              <a:avLst/>
              <a:gdLst>
                <a:gd name="T0" fmla="*/ 424126 w 256"/>
                <a:gd name="T1" fmla="*/ 834 h 714"/>
                <a:gd name="T2" fmla="*/ 0 w 256"/>
                <a:gd name="T3" fmla="*/ 64 h 714"/>
                <a:gd name="T4" fmla="*/ 62954 w 256"/>
                <a:gd name="T5" fmla="*/ 18 h 714"/>
                <a:gd name="T6" fmla="*/ 125797 w 256"/>
                <a:gd name="T7" fmla="*/ 120 h 714"/>
                <a:gd name="T8" fmla="*/ 267317 w 256"/>
                <a:gd name="T9" fmla="*/ 359 h 714"/>
                <a:gd name="T10" fmla="*/ 424126 w 256"/>
                <a:gd name="T11" fmla="*/ 656 h 714"/>
                <a:gd name="T12" fmla="*/ 471723 w 256"/>
                <a:gd name="T13" fmla="*/ 750 h 714"/>
                <a:gd name="T14" fmla="*/ 502425 w 256"/>
                <a:gd name="T15" fmla="*/ 807 h 714"/>
                <a:gd name="T16" fmla="*/ 455806 w 256"/>
                <a:gd name="T17" fmla="*/ 825 h 714"/>
                <a:gd name="T18" fmla="*/ 424126 w 256"/>
                <a:gd name="T19" fmla="*/ 834 h 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6"/>
                <a:gd name="T31" fmla="*/ 0 h 714"/>
                <a:gd name="T32" fmla="*/ 256 w 256"/>
                <a:gd name="T33" fmla="*/ 714 h 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6" h="714">
                  <a:moveTo>
                    <a:pt x="216" y="714"/>
                  </a:moveTo>
                  <a:cubicBezTo>
                    <a:pt x="144" y="486"/>
                    <a:pt x="86" y="267"/>
                    <a:pt x="0" y="50"/>
                  </a:cubicBezTo>
                  <a:cubicBezTo>
                    <a:pt x="1" y="46"/>
                    <a:pt x="9" y="0"/>
                    <a:pt x="32" y="18"/>
                  </a:cubicBezTo>
                  <a:cubicBezTo>
                    <a:pt x="36" y="21"/>
                    <a:pt x="63" y="105"/>
                    <a:pt x="64" y="106"/>
                  </a:cubicBezTo>
                  <a:cubicBezTo>
                    <a:pt x="80" y="170"/>
                    <a:pt x="98" y="249"/>
                    <a:pt x="136" y="306"/>
                  </a:cubicBezTo>
                  <a:cubicBezTo>
                    <a:pt x="153" y="391"/>
                    <a:pt x="191" y="477"/>
                    <a:pt x="216" y="562"/>
                  </a:cubicBezTo>
                  <a:cubicBezTo>
                    <a:pt x="240" y="646"/>
                    <a:pt x="201" y="527"/>
                    <a:pt x="240" y="642"/>
                  </a:cubicBezTo>
                  <a:cubicBezTo>
                    <a:pt x="245" y="658"/>
                    <a:pt x="256" y="690"/>
                    <a:pt x="256" y="690"/>
                  </a:cubicBezTo>
                  <a:cubicBezTo>
                    <a:pt x="248" y="695"/>
                    <a:pt x="240" y="701"/>
                    <a:pt x="232" y="706"/>
                  </a:cubicBezTo>
                  <a:cubicBezTo>
                    <a:pt x="214" y="714"/>
                    <a:pt x="196" y="714"/>
                    <a:pt x="216" y="714"/>
                  </a:cubicBezTo>
                  <a:close/>
                </a:path>
              </a:pathLst>
            </a:custGeom>
            <a:pattFill prst="dkDnDiag">
              <a:fgClr>
                <a:srgbClr val="99FFCC"/>
              </a:fgClr>
              <a:bgClr>
                <a:srgbClr val="FFFFFF"/>
              </a:bgClr>
            </a:pattFill>
            <a:ln w="9525">
              <a:solidFill>
                <a:schemeClr val="tx1"/>
              </a:solidFill>
              <a:round/>
              <a:headEnd/>
              <a:tailEnd/>
            </a:ln>
          </p:spPr>
          <p:txBody>
            <a:bodyPr wrap="none" anchor="ctr"/>
            <a:lstStyle/>
            <a:p>
              <a:endParaRPr lang="ja-JP" altLang="en-US"/>
            </a:p>
          </p:txBody>
        </p:sp>
        <p:sp>
          <p:nvSpPr>
            <p:cNvPr id="44107" name="Freeform 22" descr="右下がり対角線 (反転)"/>
            <p:cNvSpPr>
              <a:spLocks/>
            </p:cNvSpPr>
            <p:nvPr/>
          </p:nvSpPr>
          <p:spPr bwMode="auto">
            <a:xfrm>
              <a:off x="1896" y="294"/>
              <a:ext cx="264" cy="410"/>
            </a:xfrm>
            <a:custGeom>
              <a:avLst/>
              <a:gdLst>
                <a:gd name="T0" fmla="*/ 332 w 256"/>
                <a:gd name="T1" fmla="*/ 1 h 714"/>
                <a:gd name="T2" fmla="*/ 0 w 256"/>
                <a:gd name="T3" fmla="*/ 1 h 714"/>
                <a:gd name="T4" fmla="*/ 46 w 256"/>
                <a:gd name="T5" fmla="*/ 1 h 714"/>
                <a:gd name="T6" fmla="*/ 97 w 256"/>
                <a:gd name="T7" fmla="*/ 1 h 714"/>
                <a:gd name="T8" fmla="*/ 209 w 256"/>
                <a:gd name="T9" fmla="*/ 1 h 714"/>
                <a:gd name="T10" fmla="*/ 332 w 256"/>
                <a:gd name="T11" fmla="*/ 1 h 714"/>
                <a:gd name="T12" fmla="*/ 371 w 256"/>
                <a:gd name="T13" fmla="*/ 1 h 714"/>
                <a:gd name="T14" fmla="*/ 395 w 256"/>
                <a:gd name="T15" fmla="*/ 1 h 714"/>
                <a:gd name="T16" fmla="*/ 356 w 256"/>
                <a:gd name="T17" fmla="*/ 1 h 714"/>
                <a:gd name="T18" fmla="*/ 332 w 256"/>
                <a:gd name="T19" fmla="*/ 1 h 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6"/>
                <a:gd name="T31" fmla="*/ 0 h 714"/>
                <a:gd name="T32" fmla="*/ 256 w 256"/>
                <a:gd name="T33" fmla="*/ 714 h 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6" h="714">
                  <a:moveTo>
                    <a:pt x="216" y="714"/>
                  </a:moveTo>
                  <a:cubicBezTo>
                    <a:pt x="144" y="486"/>
                    <a:pt x="86" y="267"/>
                    <a:pt x="0" y="50"/>
                  </a:cubicBezTo>
                  <a:cubicBezTo>
                    <a:pt x="1" y="46"/>
                    <a:pt x="9" y="0"/>
                    <a:pt x="32" y="18"/>
                  </a:cubicBezTo>
                  <a:cubicBezTo>
                    <a:pt x="36" y="21"/>
                    <a:pt x="63" y="105"/>
                    <a:pt x="64" y="106"/>
                  </a:cubicBezTo>
                  <a:cubicBezTo>
                    <a:pt x="80" y="170"/>
                    <a:pt x="98" y="249"/>
                    <a:pt x="136" y="306"/>
                  </a:cubicBezTo>
                  <a:cubicBezTo>
                    <a:pt x="153" y="391"/>
                    <a:pt x="191" y="477"/>
                    <a:pt x="216" y="562"/>
                  </a:cubicBezTo>
                  <a:cubicBezTo>
                    <a:pt x="240" y="646"/>
                    <a:pt x="201" y="527"/>
                    <a:pt x="240" y="642"/>
                  </a:cubicBezTo>
                  <a:cubicBezTo>
                    <a:pt x="245" y="658"/>
                    <a:pt x="256" y="690"/>
                    <a:pt x="256" y="690"/>
                  </a:cubicBezTo>
                  <a:cubicBezTo>
                    <a:pt x="248" y="695"/>
                    <a:pt x="240" y="701"/>
                    <a:pt x="232" y="706"/>
                  </a:cubicBezTo>
                  <a:cubicBezTo>
                    <a:pt x="214" y="714"/>
                    <a:pt x="196" y="714"/>
                    <a:pt x="216" y="714"/>
                  </a:cubicBezTo>
                  <a:close/>
                </a:path>
              </a:pathLst>
            </a:custGeom>
            <a:pattFill prst="dkDnDiag">
              <a:fgClr>
                <a:srgbClr val="99FFCC"/>
              </a:fgClr>
              <a:bgClr>
                <a:srgbClr val="FFFFFF"/>
              </a:bgClr>
            </a:pattFill>
            <a:ln w="9525">
              <a:solidFill>
                <a:schemeClr val="tx1"/>
              </a:solidFill>
              <a:round/>
              <a:headEnd/>
              <a:tailEnd/>
            </a:ln>
          </p:spPr>
          <p:txBody>
            <a:bodyPr wrap="none" anchor="ctr"/>
            <a:lstStyle/>
            <a:p>
              <a:endParaRPr lang="ja-JP" altLang="en-US"/>
            </a:p>
          </p:txBody>
        </p:sp>
        <p:sp>
          <p:nvSpPr>
            <p:cNvPr id="44108" name="Freeform 23"/>
            <p:cNvSpPr>
              <a:spLocks/>
            </p:cNvSpPr>
            <p:nvPr/>
          </p:nvSpPr>
          <p:spPr bwMode="auto">
            <a:xfrm>
              <a:off x="1984" y="160"/>
              <a:ext cx="804" cy="688"/>
            </a:xfrm>
            <a:custGeom>
              <a:avLst/>
              <a:gdLst>
                <a:gd name="T0" fmla="*/ 0 w 804"/>
                <a:gd name="T1" fmla="*/ 560 h 688"/>
                <a:gd name="T2" fmla="*/ 64 w 804"/>
                <a:gd name="T3" fmla="*/ 328 h 688"/>
                <a:gd name="T4" fmla="*/ 200 w 804"/>
                <a:gd name="T5" fmla="*/ 32 h 688"/>
                <a:gd name="T6" fmla="*/ 320 w 804"/>
                <a:gd name="T7" fmla="*/ 0 h 688"/>
                <a:gd name="T8" fmla="*/ 416 w 804"/>
                <a:gd name="T9" fmla="*/ 8 h 688"/>
                <a:gd name="T10" fmla="*/ 528 w 804"/>
                <a:gd name="T11" fmla="*/ 24 h 688"/>
                <a:gd name="T12" fmla="*/ 552 w 804"/>
                <a:gd name="T13" fmla="*/ 32 h 688"/>
                <a:gd name="T14" fmla="*/ 616 w 804"/>
                <a:gd name="T15" fmla="*/ 40 h 688"/>
                <a:gd name="T16" fmla="*/ 752 w 804"/>
                <a:gd name="T17" fmla="*/ 96 h 688"/>
                <a:gd name="T18" fmla="*/ 792 w 804"/>
                <a:gd name="T19" fmla="*/ 184 h 688"/>
                <a:gd name="T20" fmla="*/ 792 w 804"/>
                <a:gd name="T21" fmla="*/ 688 h 6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4"/>
                <a:gd name="T34" fmla="*/ 0 h 688"/>
                <a:gd name="T35" fmla="*/ 804 w 804"/>
                <a:gd name="T36" fmla="*/ 688 h 6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4" h="688">
                  <a:moveTo>
                    <a:pt x="0" y="560"/>
                  </a:moveTo>
                  <a:cubicBezTo>
                    <a:pt x="21" y="482"/>
                    <a:pt x="44" y="405"/>
                    <a:pt x="64" y="328"/>
                  </a:cubicBezTo>
                  <a:cubicBezTo>
                    <a:pt x="90" y="224"/>
                    <a:pt x="107" y="101"/>
                    <a:pt x="200" y="32"/>
                  </a:cubicBezTo>
                  <a:cubicBezTo>
                    <a:pt x="233" y="7"/>
                    <a:pt x="280" y="7"/>
                    <a:pt x="320" y="0"/>
                  </a:cubicBezTo>
                  <a:cubicBezTo>
                    <a:pt x="352" y="2"/>
                    <a:pt x="384" y="4"/>
                    <a:pt x="416" y="8"/>
                  </a:cubicBezTo>
                  <a:cubicBezTo>
                    <a:pt x="453" y="12"/>
                    <a:pt x="528" y="24"/>
                    <a:pt x="528" y="24"/>
                  </a:cubicBezTo>
                  <a:cubicBezTo>
                    <a:pt x="536" y="26"/>
                    <a:pt x="543" y="30"/>
                    <a:pt x="552" y="32"/>
                  </a:cubicBezTo>
                  <a:cubicBezTo>
                    <a:pt x="573" y="35"/>
                    <a:pt x="595" y="33"/>
                    <a:pt x="616" y="40"/>
                  </a:cubicBezTo>
                  <a:cubicBezTo>
                    <a:pt x="656" y="51"/>
                    <a:pt x="710" y="79"/>
                    <a:pt x="752" y="96"/>
                  </a:cubicBezTo>
                  <a:cubicBezTo>
                    <a:pt x="791" y="155"/>
                    <a:pt x="780" y="125"/>
                    <a:pt x="792" y="184"/>
                  </a:cubicBezTo>
                  <a:cubicBezTo>
                    <a:pt x="804" y="351"/>
                    <a:pt x="792" y="519"/>
                    <a:pt x="792" y="688"/>
                  </a:cubicBezTo>
                </a:path>
              </a:pathLst>
            </a:custGeom>
            <a:noFill/>
            <a:ln w="57150">
              <a:solidFill>
                <a:srgbClr val="66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grpSp>
        <p:nvGrpSpPr>
          <p:cNvPr id="44039" name="Group 41"/>
          <p:cNvGrpSpPr>
            <a:grpSpLocks/>
          </p:cNvGrpSpPr>
          <p:nvPr/>
        </p:nvGrpSpPr>
        <p:grpSpPr bwMode="auto">
          <a:xfrm>
            <a:off x="1873250" y="4167188"/>
            <a:ext cx="927100" cy="573087"/>
            <a:chOff x="1568" y="2095"/>
            <a:chExt cx="1072" cy="673"/>
          </a:xfrm>
        </p:grpSpPr>
        <p:sp>
          <p:nvSpPr>
            <p:cNvPr id="44096" name="Oval 42"/>
            <p:cNvSpPr>
              <a:spLocks noChangeArrowheads="1"/>
            </p:cNvSpPr>
            <p:nvPr/>
          </p:nvSpPr>
          <p:spPr bwMode="auto">
            <a:xfrm>
              <a:off x="2280" y="2552"/>
              <a:ext cx="128" cy="21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97" name="Oval 43"/>
            <p:cNvSpPr>
              <a:spLocks noChangeArrowheads="1"/>
            </p:cNvSpPr>
            <p:nvPr/>
          </p:nvSpPr>
          <p:spPr bwMode="auto">
            <a:xfrm>
              <a:off x="1640" y="2512"/>
              <a:ext cx="128" cy="21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98" name="Oval 44"/>
            <p:cNvSpPr>
              <a:spLocks noChangeArrowheads="1"/>
            </p:cNvSpPr>
            <p:nvPr/>
          </p:nvSpPr>
          <p:spPr bwMode="auto">
            <a:xfrm>
              <a:off x="2512" y="2344"/>
              <a:ext cx="128" cy="21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99" name="Freeform 45"/>
            <p:cNvSpPr>
              <a:spLocks/>
            </p:cNvSpPr>
            <p:nvPr/>
          </p:nvSpPr>
          <p:spPr bwMode="auto">
            <a:xfrm>
              <a:off x="1568" y="2095"/>
              <a:ext cx="1052" cy="623"/>
            </a:xfrm>
            <a:custGeom>
              <a:avLst/>
              <a:gdLst>
                <a:gd name="T0" fmla="*/ 64 w 1052"/>
                <a:gd name="T1" fmla="*/ 313 h 623"/>
                <a:gd name="T2" fmla="*/ 0 w 1052"/>
                <a:gd name="T3" fmla="*/ 417 h 623"/>
                <a:gd name="T4" fmla="*/ 8 w 1052"/>
                <a:gd name="T5" fmla="*/ 505 h 623"/>
                <a:gd name="T6" fmla="*/ 168 w 1052"/>
                <a:gd name="T7" fmla="*/ 585 h 623"/>
                <a:gd name="T8" fmla="*/ 312 w 1052"/>
                <a:gd name="T9" fmla="*/ 601 h 623"/>
                <a:gd name="T10" fmla="*/ 384 w 1052"/>
                <a:gd name="T11" fmla="*/ 609 h 623"/>
                <a:gd name="T12" fmla="*/ 784 w 1052"/>
                <a:gd name="T13" fmla="*/ 577 h 623"/>
                <a:gd name="T14" fmla="*/ 784 w 1052"/>
                <a:gd name="T15" fmla="*/ 513 h 623"/>
                <a:gd name="T16" fmla="*/ 800 w 1052"/>
                <a:gd name="T17" fmla="*/ 449 h 623"/>
                <a:gd name="T18" fmla="*/ 904 w 1052"/>
                <a:gd name="T19" fmla="*/ 481 h 623"/>
                <a:gd name="T20" fmla="*/ 976 w 1052"/>
                <a:gd name="T21" fmla="*/ 425 h 623"/>
                <a:gd name="T22" fmla="*/ 1008 w 1052"/>
                <a:gd name="T23" fmla="*/ 377 h 623"/>
                <a:gd name="T24" fmla="*/ 1040 w 1052"/>
                <a:gd name="T25" fmla="*/ 305 h 623"/>
                <a:gd name="T26" fmla="*/ 1000 w 1052"/>
                <a:gd name="T27" fmla="*/ 137 h 623"/>
                <a:gd name="T28" fmla="*/ 976 w 1052"/>
                <a:gd name="T29" fmla="*/ 89 h 623"/>
                <a:gd name="T30" fmla="*/ 944 w 1052"/>
                <a:gd name="T31" fmla="*/ 17 h 623"/>
                <a:gd name="T32" fmla="*/ 888 w 1052"/>
                <a:gd name="T33" fmla="*/ 1 h 623"/>
                <a:gd name="T34" fmla="*/ 512 w 1052"/>
                <a:gd name="T35" fmla="*/ 25 h 623"/>
                <a:gd name="T36" fmla="*/ 264 w 1052"/>
                <a:gd name="T37" fmla="*/ 49 h 623"/>
                <a:gd name="T38" fmla="*/ 224 w 1052"/>
                <a:gd name="T39" fmla="*/ 97 h 623"/>
                <a:gd name="T40" fmla="*/ 192 w 1052"/>
                <a:gd name="T41" fmla="*/ 257 h 623"/>
                <a:gd name="T42" fmla="*/ 136 w 1052"/>
                <a:gd name="T43" fmla="*/ 281 h 623"/>
                <a:gd name="T44" fmla="*/ 88 w 1052"/>
                <a:gd name="T45" fmla="*/ 297 h 623"/>
                <a:gd name="T46" fmla="*/ 64 w 1052"/>
                <a:gd name="T47" fmla="*/ 313 h 6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2"/>
                <a:gd name="T73" fmla="*/ 0 h 623"/>
                <a:gd name="T74" fmla="*/ 1052 w 1052"/>
                <a:gd name="T75" fmla="*/ 623 h 6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2" h="623">
                  <a:moveTo>
                    <a:pt x="64" y="313"/>
                  </a:moveTo>
                  <a:cubicBezTo>
                    <a:pt x="38" y="346"/>
                    <a:pt x="13" y="377"/>
                    <a:pt x="0" y="417"/>
                  </a:cubicBezTo>
                  <a:cubicBezTo>
                    <a:pt x="2" y="446"/>
                    <a:pt x="1" y="476"/>
                    <a:pt x="8" y="505"/>
                  </a:cubicBezTo>
                  <a:cubicBezTo>
                    <a:pt x="16" y="542"/>
                    <a:pt x="133" y="581"/>
                    <a:pt x="168" y="585"/>
                  </a:cubicBezTo>
                  <a:cubicBezTo>
                    <a:pt x="216" y="590"/>
                    <a:pt x="264" y="595"/>
                    <a:pt x="312" y="601"/>
                  </a:cubicBezTo>
                  <a:cubicBezTo>
                    <a:pt x="336" y="603"/>
                    <a:pt x="384" y="609"/>
                    <a:pt x="384" y="609"/>
                  </a:cubicBezTo>
                  <a:cubicBezTo>
                    <a:pt x="427" y="607"/>
                    <a:pt x="714" y="623"/>
                    <a:pt x="784" y="577"/>
                  </a:cubicBezTo>
                  <a:cubicBezTo>
                    <a:pt x="802" y="522"/>
                    <a:pt x="784" y="590"/>
                    <a:pt x="784" y="513"/>
                  </a:cubicBezTo>
                  <a:cubicBezTo>
                    <a:pt x="784" y="493"/>
                    <a:pt x="793" y="467"/>
                    <a:pt x="800" y="449"/>
                  </a:cubicBezTo>
                  <a:cubicBezTo>
                    <a:pt x="838" y="487"/>
                    <a:pt x="849" y="490"/>
                    <a:pt x="904" y="481"/>
                  </a:cubicBezTo>
                  <a:cubicBezTo>
                    <a:pt x="929" y="463"/>
                    <a:pt x="950" y="442"/>
                    <a:pt x="976" y="425"/>
                  </a:cubicBezTo>
                  <a:cubicBezTo>
                    <a:pt x="986" y="409"/>
                    <a:pt x="1005" y="396"/>
                    <a:pt x="1008" y="377"/>
                  </a:cubicBezTo>
                  <a:cubicBezTo>
                    <a:pt x="1017" y="311"/>
                    <a:pt x="1000" y="331"/>
                    <a:pt x="1040" y="305"/>
                  </a:cubicBezTo>
                  <a:cubicBezTo>
                    <a:pt x="1030" y="246"/>
                    <a:pt x="1052" y="171"/>
                    <a:pt x="1000" y="137"/>
                  </a:cubicBezTo>
                  <a:cubicBezTo>
                    <a:pt x="970" y="49"/>
                    <a:pt x="1017" y="182"/>
                    <a:pt x="976" y="89"/>
                  </a:cubicBezTo>
                  <a:cubicBezTo>
                    <a:pt x="968" y="72"/>
                    <a:pt x="962" y="31"/>
                    <a:pt x="944" y="17"/>
                  </a:cubicBezTo>
                  <a:cubicBezTo>
                    <a:pt x="938" y="12"/>
                    <a:pt x="890" y="1"/>
                    <a:pt x="888" y="1"/>
                  </a:cubicBezTo>
                  <a:cubicBezTo>
                    <a:pt x="762" y="16"/>
                    <a:pt x="638" y="19"/>
                    <a:pt x="512" y="25"/>
                  </a:cubicBezTo>
                  <a:cubicBezTo>
                    <a:pt x="428" y="15"/>
                    <a:pt x="336" y="0"/>
                    <a:pt x="264" y="49"/>
                  </a:cubicBezTo>
                  <a:cubicBezTo>
                    <a:pt x="252" y="66"/>
                    <a:pt x="230" y="77"/>
                    <a:pt x="224" y="97"/>
                  </a:cubicBezTo>
                  <a:cubicBezTo>
                    <a:pt x="211" y="137"/>
                    <a:pt x="231" y="225"/>
                    <a:pt x="192" y="257"/>
                  </a:cubicBezTo>
                  <a:cubicBezTo>
                    <a:pt x="176" y="269"/>
                    <a:pt x="154" y="273"/>
                    <a:pt x="136" y="281"/>
                  </a:cubicBezTo>
                  <a:cubicBezTo>
                    <a:pt x="120" y="287"/>
                    <a:pt x="88" y="297"/>
                    <a:pt x="88" y="297"/>
                  </a:cubicBezTo>
                  <a:cubicBezTo>
                    <a:pt x="62" y="322"/>
                    <a:pt x="64" y="332"/>
                    <a:pt x="64" y="313"/>
                  </a:cubicBezTo>
                  <a:close/>
                </a:path>
              </a:pathLst>
            </a:custGeom>
            <a:solidFill>
              <a:schemeClr val="hlink"/>
            </a:solidFill>
            <a:ln w="9525">
              <a:solidFill>
                <a:srgbClr val="663300"/>
              </a:solidFill>
              <a:round/>
              <a:headEnd/>
              <a:tailEnd/>
            </a:ln>
          </p:spPr>
          <p:txBody>
            <a:bodyPr wrap="none" anchor="ctr"/>
            <a:lstStyle/>
            <a:p>
              <a:endParaRPr lang="ja-JP" altLang="en-US"/>
            </a:p>
          </p:txBody>
        </p:sp>
        <p:sp>
          <p:nvSpPr>
            <p:cNvPr id="44100" name="Oval 46"/>
            <p:cNvSpPr>
              <a:spLocks noChangeArrowheads="1"/>
            </p:cNvSpPr>
            <p:nvPr/>
          </p:nvSpPr>
          <p:spPr bwMode="auto">
            <a:xfrm>
              <a:off x="1632" y="2448"/>
              <a:ext cx="144" cy="144"/>
            </a:xfrm>
            <a:prstGeom prst="ellipse">
              <a:avLst/>
            </a:prstGeom>
            <a:solidFill>
              <a:srgbClr val="FFFF66"/>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01" name="Oval 47"/>
            <p:cNvSpPr>
              <a:spLocks noChangeArrowheads="1"/>
            </p:cNvSpPr>
            <p:nvPr/>
          </p:nvSpPr>
          <p:spPr bwMode="auto">
            <a:xfrm>
              <a:off x="2168" y="2480"/>
              <a:ext cx="144" cy="144"/>
            </a:xfrm>
            <a:prstGeom prst="ellipse">
              <a:avLst/>
            </a:prstGeom>
            <a:solidFill>
              <a:srgbClr val="FFFF66"/>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102" name="Freeform 48"/>
            <p:cNvSpPr>
              <a:spLocks/>
            </p:cNvSpPr>
            <p:nvPr/>
          </p:nvSpPr>
          <p:spPr bwMode="auto">
            <a:xfrm>
              <a:off x="1832" y="2224"/>
              <a:ext cx="488" cy="144"/>
            </a:xfrm>
            <a:custGeom>
              <a:avLst/>
              <a:gdLst>
                <a:gd name="T0" fmla="*/ 16 w 488"/>
                <a:gd name="T1" fmla="*/ 8 h 144"/>
                <a:gd name="T2" fmla="*/ 0 w 488"/>
                <a:gd name="T3" fmla="*/ 128 h 144"/>
                <a:gd name="T4" fmla="*/ 488 w 488"/>
                <a:gd name="T5" fmla="*/ 144 h 144"/>
                <a:gd name="T6" fmla="*/ 472 w 488"/>
                <a:gd name="T7" fmla="*/ 0 h 144"/>
                <a:gd name="T8" fmla="*/ 16 w 488"/>
                <a:gd name="T9" fmla="*/ 8 h 144"/>
                <a:gd name="T10" fmla="*/ 0 60000 65536"/>
                <a:gd name="T11" fmla="*/ 0 60000 65536"/>
                <a:gd name="T12" fmla="*/ 0 60000 65536"/>
                <a:gd name="T13" fmla="*/ 0 60000 65536"/>
                <a:gd name="T14" fmla="*/ 0 60000 65536"/>
                <a:gd name="T15" fmla="*/ 0 w 488"/>
                <a:gd name="T16" fmla="*/ 0 h 144"/>
                <a:gd name="T17" fmla="*/ 488 w 488"/>
                <a:gd name="T18" fmla="*/ 144 h 144"/>
              </a:gdLst>
              <a:ahLst/>
              <a:cxnLst>
                <a:cxn ang="T10">
                  <a:pos x="T0" y="T1"/>
                </a:cxn>
                <a:cxn ang="T11">
                  <a:pos x="T2" y="T3"/>
                </a:cxn>
                <a:cxn ang="T12">
                  <a:pos x="T4" y="T5"/>
                </a:cxn>
                <a:cxn ang="T13">
                  <a:pos x="T6" y="T7"/>
                </a:cxn>
                <a:cxn ang="T14">
                  <a:pos x="T8" y="T9"/>
                </a:cxn>
              </a:cxnLst>
              <a:rect l="T15" t="T16" r="T17" b="T18"/>
              <a:pathLst>
                <a:path w="488" h="144">
                  <a:moveTo>
                    <a:pt x="16" y="8"/>
                  </a:moveTo>
                  <a:lnTo>
                    <a:pt x="0" y="128"/>
                  </a:lnTo>
                  <a:lnTo>
                    <a:pt x="488" y="144"/>
                  </a:lnTo>
                  <a:lnTo>
                    <a:pt x="472" y="0"/>
                  </a:lnTo>
                  <a:lnTo>
                    <a:pt x="16" y="8"/>
                  </a:lnTo>
                  <a:close/>
                </a:path>
              </a:pathLst>
            </a:custGeom>
            <a:solidFill>
              <a:schemeClr val="bg1"/>
            </a:solidFill>
            <a:ln w="9525">
              <a:solidFill>
                <a:schemeClr val="tx1"/>
              </a:solidFill>
              <a:round/>
              <a:headEnd/>
              <a:tailEnd/>
            </a:ln>
          </p:spPr>
          <p:txBody>
            <a:bodyPr wrap="none" anchor="ctr"/>
            <a:lstStyle/>
            <a:p>
              <a:endParaRPr lang="ja-JP" altLang="en-US"/>
            </a:p>
          </p:txBody>
        </p:sp>
        <p:sp>
          <p:nvSpPr>
            <p:cNvPr id="44103" name="Freeform 49"/>
            <p:cNvSpPr>
              <a:spLocks/>
            </p:cNvSpPr>
            <p:nvPr/>
          </p:nvSpPr>
          <p:spPr bwMode="auto">
            <a:xfrm>
              <a:off x="2352" y="2168"/>
              <a:ext cx="184" cy="208"/>
            </a:xfrm>
            <a:custGeom>
              <a:avLst/>
              <a:gdLst>
                <a:gd name="T0" fmla="*/ 0 w 184"/>
                <a:gd name="T1" fmla="*/ 56 h 208"/>
                <a:gd name="T2" fmla="*/ 24 w 184"/>
                <a:gd name="T3" fmla="*/ 208 h 208"/>
                <a:gd name="T4" fmla="*/ 184 w 184"/>
                <a:gd name="T5" fmla="*/ 120 h 208"/>
                <a:gd name="T6" fmla="*/ 152 w 184"/>
                <a:gd name="T7" fmla="*/ 0 h 208"/>
                <a:gd name="T8" fmla="*/ 0 w 184"/>
                <a:gd name="T9" fmla="*/ 56 h 208"/>
                <a:gd name="T10" fmla="*/ 0 60000 65536"/>
                <a:gd name="T11" fmla="*/ 0 60000 65536"/>
                <a:gd name="T12" fmla="*/ 0 60000 65536"/>
                <a:gd name="T13" fmla="*/ 0 60000 65536"/>
                <a:gd name="T14" fmla="*/ 0 60000 65536"/>
                <a:gd name="T15" fmla="*/ 0 w 184"/>
                <a:gd name="T16" fmla="*/ 0 h 208"/>
                <a:gd name="T17" fmla="*/ 184 w 184"/>
                <a:gd name="T18" fmla="*/ 208 h 208"/>
              </a:gdLst>
              <a:ahLst/>
              <a:cxnLst>
                <a:cxn ang="T10">
                  <a:pos x="T0" y="T1"/>
                </a:cxn>
                <a:cxn ang="T11">
                  <a:pos x="T2" y="T3"/>
                </a:cxn>
                <a:cxn ang="T12">
                  <a:pos x="T4" y="T5"/>
                </a:cxn>
                <a:cxn ang="T13">
                  <a:pos x="T6" y="T7"/>
                </a:cxn>
                <a:cxn ang="T14">
                  <a:pos x="T8" y="T9"/>
                </a:cxn>
              </a:cxnLst>
              <a:rect l="T15" t="T16" r="T17" b="T18"/>
              <a:pathLst>
                <a:path w="184" h="208">
                  <a:moveTo>
                    <a:pt x="0" y="56"/>
                  </a:moveTo>
                  <a:lnTo>
                    <a:pt x="24" y="208"/>
                  </a:lnTo>
                  <a:lnTo>
                    <a:pt x="184" y="120"/>
                  </a:lnTo>
                  <a:lnTo>
                    <a:pt x="152" y="0"/>
                  </a:lnTo>
                  <a:lnTo>
                    <a:pt x="0" y="56"/>
                  </a:lnTo>
                  <a:close/>
                </a:path>
              </a:pathLst>
            </a:custGeom>
            <a:solidFill>
              <a:schemeClr val="bg1"/>
            </a:solidFill>
            <a:ln w="9525">
              <a:solidFill>
                <a:schemeClr val="tx1"/>
              </a:solidFill>
              <a:round/>
              <a:headEnd/>
              <a:tailEnd/>
            </a:ln>
          </p:spPr>
          <p:txBody>
            <a:bodyPr wrap="none" anchor="ctr"/>
            <a:lstStyle/>
            <a:p>
              <a:endParaRPr lang="ja-JP" altLang="en-US"/>
            </a:p>
          </p:txBody>
        </p:sp>
      </p:grpSp>
      <p:grpSp>
        <p:nvGrpSpPr>
          <p:cNvPr id="44040" name="Group 50"/>
          <p:cNvGrpSpPr>
            <a:grpSpLocks/>
          </p:cNvGrpSpPr>
          <p:nvPr/>
        </p:nvGrpSpPr>
        <p:grpSpPr bwMode="auto">
          <a:xfrm rot="-796898">
            <a:off x="3733800" y="4144963"/>
            <a:ext cx="1003300" cy="825500"/>
            <a:chOff x="2768" y="2224"/>
            <a:chExt cx="888" cy="784"/>
          </a:xfrm>
        </p:grpSpPr>
        <p:sp>
          <p:nvSpPr>
            <p:cNvPr id="44091" name="Freeform 51"/>
            <p:cNvSpPr>
              <a:spLocks/>
            </p:cNvSpPr>
            <p:nvPr/>
          </p:nvSpPr>
          <p:spPr bwMode="auto">
            <a:xfrm>
              <a:off x="2768" y="2232"/>
              <a:ext cx="168" cy="752"/>
            </a:xfrm>
            <a:custGeom>
              <a:avLst/>
              <a:gdLst>
                <a:gd name="T0" fmla="*/ 301 w 160"/>
                <a:gd name="T1" fmla="*/ 8 h 736"/>
                <a:gd name="T2" fmla="*/ 175 w 160"/>
                <a:gd name="T3" fmla="*/ 0 h 736"/>
                <a:gd name="T4" fmla="*/ 190 w 160"/>
                <a:gd name="T5" fmla="*/ 497 h 736"/>
                <a:gd name="T6" fmla="*/ 0 w 160"/>
                <a:gd name="T7" fmla="*/ 940 h 736"/>
                <a:gd name="T8" fmla="*/ 144 w 160"/>
                <a:gd name="T9" fmla="*/ 919 h 736"/>
                <a:gd name="T10" fmla="*/ 316 w 160"/>
                <a:gd name="T11" fmla="*/ 994 h 736"/>
                <a:gd name="T12" fmla="*/ 0 60000 65536"/>
                <a:gd name="T13" fmla="*/ 0 60000 65536"/>
                <a:gd name="T14" fmla="*/ 0 60000 65536"/>
                <a:gd name="T15" fmla="*/ 0 60000 65536"/>
                <a:gd name="T16" fmla="*/ 0 60000 65536"/>
                <a:gd name="T17" fmla="*/ 0 60000 65536"/>
                <a:gd name="T18" fmla="*/ 0 w 160"/>
                <a:gd name="T19" fmla="*/ 0 h 736"/>
                <a:gd name="T20" fmla="*/ 160 w 160"/>
                <a:gd name="T21" fmla="*/ 736 h 736"/>
              </a:gdLst>
              <a:ahLst/>
              <a:cxnLst>
                <a:cxn ang="T12">
                  <a:pos x="T0" y="T1"/>
                </a:cxn>
                <a:cxn ang="T13">
                  <a:pos x="T2" y="T3"/>
                </a:cxn>
                <a:cxn ang="T14">
                  <a:pos x="T4" y="T5"/>
                </a:cxn>
                <a:cxn ang="T15">
                  <a:pos x="T6" y="T7"/>
                </a:cxn>
                <a:cxn ang="T16">
                  <a:pos x="T8" y="T9"/>
                </a:cxn>
                <a:cxn ang="T17">
                  <a:pos x="T10" y="T11"/>
                </a:cxn>
              </a:cxnLst>
              <a:rect l="T18" t="T19" r="T20" b="T21"/>
              <a:pathLst>
                <a:path w="160" h="736">
                  <a:moveTo>
                    <a:pt x="152" y="8"/>
                  </a:moveTo>
                  <a:lnTo>
                    <a:pt x="88" y="0"/>
                  </a:lnTo>
                  <a:lnTo>
                    <a:pt x="96" y="368"/>
                  </a:lnTo>
                  <a:lnTo>
                    <a:pt x="0" y="696"/>
                  </a:lnTo>
                  <a:lnTo>
                    <a:pt x="72" y="680"/>
                  </a:lnTo>
                  <a:lnTo>
                    <a:pt x="160" y="736"/>
                  </a:lnTo>
                </a:path>
              </a:pathLst>
            </a:custGeom>
            <a:solidFill>
              <a:schemeClr val="bg1"/>
            </a:solidFill>
            <a:ln w="9525">
              <a:solidFill>
                <a:schemeClr val="tx1"/>
              </a:solidFill>
              <a:round/>
              <a:headEnd/>
              <a:tailEnd/>
            </a:ln>
          </p:spPr>
          <p:txBody>
            <a:bodyPr wrap="none" anchor="ctr"/>
            <a:lstStyle/>
            <a:p>
              <a:endParaRPr lang="ja-JP" altLang="en-US"/>
            </a:p>
          </p:txBody>
        </p:sp>
        <p:sp>
          <p:nvSpPr>
            <p:cNvPr id="44092" name="Rectangle 52"/>
            <p:cNvSpPr>
              <a:spLocks noChangeArrowheads="1"/>
            </p:cNvSpPr>
            <p:nvPr/>
          </p:nvSpPr>
          <p:spPr bwMode="auto">
            <a:xfrm>
              <a:off x="2904" y="2224"/>
              <a:ext cx="704" cy="784"/>
            </a:xfrm>
            <a:prstGeom prst="rect">
              <a:avLst/>
            </a:prstGeom>
            <a:solidFill>
              <a:schemeClr val="bg1"/>
            </a:solidFill>
            <a:ln w="9525">
              <a:solidFill>
                <a:schemeClr val="tx1"/>
              </a:solidFill>
              <a:miter lim="800000"/>
              <a:headEnd/>
              <a:tailEnd/>
            </a:ln>
          </p:spPr>
          <p:txBody>
            <a:bodyPr wrap="none" anchor="ctr"/>
            <a:lstStyle/>
            <a:p>
              <a:pPr defTabSz="457200"/>
              <a:endParaRPr lang="ja-JP" altLang="en-US" sz="1800">
                <a:latin typeface="Calibri" pitchFamily="34" charset="0"/>
              </a:endParaRPr>
            </a:p>
          </p:txBody>
        </p:sp>
        <p:sp>
          <p:nvSpPr>
            <p:cNvPr id="44093" name="Freeform 53"/>
            <p:cNvSpPr>
              <a:spLocks/>
            </p:cNvSpPr>
            <p:nvPr/>
          </p:nvSpPr>
          <p:spPr bwMode="auto">
            <a:xfrm>
              <a:off x="2904" y="2232"/>
              <a:ext cx="752" cy="224"/>
            </a:xfrm>
            <a:custGeom>
              <a:avLst/>
              <a:gdLst>
                <a:gd name="T0" fmla="*/ 24 w 752"/>
                <a:gd name="T1" fmla="*/ 216 h 224"/>
                <a:gd name="T2" fmla="*/ 752 w 752"/>
                <a:gd name="T3" fmla="*/ 216 h 224"/>
                <a:gd name="T4" fmla="*/ 696 w 752"/>
                <a:gd name="T5" fmla="*/ 0 h 224"/>
                <a:gd name="T6" fmla="*/ 0 w 752"/>
                <a:gd name="T7" fmla="*/ 0 h 224"/>
                <a:gd name="T8" fmla="*/ 80 w 752"/>
                <a:gd name="T9" fmla="*/ 224 h 224"/>
                <a:gd name="T10" fmla="*/ 0 60000 65536"/>
                <a:gd name="T11" fmla="*/ 0 60000 65536"/>
                <a:gd name="T12" fmla="*/ 0 60000 65536"/>
                <a:gd name="T13" fmla="*/ 0 60000 65536"/>
                <a:gd name="T14" fmla="*/ 0 60000 65536"/>
                <a:gd name="T15" fmla="*/ 0 w 752"/>
                <a:gd name="T16" fmla="*/ 0 h 224"/>
                <a:gd name="T17" fmla="*/ 752 w 752"/>
                <a:gd name="T18" fmla="*/ 224 h 224"/>
              </a:gdLst>
              <a:ahLst/>
              <a:cxnLst>
                <a:cxn ang="T10">
                  <a:pos x="T0" y="T1"/>
                </a:cxn>
                <a:cxn ang="T11">
                  <a:pos x="T2" y="T3"/>
                </a:cxn>
                <a:cxn ang="T12">
                  <a:pos x="T4" y="T5"/>
                </a:cxn>
                <a:cxn ang="T13">
                  <a:pos x="T6" y="T7"/>
                </a:cxn>
                <a:cxn ang="T14">
                  <a:pos x="T8" y="T9"/>
                </a:cxn>
              </a:cxnLst>
              <a:rect l="T15" t="T16" r="T17" b="T18"/>
              <a:pathLst>
                <a:path w="752" h="224">
                  <a:moveTo>
                    <a:pt x="24" y="216"/>
                  </a:moveTo>
                  <a:lnTo>
                    <a:pt x="752" y="216"/>
                  </a:lnTo>
                  <a:lnTo>
                    <a:pt x="696" y="0"/>
                  </a:lnTo>
                  <a:lnTo>
                    <a:pt x="0" y="0"/>
                  </a:lnTo>
                  <a:lnTo>
                    <a:pt x="80" y="224"/>
                  </a:lnTo>
                </a:path>
              </a:pathLst>
            </a:custGeom>
            <a:solidFill>
              <a:schemeClr val="bg1"/>
            </a:solidFill>
            <a:ln w="9525">
              <a:solidFill>
                <a:schemeClr val="tx1"/>
              </a:solidFill>
              <a:round/>
              <a:headEnd/>
              <a:tailEnd/>
            </a:ln>
          </p:spPr>
          <p:txBody>
            <a:bodyPr wrap="none" anchor="ctr"/>
            <a:lstStyle/>
            <a:p>
              <a:endParaRPr lang="ja-JP" altLang="en-US"/>
            </a:p>
          </p:txBody>
        </p:sp>
        <p:sp>
          <p:nvSpPr>
            <p:cNvPr id="44094" name="Text Box 54"/>
            <p:cNvSpPr txBox="1">
              <a:spLocks noChangeArrowheads="1"/>
            </p:cNvSpPr>
            <p:nvPr/>
          </p:nvSpPr>
          <p:spPr bwMode="auto">
            <a:xfrm>
              <a:off x="2984" y="2589"/>
              <a:ext cx="589"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900" b="1">
                  <a:latin typeface="Calibri" pitchFamily="34" charset="0"/>
                </a:rPr>
                <a:t>院外処方</a:t>
              </a:r>
              <a:endParaRPr lang="en-US" altLang="ja-JP" sz="900" b="1">
                <a:latin typeface="Calibri" pitchFamily="34" charset="0"/>
              </a:endParaRPr>
            </a:p>
            <a:p>
              <a:pPr eaLnBrk="1" hangingPunct="1"/>
              <a:r>
                <a:rPr lang="ja-JP" altLang="en-US" sz="900" b="1">
                  <a:latin typeface="Calibri" pitchFamily="34" charset="0"/>
                </a:rPr>
                <a:t>凸凹薬局</a:t>
              </a:r>
            </a:p>
          </p:txBody>
        </p:sp>
        <p:sp>
          <p:nvSpPr>
            <p:cNvPr id="44095" name="Rectangle 55"/>
            <p:cNvSpPr>
              <a:spLocks noChangeArrowheads="1"/>
            </p:cNvSpPr>
            <p:nvPr/>
          </p:nvSpPr>
          <p:spPr bwMode="auto">
            <a:xfrm>
              <a:off x="2976" y="2568"/>
              <a:ext cx="576" cy="3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a:endParaRPr lang="ja-JP" altLang="en-US" sz="1800">
                <a:latin typeface="Calibri" pitchFamily="34" charset="0"/>
              </a:endParaRPr>
            </a:p>
          </p:txBody>
        </p:sp>
      </p:grpSp>
      <p:grpSp>
        <p:nvGrpSpPr>
          <p:cNvPr id="44041" name="Group 56"/>
          <p:cNvGrpSpPr>
            <a:grpSpLocks/>
          </p:cNvGrpSpPr>
          <p:nvPr/>
        </p:nvGrpSpPr>
        <p:grpSpPr bwMode="auto">
          <a:xfrm>
            <a:off x="2673350" y="3228975"/>
            <a:ext cx="1295400" cy="822325"/>
            <a:chOff x="4152" y="2128"/>
            <a:chExt cx="1136" cy="750"/>
          </a:xfrm>
        </p:grpSpPr>
        <p:sp>
          <p:nvSpPr>
            <p:cNvPr id="44079" name="Rectangle 57"/>
            <p:cNvSpPr>
              <a:spLocks noChangeArrowheads="1"/>
            </p:cNvSpPr>
            <p:nvPr/>
          </p:nvSpPr>
          <p:spPr bwMode="auto">
            <a:xfrm>
              <a:off x="4152" y="2297"/>
              <a:ext cx="1136" cy="581"/>
            </a:xfrm>
            <a:prstGeom prst="rect">
              <a:avLst/>
            </a:prstGeom>
            <a:solidFill>
              <a:srgbClr val="FFFF66"/>
            </a:solidFill>
            <a:ln w="9525">
              <a:solidFill>
                <a:schemeClr val="tx1"/>
              </a:solidFill>
              <a:miter lim="800000"/>
              <a:headEnd/>
              <a:tailEnd/>
            </a:ln>
          </p:spPr>
          <p:txBody>
            <a:bodyPr wrap="none" anchor="ctr"/>
            <a:lstStyle/>
            <a:p>
              <a:pPr defTabSz="457200"/>
              <a:endParaRPr lang="ja-JP" altLang="en-US" sz="1800">
                <a:latin typeface="Calibri" pitchFamily="34" charset="0"/>
              </a:endParaRPr>
            </a:p>
          </p:txBody>
        </p:sp>
        <p:sp>
          <p:nvSpPr>
            <p:cNvPr id="44080" name="Rectangle 58" descr="紙袋"/>
            <p:cNvSpPr>
              <a:spLocks noChangeArrowheads="1"/>
            </p:cNvSpPr>
            <p:nvPr/>
          </p:nvSpPr>
          <p:spPr bwMode="auto">
            <a:xfrm>
              <a:off x="4195" y="2334"/>
              <a:ext cx="1050" cy="499"/>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a:endParaRPr lang="ja-JP" altLang="en-US" sz="1800">
                <a:latin typeface="Calibri" pitchFamily="34" charset="0"/>
              </a:endParaRPr>
            </a:p>
          </p:txBody>
        </p:sp>
        <p:sp>
          <p:nvSpPr>
            <p:cNvPr id="44081" name="Text Box 59"/>
            <p:cNvSpPr txBox="1">
              <a:spLocks noChangeArrowheads="1"/>
            </p:cNvSpPr>
            <p:nvPr/>
          </p:nvSpPr>
          <p:spPr bwMode="auto">
            <a:xfrm>
              <a:off x="4222" y="2363"/>
              <a:ext cx="662"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000">
                  <a:latin typeface="Calibri" pitchFamily="34" charset="0"/>
                </a:rPr>
                <a:t>10000</a:t>
              </a:r>
            </a:p>
            <a:p>
              <a:pPr eaLnBrk="1" hangingPunct="1"/>
              <a:r>
                <a:rPr lang="ja-JP" altLang="en-US" sz="900" b="1">
                  <a:latin typeface="Calibri" pitchFamily="34" charset="0"/>
                </a:rPr>
                <a:t>日本銀行券</a:t>
              </a:r>
              <a:endParaRPr lang="en-US" altLang="ja-JP" sz="900" b="1">
                <a:latin typeface="Calibri" pitchFamily="34" charset="0"/>
              </a:endParaRPr>
            </a:p>
            <a:p>
              <a:pPr eaLnBrk="1" hangingPunct="1"/>
              <a:r>
                <a:rPr lang="ja-JP" altLang="en-US" sz="900" b="1">
                  <a:latin typeface="Calibri" pitchFamily="34" charset="0"/>
                </a:rPr>
                <a:t>壱万円</a:t>
              </a:r>
              <a:endParaRPr lang="ja-JP" altLang="en-US" sz="900">
                <a:latin typeface="Calibri" pitchFamily="34" charset="0"/>
              </a:endParaRPr>
            </a:p>
          </p:txBody>
        </p:sp>
        <p:sp>
          <p:nvSpPr>
            <p:cNvPr id="44082" name="Oval 60"/>
            <p:cNvSpPr>
              <a:spLocks noChangeArrowheads="1"/>
            </p:cNvSpPr>
            <p:nvPr/>
          </p:nvSpPr>
          <p:spPr bwMode="auto">
            <a:xfrm>
              <a:off x="4592" y="2476"/>
              <a:ext cx="291" cy="275"/>
            </a:xfrm>
            <a:prstGeom prst="ellipse">
              <a:avLst/>
            </a:pr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a:endParaRPr lang="ja-JP" altLang="en-US" sz="1800">
                <a:latin typeface="Calibri" pitchFamily="34" charset="0"/>
              </a:endParaRPr>
            </a:p>
          </p:txBody>
        </p:sp>
        <p:sp>
          <p:nvSpPr>
            <p:cNvPr id="44083" name="Freeform 61"/>
            <p:cNvSpPr>
              <a:spLocks/>
            </p:cNvSpPr>
            <p:nvPr/>
          </p:nvSpPr>
          <p:spPr bwMode="auto">
            <a:xfrm>
              <a:off x="4979" y="2353"/>
              <a:ext cx="252" cy="310"/>
            </a:xfrm>
            <a:custGeom>
              <a:avLst/>
              <a:gdLst>
                <a:gd name="T0" fmla="*/ 6 w 282"/>
                <a:gd name="T1" fmla="*/ 68 h 315"/>
                <a:gd name="T2" fmla="*/ 11 w 282"/>
                <a:gd name="T3" fmla="*/ 22 h 315"/>
                <a:gd name="T4" fmla="*/ 16 w 282"/>
                <a:gd name="T5" fmla="*/ 4 h 315"/>
                <a:gd name="T6" fmla="*/ 19 w 282"/>
                <a:gd name="T7" fmla="*/ 0 h 315"/>
                <a:gd name="T8" fmla="*/ 23 w 282"/>
                <a:gd name="T9" fmla="*/ 12 h 315"/>
                <a:gd name="T10" fmla="*/ 24 w 282"/>
                <a:gd name="T11" fmla="*/ 16 h 315"/>
                <a:gd name="T12" fmla="*/ 36 w 282"/>
                <a:gd name="T13" fmla="*/ 16 h 315"/>
                <a:gd name="T14" fmla="*/ 55 w 282"/>
                <a:gd name="T15" fmla="*/ 72 h 315"/>
                <a:gd name="T16" fmla="*/ 56 w 282"/>
                <a:gd name="T17" fmla="*/ 89 h 315"/>
                <a:gd name="T18" fmla="*/ 54 w 282"/>
                <a:gd name="T19" fmla="*/ 141 h 315"/>
                <a:gd name="T20" fmla="*/ 56 w 282"/>
                <a:gd name="T21" fmla="*/ 122 h 315"/>
                <a:gd name="T22" fmla="*/ 58 w 282"/>
                <a:gd name="T23" fmla="*/ 149 h 315"/>
                <a:gd name="T24" fmla="*/ 50 w 282"/>
                <a:gd name="T25" fmla="*/ 215 h 315"/>
                <a:gd name="T26" fmla="*/ 47 w 282"/>
                <a:gd name="T27" fmla="*/ 209 h 315"/>
                <a:gd name="T28" fmla="*/ 32 w 282"/>
                <a:gd name="T29" fmla="*/ 251 h 315"/>
                <a:gd name="T30" fmla="*/ 15 w 282"/>
                <a:gd name="T31" fmla="*/ 224 h 315"/>
                <a:gd name="T32" fmla="*/ 7 w 282"/>
                <a:gd name="T33" fmla="*/ 170 h 315"/>
                <a:gd name="T34" fmla="*/ 5 w 282"/>
                <a:gd name="T35" fmla="*/ 176 h 315"/>
                <a:gd name="T36" fmla="*/ 4 w 282"/>
                <a:gd name="T37" fmla="*/ 162 h 315"/>
                <a:gd name="T38" fmla="*/ 0 w 282"/>
                <a:gd name="T39" fmla="*/ 124 h 315"/>
                <a:gd name="T40" fmla="*/ 4 w 282"/>
                <a:gd name="T41" fmla="*/ 93 h 315"/>
                <a:gd name="T42" fmla="*/ 6 w 282"/>
                <a:gd name="T43" fmla="*/ 98 h 315"/>
                <a:gd name="T44" fmla="*/ 7 w 282"/>
                <a:gd name="T45" fmla="*/ 92 h 315"/>
                <a:gd name="T46" fmla="*/ 6 w 282"/>
                <a:gd name="T47" fmla="*/ 68 h 3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2"/>
                <a:gd name="T73" fmla="*/ 0 h 315"/>
                <a:gd name="T74" fmla="*/ 282 w 282"/>
                <a:gd name="T75" fmla="*/ 315 h 3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2" h="315">
                  <a:moveTo>
                    <a:pt x="28" y="82"/>
                  </a:moveTo>
                  <a:cubicBezTo>
                    <a:pt x="36" y="62"/>
                    <a:pt x="43" y="41"/>
                    <a:pt x="52" y="22"/>
                  </a:cubicBezTo>
                  <a:cubicBezTo>
                    <a:pt x="55" y="15"/>
                    <a:pt x="68" y="6"/>
                    <a:pt x="76" y="4"/>
                  </a:cubicBezTo>
                  <a:cubicBezTo>
                    <a:pt x="80" y="2"/>
                    <a:pt x="88" y="0"/>
                    <a:pt x="88" y="0"/>
                  </a:cubicBezTo>
                  <a:cubicBezTo>
                    <a:pt x="104" y="5"/>
                    <a:pt x="96" y="1"/>
                    <a:pt x="112" y="12"/>
                  </a:cubicBezTo>
                  <a:cubicBezTo>
                    <a:pt x="114" y="13"/>
                    <a:pt x="118" y="16"/>
                    <a:pt x="118" y="16"/>
                  </a:cubicBezTo>
                  <a:cubicBezTo>
                    <a:pt x="145" y="13"/>
                    <a:pt x="139" y="12"/>
                    <a:pt x="170" y="16"/>
                  </a:cubicBezTo>
                  <a:cubicBezTo>
                    <a:pt x="214" y="20"/>
                    <a:pt x="233" y="57"/>
                    <a:pt x="262" y="86"/>
                  </a:cubicBezTo>
                  <a:cubicBezTo>
                    <a:pt x="263" y="94"/>
                    <a:pt x="266" y="103"/>
                    <a:pt x="268" y="112"/>
                  </a:cubicBezTo>
                  <a:cubicBezTo>
                    <a:pt x="266" y="140"/>
                    <a:pt x="265" y="152"/>
                    <a:pt x="258" y="176"/>
                  </a:cubicBezTo>
                  <a:cubicBezTo>
                    <a:pt x="259" y="162"/>
                    <a:pt x="256" y="154"/>
                    <a:pt x="270" y="150"/>
                  </a:cubicBezTo>
                  <a:cubicBezTo>
                    <a:pt x="279" y="159"/>
                    <a:pt x="279" y="174"/>
                    <a:pt x="282" y="188"/>
                  </a:cubicBezTo>
                  <a:cubicBezTo>
                    <a:pt x="280" y="221"/>
                    <a:pt x="278" y="248"/>
                    <a:pt x="250" y="270"/>
                  </a:cubicBezTo>
                  <a:cubicBezTo>
                    <a:pt x="242" y="265"/>
                    <a:pt x="231" y="250"/>
                    <a:pt x="228" y="262"/>
                  </a:cubicBezTo>
                  <a:cubicBezTo>
                    <a:pt x="223" y="315"/>
                    <a:pt x="209" y="309"/>
                    <a:pt x="158" y="314"/>
                  </a:cubicBezTo>
                  <a:cubicBezTo>
                    <a:pt x="118" y="311"/>
                    <a:pt x="101" y="307"/>
                    <a:pt x="74" y="280"/>
                  </a:cubicBezTo>
                  <a:cubicBezTo>
                    <a:pt x="69" y="265"/>
                    <a:pt x="44" y="220"/>
                    <a:pt x="32" y="212"/>
                  </a:cubicBezTo>
                  <a:cubicBezTo>
                    <a:pt x="30" y="214"/>
                    <a:pt x="28" y="218"/>
                    <a:pt x="26" y="218"/>
                  </a:cubicBezTo>
                  <a:cubicBezTo>
                    <a:pt x="25" y="217"/>
                    <a:pt x="16" y="205"/>
                    <a:pt x="16" y="204"/>
                  </a:cubicBezTo>
                  <a:cubicBezTo>
                    <a:pt x="7" y="187"/>
                    <a:pt x="4" y="169"/>
                    <a:pt x="0" y="152"/>
                  </a:cubicBezTo>
                  <a:cubicBezTo>
                    <a:pt x="2" y="138"/>
                    <a:pt x="1" y="128"/>
                    <a:pt x="14" y="120"/>
                  </a:cubicBezTo>
                  <a:cubicBezTo>
                    <a:pt x="22" y="122"/>
                    <a:pt x="26" y="139"/>
                    <a:pt x="30" y="126"/>
                  </a:cubicBezTo>
                  <a:cubicBezTo>
                    <a:pt x="30" y="123"/>
                    <a:pt x="31" y="120"/>
                    <a:pt x="32" y="118"/>
                  </a:cubicBezTo>
                  <a:cubicBezTo>
                    <a:pt x="34" y="90"/>
                    <a:pt x="36" y="102"/>
                    <a:pt x="28" y="82"/>
                  </a:cubicBez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44084" name="Freeform 62"/>
            <p:cNvSpPr>
              <a:spLocks/>
            </p:cNvSpPr>
            <p:nvPr/>
          </p:nvSpPr>
          <p:spPr bwMode="auto">
            <a:xfrm>
              <a:off x="5000" y="2345"/>
              <a:ext cx="229" cy="134"/>
            </a:xfrm>
            <a:custGeom>
              <a:avLst/>
              <a:gdLst>
                <a:gd name="T0" fmla="*/ 4 w 259"/>
                <a:gd name="T1" fmla="*/ 38 h 144"/>
                <a:gd name="T2" fmla="*/ 9 w 259"/>
                <a:gd name="T3" fmla="*/ 23 h 144"/>
                <a:gd name="T4" fmla="*/ 20 w 259"/>
                <a:gd name="T5" fmla="*/ 32 h 144"/>
                <a:gd name="T6" fmla="*/ 33 w 259"/>
                <a:gd name="T7" fmla="*/ 24 h 144"/>
                <a:gd name="T8" fmla="*/ 34 w 259"/>
                <a:gd name="T9" fmla="*/ 34 h 144"/>
                <a:gd name="T10" fmla="*/ 39 w 259"/>
                <a:gd name="T11" fmla="*/ 39 h 144"/>
                <a:gd name="T12" fmla="*/ 43 w 259"/>
                <a:gd name="T13" fmla="*/ 52 h 144"/>
                <a:gd name="T14" fmla="*/ 44 w 259"/>
                <a:gd name="T15" fmla="*/ 42 h 144"/>
                <a:gd name="T16" fmla="*/ 46 w 259"/>
                <a:gd name="T17" fmla="*/ 37 h 144"/>
                <a:gd name="T18" fmla="*/ 42 w 259"/>
                <a:gd name="T19" fmla="*/ 17 h 144"/>
                <a:gd name="T20" fmla="*/ 40 w 259"/>
                <a:gd name="T21" fmla="*/ 10 h 144"/>
                <a:gd name="T22" fmla="*/ 39 w 259"/>
                <a:gd name="T23" fmla="*/ 7 h 144"/>
                <a:gd name="T24" fmla="*/ 26 w 259"/>
                <a:gd name="T25" fmla="*/ 7 h 144"/>
                <a:gd name="T26" fmla="*/ 19 w 259"/>
                <a:gd name="T27" fmla="*/ 7 h 144"/>
                <a:gd name="T28" fmla="*/ 11 w 259"/>
                <a:gd name="T29" fmla="*/ 0 h 144"/>
                <a:gd name="T30" fmla="*/ 4 w 259"/>
                <a:gd name="T31" fmla="*/ 10 h 144"/>
                <a:gd name="T32" fmla="*/ 4 w 259"/>
                <a:gd name="T33" fmla="*/ 19 h 144"/>
                <a:gd name="T34" fmla="*/ 3 w 259"/>
                <a:gd name="T35" fmla="*/ 27 h 144"/>
                <a:gd name="T36" fmla="*/ 4 w 259"/>
                <a:gd name="T37" fmla="*/ 38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9"/>
                <a:gd name="T58" fmla="*/ 0 h 144"/>
                <a:gd name="T59" fmla="*/ 259 w 259"/>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9" h="144">
                  <a:moveTo>
                    <a:pt x="13" y="104"/>
                  </a:moveTo>
                  <a:cubicBezTo>
                    <a:pt x="32" y="89"/>
                    <a:pt x="43" y="84"/>
                    <a:pt x="49" y="62"/>
                  </a:cubicBezTo>
                  <a:cubicBezTo>
                    <a:pt x="66" y="73"/>
                    <a:pt x="92" y="80"/>
                    <a:pt x="113" y="86"/>
                  </a:cubicBezTo>
                  <a:cubicBezTo>
                    <a:pt x="139" y="83"/>
                    <a:pt x="157" y="69"/>
                    <a:pt x="183" y="66"/>
                  </a:cubicBezTo>
                  <a:cubicBezTo>
                    <a:pt x="198" y="69"/>
                    <a:pt x="188" y="80"/>
                    <a:pt x="197" y="92"/>
                  </a:cubicBezTo>
                  <a:cubicBezTo>
                    <a:pt x="200" y="97"/>
                    <a:pt x="211" y="102"/>
                    <a:pt x="217" y="106"/>
                  </a:cubicBezTo>
                  <a:cubicBezTo>
                    <a:pt x="219" y="123"/>
                    <a:pt x="223" y="133"/>
                    <a:pt x="239" y="144"/>
                  </a:cubicBezTo>
                  <a:cubicBezTo>
                    <a:pt x="248" y="137"/>
                    <a:pt x="251" y="124"/>
                    <a:pt x="255" y="114"/>
                  </a:cubicBezTo>
                  <a:cubicBezTo>
                    <a:pt x="256" y="110"/>
                    <a:pt x="259" y="102"/>
                    <a:pt x="259" y="102"/>
                  </a:cubicBezTo>
                  <a:cubicBezTo>
                    <a:pt x="254" y="80"/>
                    <a:pt x="244" y="65"/>
                    <a:pt x="235" y="46"/>
                  </a:cubicBezTo>
                  <a:cubicBezTo>
                    <a:pt x="232" y="40"/>
                    <a:pt x="230" y="33"/>
                    <a:pt x="227" y="28"/>
                  </a:cubicBezTo>
                  <a:cubicBezTo>
                    <a:pt x="224" y="23"/>
                    <a:pt x="219" y="16"/>
                    <a:pt x="219" y="16"/>
                  </a:cubicBezTo>
                  <a:cubicBezTo>
                    <a:pt x="194" y="20"/>
                    <a:pt x="169" y="20"/>
                    <a:pt x="145" y="22"/>
                  </a:cubicBezTo>
                  <a:cubicBezTo>
                    <a:pt x="141" y="21"/>
                    <a:pt x="113" y="21"/>
                    <a:pt x="103" y="18"/>
                  </a:cubicBezTo>
                  <a:cubicBezTo>
                    <a:pt x="87" y="12"/>
                    <a:pt x="77" y="3"/>
                    <a:pt x="61" y="0"/>
                  </a:cubicBezTo>
                  <a:cubicBezTo>
                    <a:pt x="46" y="4"/>
                    <a:pt x="33" y="17"/>
                    <a:pt x="23" y="28"/>
                  </a:cubicBezTo>
                  <a:cubicBezTo>
                    <a:pt x="20" y="36"/>
                    <a:pt x="9" y="52"/>
                    <a:pt x="9" y="52"/>
                  </a:cubicBezTo>
                  <a:cubicBezTo>
                    <a:pt x="7" y="58"/>
                    <a:pt x="3" y="72"/>
                    <a:pt x="3" y="72"/>
                  </a:cubicBezTo>
                  <a:cubicBezTo>
                    <a:pt x="3" y="77"/>
                    <a:pt x="0" y="116"/>
                    <a:pt x="13" y="104"/>
                  </a:cubicBezTo>
                  <a:close/>
                </a:path>
              </a:pathLst>
            </a:custGeom>
            <a:solidFill>
              <a:schemeClr val="tx1"/>
            </a:solidFill>
            <a:ln w="9525">
              <a:solidFill>
                <a:schemeClr val="tx1"/>
              </a:solidFill>
              <a:round/>
              <a:headEnd/>
              <a:tailEnd/>
            </a:ln>
          </p:spPr>
          <p:txBody>
            <a:bodyPr wrap="none" anchor="ctr"/>
            <a:lstStyle/>
            <a:p>
              <a:endParaRPr lang="ja-JP" altLang="en-US"/>
            </a:p>
          </p:txBody>
        </p:sp>
        <p:sp>
          <p:nvSpPr>
            <p:cNvPr id="44085" name="Oval 63"/>
            <p:cNvSpPr>
              <a:spLocks noChangeArrowheads="1"/>
            </p:cNvSpPr>
            <p:nvPr/>
          </p:nvSpPr>
          <p:spPr bwMode="auto">
            <a:xfrm>
              <a:off x="5040" y="2478"/>
              <a:ext cx="41" cy="43"/>
            </a:xfrm>
            <a:prstGeom prst="ellipse">
              <a:avLst/>
            </a:prstGeom>
            <a:solidFill>
              <a:schemeClr val="tx1"/>
            </a:solidFill>
            <a:ln w="9525">
              <a:solidFill>
                <a:schemeClr val="tx1"/>
              </a:solidFill>
              <a:round/>
              <a:headEnd/>
              <a:tailEnd/>
            </a:ln>
          </p:spPr>
          <p:txBody>
            <a:bodyPr wrap="none" anchor="ctr"/>
            <a:lstStyle/>
            <a:p>
              <a:pPr algn="ctr" defTabSz="457200"/>
              <a:endParaRPr lang="ja-JP" altLang="en-US" sz="1800">
                <a:latin typeface="Calibri" pitchFamily="34" charset="0"/>
              </a:endParaRPr>
            </a:p>
          </p:txBody>
        </p:sp>
        <p:sp>
          <p:nvSpPr>
            <p:cNvPr id="44086" name="Oval 64"/>
            <p:cNvSpPr>
              <a:spLocks noChangeArrowheads="1"/>
            </p:cNvSpPr>
            <p:nvPr/>
          </p:nvSpPr>
          <p:spPr bwMode="auto">
            <a:xfrm>
              <a:off x="5119" y="2476"/>
              <a:ext cx="42" cy="43"/>
            </a:xfrm>
            <a:prstGeom prst="ellipse">
              <a:avLst/>
            </a:prstGeom>
            <a:solidFill>
              <a:schemeClr val="tx1"/>
            </a:solidFill>
            <a:ln w="9525">
              <a:solidFill>
                <a:schemeClr val="tx1"/>
              </a:solidFill>
              <a:round/>
              <a:headEnd/>
              <a:tailEnd/>
            </a:ln>
          </p:spPr>
          <p:txBody>
            <a:bodyPr wrap="none" anchor="ctr"/>
            <a:lstStyle/>
            <a:p>
              <a:pPr algn="ctr" defTabSz="457200"/>
              <a:endParaRPr lang="ja-JP" altLang="en-US" sz="1800">
                <a:latin typeface="Calibri" pitchFamily="34" charset="0"/>
              </a:endParaRPr>
            </a:p>
          </p:txBody>
        </p:sp>
        <p:sp>
          <p:nvSpPr>
            <p:cNvPr id="44087" name="Freeform 65"/>
            <p:cNvSpPr>
              <a:spLocks/>
            </p:cNvSpPr>
            <p:nvPr/>
          </p:nvSpPr>
          <p:spPr bwMode="auto">
            <a:xfrm>
              <a:off x="5061" y="2567"/>
              <a:ext cx="92" cy="26"/>
            </a:xfrm>
            <a:custGeom>
              <a:avLst/>
              <a:gdLst>
                <a:gd name="T0" fmla="*/ 0 w 104"/>
                <a:gd name="T1" fmla="*/ 4 h 28"/>
                <a:gd name="T2" fmla="*/ 10 w 104"/>
                <a:gd name="T3" fmla="*/ 10 h 28"/>
                <a:gd name="T4" fmla="*/ 16 w 104"/>
                <a:gd name="T5" fmla="*/ 7 h 28"/>
                <a:gd name="T6" fmla="*/ 19 w 104"/>
                <a:gd name="T7" fmla="*/ 0 h 28"/>
                <a:gd name="T8" fmla="*/ 0 60000 65536"/>
                <a:gd name="T9" fmla="*/ 0 60000 65536"/>
                <a:gd name="T10" fmla="*/ 0 60000 65536"/>
                <a:gd name="T11" fmla="*/ 0 60000 65536"/>
                <a:gd name="T12" fmla="*/ 0 w 104"/>
                <a:gd name="T13" fmla="*/ 0 h 28"/>
                <a:gd name="T14" fmla="*/ 104 w 104"/>
                <a:gd name="T15" fmla="*/ 28 h 28"/>
              </a:gdLst>
              <a:ahLst/>
              <a:cxnLst>
                <a:cxn ang="T8">
                  <a:pos x="T0" y="T1"/>
                </a:cxn>
                <a:cxn ang="T9">
                  <a:pos x="T2" y="T3"/>
                </a:cxn>
                <a:cxn ang="T10">
                  <a:pos x="T4" y="T5"/>
                </a:cxn>
                <a:cxn ang="T11">
                  <a:pos x="T6" y="T7"/>
                </a:cxn>
              </a:cxnLst>
              <a:rect l="T12" t="T13" r="T14" b="T15"/>
              <a:pathLst>
                <a:path w="104" h="28">
                  <a:moveTo>
                    <a:pt x="0" y="4"/>
                  </a:moveTo>
                  <a:cubicBezTo>
                    <a:pt x="15" y="19"/>
                    <a:pt x="28" y="24"/>
                    <a:pt x="50" y="28"/>
                  </a:cubicBezTo>
                  <a:cubicBezTo>
                    <a:pt x="61" y="27"/>
                    <a:pt x="77" y="28"/>
                    <a:pt x="88" y="20"/>
                  </a:cubicBezTo>
                  <a:cubicBezTo>
                    <a:pt x="94" y="14"/>
                    <a:pt x="104" y="0"/>
                    <a:pt x="10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44088" name="Group 66"/>
            <p:cNvGrpSpPr>
              <a:grpSpLocks/>
            </p:cNvGrpSpPr>
            <p:nvPr/>
          </p:nvGrpSpPr>
          <p:grpSpPr bwMode="auto">
            <a:xfrm>
              <a:off x="4505" y="2128"/>
              <a:ext cx="576" cy="313"/>
              <a:chOff x="4393" y="1984"/>
              <a:chExt cx="576" cy="313"/>
            </a:xfrm>
          </p:grpSpPr>
          <p:sp>
            <p:nvSpPr>
              <p:cNvPr id="44089" name="Oval 67"/>
              <p:cNvSpPr>
                <a:spLocks noChangeArrowheads="1"/>
              </p:cNvSpPr>
              <p:nvPr/>
            </p:nvSpPr>
            <p:spPr bwMode="auto">
              <a:xfrm>
                <a:off x="4393" y="1984"/>
                <a:ext cx="299" cy="313"/>
              </a:xfrm>
              <a:prstGeom prst="ellipse">
                <a:avLst/>
              </a:prstGeom>
              <a:solidFill>
                <a:schemeClr val="folHlink"/>
              </a:solidFill>
              <a:ln w="9525">
                <a:solidFill>
                  <a:schemeClr val="tx1"/>
                </a:solidFill>
                <a:round/>
                <a:headEnd/>
                <a:tailEnd/>
              </a:ln>
            </p:spPr>
            <p:txBody>
              <a:bodyPr wrap="none" anchor="ctr"/>
              <a:lstStyle/>
              <a:p>
                <a:pPr algn="ctr" defTabSz="457200"/>
                <a:r>
                  <a:rPr lang="en-US" altLang="ja-JP" sz="1200">
                    <a:latin typeface="Calibri" pitchFamily="34" charset="0"/>
                  </a:rPr>
                  <a:t>500</a:t>
                </a:r>
              </a:p>
            </p:txBody>
          </p:sp>
          <p:sp>
            <p:nvSpPr>
              <p:cNvPr id="44090" name="Oval 68"/>
              <p:cNvSpPr>
                <a:spLocks noChangeArrowheads="1"/>
              </p:cNvSpPr>
              <p:nvPr/>
            </p:nvSpPr>
            <p:spPr bwMode="auto">
              <a:xfrm>
                <a:off x="4748" y="2014"/>
                <a:ext cx="221" cy="223"/>
              </a:xfrm>
              <a:prstGeom prst="ellipse">
                <a:avLst/>
              </a:prstGeom>
              <a:solidFill>
                <a:schemeClr val="folHlink"/>
              </a:solidFill>
              <a:ln w="9525">
                <a:solidFill>
                  <a:schemeClr val="tx1"/>
                </a:solidFill>
                <a:round/>
                <a:headEnd/>
                <a:tailEnd/>
              </a:ln>
            </p:spPr>
            <p:txBody>
              <a:bodyPr wrap="none" anchor="ctr"/>
              <a:lstStyle/>
              <a:p>
                <a:pPr algn="ctr" defTabSz="457200"/>
                <a:r>
                  <a:rPr lang="en-US" altLang="ja-JP" sz="1000">
                    <a:latin typeface="Calibri" pitchFamily="34" charset="0"/>
                  </a:rPr>
                  <a:t>100</a:t>
                </a:r>
              </a:p>
            </p:txBody>
          </p:sp>
        </p:grpSp>
      </p:grpSp>
      <p:sp>
        <p:nvSpPr>
          <p:cNvPr id="44042" name="Text Box 72"/>
          <p:cNvSpPr txBox="1">
            <a:spLocks noChangeArrowheads="1"/>
          </p:cNvSpPr>
          <p:nvPr/>
        </p:nvSpPr>
        <p:spPr bwMode="auto">
          <a:xfrm>
            <a:off x="4383365" y="3475038"/>
            <a:ext cx="947460"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dirty="0" smtClean="0">
                <a:solidFill>
                  <a:srgbClr val="3399FF"/>
                </a:solidFill>
                <a:latin typeface="メイリオ" pitchFamily="50" charset="-128"/>
                <a:ea typeface="メイリオ" pitchFamily="50" charset="-128"/>
                <a:cs typeface="メイリオ" pitchFamily="50" charset="-128"/>
              </a:rPr>
              <a:t>男性</a:t>
            </a:r>
            <a:endParaRPr lang="ja-JP" altLang="en-US" sz="2500" b="1" dirty="0">
              <a:solidFill>
                <a:srgbClr val="3399FF"/>
              </a:solidFill>
              <a:latin typeface="メイリオ" pitchFamily="50" charset="-128"/>
              <a:ea typeface="メイリオ" pitchFamily="50" charset="-128"/>
              <a:cs typeface="メイリオ" pitchFamily="50" charset="-128"/>
            </a:endParaRPr>
          </a:p>
        </p:txBody>
      </p:sp>
      <p:grpSp>
        <p:nvGrpSpPr>
          <p:cNvPr id="44043" name="Group 24"/>
          <p:cNvGrpSpPr>
            <a:grpSpLocks/>
          </p:cNvGrpSpPr>
          <p:nvPr/>
        </p:nvGrpSpPr>
        <p:grpSpPr bwMode="auto">
          <a:xfrm>
            <a:off x="5721350" y="2378075"/>
            <a:ext cx="1009650" cy="803275"/>
            <a:chOff x="3000" y="784"/>
            <a:chExt cx="1556" cy="1200"/>
          </a:xfrm>
        </p:grpSpPr>
        <p:sp>
          <p:nvSpPr>
            <p:cNvPr id="44071" name="Oval 25"/>
            <p:cNvSpPr>
              <a:spLocks noChangeArrowheads="1"/>
            </p:cNvSpPr>
            <p:nvPr/>
          </p:nvSpPr>
          <p:spPr bwMode="auto">
            <a:xfrm>
              <a:off x="3000" y="1556"/>
              <a:ext cx="920" cy="20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a:endParaRPr lang="ja-JP" altLang="en-US" sz="1800">
                <a:latin typeface="Calibri" pitchFamily="34" charset="0"/>
              </a:endParaRPr>
            </a:p>
          </p:txBody>
        </p:sp>
        <p:sp>
          <p:nvSpPr>
            <p:cNvPr id="44072" name="Rectangle 26"/>
            <p:cNvSpPr>
              <a:spLocks noChangeArrowheads="1"/>
            </p:cNvSpPr>
            <p:nvPr/>
          </p:nvSpPr>
          <p:spPr bwMode="auto">
            <a:xfrm>
              <a:off x="3000" y="1135"/>
              <a:ext cx="920" cy="4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a:endParaRPr lang="ja-JP" altLang="en-US" sz="1800">
                <a:latin typeface="Calibri" pitchFamily="34" charset="0"/>
              </a:endParaRPr>
            </a:p>
          </p:txBody>
        </p:sp>
        <p:sp>
          <p:nvSpPr>
            <p:cNvPr id="44073" name="Oval 27"/>
            <p:cNvSpPr>
              <a:spLocks noChangeArrowheads="1"/>
            </p:cNvSpPr>
            <p:nvPr/>
          </p:nvSpPr>
          <p:spPr bwMode="auto">
            <a:xfrm>
              <a:off x="3000" y="1040"/>
              <a:ext cx="920" cy="200"/>
            </a:xfrm>
            <a:prstGeom prst="ellipse">
              <a:avLst/>
            </a:prstGeom>
            <a:solidFill>
              <a:srgbClr val="993300"/>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74" name="Freeform 28"/>
            <p:cNvSpPr>
              <a:spLocks/>
            </p:cNvSpPr>
            <p:nvPr/>
          </p:nvSpPr>
          <p:spPr bwMode="auto">
            <a:xfrm>
              <a:off x="3784" y="784"/>
              <a:ext cx="772" cy="352"/>
            </a:xfrm>
            <a:custGeom>
              <a:avLst/>
              <a:gdLst>
                <a:gd name="T0" fmla="*/ 0 w 772"/>
                <a:gd name="T1" fmla="*/ 296 h 352"/>
                <a:gd name="T2" fmla="*/ 544 w 772"/>
                <a:gd name="T3" fmla="*/ 96 h 352"/>
                <a:gd name="T4" fmla="*/ 720 w 772"/>
                <a:gd name="T5" fmla="*/ 0 h 352"/>
                <a:gd name="T6" fmla="*/ 752 w 772"/>
                <a:gd name="T7" fmla="*/ 152 h 352"/>
                <a:gd name="T8" fmla="*/ 672 w 772"/>
                <a:gd name="T9" fmla="*/ 176 h 352"/>
                <a:gd name="T10" fmla="*/ 440 w 772"/>
                <a:gd name="T11" fmla="*/ 248 h 352"/>
                <a:gd name="T12" fmla="*/ 296 w 772"/>
                <a:gd name="T13" fmla="*/ 304 h 352"/>
                <a:gd name="T14" fmla="*/ 136 w 772"/>
                <a:gd name="T15" fmla="*/ 352 h 352"/>
                <a:gd name="T16" fmla="*/ 0 60000 65536"/>
                <a:gd name="T17" fmla="*/ 0 60000 65536"/>
                <a:gd name="T18" fmla="*/ 0 60000 65536"/>
                <a:gd name="T19" fmla="*/ 0 60000 65536"/>
                <a:gd name="T20" fmla="*/ 0 60000 65536"/>
                <a:gd name="T21" fmla="*/ 0 60000 65536"/>
                <a:gd name="T22" fmla="*/ 0 60000 65536"/>
                <a:gd name="T23" fmla="*/ 0 60000 65536"/>
                <a:gd name="T24" fmla="*/ 0 w 772"/>
                <a:gd name="T25" fmla="*/ 0 h 352"/>
                <a:gd name="T26" fmla="*/ 772 w 772"/>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2" h="352">
                  <a:moveTo>
                    <a:pt x="0" y="296"/>
                  </a:moveTo>
                  <a:cubicBezTo>
                    <a:pt x="104" y="258"/>
                    <a:pt x="371" y="153"/>
                    <a:pt x="544" y="96"/>
                  </a:cubicBezTo>
                  <a:cubicBezTo>
                    <a:pt x="601" y="52"/>
                    <a:pt x="663" y="37"/>
                    <a:pt x="720" y="0"/>
                  </a:cubicBezTo>
                  <a:cubicBezTo>
                    <a:pt x="764" y="44"/>
                    <a:pt x="772" y="85"/>
                    <a:pt x="752" y="152"/>
                  </a:cubicBezTo>
                  <a:cubicBezTo>
                    <a:pt x="745" y="173"/>
                    <a:pt x="672" y="175"/>
                    <a:pt x="672" y="176"/>
                  </a:cubicBezTo>
                  <a:cubicBezTo>
                    <a:pt x="595" y="204"/>
                    <a:pt x="515" y="217"/>
                    <a:pt x="440" y="248"/>
                  </a:cubicBezTo>
                  <a:cubicBezTo>
                    <a:pt x="386" y="269"/>
                    <a:pt x="353" y="292"/>
                    <a:pt x="296" y="304"/>
                  </a:cubicBezTo>
                  <a:cubicBezTo>
                    <a:pt x="259" y="328"/>
                    <a:pt x="182" y="352"/>
                    <a:pt x="136" y="352"/>
                  </a:cubicBezTo>
                </a:path>
              </a:pathLst>
            </a:custGeom>
            <a:solidFill>
              <a:schemeClr val="bg2"/>
            </a:solidFill>
            <a:ln w="9525">
              <a:solidFill>
                <a:schemeClr val="tx1"/>
              </a:solidFill>
              <a:round/>
              <a:headEnd/>
              <a:tailEnd/>
            </a:ln>
          </p:spPr>
          <p:txBody>
            <a:bodyPr wrap="none" anchor="ctr"/>
            <a:lstStyle/>
            <a:p>
              <a:endParaRPr lang="ja-JP" altLang="en-US"/>
            </a:p>
          </p:txBody>
        </p:sp>
        <p:sp>
          <p:nvSpPr>
            <p:cNvPr id="44075" name="Oval 29"/>
            <p:cNvSpPr>
              <a:spLocks noChangeArrowheads="1"/>
            </p:cNvSpPr>
            <p:nvPr/>
          </p:nvSpPr>
          <p:spPr bwMode="auto">
            <a:xfrm>
              <a:off x="3360" y="940"/>
              <a:ext cx="184" cy="167"/>
            </a:xfrm>
            <a:prstGeom prst="ellipse">
              <a:avLst/>
            </a:prstGeom>
            <a:solidFill>
              <a:srgbClr val="993300"/>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76" name="Freeform 30"/>
            <p:cNvSpPr>
              <a:spLocks/>
            </p:cNvSpPr>
            <p:nvPr/>
          </p:nvSpPr>
          <p:spPr bwMode="auto">
            <a:xfrm>
              <a:off x="3182" y="1680"/>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sp>
          <p:nvSpPr>
            <p:cNvPr id="44077" name="Freeform 31"/>
            <p:cNvSpPr>
              <a:spLocks/>
            </p:cNvSpPr>
            <p:nvPr/>
          </p:nvSpPr>
          <p:spPr bwMode="auto">
            <a:xfrm>
              <a:off x="3374" y="1688"/>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sp>
          <p:nvSpPr>
            <p:cNvPr id="44078" name="Freeform 32"/>
            <p:cNvSpPr>
              <a:spLocks/>
            </p:cNvSpPr>
            <p:nvPr/>
          </p:nvSpPr>
          <p:spPr bwMode="auto">
            <a:xfrm>
              <a:off x="3558" y="1688"/>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grpSp>
      <p:grpSp>
        <p:nvGrpSpPr>
          <p:cNvPr id="44044" name="Group 33"/>
          <p:cNvGrpSpPr>
            <a:grpSpLocks/>
          </p:cNvGrpSpPr>
          <p:nvPr/>
        </p:nvGrpSpPr>
        <p:grpSpPr bwMode="auto">
          <a:xfrm rot="549653">
            <a:off x="6457950" y="3160713"/>
            <a:ext cx="995363" cy="715962"/>
            <a:chOff x="4088" y="397"/>
            <a:chExt cx="1504" cy="1211"/>
          </a:xfrm>
        </p:grpSpPr>
        <p:sp>
          <p:nvSpPr>
            <p:cNvPr id="44064" name="Oval 34"/>
            <p:cNvSpPr>
              <a:spLocks noChangeArrowheads="1"/>
            </p:cNvSpPr>
            <p:nvPr/>
          </p:nvSpPr>
          <p:spPr bwMode="auto">
            <a:xfrm>
              <a:off x="5128" y="832"/>
              <a:ext cx="464" cy="376"/>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65" name="Oval 35"/>
            <p:cNvSpPr>
              <a:spLocks noChangeArrowheads="1"/>
            </p:cNvSpPr>
            <p:nvPr/>
          </p:nvSpPr>
          <p:spPr bwMode="auto">
            <a:xfrm>
              <a:off x="5136" y="920"/>
              <a:ext cx="184" cy="208"/>
            </a:xfrm>
            <a:prstGeom prst="ellipse">
              <a:avLst/>
            </a:prstGeom>
            <a:solidFill>
              <a:schemeClr val="bg2"/>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nvGrpSpPr>
            <p:cNvPr id="44066" name="Group 36"/>
            <p:cNvGrpSpPr>
              <a:grpSpLocks/>
            </p:cNvGrpSpPr>
            <p:nvPr/>
          </p:nvGrpSpPr>
          <p:grpSpPr bwMode="auto">
            <a:xfrm>
              <a:off x="4088" y="397"/>
              <a:ext cx="1162" cy="1211"/>
              <a:chOff x="2832" y="1877"/>
              <a:chExt cx="1762" cy="1859"/>
            </a:xfrm>
          </p:grpSpPr>
          <p:sp>
            <p:nvSpPr>
              <p:cNvPr id="44068" name="Freeform 37"/>
              <p:cNvSpPr>
                <a:spLocks/>
              </p:cNvSpPr>
              <p:nvPr/>
            </p:nvSpPr>
            <p:spPr bwMode="auto">
              <a:xfrm>
                <a:off x="2832" y="3347"/>
                <a:ext cx="629" cy="389"/>
              </a:xfrm>
              <a:custGeom>
                <a:avLst/>
                <a:gdLst>
                  <a:gd name="T0" fmla="*/ 8 w 816"/>
                  <a:gd name="T1" fmla="*/ 0 h 432"/>
                  <a:gd name="T2" fmla="*/ 2 w 816"/>
                  <a:gd name="T3" fmla="*/ 32 h 432"/>
                  <a:gd name="T4" fmla="*/ 0 w 816"/>
                  <a:gd name="T5" fmla="*/ 50 h 432"/>
                  <a:gd name="T6" fmla="*/ 13 w 816"/>
                  <a:gd name="T7" fmla="*/ 99 h 432"/>
                  <a:gd name="T8" fmla="*/ 15 w 816"/>
                  <a:gd name="T9" fmla="*/ 83 h 432"/>
                  <a:gd name="T10" fmla="*/ 22 w 816"/>
                  <a:gd name="T11" fmla="*/ 61 h 432"/>
                  <a:gd name="T12" fmla="*/ 8 w 816"/>
                  <a:gd name="T13" fmla="*/ 0 h 432"/>
                  <a:gd name="T14" fmla="*/ 0 60000 65536"/>
                  <a:gd name="T15" fmla="*/ 0 60000 65536"/>
                  <a:gd name="T16" fmla="*/ 0 60000 65536"/>
                  <a:gd name="T17" fmla="*/ 0 60000 65536"/>
                  <a:gd name="T18" fmla="*/ 0 60000 65536"/>
                  <a:gd name="T19" fmla="*/ 0 60000 65536"/>
                  <a:gd name="T20" fmla="*/ 0 60000 65536"/>
                  <a:gd name="T21" fmla="*/ 0 w 816"/>
                  <a:gd name="T22" fmla="*/ 0 h 432"/>
                  <a:gd name="T23" fmla="*/ 816 w 81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6" h="432">
                    <a:moveTo>
                      <a:pt x="288" y="0"/>
                    </a:moveTo>
                    <a:lnTo>
                      <a:pt x="40" y="136"/>
                    </a:lnTo>
                    <a:lnTo>
                      <a:pt x="0" y="216"/>
                    </a:lnTo>
                    <a:lnTo>
                      <a:pt x="496" y="432"/>
                    </a:lnTo>
                    <a:lnTo>
                      <a:pt x="536" y="360"/>
                    </a:lnTo>
                    <a:lnTo>
                      <a:pt x="816" y="264"/>
                    </a:lnTo>
                    <a:lnTo>
                      <a:pt x="288" y="0"/>
                    </a:lnTo>
                    <a:close/>
                  </a:path>
                </a:pathLst>
              </a:custGeom>
              <a:solidFill>
                <a:schemeClr val="bg2"/>
              </a:solidFill>
              <a:ln w="9525">
                <a:solidFill>
                  <a:schemeClr val="tx1"/>
                </a:solidFill>
                <a:round/>
                <a:headEnd/>
                <a:tailEnd/>
              </a:ln>
            </p:spPr>
            <p:txBody>
              <a:bodyPr wrap="none" anchor="ctr"/>
              <a:lstStyle/>
              <a:p>
                <a:endParaRPr lang="ja-JP" altLang="en-US"/>
              </a:p>
            </p:txBody>
          </p:sp>
          <p:sp>
            <p:nvSpPr>
              <p:cNvPr id="44069" name="Freeform 38"/>
              <p:cNvSpPr>
                <a:spLocks/>
              </p:cNvSpPr>
              <p:nvPr/>
            </p:nvSpPr>
            <p:spPr bwMode="auto">
              <a:xfrm>
                <a:off x="3134" y="2418"/>
                <a:ext cx="296" cy="1072"/>
              </a:xfrm>
              <a:custGeom>
                <a:avLst/>
                <a:gdLst>
                  <a:gd name="T0" fmla="*/ 176 w 296"/>
                  <a:gd name="T1" fmla="*/ 0 h 1072"/>
                  <a:gd name="T2" fmla="*/ 0 w 296"/>
                  <a:gd name="T3" fmla="*/ 1040 h 1072"/>
                  <a:gd name="T4" fmla="*/ 120 w 296"/>
                  <a:gd name="T5" fmla="*/ 1072 h 1072"/>
                  <a:gd name="T6" fmla="*/ 296 w 296"/>
                  <a:gd name="T7" fmla="*/ 24 h 1072"/>
                  <a:gd name="T8" fmla="*/ 176 w 296"/>
                  <a:gd name="T9" fmla="*/ 0 h 1072"/>
                  <a:gd name="T10" fmla="*/ 0 60000 65536"/>
                  <a:gd name="T11" fmla="*/ 0 60000 65536"/>
                  <a:gd name="T12" fmla="*/ 0 60000 65536"/>
                  <a:gd name="T13" fmla="*/ 0 60000 65536"/>
                  <a:gd name="T14" fmla="*/ 0 60000 65536"/>
                  <a:gd name="T15" fmla="*/ 0 w 296"/>
                  <a:gd name="T16" fmla="*/ 0 h 1072"/>
                  <a:gd name="T17" fmla="*/ 296 w 296"/>
                  <a:gd name="T18" fmla="*/ 1072 h 1072"/>
                </a:gdLst>
                <a:ahLst/>
                <a:cxnLst>
                  <a:cxn ang="T10">
                    <a:pos x="T0" y="T1"/>
                  </a:cxn>
                  <a:cxn ang="T11">
                    <a:pos x="T2" y="T3"/>
                  </a:cxn>
                  <a:cxn ang="T12">
                    <a:pos x="T4" y="T5"/>
                  </a:cxn>
                  <a:cxn ang="T13">
                    <a:pos x="T6" y="T7"/>
                  </a:cxn>
                  <a:cxn ang="T14">
                    <a:pos x="T8" y="T9"/>
                  </a:cxn>
                </a:cxnLst>
                <a:rect l="T15" t="T16" r="T17" b="T18"/>
                <a:pathLst>
                  <a:path w="296" h="1072">
                    <a:moveTo>
                      <a:pt x="176" y="0"/>
                    </a:moveTo>
                    <a:lnTo>
                      <a:pt x="0" y="1040"/>
                    </a:lnTo>
                    <a:lnTo>
                      <a:pt x="120" y="1072"/>
                    </a:lnTo>
                    <a:lnTo>
                      <a:pt x="296" y="24"/>
                    </a:lnTo>
                    <a:lnTo>
                      <a:pt x="176" y="0"/>
                    </a:lnTo>
                    <a:close/>
                  </a:path>
                </a:pathLst>
              </a:custGeom>
              <a:solidFill>
                <a:schemeClr val="bg2"/>
              </a:solidFill>
              <a:ln w="9525">
                <a:solidFill>
                  <a:schemeClr val="tx1"/>
                </a:solidFill>
                <a:round/>
                <a:headEnd/>
                <a:tailEnd/>
              </a:ln>
            </p:spPr>
            <p:txBody>
              <a:bodyPr wrap="none" anchor="ctr"/>
              <a:lstStyle/>
              <a:p>
                <a:endParaRPr lang="ja-JP" altLang="en-US"/>
              </a:p>
            </p:txBody>
          </p:sp>
          <p:sp>
            <p:nvSpPr>
              <p:cNvPr id="44070" name="Freeform 39" descr="右下がり対角線 (太)"/>
              <p:cNvSpPr>
                <a:spLocks/>
              </p:cNvSpPr>
              <p:nvPr/>
            </p:nvSpPr>
            <p:spPr bwMode="auto">
              <a:xfrm>
                <a:off x="3317" y="1877"/>
                <a:ext cx="1277" cy="915"/>
              </a:xfrm>
              <a:custGeom>
                <a:avLst/>
                <a:gdLst>
                  <a:gd name="T0" fmla="*/ 0 w 1277"/>
                  <a:gd name="T1" fmla="*/ 539 h 915"/>
                  <a:gd name="T2" fmla="*/ 246 w 1277"/>
                  <a:gd name="T3" fmla="*/ 166 h 915"/>
                  <a:gd name="T4" fmla="*/ 363 w 1277"/>
                  <a:gd name="T5" fmla="*/ 80 h 915"/>
                  <a:gd name="T6" fmla="*/ 624 w 1277"/>
                  <a:gd name="T7" fmla="*/ 0 h 915"/>
                  <a:gd name="T8" fmla="*/ 918 w 1277"/>
                  <a:gd name="T9" fmla="*/ 64 h 915"/>
                  <a:gd name="T10" fmla="*/ 1014 w 1277"/>
                  <a:gd name="T11" fmla="*/ 128 h 915"/>
                  <a:gd name="T12" fmla="*/ 1190 w 1277"/>
                  <a:gd name="T13" fmla="*/ 368 h 915"/>
                  <a:gd name="T14" fmla="*/ 1227 w 1277"/>
                  <a:gd name="T15" fmla="*/ 496 h 915"/>
                  <a:gd name="T16" fmla="*/ 1248 w 1277"/>
                  <a:gd name="T17" fmla="*/ 592 h 915"/>
                  <a:gd name="T18" fmla="*/ 1254 w 1277"/>
                  <a:gd name="T19" fmla="*/ 896 h 915"/>
                  <a:gd name="T20" fmla="*/ 1195 w 1277"/>
                  <a:gd name="T21" fmla="*/ 912 h 915"/>
                  <a:gd name="T22" fmla="*/ 1142 w 1277"/>
                  <a:gd name="T23" fmla="*/ 534 h 915"/>
                  <a:gd name="T24" fmla="*/ 1072 w 1277"/>
                  <a:gd name="T25" fmla="*/ 363 h 915"/>
                  <a:gd name="T26" fmla="*/ 752 w 1277"/>
                  <a:gd name="T27" fmla="*/ 112 h 915"/>
                  <a:gd name="T28" fmla="*/ 539 w 1277"/>
                  <a:gd name="T29" fmla="*/ 134 h 915"/>
                  <a:gd name="T30" fmla="*/ 475 w 1277"/>
                  <a:gd name="T31" fmla="*/ 144 h 915"/>
                  <a:gd name="T32" fmla="*/ 438 w 1277"/>
                  <a:gd name="T33" fmla="*/ 155 h 915"/>
                  <a:gd name="T34" fmla="*/ 422 w 1277"/>
                  <a:gd name="T35" fmla="*/ 160 h 915"/>
                  <a:gd name="T36" fmla="*/ 336 w 1277"/>
                  <a:gd name="T37" fmla="*/ 224 h 915"/>
                  <a:gd name="T38" fmla="*/ 304 w 1277"/>
                  <a:gd name="T39" fmla="*/ 256 h 915"/>
                  <a:gd name="T40" fmla="*/ 160 w 1277"/>
                  <a:gd name="T41" fmla="*/ 443 h 915"/>
                  <a:gd name="T42" fmla="*/ 123 w 1277"/>
                  <a:gd name="T43" fmla="*/ 502 h 915"/>
                  <a:gd name="T44" fmla="*/ 86 w 1277"/>
                  <a:gd name="T45" fmla="*/ 582 h 9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77"/>
                  <a:gd name="T70" fmla="*/ 0 h 915"/>
                  <a:gd name="T71" fmla="*/ 1277 w 1277"/>
                  <a:gd name="T72" fmla="*/ 915 h 9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77" h="915">
                    <a:moveTo>
                      <a:pt x="0" y="539"/>
                    </a:moveTo>
                    <a:cubicBezTo>
                      <a:pt x="48" y="439"/>
                      <a:pt x="134" y="235"/>
                      <a:pt x="246" y="166"/>
                    </a:cubicBezTo>
                    <a:cubicBezTo>
                      <a:pt x="272" y="123"/>
                      <a:pt x="320" y="102"/>
                      <a:pt x="363" y="80"/>
                    </a:cubicBezTo>
                    <a:cubicBezTo>
                      <a:pt x="443" y="36"/>
                      <a:pt x="533" y="11"/>
                      <a:pt x="624" y="0"/>
                    </a:cubicBezTo>
                    <a:cubicBezTo>
                      <a:pt x="731" y="11"/>
                      <a:pt x="821" y="13"/>
                      <a:pt x="918" y="64"/>
                    </a:cubicBezTo>
                    <a:cubicBezTo>
                      <a:pt x="953" y="82"/>
                      <a:pt x="978" y="111"/>
                      <a:pt x="1014" y="128"/>
                    </a:cubicBezTo>
                    <a:cubicBezTo>
                      <a:pt x="1081" y="205"/>
                      <a:pt x="1148" y="272"/>
                      <a:pt x="1190" y="368"/>
                    </a:cubicBezTo>
                    <a:cubicBezTo>
                      <a:pt x="1198" y="412"/>
                      <a:pt x="1217" y="452"/>
                      <a:pt x="1227" y="496"/>
                    </a:cubicBezTo>
                    <a:cubicBezTo>
                      <a:pt x="1249" y="598"/>
                      <a:pt x="1233" y="546"/>
                      <a:pt x="1248" y="592"/>
                    </a:cubicBezTo>
                    <a:cubicBezTo>
                      <a:pt x="1258" y="695"/>
                      <a:pt x="1277" y="787"/>
                      <a:pt x="1254" y="896"/>
                    </a:cubicBezTo>
                    <a:cubicBezTo>
                      <a:pt x="1249" y="915"/>
                      <a:pt x="1214" y="905"/>
                      <a:pt x="1195" y="912"/>
                    </a:cubicBezTo>
                    <a:cubicBezTo>
                      <a:pt x="1191" y="791"/>
                      <a:pt x="1196" y="648"/>
                      <a:pt x="1142" y="534"/>
                    </a:cubicBezTo>
                    <a:cubicBezTo>
                      <a:pt x="1129" y="476"/>
                      <a:pt x="1105" y="411"/>
                      <a:pt x="1072" y="363"/>
                    </a:cubicBezTo>
                    <a:cubicBezTo>
                      <a:pt x="1045" y="219"/>
                      <a:pt x="886" y="128"/>
                      <a:pt x="752" y="112"/>
                    </a:cubicBezTo>
                    <a:cubicBezTo>
                      <a:pt x="680" y="117"/>
                      <a:pt x="609" y="124"/>
                      <a:pt x="539" y="134"/>
                    </a:cubicBezTo>
                    <a:cubicBezTo>
                      <a:pt x="523" y="136"/>
                      <a:pt x="492" y="139"/>
                      <a:pt x="475" y="144"/>
                    </a:cubicBezTo>
                    <a:cubicBezTo>
                      <a:pt x="462" y="147"/>
                      <a:pt x="450" y="151"/>
                      <a:pt x="438" y="155"/>
                    </a:cubicBezTo>
                    <a:cubicBezTo>
                      <a:pt x="432" y="156"/>
                      <a:pt x="422" y="160"/>
                      <a:pt x="422" y="160"/>
                    </a:cubicBezTo>
                    <a:cubicBezTo>
                      <a:pt x="393" y="179"/>
                      <a:pt x="362" y="202"/>
                      <a:pt x="336" y="224"/>
                    </a:cubicBezTo>
                    <a:cubicBezTo>
                      <a:pt x="324" y="233"/>
                      <a:pt x="304" y="256"/>
                      <a:pt x="304" y="256"/>
                    </a:cubicBezTo>
                    <a:cubicBezTo>
                      <a:pt x="270" y="329"/>
                      <a:pt x="204" y="377"/>
                      <a:pt x="160" y="443"/>
                    </a:cubicBezTo>
                    <a:cubicBezTo>
                      <a:pt x="152" y="466"/>
                      <a:pt x="135" y="481"/>
                      <a:pt x="123" y="502"/>
                    </a:cubicBezTo>
                    <a:cubicBezTo>
                      <a:pt x="108" y="526"/>
                      <a:pt x="103" y="560"/>
                      <a:pt x="86" y="582"/>
                    </a:cubicBezTo>
                  </a:path>
                </a:pathLst>
              </a:custGeom>
              <a:pattFill prst="wdDnDiag">
                <a:fgClr>
                  <a:schemeClr val="bg2"/>
                </a:fgClr>
                <a:bgClr>
                  <a:srgbClr val="FFFFFF"/>
                </a:bgClr>
              </a:pattFill>
              <a:ln w="9525">
                <a:solidFill>
                  <a:schemeClr val="tx1"/>
                </a:solidFill>
                <a:round/>
                <a:headEnd/>
                <a:tailEnd/>
              </a:ln>
            </p:spPr>
            <p:txBody>
              <a:bodyPr wrap="none" anchor="ctr"/>
              <a:lstStyle/>
              <a:p>
                <a:endParaRPr lang="ja-JP" altLang="en-US"/>
              </a:p>
            </p:txBody>
          </p:sp>
        </p:grpSp>
        <p:sp>
          <p:nvSpPr>
            <p:cNvPr id="44067" name="Oval 40"/>
            <p:cNvSpPr>
              <a:spLocks noChangeArrowheads="1"/>
            </p:cNvSpPr>
            <p:nvPr/>
          </p:nvSpPr>
          <p:spPr bwMode="auto">
            <a:xfrm>
              <a:off x="5432" y="976"/>
              <a:ext cx="135" cy="224"/>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grpSp>
      <p:grpSp>
        <p:nvGrpSpPr>
          <p:cNvPr id="44045" name="Group 74"/>
          <p:cNvGrpSpPr>
            <a:grpSpLocks/>
          </p:cNvGrpSpPr>
          <p:nvPr/>
        </p:nvGrpSpPr>
        <p:grpSpPr bwMode="auto">
          <a:xfrm>
            <a:off x="5822950" y="4003675"/>
            <a:ext cx="774700" cy="711200"/>
            <a:chOff x="4208" y="3008"/>
            <a:chExt cx="904" cy="704"/>
          </a:xfrm>
        </p:grpSpPr>
        <p:sp>
          <p:nvSpPr>
            <p:cNvPr id="44059" name="Rectangle 75"/>
            <p:cNvSpPr>
              <a:spLocks noChangeArrowheads="1"/>
            </p:cNvSpPr>
            <p:nvPr/>
          </p:nvSpPr>
          <p:spPr bwMode="auto">
            <a:xfrm>
              <a:off x="4215" y="3349"/>
              <a:ext cx="890" cy="249"/>
            </a:xfrm>
            <a:prstGeom prst="rect">
              <a:avLst/>
            </a:prstGeom>
            <a:solidFill>
              <a:srgbClr val="FFCC00"/>
            </a:solidFill>
            <a:ln w="9525">
              <a:solidFill>
                <a:schemeClr val="tx1"/>
              </a:solidFill>
              <a:miter lim="800000"/>
              <a:headEnd/>
              <a:tailEnd/>
            </a:ln>
          </p:spPr>
          <p:txBody>
            <a:bodyPr wrap="none" anchor="ctr"/>
            <a:lstStyle/>
            <a:p>
              <a:pPr defTabSz="457200"/>
              <a:endParaRPr lang="ja-JP" altLang="en-US" sz="1800">
                <a:latin typeface="Calibri" pitchFamily="34" charset="0"/>
              </a:endParaRPr>
            </a:p>
          </p:txBody>
        </p:sp>
        <p:sp>
          <p:nvSpPr>
            <p:cNvPr id="44060" name="Oval 76"/>
            <p:cNvSpPr>
              <a:spLocks noChangeArrowheads="1"/>
            </p:cNvSpPr>
            <p:nvPr/>
          </p:nvSpPr>
          <p:spPr bwMode="auto">
            <a:xfrm>
              <a:off x="4208" y="3371"/>
              <a:ext cx="904" cy="341"/>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a:endParaRPr lang="ja-JP" altLang="en-US" sz="1800">
                <a:latin typeface="Calibri" pitchFamily="34" charset="0"/>
              </a:endParaRPr>
            </a:p>
          </p:txBody>
        </p:sp>
        <p:sp>
          <p:nvSpPr>
            <p:cNvPr id="44061" name="Oval 77"/>
            <p:cNvSpPr>
              <a:spLocks noChangeArrowheads="1"/>
            </p:cNvSpPr>
            <p:nvPr/>
          </p:nvSpPr>
          <p:spPr bwMode="auto">
            <a:xfrm>
              <a:off x="4208" y="3200"/>
              <a:ext cx="904" cy="292"/>
            </a:xfrm>
            <a:prstGeom prst="ellipse">
              <a:avLst/>
            </a:prstGeom>
            <a:solidFill>
              <a:srgbClr val="FFCC00"/>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62" name="Oval 78"/>
            <p:cNvSpPr>
              <a:spLocks noChangeArrowheads="1"/>
            </p:cNvSpPr>
            <p:nvPr/>
          </p:nvSpPr>
          <p:spPr bwMode="auto">
            <a:xfrm>
              <a:off x="4312" y="3344"/>
              <a:ext cx="704" cy="136"/>
            </a:xfrm>
            <a:prstGeom prst="ellipse">
              <a:avLst/>
            </a:prstGeom>
            <a:solidFill>
              <a:schemeClr val="accent1"/>
            </a:solidFill>
            <a:ln w="9525">
              <a:solidFill>
                <a:schemeClr val="tx1"/>
              </a:solidFill>
              <a:round/>
              <a:headEnd/>
              <a:tailEnd/>
            </a:ln>
          </p:spPr>
          <p:txBody>
            <a:bodyPr wrap="none" anchor="ctr"/>
            <a:lstStyle/>
            <a:p>
              <a:pPr defTabSz="457200"/>
              <a:endParaRPr lang="ja-JP" altLang="en-US" sz="1800">
                <a:latin typeface="Calibri" pitchFamily="34" charset="0"/>
              </a:endParaRPr>
            </a:p>
          </p:txBody>
        </p:sp>
        <p:sp>
          <p:nvSpPr>
            <p:cNvPr id="44063" name="Freeform 79" descr="横線"/>
            <p:cNvSpPr>
              <a:spLocks/>
            </p:cNvSpPr>
            <p:nvPr/>
          </p:nvSpPr>
          <p:spPr bwMode="auto">
            <a:xfrm>
              <a:off x="4594" y="3008"/>
              <a:ext cx="504" cy="448"/>
            </a:xfrm>
            <a:custGeom>
              <a:avLst/>
              <a:gdLst>
                <a:gd name="T0" fmla="*/ 33 w 584"/>
                <a:gd name="T1" fmla="*/ 0 h 504"/>
                <a:gd name="T2" fmla="*/ 31 w 584"/>
                <a:gd name="T3" fmla="*/ 11 h 504"/>
                <a:gd name="T4" fmla="*/ 0 w 584"/>
                <a:gd name="T5" fmla="*/ 85 h 504"/>
                <a:gd name="T6" fmla="*/ 39 w 584"/>
                <a:gd name="T7" fmla="*/ 97 h 504"/>
                <a:gd name="T8" fmla="*/ 74 w 584"/>
                <a:gd name="T9" fmla="*/ 11 h 504"/>
                <a:gd name="T10" fmla="*/ 33 w 584"/>
                <a:gd name="T11" fmla="*/ 0 h 504"/>
                <a:gd name="T12" fmla="*/ 0 60000 65536"/>
                <a:gd name="T13" fmla="*/ 0 60000 65536"/>
                <a:gd name="T14" fmla="*/ 0 60000 65536"/>
                <a:gd name="T15" fmla="*/ 0 60000 65536"/>
                <a:gd name="T16" fmla="*/ 0 60000 65536"/>
                <a:gd name="T17" fmla="*/ 0 60000 65536"/>
                <a:gd name="T18" fmla="*/ 0 w 584"/>
                <a:gd name="T19" fmla="*/ 0 h 504"/>
                <a:gd name="T20" fmla="*/ 584 w 584"/>
                <a:gd name="T21" fmla="*/ 504 h 504"/>
              </a:gdLst>
              <a:ahLst/>
              <a:cxnLst>
                <a:cxn ang="T12">
                  <a:pos x="T0" y="T1"/>
                </a:cxn>
                <a:cxn ang="T13">
                  <a:pos x="T2" y="T3"/>
                </a:cxn>
                <a:cxn ang="T14">
                  <a:pos x="T4" y="T5"/>
                </a:cxn>
                <a:cxn ang="T15">
                  <a:pos x="T6" y="T7"/>
                </a:cxn>
                <a:cxn ang="T16">
                  <a:pos x="T8" y="T9"/>
                </a:cxn>
                <a:cxn ang="T17">
                  <a:pos x="T10" y="T11"/>
                </a:cxn>
              </a:cxnLst>
              <a:rect l="T18" t="T19" r="T20" b="T21"/>
              <a:pathLst>
                <a:path w="584" h="504">
                  <a:moveTo>
                    <a:pt x="256" y="0"/>
                  </a:moveTo>
                  <a:lnTo>
                    <a:pt x="248" y="56"/>
                  </a:lnTo>
                  <a:lnTo>
                    <a:pt x="0" y="440"/>
                  </a:lnTo>
                  <a:lnTo>
                    <a:pt x="304" y="504"/>
                  </a:lnTo>
                  <a:lnTo>
                    <a:pt x="584" y="56"/>
                  </a:lnTo>
                  <a:lnTo>
                    <a:pt x="256" y="0"/>
                  </a:lnTo>
                  <a:close/>
                </a:path>
              </a:pathLst>
            </a:custGeom>
            <a:pattFill prst="ltHorz">
              <a:fgClr>
                <a:srgbClr val="993300"/>
              </a:fgClr>
              <a:bgClr>
                <a:srgbClr val="FFCC00"/>
              </a:bgClr>
            </a:pattFill>
            <a:ln w="19050">
              <a:solidFill>
                <a:schemeClr val="tx1"/>
              </a:solidFill>
              <a:round/>
              <a:headEnd/>
              <a:tailEnd/>
            </a:ln>
          </p:spPr>
          <p:txBody>
            <a:bodyPr wrap="none" anchor="ctr"/>
            <a:lstStyle/>
            <a:p>
              <a:endParaRPr lang="ja-JP" altLang="en-US"/>
            </a:p>
          </p:txBody>
        </p:sp>
      </p:grpSp>
      <p:sp>
        <p:nvSpPr>
          <p:cNvPr id="44046" name="Text Box 72"/>
          <p:cNvSpPr txBox="1">
            <a:spLocks noChangeArrowheads="1"/>
          </p:cNvSpPr>
          <p:nvPr/>
        </p:nvSpPr>
        <p:spPr bwMode="auto">
          <a:xfrm>
            <a:off x="6808788" y="4516438"/>
            <a:ext cx="944562"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kumimoji="1" sz="3600">
                <a:solidFill>
                  <a:schemeClr val="tx1"/>
                </a:solidFill>
                <a:latin typeface="Arial" pitchFamily="34" charset="0"/>
                <a:ea typeface="ＭＳ Ｐゴシック" pitchFamily="50" charset="-128"/>
              </a:defRPr>
            </a:lvl1pPr>
            <a:lvl2pPr marL="742950" indent="-285750" defTabSz="457200" eaLnBrk="0" hangingPunct="0">
              <a:defRPr kumimoji="1" sz="3600">
                <a:solidFill>
                  <a:schemeClr val="tx1"/>
                </a:solidFill>
                <a:latin typeface="Arial" pitchFamily="34" charset="0"/>
                <a:ea typeface="ＭＳ Ｐゴシック" pitchFamily="50" charset="-128"/>
              </a:defRPr>
            </a:lvl2pPr>
            <a:lvl3pPr marL="1143000" indent="-228600" defTabSz="457200" eaLnBrk="0" hangingPunct="0">
              <a:defRPr kumimoji="1" sz="3600">
                <a:solidFill>
                  <a:schemeClr val="tx1"/>
                </a:solidFill>
                <a:latin typeface="Arial" pitchFamily="34" charset="0"/>
                <a:ea typeface="ＭＳ Ｐゴシック" pitchFamily="50" charset="-128"/>
              </a:defRPr>
            </a:lvl3pPr>
            <a:lvl4pPr marL="1600200" indent="-228600" defTabSz="457200" eaLnBrk="0" hangingPunct="0">
              <a:defRPr kumimoji="1" sz="3600">
                <a:solidFill>
                  <a:schemeClr val="tx1"/>
                </a:solidFill>
                <a:latin typeface="Arial" pitchFamily="34" charset="0"/>
                <a:ea typeface="ＭＳ Ｐゴシック" pitchFamily="50" charset="-128"/>
              </a:defRPr>
            </a:lvl4pPr>
            <a:lvl5pPr marL="2057400" indent="-228600" defTabSz="457200" eaLnBrk="0" hangingPunct="0">
              <a:defRPr kumimoji="1" sz="3600">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500" b="1" dirty="0" smtClean="0">
                <a:solidFill>
                  <a:srgbClr val="FF5050"/>
                </a:solidFill>
                <a:latin typeface="メイリオ" pitchFamily="50" charset="-128"/>
                <a:ea typeface="メイリオ" pitchFamily="50" charset="-128"/>
                <a:cs typeface="メイリオ" pitchFamily="50" charset="-128"/>
              </a:rPr>
              <a:t>女性</a:t>
            </a:r>
            <a:endParaRPr lang="ja-JP" altLang="en-US" sz="2500" b="1" dirty="0">
              <a:solidFill>
                <a:srgbClr val="FF5050"/>
              </a:solidFill>
              <a:latin typeface="メイリオ" pitchFamily="50" charset="-128"/>
              <a:ea typeface="メイリオ" pitchFamily="50" charset="-128"/>
              <a:cs typeface="メイリオ" pitchFamily="50" charset="-128"/>
            </a:endParaRPr>
          </a:p>
        </p:txBody>
      </p:sp>
      <p:sp>
        <p:nvSpPr>
          <p:cNvPr id="44047" name="AutoShape 81"/>
          <p:cNvSpPr>
            <a:spLocks noChangeArrowheads="1"/>
          </p:cNvSpPr>
          <p:nvPr/>
        </p:nvSpPr>
        <p:spPr bwMode="auto">
          <a:xfrm>
            <a:off x="1466850" y="2200275"/>
            <a:ext cx="3898900" cy="2971800"/>
          </a:xfrm>
          <a:prstGeom prst="roundRect">
            <a:avLst>
              <a:gd name="adj" fmla="val 11111"/>
            </a:avLst>
          </a:prstGeom>
          <a:noFill/>
          <a:ln w="50800" cap="rnd">
            <a:solidFill>
              <a:srgbClr val="33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4048" name="AutoShape 82"/>
          <p:cNvSpPr>
            <a:spLocks noChangeArrowheads="1"/>
          </p:cNvSpPr>
          <p:nvPr/>
        </p:nvSpPr>
        <p:spPr bwMode="auto">
          <a:xfrm>
            <a:off x="1276350" y="2035175"/>
            <a:ext cx="6565900" cy="3289300"/>
          </a:xfrm>
          <a:prstGeom prst="roundRect">
            <a:avLst>
              <a:gd name="adj" fmla="val 12546"/>
            </a:avLst>
          </a:prstGeom>
          <a:noFill/>
          <a:ln w="50800" cap="rnd">
            <a:solidFill>
              <a:srgbClr val="FF505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4049" name="テキスト ボックス 5"/>
          <p:cNvSpPr txBox="1">
            <a:spLocks noChangeArrowheads="1"/>
          </p:cNvSpPr>
          <p:nvPr/>
        </p:nvSpPr>
        <p:spPr bwMode="auto">
          <a:xfrm>
            <a:off x="1893888" y="2274888"/>
            <a:ext cx="7032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電話</a:t>
            </a:r>
          </a:p>
        </p:txBody>
      </p:sp>
      <p:sp>
        <p:nvSpPr>
          <p:cNvPr id="44050" name="テキスト ボックス 5"/>
          <p:cNvSpPr txBox="1">
            <a:spLocks noChangeArrowheads="1"/>
          </p:cNvSpPr>
          <p:nvPr/>
        </p:nvSpPr>
        <p:spPr bwMode="auto">
          <a:xfrm>
            <a:off x="4408488" y="3021013"/>
            <a:ext cx="8556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買い物</a:t>
            </a:r>
          </a:p>
        </p:txBody>
      </p:sp>
      <p:sp>
        <p:nvSpPr>
          <p:cNvPr id="44051" name="テキスト ボックス 5"/>
          <p:cNvSpPr txBox="1">
            <a:spLocks noChangeArrowheads="1"/>
          </p:cNvSpPr>
          <p:nvPr/>
        </p:nvSpPr>
        <p:spPr bwMode="auto">
          <a:xfrm>
            <a:off x="6465888" y="2640013"/>
            <a:ext cx="12874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食事の準備</a:t>
            </a:r>
          </a:p>
        </p:txBody>
      </p:sp>
      <p:sp>
        <p:nvSpPr>
          <p:cNvPr id="44052" name="テキスト ボックス 5"/>
          <p:cNvSpPr txBox="1">
            <a:spLocks noChangeArrowheads="1"/>
          </p:cNvSpPr>
          <p:nvPr/>
        </p:nvSpPr>
        <p:spPr bwMode="auto">
          <a:xfrm>
            <a:off x="4713288" y="4278313"/>
            <a:ext cx="12874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服薬</a:t>
            </a:r>
          </a:p>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管理</a:t>
            </a:r>
          </a:p>
        </p:txBody>
      </p:sp>
      <p:sp>
        <p:nvSpPr>
          <p:cNvPr id="44053" name="テキスト ボックス 5"/>
          <p:cNvSpPr txBox="1">
            <a:spLocks noChangeArrowheads="1"/>
          </p:cNvSpPr>
          <p:nvPr/>
        </p:nvSpPr>
        <p:spPr bwMode="auto">
          <a:xfrm>
            <a:off x="2820988" y="2855913"/>
            <a:ext cx="12874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金銭管理</a:t>
            </a:r>
          </a:p>
        </p:txBody>
      </p:sp>
      <p:sp>
        <p:nvSpPr>
          <p:cNvPr id="44054" name="テキスト ボックス 5"/>
          <p:cNvSpPr txBox="1">
            <a:spLocks noChangeArrowheads="1"/>
          </p:cNvSpPr>
          <p:nvPr/>
        </p:nvSpPr>
        <p:spPr bwMode="auto">
          <a:xfrm>
            <a:off x="1703388" y="4773613"/>
            <a:ext cx="16176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輸送機関の利用</a:t>
            </a:r>
          </a:p>
        </p:txBody>
      </p:sp>
      <p:sp>
        <p:nvSpPr>
          <p:cNvPr id="44055" name="テキスト ボックス 5"/>
          <p:cNvSpPr txBox="1">
            <a:spLocks noChangeArrowheads="1"/>
          </p:cNvSpPr>
          <p:nvPr/>
        </p:nvSpPr>
        <p:spPr bwMode="auto">
          <a:xfrm>
            <a:off x="6808788" y="3770313"/>
            <a:ext cx="6270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家事</a:t>
            </a:r>
          </a:p>
        </p:txBody>
      </p:sp>
      <p:sp>
        <p:nvSpPr>
          <p:cNvPr id="44056" name="テキスト ボックス 5"/>
          <p:cNvSpPr txBox="1">
            <a:spLocks noChangeArrowheads="1"/>
          </p:cNvSpPr>
          <p:nvPr/>
        </p:nvSpPr>
        <p:spPr bwMode="auto">
          <a:xfrm>
            <a:off x="5919788" y="4710113"/>
            <a:ext cx="10588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洗濯</a:t>
            </a:r>
          </a:p>
        </p:txBody>
      </p:sp>
      <p:sp>
        <p:nvSpPr>
          <p:cNvPr id="44" name="Rectangle 3"/>
          <p:cNvSpPr>
            <a:spLocks noChangeArrowheads="1"/>
          </p:cNvSpPr>
          <p:nvPr/>
        </p:nvSpPr>
        <p:spPr bwMode="auto">
          <a:xfrm>
            <a:off x="285750" y="9906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92" name="テキスト ボックス 91"/>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-18</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097619800"/>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173163" y="313099"/>
            <a:ext cx="67135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コミュニケーション</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98901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47109" name="テキスト ボックス 6"/>
          <p:cNvSpPr txBox="1">
            <a:spLocks noChangeArrowheads="1"/>
          </p:cNvSpPr>
          <p:nvPr/>
        </p:nvSpPr>
        <p:spPr bwMode="auto">
          <a:xfrm>
            <a:off x="752475" y="1260475"/>
            <a:ext cx="7994649" cy="492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600" b="1">
                <a:latin typeface="Meiryo UI" pitchFamily="50" charset="-128"/>
                <a:ea typeface="Meiryo UI" pitchFamily="50" charset="-128"/>
                <a:cs typeface="Meiryo UI" pitchFamily="50" charset="-128"/>
              </a:rPr>
              <a:t> </a:t>
            </a:r>
            <a:r>
              <a:rPr lang="en-US" altLang="ja-JP" sz="2000" b="1" smtClean="0">
                <a:solidFill>
                  <a:srgbClr val="FF5050"/>
                </a:solidFill>
                <a:latin typeface="Meiryo UI" pitchFamily="50" charset="-128"/>
                <a:ea typeface="Meiryo UI" pitchFamily="50" charset="-128"/>
                <a:cs typeface="Meiryo UI" pitchFamily="50" charset="-128"/>
              </a:rPr>
              <a:t>【</a:t>
            </a:r>
            <a:r>
              <a:rPr lang="ja-JP" altLang="en-US" sz="2000" b="1" smtClean="0">
                <a:solidFill>
                  <a:srgbClr val="FF5050"/>
                </a:solidFill>
                <a:latin typeface="Meiryo UI" pitchFamily="50" charset="-128"/>
                <a:ea typeface="Meiryo UI" pitchFamily="50" charset="-128"/>
                <a:cs typeface="Meiryo UI" pitchFamily="50" charset="-128"/>
              </a:rPr>
              <a:t>コミュニケーション</a:t>
            </a:r>
            <a:r>
              <a:rPr lang="ja-JP" altLang="en-US" sz="2000" b="1" dirty="0" smtClean="0">
                <a:solidFill>
                  <a:srgbClr val="FF5050"/>
                </a:solidFill>
                <a:latin typeface="Meiryo UI" pitchFamily="50" charset="-128"/>
                <a:ea typeface="Meiryo UI" pitchFamily="50" charset="-128"/>
                <a:cs typeface="Meiryo UI" pitchFamily="50" charset="-128"/>
              </a:rPr>
              <a:t>に関する特徴から</a:t>
            </a:r>
            <a:r>
              <a:rPr lang="en-US" altLang="ja-JP" sz="2000" b="1" dirty="0" smtClean="0">
                <a:solidFill>
                  <a:srgbClr val="FF5050"/>
                </a:solidFill>
                <a:latin typeface="Meiryo UI" pitchFamily="50" charset="-128"/>
                <a:ea typeface="Meiryo UI" pitchFamily="50" charset="-128"/>
                <a:cs typeface="Meiryo UI" pitchFamily="50" charset="-128"/>
              </a:rPr>
              <a:t>】</a:t>
            </a:r>
            <a:endParaRPr lang="en-US" altLang="ja-JP" sz="2000" b="1" dirty="0">
              <a:solidFill>
                <a:srgbClr val="FF5050"/>
              </a:solidFill>
              <a:latin typeface="Meiryo UI" pitchFamily="50" charset="-128"/>
              <a:ea typeface="Meiryo UI" pitchFamily="50" charset="-128"/>
              <a:cs typeface="Meiryo UI" pitchFamily="50" charset="-128"/>
            </a:endParaRPr>
          </a:p>
          <a:p>
            <a:pPr eaLnBrk="1" hangingPunct="1">
              <a:spcBef>
                <a:spcPts val="1000"/>
              </a:spcBef>
            </a:pPr>
            <a:r>
              <a:rPr lang="en-US" altLang="ja-JP"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a:t>
            </a:r>
            <a:r>
              <a:rPr lang="en-US" altLang="ja-JP" sz="2500" b="1" dirty="0" smtClean="0">
                <a:latin typeface="Meiryo UI" pitchFamily="50" charset="-128"/>
                <a:ea typeface="Meiryo UI" pitchFamily="50" charset="-128"/>
                <a:cs typeface="Meiryo UI" pitchFamily="50" charset="-128"/>
              </a:rPr>
              <a:t> </a:t>
            </a:r>
            <a:r>
              <a:rPr lang="en-US" altLang="ja-JP" sz="2500" b="1" dirty="0">
                <a:latin typeface="Meiryo UI" pitchFamily="50" charset="-128"/>
                <a:ea typeface="Meiryo UI" pitchFamily="50" charset="-128"/>
                <a:cs typeface="Meiryo UI" pitchFamily="50" charset="-128"/>
              </a:rPr>
              <a:t>① </a:t>
            </a:r>
            <a:r>
              <a:rPr lang="ja-JP" altLang="en-US" sz="2500" b="1" dirty="0">
                <a:solidFill>
                  <a:srgbClr val="FF5050"/>
                </a:solidFill>
                <a:latin typeface="Meiryo UI" pitchFamily="50" charset="-128"/>
                <a:ea typeface="Meiryo UI" pitchFamily="50" charset="-128"/>
                <a:cs typeface="Meiryo UI" pitchFamily="50" charset="-128"/>
              </a:rPr>
              <a:t>病状の進行</a:t>
            </a:r>
            <a:r>
              <a:rPr lang="ja-JP" altLang="en-US" sz="2500" b="1" dirty="0">
                <a:latin typeface="Meiryo UI" pitchFamily="50" charset="-128"/>
                <a:ea typeface="Meiryo UI" pitchFamily="50" charset="-128"/>
                <a:cs typeface="Meiryo UI" pitchFamily="50" charset="-128"/>
              </a:rPr>
              <a:t>、さまざまな</a:t>
            </a:r>
            <a:r>
              <a:rPr lang="ja-JP" altLang="en-US" sz="2500" b="1" dirty="0">
                <a:solidFill>
                  <a:srgbClr val="FF5050"/>
                </a:solidFill>
                <a:latin typeface="Meiryo UI" pitchFamily="50" charset="-128"/>
                <a:ea typeface="Meiryo UI" pitchFamily="50" charset="-128"/>
                <a:cs typeface="Meiryo UI" pitchFamily="50" charset="-128"/>
              </a:rPr>
              <a:t>身体</a:t>
            </a:r>
            <a:r>
              <a:rPr lang="en-US" altLang="ja-JP" sz="2500" b="1" dirty="0">
                <a:solidFill>
                  <a:srgbClr val="FF5050"/>
                </a:solidFill>
                <a:latin typeface="Meiryo UI" pitchFamily="50" charset="-128"/>
                <a:ea typeface="Meiryo UI" pitchFamily="50" charset="-128"/>
                <a:cs typeface="Meiryo UI" pitchFamily="50" charset="-128"/>
              </a:rPr>
              <a:t>･</a:t>
            </a:r>
            <a:r>
              <a:rPr lang="ja-JP" altLang="en-US" sz="2500" b="1" dirty="0">
                <a:solidFill>
                  <a:srgbClr val="FF5050"/>
                </a:solidFill>
                <a:latin typeface="Meiryo UI" pitchFamily="50" charset="-128"/>
                <a:ea typeface="Meiryo UI" pitchFamily="50" charset="-128"/>
                <a:cs typeface="Meiryo UI" pitchFamily="50" charset="-128"/>
              </a:rPr>
              <a:t>心理状態の</a:t>
            </a:r>
            <a:r>
              <a:rPr lang="ja-JP" altLang="en-US" sz="2500" b="1" dirty="0" smtClean="0">
                <a:solidFill>
                  <a:srgbClr val="FF5050"/>
                </a:solidFill>
                <a:latin typeface="Meiryo UI" pitchFamily="50" charset="-128"/>
                <a:ea typeface="Meiryo UI" pitchFamily="50" charset="-128"/>
                <a:cs typeface="Meiryo UI" pitchFamily="50" charset="-128"/>
              </a:rPr>
              <a:t>変化</a:t>
            </a:r>
            <a:r>
              <a:rPr lang="ja-JP" altLang="en-US" sz="2500" b="1" dirty="0" smtClean="0">
                <a:latin typeface="Meiryo UI" pitchFamily="50" charset="-128"/>
                <a:ea typeface="Meiryo UI" pitchFamily="50" charset="-128"/>
                <a:cs typeface="Meiryo UI" pitchFamily="50" charset="-128"/>
              </a:rPr>
              <a:t>等</a:t>
            </a:r>
            <a:endParaRPr lang="ja-JP" altLang="en-US" sz="2500" b="1" dirty="0">
              <a:solidFill>
                <a:srgbClr val="FF9900"/>
              </a:solidFill>
              <a:latin typeface="Meiryo UI" pitchFamily="50" charset="-128"/>
              <a:ea typeface="Meiryo UI" pitchFamily="50" charset="-128"/>
              <a:cs typeface="Meiryo UI" pitchFamily="50" charset="-128"/>
            </a:endParaRPr>
          </a:p>
          <a:p>
            <a:pPr eaLnBrk="1" hangingPunct="1"/>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a:t>
            </a:r>
            <a:r>
              <a:rPr lang="ja-JP" altLang="en-US" sz="2500" b="1" dirty="0">
                <a:latin typeface="Meiryo UI" pitchFamily="50" charset="-128"/>
                <a:ea typeface="Meiryo UI" pitchFamily="50" charset="-128"/>
                <a:cs typeface="Meiryo UI" pitchFamily="50" charset="-128"/>
              </a:rPr>
              <a:t>によって、コミュニケーションレベルは影響される</a:t>
            </a:r>
            <a:endParaRPr lang="en-US" altLang="ja-JP" sz="2500" b="1" dirty="0">
              <a:latin typeface="Meiryo UI" pitchFamily="50" charset="-128"/>
              <a:ea typeface="Meiryo UI" pitchFamily="50" charset="-128"/>
              <a:cs typeface="Meiryo UI" pitchFamily="50" charset="-128"/>
            </a:endParaRPr>
          </a:p>
          <a:p>
            <a:pPr eaLnBrk="1" hangingPunct="1">
              <a:spcBef>
                <a:spcPts val="1000"/>
              </a:spcBef>
            </a:pPr>
            <a:r>
              <a:rPr lang="en-US" altLang="ja-JP"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a:t>
            </a:r>
            <a:r>
              <a:rPr lang="en-US" altLang="ja-JP" sz="2500" b="1" dirty="0" smtClean="0">
                <a:latin typeface="Meiryo UI" pitchFamily="50" charset="-128"/>
                <a:ea typeface="Meiryo UI" pitchFamily="50" charset="-128"/>
                <a:cs typeface="Meiryo UI" pitchFamily="50" charset="-128"/>
              </a:rPr>
              <a:t> </a:t>
            </a:r>
            <a:r>
              <a:rPr lang="en-US" altLang="ja-JP" sz="2500" b="1" dirty="0">
                <a:latin typeface="Meiryo UI" pitchFamily="50" charset="-128"/>
                <a:ea typeface="Meiryo UI" pitchFamily="50" charset="-128"/>
                <a:cs typeface="Meiryo UI" pitchFamily="50" charset="-128"/>
              </a:rPr>
              <a:t>② </a:t>
            </a:r>
            <a:r>
              <a:rPr lang="ja-JP" altLang="en-US" sz="2500" b="1" dirty="0">
                <a:solidFill>
                  <a:srgbClr val="FF5050"/>
                </a:solidFill>
                <a:latin typeface="Meiryo UI" pitchFamily="50" charset="-128"/>
                <a:ea typeface="Meiryo UI" pitchFamily="50" charset="-128"/>
                <a:cs typeface="Meiryo UI" pitchFamily="50" charset="-128"/>
              </a:rPr>
              <a:t>非言語的コミュニケーション</a:t>
            </a:r>
            <a:r>
              <a:rPr lang="ja-JP" altLang="en-US" sz="2500" b="1" dirty="0">
                <a:latin typeface="Meiryo UI" pitchFamily="50" charset="-128"/>
                <a:ea typeface="Meiryo UI" pitchFamily="50" charset="-128"/>
                <a:cs typeface="Meiryo UI" pitchFamily="50" charset="-128"/>
              </a:rPr>
              <a:t>が多くの割合を占める</a:t>
            </a:r>
            <a:endParaRPr lang="en-US" altLang="ja-JP" sz="2500" b="1" dirty="0">
              <a:latin typeface="Meiryo UI" pitchFamily="50" charset="-128"/>
              <a:ea typeface="Meiryo UI" pitchFamily="50" charset="-128"/>
              <a:cs typeface="Meiryo UI" pitchFamily="50" charset="-128"/>
            </a:endParaRPr>
          </a:p>
          <a:p>
            <a:pPr eaLnBrk="1" hangingPunct="1">
              <a:spcBef>
                <a:spcPts val="1000"/>
              </a:spcBef>
            </a:pPr>
            <a:r>
              <a:rPr lang="en-US" altLang="ja-JP"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a:t>
            </a:r>
            <a:r>
              <a:rPr lang="en-US" altLang="ja-JP" sz="2500" b="1" dirty="0" smtClean="0">
                <a:latin typeface="Meiryo UI" pitchFamily="50" charset="-128"/>
                <a:ea typeface="Meiryo UI" pitchFamily="50" charset="-128"/>
                <a:cs typeface="Meiryo UI" pitchFamily="50" charset="-128"/>
              </a:rPr>
              <a:t>③ </a:t>
            </a:r>
            <a:r>
              <a:rPr lang="ja-JP" altLang="en-US" sz="2500" b="1" dirty="0">
                <a:latin typeface="Meiryo UI" pitchFamily="50" charset="-128"/>
                <a:ea typeface="Meiryo UI" pitchFamily="50" charset="-128"/>
                <a:cs typeface="Meiryo UI" pitchFamily="50" charset="-128"/>
              </a:rPr>
              <a:t>視覚・聴覚など、さまざまな</a:t>
            </a:r>
            <a:r>
              <a:rPr lang="ja-JP" altLang="en-US" sz="2500" b="1" dirty="0">
                <a:solidFill>
                  <a:srgbClr val="FF5050"/>
                </a:solidFill>
                <a:latin typeface="Meiryo UI" pitchFamily="50" charset="-128"/>
                <a:ea typeface="Meiryo UI" pitchFamily="50" charset="-128"/>
                <a:cs typeface="Meiryo UI" pitchFamily="50" charset="-128"/>
              </a:rPr>
              <a:t>加齢変化</a:t>
            </a:r>
            <a:r>
              <a:rPr lang="ja-JP" altLang="en-US" sz="2500" b="1" dirty="0">
                <a:latin typeface="Meiryo UI" pitchFamily="50" charset="-128"/>
                <a:ea typeface="Meiryo UI" pitchFamily="50" charset="-128"/>
                <a:cs typeface="Meiryo UI" pitchFamily="50" charset="-128"/>
              </a:rPr>
              <a:t>もある</a:t>
            </a:r>
          </a:p>
          <a:p>
            <a:pPr eaLnBrk="1" hangingPunct="1"/>
            <a:endParaRPr lang="en-US" altLang="ja-JP" sz="2500" b="1" dirty="0">
              <a:latin typeface="Meiryo UI" pitchFamily="50" charset="-128"/>
              <a:ea typeface="Meiryo UI" pitchFamily="50" charset="-128"/>
              <a:cs typeface="Meiryo UI" pitchFamily="50" charset="-128"/>
            </a:endParaRPr>
          </a:p>
          <a:p>
            <a:pPr eaLnBrk="1" hangingPunct="1"/>
            <a:r>
              <a:rPr lang="en-US" altLang="ja-JP" sz="2000" b="1" dirty="0">
                <a:solidFill>
                  <a:srgbClr val="669900"/>
                </a:solidFill>
                <a:latin typeface="Meiryo UI" pitchFamily="50" charset="-128"/>
                <a:ea typeface="Meiryo UI" pitchFamily="50" charset="-128"/>
                <a:cs typeface="Meiryo UI" pitchFamily="50" charset="-128"/>
              </a:rPr>
              <a:t> </a:t>
            </a:r>
            <a:r>
              <a:rPr lang="en-US" altLang="ja-JP" sz="2000" b="1" dirty="0" smtClean="0">
                <a:solidFill>
                  <a:srgbClr val="669900"/>
                </a:solidFill>
                <a:latin typeface="Meiryo UI" pitchFamily="50" charset="-128"/>
                <a:ea typeface="Meiryo UI" pitchFamily="50" charset="-128"/>
                <a:cs typeface="Meiryo UI" pitchFamily="50" charset="-128"/>
              </a:rPr>
              <a:t>【</a:t>
            </a:r>
            <a:r>
              <a:rPr lang="ja-JP" altLang="en-US" sz="2000" b="1" dirty="0" smtClean="0">
                <a:solidFill>
                  <a:srgbClr val="669900"/>
                </a:solidFill>
                <a:latin typeface="Meiryo UI" pitchFamily="50" charset="-128"/>
                <a:ea typeface="Meiryo UI" pitchFamily="50" charset="-128"/>
                <a:cs typeface="Meiryo UI" pitchFamily="50" charset="-128"/>
              </a:rPr>
              <a:t>具体的に工夫する</a:t>
            </a:r>
            <a:r>
              <a:rPr lang="en-US" altLang="ja-JP" sz="2000" b="1" dirty="0" smtClean="0">
                <a:solidFill>
                  <a:srgbClr val="669900"/>
                </a:solidFill>
                <a:latin typeface="Meiryo UI" pitchFamily="50" charset="-128"/>
                <a:ea typeface="Meiryo UI" pitchFamily="50" charset="-128"/>
                <a:cs typeface="Meiryo UI" pitchFamily="50" charset="-128"/>
              </a:rPr>
              <a:t>】</a:t>
            </a:r>
            <a:endParaRPr lang="en-US" altLang="ja-JP" sz="2000" b="1" dirty="0">
              <a:solidFill>
                <a:srgbClr val="669900"/>
              </a:solidFill>
              <a:latin typeface="Meiryo UI" pitchFamily="50" charset="-128"/>
              <a:ea typeface="Meiryo UI" pitchFamily="50" charset="-128"/>
              <a:cs typeface="Meiryo UI" pitchFamily="50" charset="-128"/>
            </a:endParaRPr>
          </a:p>
          <a:p>
            <a:pPr eaLnBrk="1" hangingPunct="1">
              <a:spcBef>
                <a:spcPts val="1000"/>
              </a:spcBef>
            </a:pPr>
            <a:r>
              <a:rPr lang="en-US" altLang="ja-JP" sz="2500" b="1" dirty="0">
                <a:latin typeface="Meiryo UI" pitchFamily="50" charset="-128"/>
                <a:ea typeface="Meiryo UI" pitchFamily="50" charset="-128"/>
                <a:cs typeface="Meiryo UI" pitchFamily="50" charset="-128"/>
              </a:rPr>
              <a:t>  </a:t>
            </a:r>
            <a:r>
              <a:rPr lang="en-US" altLang="ja-JP" sz="2500" b="1" dirty="0" smtClean="0">
                <a:latin typeface="Meiryo UI" pitchFamily="50" charset="-128"/>
                <a:ea typeface="Meiryo UI" pitchFamily="50" charset="-128"/>
                <a:cs typeface="Meiryo UI" pitchFamily="50" charset="-128"/>
              </a:rPr>
              <a:t>  </a:t>
            </a:r>
            <a:r>
              <a:rPr lang="en-US" altLang="ja-JP" sz="2500" b="1" dirty="0">
                <a:latin typeface="Meiryo UI" pitchFamily="50" charset="-128"/>
                <a:ea typeface="Meiryo UI" pitchFamily="50" charset="-128"/>
                <a:cs typeface="Meiryo UI" pitchFamily="50" charset="-128"/>
              </a:rPr>
              <a:t>ⅰ</a:t>
            </a:r>
            <a:r>
              <a:rPr lang="ja-JP" altLang="en-US" sz="2500" b="1" dirty="0">
                <a:latin typeface="Meiryo UI" pitchFamily="50" charset="-128"/>
                <a:ea typeface="Meiryo UI" pitchFamily="50" charset="-128"/>
                <a:cs typeface="Meiryo UI" pitchFamily="50" charset="-128"/>
              </a:rPr>
              <a:t>）</a:t>
            </a:r>
            <a:r>
              <a:rPr lang="ja-JP" altLang="en-US" sz="2500" b="1" dirty="0">
                <a:solidFill>
                  <a:srgbClr val="669900"/>
                </a:solidFill>
                <a:latin typeface="Meiryo UI" pitchFamily="50" charset="-128"/>
                <a:ea typeface="Meiryo UI" pitchFamily="50" charset="-128"/>
                <a:cs typeface="Meiryo UI" pitchFamily="50" charset="-128"/>
              </a:rPr>
              <a:t>表情や声の抑揚、行動、歩き方、身体反応</a:t>
            </a:r>
          </a:p>
          <a:p>
            <a:pPr eaLnBrk="1" hangingPunct="1">
              <a:spcBef>
                <a:spcPts val="100"/>
              </a:spcBef>
            </a:pPr>
            <a:r>
              <a:rPr lang="ja-JP" altLang="en-US" sz="2500" b="1" dirty="0">
                <a:solidFill>
                  <a:srgbClr val="669900"/>
                </a:solidFill>
                <a:latin typeface="Meiryo UI" pitchFamily="50" charset="-128"/>
                <a:ea typeface="Meiryo UI" pitchFamily="50" charset="-128"/>
                <a:cs typeface="Meiryo UI" pitchFamily="50" charset="-128"/>
              </a:rPr>
              <a:t>          などに現れる意思</a:t>
            </a:r>
            <a:r>
              <a:rPr lang="ja-JP" altLang="en-US" sz="2500" b="1" dirty="0">
                <a:solidFill>
                  <a:schemeClr val="hlink"/>
                </a:solidFill>
                <a:latin typeface="Meiryo UI" pitchFamily="50" charset="-128"/>
                <a:ea typeface="Meiryo UI" pitchFamily="50" charset="-128"/>
                <a:cs typeface="Meiryo UI" pitchFamily="50" charset="-128"/>
              </a:rPr>
              <a:t> </a:t>
            </a:r>
            <a:r>
              <a:rPr lang="ja-JP" altLang="en-US" sz="2500" b="1" dirty="0">
                <a:latin typeface="Meiryo UI" pitchFamily="50" charset="-128"/>
                <a:ea typeface="Meiryo UI" pitchFamily="50" charset="-128"/>
                <a:cs typeface="Meiryo UI" pitchFamily="50" charset="-128"/>
              </a:rPr>
              <a:t>を把握する。</a:t>
            </a:r>
            <a:endParaRPr lang="en-US" altLang="ja-JP" sz="2500" b="1" dirty="0">
              <a:latin typeface="Meiryo UI" pitchFamily="50" charset="-128"/>
              <a:ea typeface="Meiryo UI" pitchFamily="50" charset="-128"/>
              <a:cs typeface="Meiryo UI" pitchFamily="50" charset="-128"/>
            </a:endParaRPr>
          </a:p>
          <a:p>
            <a:pPr eaLnBrk="1" hangingPunct="1">
              <a:spcBef>
                <a:spcPts val="1000"/>
              </a:spcBef>
            </a:pPr>
            <a:r>
              <a:rPr lang="en-US" altLang="ja-JP" sz="2500" b="1" dirty="0">
                <a:latin typeface="Meiryo UI" pitchFamily="50" charset="-128"/>
                <a:ea typeface="Meiryo UI" pitchFamily="50" charset="-128"/>
                <a:cs typeface="Meiryo UI" pitchFamily="50" charset="-128"/>
              </a:rPr>
              <a:t> </a:t>
            </a:r>
            <a:r>
              <a:rPr lang="en-US" altLang="ja-JP" sz="2500" b="1" dirty="0" smtClean="0">
                <a:latin typeface="Meiryo UI" pitchFamily="50" charset="-128"/>
                <a:ea typeface="Meiryo UI" pitchFamily="50" charset="-128"/>
                <a:cs typeface="Meiryo UI" pitchFamily="50" charset="-128"/>
              </a:rPr>
              <a:t>   </a:t>
            </a:r>
            <a:r>
              <a:rPr lang="en-US" altLang="ja-JP" sz="2500" b="1" dirty="0">
                <a:latin typeface="Meiryo UI" pitchFamily="50" charset="-128"/>
                <a:ea typeface="Meiryo UI" pitchFamily="50" charset="-128"/>
                <a:cs typeface="Meiryo UI" pitchFamily="50" charset="-128"/>
              </a:rPr>
              <a:t>ⅱ</a:t>
            </a:r>
            <a:r>
              <a:rPr lang="ja-JP" altLang="en-US" sz="2500" b="1" dirty="0">
                <a:latin typeface="Meiryo UI" pitchFamily="50" charset="-128"/>
                <a:ea typeface="Meiryo UI" pitchFamily="50" charset="-128"/>
                <a:cs typeface="Meiryo UI" pitchFamily="50" charset="-128"/>
              </a:rPr>
              <a:t>）空間や自然、時間などを含む </a:t>
            </a:r>
            <a:r>
              <a:rPr lang="ja-JP" altLang="en-US" sz="2500" b="1" dirty="0">
                <a:solidFill>
                  <a:srgbClr val="669900"/>
                </a:solidFill>
                <a:latin typeface="Meiryo UI" pitchFamily="50" charset="-128"/>
                <a:ea typeface="Meiryo UI" pitchFamily="50" charset="-128"/>
                <a:cs typeface="Meiryo UI" pitchFamily="50" charset="-128"/>
              </a:rPr>
              <a:t>環境すべてが    </a:t>
            </a:r>
          </a:p>
          <a:p>
            <a:pPr eaLnBrk="1" hangingPunct="1">
              <a:spcBef>
                <a:spcPts val="100"/>
              </a:spcBef>
            </a:pPr>
            <a:r>
              <a:rPr lang="ja-JP" altLang="en-US" sz="2500" b="1" dirty="0">
                <a:solidFill>
                  <a:srgbClr val="669900"/>
                </a:solidFill>
                <a:latin typeface="Meiryo UI" pitchFamily="50" charset="-128"/>
                <a:ea typeface="Meiryo UI" pitchFamily="50" charset="-128"/>
                <a:cs typeface="Meiryo UI" pitchFamily="50" charset="-128"/>
              </a:rPr>
              <a:t>          コミュニケーション</a:t>
            </a:r>
            <a:r>
              <a:rPr lang="ja-JP" altLang="en-US" sz="2500" b="1" dirty="0">
                <a:solidFill>
                  <a:schemeClr val="hlink"/>
                </a:solidFill>
                <a:latin typeface="Meiryo UI" pitchFamily="50" charset="-128"/>
                <a:ea typeface="Meiryo UI" pitchFamily="50" charset="-128"/>
                <a:cs typeface="Meiryo UI" pitchFamily="50" charset="-128"/>
              </a:rPr>
              <a:t> </a:t>
            </a:r>
            <a:r>
              <a:rPr lang="ja-JP" altLang="en-US" sz="2500" b="1" dirty="0">
                <a:latin typeface="Meiryo UI" pitchFamily="50" charset="-128"/>
                <a:ea typeface="Meiryo UI" pitchFamily="50" charset="-128"/>
                <a:cs typeface="Meiryo UI" pitchFamily="50" charset="-128"/>
              </a:rPr>
              <a:t>であると考える。</a:t>
            </a: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-19</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2765352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280988" y="385980"/>
            <a:ext cx="8470900" cy="83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900" b="1" dirty="0">
                <a:latin typeface="Meiryo UI" pitchFamily="50" charset="-128"/>
                <a:ea typeface="Meiryo UI" pitchFamily="50" charset="-128"/>
                <a:cs typeface="Meiryo UI" pitchFamily="50" charset="-128"/>
              </a:rPr>
              <a:t>認知症の人の全人的理解</a:t>
            </a:r>
            <a:endParaRPr lang="en-US" altLang="ja-JP" sz="2900" b="1" dirty="0">
              <a:latin typeface="Meiryo UI" pitchFamily="50" charset="-128"/>
              <a:ea typeface="Meiryo UI" pitchFamily="50" charset="-128"/>
              <a:cs typeface="Meiryo UI" pitchFamily="50" charset="-128"/>
            </a:endParaRPr>
          </a:p>
          <a:p>
            <a:pPr algn="ctr" eaLnBrk="1" hangingPunct="1"/>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（本人の有する力や生活習慣、意向に目を向ける）</a:t>
            </a:r>
          </a:p>
        </p:txBody>
      </p:sp>
      <p:sp>
        <p:nvSpPr>
          <p:cNvPr id="901123" name="Rectangle 3"/>
          <p:cNvSpPr>
            <a:spLocks noChangeArrowheads="1"/>
          </p:cNvSpPr>
          <p:nvPr/>
        </p:nvSpPr>
        <p:spPr bwMode="auto">
          <a:xfrm>
            <a:off x="260350" y="1279525"/>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45060" name="テキスト ボックス 5"/>
          <p:cNvSpPr txBox="1">
            <a:spLocks noChangeArrowheads="1"/>
          </p:cNvSpPr>
          <p:nvPr/>
        </p:nvSpPr>
        <p:spPr bwMode="auto">
          <a:xfrm>
            <a:off x="1198111" y="2657760"/>
            <a:ext cx="6879088" cy="348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6000" rIns="36000">
            <a:spAutoFit/>
          </a:bodyPr>
          <a:lstStyle>
            <a:lvl1pPr marL="355600" indent="-3556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60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本人が持っている力やこれまでの生活習慣を知り、</a:t>
            </a:r>
          </a:p>
          <a:p>
            <a:pPr eaLnBrk="1" hangingPunct="1">
              <a:spcBef>
                <a:spcPts val="200"/>
              </a:spcBef>
            </a:pPr>
            <a:r>
              <a:rPr lang="ja-JP" altLang="en-US" sz="2400" b="1" dirty="0">
                <a:latin typeface="Meiryo UI" pitchFamily="50" charset="-128"/>
                <a:ea typeface="Meiryo UI" pitchFamily="50" charset="-128"/>
                <a:cs typeface="Meiryo UI" pitchFamily="50" charset="-128"/>
              </a:rPr>
              <a:t>    本人の意向を把握</a:t>
            </a:r>
            <a:endParaRPr lang="en-US" altLang="ja-JP" sz="2400" b="1" dirty="0">
              <a:latin typeface="Meiryo UI" pitchFamily="50" charset="-128"/>
              <a:ea typeface="Meiryo UI" pitchFamily="50" charset="-128"/>
              <a:cs typeface="Meiryo UI" pitchFamily="50" charset="-128"/>
            </a:endParaRPr>
          </a:p>
          <a:p>
            <a:pPr eaLnBrk="1" hangingPunct="1">
              <a:spcBef>
                <a:spcPts val="100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それらを理解した対応により、認知症がある人</a:t>
            </a:r>
            <a:r>
              <a:rPr lang="ja-JP" altLang="en-US" sz="2400" b="1" dirty="0" smtClean="0">
                <a:latin typeface="Meiryo UI" pitchFamily="50" charset="-128"/>
                <a:ea typeface="Meiryo UI" pitchFamily="50" charset="-128"/>
                <a:cs typeface="Meiryo UI" pitchFamily="50" charset="-128"/>
              </a:rPr>
              <a:t>も   </a:t>
            </a:r>
            <a:r>
              <a:rPr lang="ja-JP" altLang="en-US" sz="2400" b="1" dirty="0">
                <a:latin typeface="Meiryo UI" pitchFamily="50" charset="-128"/>
                <a:ea typeface="Meiryo UI" pitchFamily="50" charset="-128"/>
                <a:cs typeface="Meiryo UI" pitchFamily="50" charset="-128"/>
              </a:rPr>
              <a:t>　　　安定した入院生活が可能</a:t>
            </a:r>
            <a:endParaRPr lang="en-US" altLang="ja-JP" sz="2400" b="1" dirty="0">
              <a:latin typeface="Meiryo UI" pitchFamily="50" charset="-128"/>
              <a:ea typeface="Meiryo UI" pitchFamily="50" charset="-128"/>
              <a:cs typeface="Meiryo UI" pitchFamily="50" charset="-128"/>
            </a:endParaRPr>
          </a:p>
          <a:p>
            <a:pPr eaLnBrk="1" hangingPunct="1">
              <a:spcBef>
                <a:spcPts val="100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入院時の適切な理解と対応が、その後の経過や</a:t>
            </a:r>
          </a:p>
          <a:p>
            <a:pPr eaLnBrk="1" hangingPunct="1">
              <a:spcBef>
                <a:spcPts val="200"/>
              </a:spcBef>
            </a:pPr>
            <a:r>
              <a:rPr lang="ja-JP" altLang="en-US" sz="2400" b="1" dirty="0">
                <a:latin typeface="Meiryo UI" pitchFamily="50" charset="-128"/>
                <a:ea typeface="Meiryo UI" pitchFamily="50" charset="-128"/>
                <a:cs typeface="Meiryo UI" pitchFamily="50" charset="-128"/>
              </a:rPr>
              <a:t>    生活に大きく影響</a:t>
            </a:r>
            <a:endParaRPr lang="en-US" altLang="ja-JP" sz="2400" b="1" dirty="0">
              <a:latin typeface="Meiryo UI" pitchFamily="50" charset="-128"/>
              <a:ea typeface="Meiryo UI" pitchFamily="50" charset="-128"/>
              <a:cs typeface="Meiryo UI" pitchFamily="50" charset="-128"/>
            </a:endParaRPr>
          </a:p>
          <a:p>
            <a:pPr eaLnBrk="1" hangingPunct="1">
              <a:spcBef>
                <a:spcPts val="1000"/>
              </a:spcBef>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4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スムーズな入退院には、家族や入院前後の医療職・介護職との情報共有が必要不可欠</a:t>
            </a:r>
            <a:endParaRPr lang="en-US" altLang="ja-JP" sz="2400" b="1" dirty="0">
              <a:latin typeface="Meiryo UI" pitchFamily="50" charset="-128"/>
              <a:ea typeface="Meiryo UI" pitchFamily="50" charset="-128"/>
              <a:cs typeface="Meiryo UI" pitchFamily="50" charset="-128"/>
            </a:endParaRPr>
          </a:p>
        </p:txBody>
      </p:sp>
      <p:sp>
        <p:nvSpPr>
          <p:cNvPr id="45062" name="正方形/長方形 6"/>
          <p:cNvSpPr>
            <a:spLocks noChangeArrowheads="1"/>
          </p:cNvSpPr>
          <p:nvPr/>
        </p:nvSpPr>
        <p:spPr bwMode="auto">
          <a:xfrm>
            <a:off x="1012824" y="1700213"/>
            <a:ext cx="7064375" cy="638175"/>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600" b="1">
                <a:solidFill>
                  <a:schemeClr val="bg1"/>
                </a:solidFill>
                <a:latin typeface="Meiryo UI" pitchFamily="50" charset="-128"/>
                <a:ea typeface="Meiryo UI" pitchFamily="50" charset="-128"/>
                <a:cs typeface="Meiryo UI" pitchFamily="50" charset="-128"/>
              </a:rPr>
              <a:t>表面的な状態だけで本人を判断したり対応しない</a:t>
            </a: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-20</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722208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774825" y="368661"/>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認知症の人に対する対応の</a:t>
            </a:r>
            <a:r>
              <a:rPr lang="ja-JP" altLang="en-US" sz="3000" b="1" dirty="0" smtClean="0">
                <a:latin typeface="Meiryo UI" pitchFamily="50" charset="-128"/>
                <a:ea typeface="Meiryo UI" pitchFamily="50" charset="-128"/>
                <a:cs typeface="Meiryo UI" pitchFamily="50" charset="-128"/>
              </a:rPr>
              <a:t>基本①</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8676" name="テキスト ボックス 5"/>
          <p:cNvSpPr txBox="1">
            <a:spLocks noChangeArrowheads="1"/>
          </p:cNvSpPr>
          <p:nvPr/>
        </p:nvSpPr>
        <p:spPr bwMode="auto">
          <a:xfrm>
            <a:off x="260350" y="2446338"/>
            <a:ext cx="8569325" cy="385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b="1" dirty="0">
                <a:latin typeface="Meiryo UI" pitchFamily="50" charset="-128"/>
                <a:ea typeface="Meiryo UI" pitchFamily="50" charset="-128"/>
                <a:cs typeface="Meiryo UI" pitchFamily="50" charset="-128"/>
              </a:rPr>
              <a:t>  </a:t>
            </a:r>
            <a:r>
              <a:rPr lang="ja-JP" altLang="en-US" b="1" dirty="0" smtClean="0">
                <a:latin typeface="Meiryo UI" pitchFamily="50" charset="-128"/>
                <a:ea typeface="Meiryo UI" pitchFamily="50" charset="-128"/>
                <a:cs typeface="Meiryo UI" pitchFamily="50" charset="-128"/>
              </a:rPr>
              <a:t>  認知症</a:t>
            </a:r>
            <a:r>
              <a:rPr lang="ja-JP" altLang="en-US" b="1" dirty="0">
                <a:latin typeface="Meiryo UI" pitchFamily="50" charset="-128"/>
                <a:ea typeface="Meiryo UI" pitchFamily="50" charset="-128"/>
                <a:cs typeface="Meiryo UI" pitchFamily="50" charset="-128"/>
              </a:rPr>
              <a:t>の人の見ている世界を理解する</a:t>
            </a:r>
            <a:endParaRPr lang="en-US" altLang="ja-JP" b="1" dirty="0">
              <a:latin typeface="Meiryo UI" pitchFamily="50" charset="-128"/>
              <a:ea typeface="Meiryo UI" pitchFamily="50" charset="-128"/>
              <a:cs typeface="Meiryo UI" pitchFamily="50" charset="-128"/>
            </a:endParaRPr>
          </a:p>
          <a:p>
            <a:pPr eaLnBrk="1" hangingPunct="1"/>
            <a:endParaRPr lang="en-US" altLang="ja-JP" sz="1800" b="1" dirty="0">
              <a:latin typeface="Meiryo UI" pitchFamily="50" charset="-128"/>
              <a:ea typeface="Meiryo UI" pitchFamily="50" charset="-128"/>
              <a:cs typeface="Meiryo UI" pitchFamily="50" charset="-128"/>
            </a:endParaRPr>
          </a:p>
          <a:p>
            <a:pPr eaLnBrk="1" hangingPunct="1"/>
            <a:r>
              <a:rPr lang="ja-JP" altLang="en-US" sz="2800" b="1" dirty="0">
                <a:solidFill>
                  <a:srgbClr val="4597A0"/>
                </a:solidFill>
                <a:latin typeface="Meiryo UI" pitchFamily="50" charset="-128"/>
                <a:ea typeface="Meiryo UI" pitchFamily="50" charset="-128"/>
                <a:cs typeface="Meiryo UI" pitchFamily="50" charset="-128"/>
              </a:rPr>
              <a:t>                        </a:t>
            </a:r>
            <a:r>
              <a:rPr lang="ja-JP" altLang="en-US" sz="2800" b="1" dirty="0" smtClean="0">
                <a:solidFill>
                  <a:srgbClr val="4597A0"/>
                </a:solidFill>
                <a:latin typeface="Meiryo UI" pitchFamily="50" charset="-128"/>
                <a:ea typeface="Meiryo UI" pitchFamily="50" charset="-128"/>
                <a:cs typeface="Meiryo UI" pitchFamily="50" charset="-128"/>
              </a:rPr>
              <a:t>   </a:t>
            </a:r>
            <a:r>
              <a:rPr lang="ja-JP" altLang="en-US" sz="2800" b="1" dirty="0">
                <a:solidFill>
                  <a:srgbClr val="009999"/>
                </a:solidFill>
                <a:latin typeface="Meiryo UI" pitchFamily="50" charset="-128"/>
                <a:ea typeface="Meiryo UI" pitchFamily="50" charset="-128"/>
                <a:cs typeface="Meiryo UI" pitchFamily="50" charset="-128"/>
              </a:rPr>
              <a:t>に 聞いて</a:t>
            </a:r>
            <a:r>
              <a:rPr lang="ja-JP" altLang="en-US" sz="2800" b="1" dirty="0" smtClean="0">
                <a:solidFill>
                  <a:srgbClr val="009999"/>
                </a:solidFill>
                <a:latin typeface="Meiryo UI" pitchFamily="50" charset="-128"/>
                <a:ea typeface="Meiryo UI" pitchFamily="50" charset="-128"/>
                <a:cs typeface="Meiryo UI" pitchFamily="50" charset="-128"/>
              </a:rPr>
              <a:t>みる</a:t>
            </a:r>
            <a:endParaRPr lang="en-US" altLang="ja-JP" sz="2800" b="1" dirty="0">
              <a:solidFill>
                <a:srgbClr val="009999"/>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rgbClr val="009999"/>
                </a:solidFill>
                <a:latin typeface="Meiryo UI" pitchFamily="50" charset="-128"/>
                <a:ea typeface="Meiryo UI" pitchFamily="50" charset="-128"/>
                <a:cs typeface="Meiryo UI" pitchFamily="50" charset="-128"/>
              </a:rPr>
              <a:t>                         </a:t>
            </a:r>
            <a:r>
              <a:rPr lang="ja-JP" altLang="en-US" sz="2800" b="1" dirty="0" smtClean="0">
                <a:solidFill>
                  <a:srgbClr val="009999"/>
                </a:solidFill>
                <a:latin typeface="Meiryo UI" pitchFamily="50" charset="-128"/>
                <a:ea typeface="Meiryo UI" pitchFamily="50" charset="-128"/>
                <a:cs typeface="Meiryo UI" pitchFamily="50" charset="-128"/>
              </a:rPr>
              <a:t>  の </a:t>
            </a:r>
            <a:r>
              <a:rPr lang="ja-JP" altLang="en-US" sz="2800" b="1" dirty="0">
                <a:solidFill>
                  <a:srgbClr val="009999"/>
                </a:solidFill>
                <a:latin typeface="Meiryo UI" pitchFamily="50" charset="-128"/>
                <a:ea typeface="Meiryo UI" pitchFamily="50" charset="-128"/>
                <a:cs typeface="Meiryo UI" pitchFamily="50" charset="-128"/>
              </a:rPr>
              <a:t>話を想像</a:t>
            </a:r>
            <a:r>
              <a:rPr lang="ja-JP" altLang="en-US" sz="2800" b="1" dirty="0" smtClean="0">
                <a:solidFill>
                  <a:srgbClr val="009999"/>
                </a:solidFill>
                <a:latin typeface="Meiryo UI" pitchFamily="50" charset="-128"/>
                <a:ea typeface="Meiryo UI" pitchFamily="50" charset="-128"/>
                <a:cs typeface="Meiryo UI" pitchFamily="50" charset="-128"/>
              </a:rPr>
              <a:t>する</a:t>
            </a:r>
            <a:endParaRPr lang="en-US" altLang="ja-JP" sz="2800" b="1" dirty="0">
              <a:solidFill>
                <a:srgbClr val="009999"/>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rgbClr val="009999"/>
                </a:solidFill>
                <a:latin typeface="Meiryo UI" pitchFamily="50" charset="-128"/>
                <a:ea typeface="Meiryo UI" pitchFamily="50" charset="-128"/>
                <a:cs typeface="Meiryo UI" pitchFamily="50" charset="-128"/>
              </a:rPr>
              <a:t>                         </a:t>
            </a:r>
            <a:r>
              <a:rPr lang="ja-JP" altLang="en-US" sz="2800" b="1" dirty="0" smtClean="0">
                <a:solidFill>
                  <a:srgbClr val="009999"/>
                </a:solidFill>
                <a:latin typeface="Meiryo UI" pitchFamily="50" charset="-128"/>
                <a:ea typeface="Meiryo UI" pitchFamily="50" charset="-128"/>
                <a:cs typeface="Meiryo UI" pitchFamily="50" charset="-128"/>
              </a:rPr>
              <a:t>  に </a:t>
            </a:r>
            <a:r>
              <a:rPr lang="ja-JP" altLang="en-US" sz="2800" b="1" dirty="0">
                <a:solidFill>
                  <a:srgbClr val="009999"/>
                </a:solidFill>
                <a:latin typeface="Meiryo UI" pitchFamily="50" charset="-128"/>
                <a:ea typeface="Meiryo UI" pitchFamily="50" charset="-128"/>
                <a:cs typeface="Meiryo UI" pitchFamily="50" charset="-128"/>
              </a:rPr>
              <a:t>現状を伝えて</a:t>
            </a:r>
            <a:r>
              <a:rPr lang="ja-JP" altLang="en-US" sz="2800" b="1" dirty="0" smtClean="0">
                <a:solidFill>
                  <a:srgbClr val="009999"/>
                </a:solidFill>
                <a:latin typeface="Meiryo UI" pitchFamily="50" charset="-128"/>
                <a:ea typeface="Meiryo UI" pitchFamily="50" charset="-128"/>
                <a:cs typeface="Meiryo UI" pitchFamily="50" charset="-128"/>
              </a:rPr>
              <a:t>みる</a:t>
            </a:r>
            <a:endParaRPr lang="en-US" altLang="ja-JP" sz="2800" b="1" dirty="0">
              <a:solidFill>
                <a:srgbClr val="009999"/>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rgbClr val="009999"/>
                </a:solidFill>
                <a:latin typeface="Meiryo UI" pitchFamily="50" charset="-128"/>
                <a:ea typeface="Meiryo UI" pitchFamily="50" charset="-128"/>
                <a:cs typeface="Meiryo UI" pitchFamily="50" charset="-128"/>
              </a:rPr>
              <a:t>                        </a:t>
            </a:r>
            <a:r>
              <a:rPr lang="ja-JP" altLang="en-US" sz="2800" b="1" dirty="0" smtClean="0">
                <a:solidFill>
                  <a:srgbClr val="009999"/>
                </a:solidFill>
                <a:latin typeface="Meiryo UI" pitchFamily="50" charset="-128"/>
                <a:ea typeface="Meiryo UI" pitchFamily="50" charset="-128"/>
                <a:cs typeface="Meiryo UI" pitchFamily="50" charset="-128"/>
              </a:rPr>
              <a:t>   </a:t>
            </a:r>
            <a:r>
              <a:rPr lang="ja-JP" altLang="en-US" sz="2800" b="1" dirty="0">
                <a:solidFill>
                  <a:srgbClr val="009999"/>
                </a:solidFill>
                <a:latin typeface="Meiryo UI" pitchFamily="50" charset="-128"/>
                <a:ea typeface="Meiryo UI" pitchFamily="50" charset="-128"/>
                <a:cs typeface="Meiryo UI" pitchFamily="50" charset="-128"/>
              </a:rPr>
              <a:t>の 反応を</a:t>
            </a:r>
            <a:r>
              <a:rPr lang="ja-JP" altLang="en-US" sz="2800" b="1" dirty="0" smtClean="0">
                <a:solidFill>
                  <a:srgbClr val="009999"/>
                </a:solidFill>
                <a:latin typeface="Meiryo UI" pitchFamily="50" charset="-128"/>
                <a:ea typeface="Meiryo UI" pitchFamily="50" charset="-128"/>
                <a:cs typeface="Meiryo UI" pitchFamily="50" charset="-128"/>
              </a:rPr>
              <a:t>みる</a:t>
            </a:r>
            <a:endParaRPr lang="en-US" altLang="ja-JP" sz="2800" b="1" dirty="0">
              <a:solidFill>
                <a:srgbClr val="009999"/>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rgbClr val="009999"/>
                </a:solidFill>
                <a:latin typeface="Meiryo UI" pitchFamily="50" charset="-128"/>
                <a:ea typeface="Meiryo UI" pitchFamily="50" charset="-128"/>
                <a:cs typeface="Meiryo UI" pitchFamily="50" charset="-128"/>
              </a:rPr>
              <a:t>                         </a:t>
            </a:r>
            <a:r>
              <a:rPr lang="ja-JP" altLang="en-US" sz="2800" b="1" dirty="0" smtClean="0">
                <a:solidFill>
                  <a:srgbClr val="009999"/>
                </a:solidFill>
                <a:latin typeface="Meiryo UI" pitchFamily="50" charset="-128"/>
                <a:ea typeface="Meiryo UI" pitchFamily="50" charset="-128"/>
                <a:cs typeface="Meiryo UI" pitchFamily="50" charset="-128"/>
              </a:rPr>
              <a:t>  が </a:t>
            </a:r>
            <a:r>
              <a:rPr lang="ja-JP" altLang="en-US" sz="2800" b="1" dirty="0">
                <a:solidFill>
                  <a:srgbClr val="009999"/>
                </a:solidFill>
                <a:latin typeface="Meiryo UI" pitchFamily="50" charset="-128"/>
                <a:ea typeface="Meiryo UI" pitchFamily="50" charset="-128"/>
                <a:cs typeface="Meiryo UI" pitchFamily="50" charset="-128"/>
              </a:rPr>
              <a:t>どのように思うか聴いて</a:t>
            </a:r>
            <a:r>
              <a:rPr lang="ja-JP" altLang="en-US" sz="2800" b="1" dirty="0" smtClean="0">
                <a:solidFill>
                  <a:srgbClr val="009999"/>
                </a:solidFill>
                <a:latin typeface="Meiryo UI" pitchFamily="50" charset="-128"/>
                <a:ea typeface="Meiryo UI" pitchFamily="50" charset="-128"/>
                <a:cs typeface="Meiryo UI" pitchFamily="50" charset="-128"/>
              </a:rPr>
              <a:t>みる</a:t>
            </a:r>
            <a:endParaRPr lang="en-US" altLang="ja-JP" sz="2800" b="1" dirty="0">
              <a:solidFill>
                <a:srgbClr val="009999"/>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rgbClr val="009999"/>
                </a:solidFill>
                <a:latin typeface="Meiryo UI" pitchFamily="50" charset="-128"/>
                <a:ea typeface="Meiryo UI" pitchFamily="50" charset="-128"/>
                <a:cs typeface="Meiryo UI" pitchFamily="50" charset="-128"/>
              </a:rPr>
              <a:t>                         </a:t>
            </a:r>
            <a:r>
              <a:rPr lang="ja-JP" altLang="en-US" sz="2800" b="1" dirty="0" smtClean="0">
                <a:solidFill>
                  <a:srgbClr val="009999"/>
                </a:solidFill>
                <a:latin typeface="Meiryo UI" pitchFamily="50" charset="-128"/>
                <a:ea typeface="Meiryo UI" pitchFamily="50" charset="-128"/>
                <a:cs typeface="Meiryo UI" pitchFamily="50" charset="-128"/>
              </a:rPr>
              <a:t>  に </a:t>
            </a:r>
            <a:r>
              <a:rPr lang="ja-JP" altLang="en-US" sz="2800" b="1" dirty="0">
                <a:solidFill>
                  <a:srgbClr val="009999"/>
                </a:solidFill>
                <a:latin typeface="Meiryo UI" pitchFamily="50" charset="-128"/>
                <a:ea typeface="Meiryo UI" pitchFamily="50" charset="-128"/>
                <a:cs typeface="Meiryo UI" pitchFamily="50" charset="-128"/>
              </a:rPr>
              <a:t>どのようにするか相談</a:t>
            </a:r>
            <a:r>
              <a:rPr lang="ja-JP" altLang="en-US" sz="2800" b="1" dirty="0" smtClean="0">
                <a:solidFill>
                  <a:srgbClr val="009999"/>
                </a:solidFill>
                <a:latin typeface="Meiryo UI" pitchFamily="50" charset="-128"/>
                <a:ea typeface="Meiryo UI" pitchFamily="50" charset="-128"/>
                <a:cs typeface="Meiryo UI" pitchFamily="50" charset="-128"/>
              </a:rPr>
              <a:t>する </a:t>
            </a:r>
            <a:endParaRPr lang="en-US" altLang="ja-JP" sz="2800" b="1" dirty="0">
              <a:solidFill>
                <a:srgbClr val="009999"/>
              </a:solidFill>
              <a:latin typeface="Meiryo UI" pitchFamily="50" charset="-128"/>
              <a:ea typeface="Meiryo UI" pitchFamily="50" charset="-128"/>
              <a:cs typeface="Meiryo UI" pitchFamily="50" charset="-128"/>
            </a:endParaRPr>
          </a:p>
        </p:txBody>
      </p:sp>
      <p:sp>
        <p:nvSpPr>
          <p:cNvPr id="28680" name="正方形/長方形 7"/>
          <p:cNvSpPr>
            <a:spLocks noChangeArrowheads="1"/>
          </p:cNvSpPr>
          <p:nvPr/>
        </p:nvSpPr>
        <p:spPr bwMode="auto">
          <a:xfrm>
            <a:off x="1079500" y="1377950"/>
            <a:ext cx="7081838" cy="795338"/>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ja-JP" altLang="en-US" sz="3200" b="1" dirty="0">
                <a:solidFill>
                  <a:schemeClr val="bg1"/>
                </a:solidFill>
                <a:latin typeface="Meiryo UI" pitchFamily="50" charset="-128"/>
                <a:ea typeface="Meiryo UI" pitchFamily="50" charset="-128"/>
                <a:cs typeface="Meiryo UI" pitchFamily="50" charset="-128"/>
              </a:rPr>
              <a:t>認知症の人</a:t>
            </a:r>
            <a:r>
              <a:rPr lang="ja-JP" altLang="en-US" sz="3200" b="1" dirty="0" smtClean="0">
                <a:solidFill>
                  <a:schemeClr val="bg1"/>
                </a:solidFill>
                <a:latin typeface="Meiryo UI" pitchFamily="50" charset="-128"/>
                <a:ea typeface="Meiryo UI" pitchFamily="50" charset="-128"/>
                <a:cs typeface="Meiryo UI" pitchFamily="50" charset="-128"/>
              </a:rPr>
              <a:t>には 意思</a:t>
            </a:r>
            <a:r>
              <a:rPr lang="ja-JP" altLang="en-US" sz="3200" b="1" dirty="0">
                <a:solidFill>
                  <a:schemeClr val="bg1"/>
                </a:solidFill>
                <a:latin typeface="Meiryo UI" pitchFamily="50" charset="-128"/>
                <a:ea typeface="Meiryo UI" pitchFamily="50" charset="-128"/>
                <a:cs typeface="Meiryo UI" pitchFamily="50" charset="-128"/>
              </a:rPr>
              <a:t>も</a:t>
            </a:r>
            <a:r>
              <a:rPr lang="en-US" altLang="ja-JP" sz="3200" b="1" dirty="0">
                <a:solidFill>
                  <a:schemeClr val="bg1"/>
                </a:solidFill>
                <a:latin typeface="Meiryo UI" pitchFamily="50" charset="-128"/>
                <a:ea typeface="Meiryo UI" pitchFamily="50" charset="-128"/>
                <a:cs typeface="Meiryo UI" pitchFamily="50" charset="-128"/>
              </a:rPr>
              <a:t>･</a:t>
            </a:r>
            <a:r>
              <a:rPr lang="ja-JP" altLang="en-US" sz="3200" b="1" dirty="0">
                <a:solidFill>
                  <a:schemeClr val="bg1"/>
                </a:solidFill>
                <a:latin typeface="Meiryo UI" pitchFamily="50" charset="-128"/>
                <a:ea typeface="Meiryo UI" pitchFamily="50" charset="-128"/>
                <a:cs typeface="Meiryo UI" pitchFamily="50" charset="-128"/>
              </a:rPr>
              <a:t>経験も ある</a:t>
            </a:r>
          </a:p>
        </p:txBody>
      </p:sp>
      <p:sp>
        <p:nvSpPr>
          <p:cNvPr id="9" name="テキスト ボックス 8"/>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-21</a:t>
            </a:r>
            <a:endParaRPr kumimoji="1" lang="ja-JP" altLang="en-US" sz="1600" b="1" dirty="0">
              <a:latin typeface="Meiryo UI" pitchFamily="50" charset="-128"/>
              <a:ea typeface="Meiryo UI" pitchFamily="50" charset="-128"/>
              <a:cs typeface="Meiryo UI" pitchFamily="50" charset="-128"/>
            </a:endParaRPr>
          </a:p>
        </p:txBody>
      </p:sp>
      <p:cxnSp>
        <p:nvCxnSpPr>
          <p:cNvPr id="4" name="直線コネクタ 3"/>
          <p:cNvCxnSpPr/>
          <p:nvPr/>
        </p:nvCxnSpPr>
        <p:spPr bwMode="auto">
          <a:xfrm>
            <a:off x="2609316" y="3583171"/>
            <a:ext cx="814368" cy="0"/>
          </a:xfrm>
          <a:prstGeom prst="line">
            <a:avLst/>
          </a:prstGeom>
          <a:solidFill>
            <a:srgbClr val="FFFF99"/>
          </a:solidFill>
          <a:ln w="50800" cap="flat" cmpd="sng" algn="ctr">
            <a:solidFill>
              <a:srgbClr val="009999"/>
            </a:solidFill>
            <a:prstDash val="sysDot"/>
            <a:round/>
            <a:headEnd type="none" w="med" len="med"/>
            <a:tailEnd type="none" w="med" len="med"/>
          </a:ln>
          <a:effectLst/>
        </p:spPr>
      </p:cxnSp>
      <p:sp>
        <p:nvSpPr>
          <p:cNvPr id="2" name="角丸四角形 1"/>
          <p:cNvSpPr/>
          <p:nvPr/>
        </p:nvSpPr>
        <p:spPr bwMode="auto">
          <a:xfrm>
            <a:off x="1058234" y="3200400"/>
            <a:ext cx="1653067" cy="3105150"/>
          </a:xfrm>
          <a:prstGeom prst="roundRect">
            <a:avLst/>
          </a:prstGeom>
          <a:solidFill>
            <a:schemeClr val="accent1">
              <a:lumMod val="50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ja-JP" altLang="en-US" b="1" dirty="0">
                <a:solidFill>
                  <a:schemeClr val="bg1"/>
                </a:solidFill>
                <a:latin typeface="Meiryo UI" pitchFamily="50" charset="-128"/>
                <a:ea typeface="Meiryo UI" pitchFamily="50" charset="-128"/>
                <a:cs typeface="Meiryo UI" pitchFamily="50" charset="-128"/>
              </a:rPr>
              <a:t>認知症</a:t>
            </a:r>
            <a:endParaRPr lang="en-US" altLang="ja-JP" b="1" dirty="0">
              <a:solidFill>
                <a:schemeClr val="bg1"/>
              </a:solidFill>
              <a:latin typeface="Meiryo UI" pitchFamily="50" charset="-128"/>
              <a:ea typeface="Meiryo UI" pitchFamily="50" charset="-128"/>
              <a:cs typeface="Meiryo UI" pitchFamily="50" charset="-128"/>
            </a:endParaRPr>
          </a:p>
          <a:p>
            <a:pPr algn="ctr" eaLnBrk="1" hangingPunct="1"/>
            <a:r>
              <a:rPr lang="ja-JP" altLang="en-US" b="1" dirty="0">
                <a:solidFill>
                  <a:schemeClr val="bg1"/>
                </a:solidFill>
                <a:latin typeface="Meiryo UI" pitchFamily="50" charset="-128"/>
                <a:ea typeface="Meiryo UI" pitchFamily="50" charset="-128"/>
                <a:cs typeface="Meiryo UI" pitchFamily="50" charset="-128"/>
              </a:rPr>
              <a:t>の人</a:t>
            </a:r>
          </a:p>
        </p:txBody>
      </p:sp>
      <p:cxnSp>
        <p:nvCxnSpPr>
          <p:cNvPr id="18" name="直線コネクタ 17"/>
          <p:cNvCxnSpPr/>
          <p:nvPr/>
        </p:nvCxnSpPr>
        <p:spPr bwMode="auto">
          <a:xfrm>
            <a:off x="2609316" y="4022650"/>
            <a:ext cx="814368" cy="0"/>
          </a:xfrm>
          <a:prstGeom prst="line">
            <a:avLst/>
          </a:prstGeom>
          <a:solidFill>
            <a:srgbClr val="FFFF99"/>
          </a:solidFill>
          <a:ln w="50800" cap="flat" cmpd="sng" algn="ctr">
            <a:solidFill>
              <a:srgbClr val="009999"/>
            </a:solidFill>
            <a:prstDash val="sysDot"/>
            <a:round/>
            <a:headEnd type="none" w="med" len="med"/>
            <a:tailEnd type="none" w="med" len="med"/>
          </a:ln>
          <a:effectLst/>
        </p:spPr>
      </p:cxnSp>
      <p:cxnSp>
        <p:nvCxnSpPr>
          <p:cNvPr id="20" name="直線コネクタ 19"/>
          <p:cNvCxnSpPr/>
          <p:nvPr/>
        </p:nvCxnSpPr>
        <p:spPr bwMode="auto">
          <a:xfrm>
            <a:off x="2609316" y="4547190"/>
            <a:ext cx="814368" cy="0"/>
          </a:xfrm>
          <a:prstGeom prst="line">
            <a:avLst/>
          </a:prstGeom>
          <a:solidFill>
            <a:srgbClr val="FFFF99"/>
          </a:solidFill>
          <a:ln w="50800" cap="flat" cmpd="sng" algn="ctr">
            <a:solidFill>
              <a:srgbClr val="009999"/>
            </a:solidFill>
            <a:prstDash val="sysDot"/>
            <a:round/>
            <a:headEnd type="none" w="med" len="med"/>
            <a:tailEnd type="none" w="med" len="med"/>
          </a:ln>
          <a:effectLst/>
        </p:spPr>
      </p:cxnSp>
      <p:cxnSp>
        <p:nvCxnSpPr>
          <p:cNvPr id="21" name="直線コネクタ 20"/>
          <p:cNvCxnSpPr/>
          <p:nvPr/>
        </p:nvCxnSpPr>
        <p:spPr bwMode="auto">
          <a:xfrm>
            <a:off x="2609316" y="5050464"/>
            <a:ext cx="814368" cy="0"/>
          </a:xfrm>
          <a:prstGeom prst="line">
            <a:avLst/>
          </a:prstGeom>
          <a:solidFill>
            <a:srgbClr val="FFFF99"/>
          </a:solidFill>
          <a:ln w="50800" cap="flat" cmpd="sng" algn="ctr">
            <a:solidFill>
              <a:srgbClr val="009999"/>
            </a:solidFill>
            <a:prstDash val="sysDot"/>
            <a:round/>
            <a:headEnd type="none" w="med" len="med"/>
            <a:tailEnd type="none" w="med" len="med"/>
          </a:ln>
          <a:effectLst/>
        </p:spPr>
      </p:cxnSp>
      <p:cxnSp>
        <p:nvCxnSpPr>
          <p:cNvPr id="22" name="直線コネクタ 21"/>
          <p:cNvCxnSpPr/>
          <p:nvPr/>
        </p:nvCxnSpPr>
        <p:spPr bwMode="auto">
          <a:xfrm>
            <a:off x="2609316" y="5543106"/>
            <a:ext cx="814368" cy="0"/>
          </a:xfrm>
          <a:prstGeom prst="line">
            <a:avLst/>
          </a:prstGeom>
          <a:solidFill>
            <a:srgbClr val="FFFF99"/>
          </a:solidFill>
          <a:ln w="50800" cap="flat" cmpd="sng" algn="ctr">
            <a:solidFill>
              <a:srgbClr val="009999"/>
            </a:solidFill>
            <a:prstDash val="sysDot"/>
            <a:round/>
            <a:headEnd type="none" w="med" len="med"/>
            <a:tailEnd type="none" w="med" len="med"/>
          </a:ln>
          <a:effectLst/>
        </p:spPr>
      </p:cxnSp>
      <p:cxnSp>
        <p:nvCxnSpPr>
          <p:cNvPr id="23" name="直線コネクタ 22"/>
          <p:cNvCxnSpPr/>
          <p:nvPr/>
        </p:nvCxnSpPr>
        <p:spPr bwMode="auto">
          <a:xfrm>
            <a:off x="2609316" y="6025116"/>
            <a:ext cx="814368" cy="0"/>
          </a:xfrm>
          <a:prstGeom prst="line">
            <a:avLst/>
          </a:prstGeom>
          <a:solidFill>
            <a:srgbClr val="FFFF99"/>
          </a:solidFill>
          <a:ln w="50800" cap="flat" cmpd="sng" algn="ctr">
            <a:solidFill>
              <a:srgbClr val="009999"/>
            </a:solidFill>
            <a:prstDash val="sysDot"/>
            <a:round/>
            <a:headEnd type="none" w="med" len="med"/>
            <a:tailEnd type="none" w="med" len="med"/>
          </a:ln>
          <a:effectLst/>
        </p:spPr>
      </p:cxnSp>
    </p:spTree>
    <p:extLst>
      <p:ext uri="{BB962C8B-B14F-4D97-AF65-F5344CB8AC3E}">
        <p14:creationId xmlns:p14="http://schemas.microsoft.com/office/powerpoint/2010/main" val="22091811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46085" name="テキスト ボックス 6"/>
          <p:cNvSpPr txBox="1">
            <a:spLocks noChangeArrowheads="1"/>
          </p:cNvSpPr>
          <p:nvPr/>
        </p:nvSpPr>
        <p:spPr bwMode="auto">
          <a:xfrm>
            <a:off x="933449" y="1660525"/>
            <a:ext cx="7540625" cy="401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1500"/>
              </a:spcBef>
            </a:pPr>
            <a:r>
              <a:rPr lang="en-US" altLang="ja-JP" sz="2600" b="1" dirty="0">
                <a:latin typeface="Meiryo UI" pitchFamily="50" charset="-128"/>
                <a:ea typeface="Meiryo UI" pitchFamily="50" charset="-128"/>
                <a:cs typeface="Meiryo UI" pitchFamily="50" charset="-128"/>
              </a:rPr>
              <a:t>① </a:t>
            </a:r>
            <a:r>
              <a:rPr lang="ja-JP" altLang="en-US" sz="2600" b="1" dirty="0">
                <a:solidFill>
                  <a:srgbClr val="669900"/>
                </a:solidFill>
                <a:latin typeface="Meiryo UI" pitchFamily="50" charset="-128"/>
                <a:ea typeface="Meiryo UI" pitchFamily="50" charset="-128"/>
                <a:cs typeface="Meiryo UI" pitchFamily="50" charset="-128"/>
              </a:rPr>
              <a:t>その人らしく存在</a:t>
            </a:r>
            <a:r>
              <a:rPr lang="ja-JP" altLang="en-US" sz="2600" b="1" dirty="0">
                <a:latin typeface="Meiryo UI" pitchFamily="50" charset="-128"/>
                <a:ea typeface="Meiryo UI" pitchFamily="50" charset="-128"/>
                <a:cs typeface="Meiryo UI" pitchFamily="50" charset="-128"/>
              </a:rPr>
              <a:t>していられることを支援</a:t>
            </a:r>
            <a:endParaRPr lang="en-US" altLang="ja-JP" sz="2600" b="1" dirty="0">
              <a:latin typeface="Meiryo UI" pitchFamily="50" charset="-128"/>
              <a:ea typeface="Meiryo UI" pitchFamily="50" charset="-128"/>
              <a:cs typeface="Meiryo UI" pitchFamily="50" charset="-128"/>
            </a:endParaRPr>
          </a:p>
          <a:p>
            <a:pPr eaLnBrk="1" hangingPunct="1">
              <a:spcBef>
                <a:spcPts val="1500"/>
              </a:spcBef>
            </a:pPr>
            <a:r>
              <a:rPr lang="en-US" altLang="ja-JP" sz="2600" b="1" dirty="0">
                <a:latin typeface="Meiryo UI" pitchFamily="50" charset="-128"/>
                <a:ea typeface="Meiryo UI" pitchFamily="50" charset="-128"/>
                <a:cs typeface="Meiryo UI" pitchFamily="50" charset="-128"/>
              </a:rPr>
              <a:t>② “</a:t>
            </a:r>
            <a:r>
              <a:rPr lang="ja-JP" altLang="en-US" sz="2600" b="1" dirty="0" smtClean="0">
                <a:latin typeface="Meiryo UI" pitchFamily="50" charset="-128"/>
                <a:ea typeface="Meiryo UI" pitchFamily="50" charset="-128"/>
                <a:cs typeface="Meiryo UI" pitchFamily="50" charset="-128"/>
              </a:rPr>
              <a:t>分からない人</a:t>
            </a:r>
            <a:r>
              <a:rPr lang="ja-JP" altLang="en-US" sz="2600" b="1" dirty="0">
                <a:latin typeface="Meiryo UI" pitchFamily="50" charset="-128"/>
                <a:ea typeface="Meiryo UI" pitchFamily="50" charset="-128"/>
                <a:cs typeface="Meiryo UI" pitchFamily="50" charset="-128"/>
              </a:rPr>
              <a:t>”とせず、</a:t>
            </a:r>
            <a:r>
              <a:rPr lang="ja-JP" altLang="en-US" sz="2600" b="1" dirty="0">
                <a:solidFill>
                  <a:srgbClr val="669900"/>
                </a:solidFill>
                <a:latin typeface="Meiryo UI" pitchFamily="50" charset="-128"/>
                <a:ea typeface="Meiryo UI" pitchFamily="50" charset="-128"/>
                <a:cs typeface="Meiryo UI" pitchFamily="50" charset="-128"/>
              </a:rPr>
              <a:t>自己決定を尊重</a:t>
            </a:r>
            <a:endParaRPr lang="en-US" altLang="ja-JP" sz="2600" b="1" dirty="0">
              <a:solidFill>
                <a:srgbClr val="669900"/>
              </a:solidFill>
              <a:latin typeface="Meiryo UI" pitchFamily="50" charset="-128"/>
              <a:ea typeface="Meiryo UI" pitchFamily="50" charset="-128"/>
              <a:cs typeface="Meiryo UI" pitchFamily="50" charset="-128"/>
            </a:endParaRPr>
          </a:p>
          <a:p>
            <a:pPr eaLnBrk="1" hangingPunct="1">
              <a:spcBef>
                <a:spcPts val="1500"/>
              </a:spcBef>
            </a:pPr>
            <a:r>
              <a:rPr lang="en-US" altLang="ja-JP" sz="2600" b="1" dirty="0">
                <a:latin typeface="Meiryo UI" pitchFamily="50" charset="-128"/>
                <a:ea typeface="Meiryo UI" pitchFamily="50" charset="-128"/>
                <a:cs typeface="Meiryo UI" pitchFamily="50" charset="-128"/>
              </a:rPr>
              <a:t>③ </a:t>
            </a:r>
            <a:r>
              <a:rPr lang="ja-JP" altLang="en-US" sz="2600" b="1" dirty="0">
                <a:solidFill>
                  <a:srgbClr val="669900"/>
                </a:solidFill>
                <a:latin typeface="Meiryo UI" pitchFamily="50" charset="-128"/>
                <a:ea typeface="Meiryo UI" pitchFamily="50" charset="-128"/>
                <a:cs typeface="Meiryo UI" pitchFamily="50" charset="-128"/>
              </a:rPr>
              <a:t>生活歴</a:t>
            </a:r>
            <a:r>
              <a:rPr lang="ja-JP" altLang="en-US" sz="2600" b="1" dirty="0">
                <a:latin typeface="Meiryo UI" pitchFamily="50" charset="-128"/>
                <a:ea typeface="Meiryo UI" pitchFamily="50" charset="-128"/>
                <a:cs typeface="Meiryo UI" pitchFamily="50" charset="-128"/>
              </a:rPr>
              <a:t>を知り、</a:t>
            </a:r>
            <a:r>
              <a:rPr lang="ja-JP" altLang="en-US" sz="2600" b="1" dirty="0">
                <a:solidFill>
                  <a:srgbClr val="669900"/>
                </a:solidFill>
                <a:latin typeface="Meiryo UI" pitchFamily="50" charset="-128"/>
                <a:ea typeface="Meiryo UI" pitchFamily="50" charset="-128"/>
                <a:cs typeface="Meiryo UI" pitchFamily="50" charset="-128"/>
              </a:rPr>
              <a:t>生活の継続性</a:t>
            </a:r>
            <a:r>
              <a:rPr lang="ja-JP" altLang="en-US" sz="2600" b="1" dirty="0">
                <a:latin typeface="Meiryo UI" pitchFamily="50" charset="-128"/>
                <a:ea typeface="Meiryo UI" pitchFamily="50" charset="-128"/>
                <a:cs typeface="Meiryo UI" pitchFamily="50" charset="-128"/>
              </a:rPr>
              <a:t>を保つケア環境</a:t>
            </a:r>
            <a:endParaRPr lang="en-US" altLang="ja-JP" sz="2600" b="1" dirty="0">
              <a:latin typeface="Meiryo UI" pitchFamily="50" charset="-128"/>
              <a:ea typeface="Meiryo UI" pitchFamily="50" charset="-128"/>
              <a:cs typeface="Meiryo UI" pitchFamily="50" charset="-128"/>
            </a:endParaRPr>
          </a:p>
          <a:p>
            <a:pPr eaLnBrk="1" hangingPunct="1">
              <a:spcBef>
                <a:spcPts val="1500"/>
              </a:spcBef>
            </a:pPr>
            <a:r>
              <a:rPr lang="en-US" altLang="ja-JP" sz="2600" b="1" dirty="0">
                <a:latin typeface="Meiryo UI" pitchFamily="50" charset="-128"/>
                <a:ea typeface="Meiryo UI" pitchFamily="50" charset="-128"/>
                <a:cs typeface="Meiryo UI" pitchFamily="50" charset="-128"/>
              </a:rPr>
              <a:t>④ </a:t>
            </a:r>
            <a:r>
              <a:rPr lang="ja-JP" altLang="en-US" sz="2600" b="1" dirty="0">
                <a:latin typeface="Meiryo UI" pitchFamily="50" charset="-128"/>
                <a:ea typeface="Meiryo UI" pitchFamily="50" charset="-128"/>
                <a:cs typeface="Meiryo UI" pitchFamily="50" charset="-128"/>
              </a:rPr>
              <a:t>心身に加え社会的な状態など</a:t>
            </a:r>
            <a:r>
              <a:rPr lang="ja-JP" altLang="en-US" sz="2600" b="1" dirty="0">
                <a:solidFill>
                  <a:srgbClr val="669900"/>
                </a:solidFill>
                <a:latin typeface="Meiryo UI" pitchFamily="50" charset="-128"/>
                <a:ea typeface="Meiryo UI" pitchFamily="50" charset="-128"/>
                <a:cs typeface="Meiryo UI" pitchFamily="50" charset="-128"/>
              </a:rPr>
              <a:t>全体的</a:t>
            </a:r>
            <a:r>
              <a:rPr lang="ja-JP" altLang="en-US" sz="2600" b="1" dirty="0">
                <a:latin typeface="Meiryo UI" pitchFamily="50" charset="-128"/>
                <a:ea typeface="Meiryo UI" pitchFamily="50" charset="-128"/>
                <a:cs typeface="Meiryo UI" pitchFamily="50" charset="-128"/>
              </a:rPr>
              <a:t>に捉えたケア</a:t>
            </a:r>
            <a:endParaRPr lang="en-US" altLang="ja-JP" sz="2600" b="1" dirty="0">
              <a:latin typeface="Meiryo UI" pitchFamily="50" charset="-128"/>
              <a:ea typeface="Meiryo UI" pitchFamily="50" charset="-128"/>
              <a:cs typeface="Meiryo UI" pitchFamily="50" charset="-128"/>
            </a:endParaRPr>
          </a:p>
          <a:p>
            <a:pPr eaLnBrk="1" hangingPunct="1">
              <a:spcBef>
                <a:spcPts val="1500"/>
              </a:spcBef>
            </a:pPr>
            <a:r>
              <a:rPr lang="en-US" altLang="ja-JP" sz="2600" b="1" dirty="0">
                <a:latin typeface="Meiryo UI" pitchFamily="50" charset="-128"/>
                <a:ea typeface="Meiryo UI" pitchFamily="50" charset="-128"/>
                <a:cs typeface="Meiryo UI" pitchFamily="50" charset="-128"/>
              </a:rPr>
              <a:t>⑤ </a:t>
            </a:r>
            <a:r>
              <a:rPr lang="ja-JP" altLang="en-US" sz="2600" b="1" dirty="0">
                <a:solidFill>
                  <a:srgbClr val="669900"/>
                </a:solidFill>
                <a:latin typeface="Meiryo UI" pitchFamily="50" charset="-128"/>
                <a:ea typeface="Meiryo UI" pitchFamily="50" charset="-128"/>
                <a:cs typeface="Meiryo UI" pitchFamily="50" charset="-128"/>
              </a:rPr>
              <a:t>家族やケアスタッフ</a:t>
            </a:r>
            <a:r>
              <a:rPr lang="ja-JP" altLang="en-US" sz="2600" b="1" dirty="0">
                <a:latin typeface="Meiryo UI" pitchFamily="50" charset="-128"/>
                <a:ea typeface="Meiryo UI" pitchFamily="50" charset="-128"/>
                <a:cs typeface="Meiryo UI" pitchFamily="50" charset="-128"/>
              </a:rPr>
              <a:t>の心身状態にも配慮</a:t>
            </a:r>
          </a:p>
          <a:p>
            <a:pPr eaLnBrk="1" hangingPunct="1">
              <a:spcBef>
                <a:spcPts val="1500"/>
              </a:spcBef>
            </a:pPr>
            <a:r>
              <a:rPr lang="en-US" altLang="ja-JP" sz="2600" b="1" dirty="0">
                <a:latin typeface="Meiryo UI" pitchFamily="50" charset="-128"/>
                <a:ea typeface="Meiryo UI" pitchFamily="50" charset="-128"/>
                <a:cs typeface="Meiryo UI" pitchFamily="50" charset="-128"/>
              </a:rPr>
              <a:t>⑥ </a:t>
            </a:r>
            <a:r>
              <a:rPr lang="ja-JP" altLang="en-US" sz="2600" b="1" dirty="0">
                <a:solidFill>
                  <a:srgbClr val="669900"/>
                </a:solidFill>
                <a:latin typeface="Meiryo UI" pitchFamily="50" charset="-128"/>
                <a:ea typeface="Meiryo UI" pitchFamily="50" charset="-128"/>
                <a:cs typeface="Meiryo UI" pitchFamily="50" charset="-128"/>
              </a:rPr>
              <a:t>退院・社会復帰</a:t>
            </a:r>
            <a:r>
              <a:rPr lang="ja-JP" altLang="en-US" sz="2600" b="1" dirty="0">
                <a:latin typeface="Meiryo UI" pitchFamily="50" charset="-128"/>
                <a:ea typeface="Meiryo UI" pitchFamily="50" charset="-128"/>
                <a:cs typeface="Meiryo UI" pitchFamily="50" charset="-128"/>
              </a:rPr>
              <a:t>を視野に入れたケア</a:t>
            </a:r>
          </a:p>
          <a:p>
            <a:pPr eaLnBrk="1" hangingPunct="1">
              <a:spcBef>
                <a:spcPts val="1500"/>
              </a:spcBef>
            </a:pPr>
            <a:r>
              <a:rPr lang="en-US" altLang="ja-JP" sz="2600" b="1" dirty="0">
                <a:latin typeface="Meiryo UI" pitchFamily="50" charset="-128"/>
                <a:ea typeface="Meiryo UI" pitchFamily="50" charset="-128"/>
                <a:cs typeface="Meiryo UI" pitchFamily="50" charset="-128"/>
              </a:rPr>
              <a:t>⑦ </a:t>
            </a:r>
            <a:r>
              <a:rPr lang="ja-JP" altLang="en-US" sz="2600" b="1" dirty="0">
                <a:solidFill>
                  <a:srgbClr val="669900"/>
                </a:solidFill>
                <a:latin typeface="Meiryo UI" pitchFamily="50" charset="-128"/>
                <a:ea typeface="Meiryo UI" pitchFamily="50" charset="-128"/>
                <a:cs typeface="Meiryo UI" pitchFamily="50" charset="-128"/>
              </a:rPr>
              <a:t>最期の時まで</a:t>
            </a:r>
            <a:r>
              <a:rPr lang="ja-JP" altLang="en-US" sz="2600" b="1" dirty="0">
                <a:latin typeface="Meiryo UI" pitchFamily="50" charset="-128"/>
                <a:ea typeface="Meiryo UI" pitchFamily="50" charset="-128"/>
                <a:cs typeface="Meiryo UI" pitchFamily="50" charset="-128"/>
              </a:rPr>
              <a:t>を視野においたケア</a:t>
            </a: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-22</a:t>
            </a:r>
            <a:endParaRPr kumimoji="1" lang="ja-JP" altLang="en-US" sz="1600" b="1" dirty="0">
              <a:latin typeface="Meiryo UI" pitchFamily="50" charset="-128"/>
              <a:ea typeface="Meiryo UI" pitchFamily="50" charset="-128"/>
              <a:cs typeface="Meiryo UI" pitchFamily="50" charset="-128"/>
            </a:endParaRPr>
          </a:p>
        </p:txBody>
      </p:sp>
      <p:sp>
        <p:nvSpPr>
          <p:cNvPr id="8" name="Text Box 2"/>
          <p:cNvSpPr txBox="1">
            <a:spLocks noChangeArrowheads="1"/>
          </p:cNvSpPr>
          <p:nvPr/>
        </p:nvSpPr>
        <p:spPr bwMode="auto">
          <a:xfrm>
            <a:off x="1774825" y="337129"/>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認知症の人に対する対応の</a:t>
            </a:r>
            <a:r>
              <a:rPr lang="ja-JP" altLang="en-US" sz="3000" b="1" dirty="0" smtClean="0">
                <a:latin typeface="Meiryo UI" pitchFamily="50" charset="-128"/>
                <a:ea typeface="Meiryo UI" pitchFamily="50" charset="-128"/>
                <a:cs typeface="Meiryo UI" pitchFamily="50" charset="-128"/>
              </a:rPr>
              <a:t>基本②</a:t>
            </a:r>
            <a:endParaRPr lang="ja-JP" altLang="en-US" sz="30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6212837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98450" y="108743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7652" name="テキスト ボックス 4"/>
          <p:cNvSpPr txBox="1">
            <a:spLocks noChangeArrowheads="1"/>
          </p:cNvSpPr>
          <p:nvPr/>
        </p:nvSpPr>
        <p:spPr bwMode="auto">
          <a:xfrm>
            <a:off x="810416" y="1808643"/>
            <a:ext cx="7545388" cy="990600"/>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endParaRPr lang="en-US" altLang="ja-JP" sz="1000" b="1" dirty="0">
              <a:solidFill>
                <a:srgbClr val="00CC66"/>
              </a:solidFill>
              <a:latin typeface="Meiryo UI" pitchFamily="50" charset="-128"/>
              <a:ea typeface="Meiryo UI" pitchFamily="50" charset="-128"/>
              <a:cs typeface="Meiryo UI" pitchFamily="50" charset="-128"/>
            </a:endParaRPr>
          </a:p>
          <a:p>
            <a:pPr algn="ctr" eaLnBrk="1" hangingPunct="1">
              <a:lnSpc>
                <a:spcPct val="110000"/>
              </a:lnSpc>
            </a:pPr>
            <a:r>
              <a:rPr lang="ja-JP" altLang="en-US" sz="3800" b="1" dirty="0">
                <a:solidFill>
                  <a:schemeClr val="bg1"/>
                </a:solidFill>
                <a:latin typeface="Meiryo UI" pitchFamily="50" charset="-128"/>
                <a:ea typeface="Meiryo UI" pitchFamily="50" charset="-128"/>
                <a:cs typeface="Meiryo UI" pitchFamily="50" charset="-128"/>
              </a:rPr>
              <a:t>認知症の人の行動は援助者の鏡</a:t>
            </a:r>
            <a:endParaRPr lang="en-US" altLang="ja-JP" sz="3800" b="1" dirty="0">
              <a:solidFill>
                <a:schemeClr val="bg1"/>
              </a:solidFill>
              <a:latin typeface="Meiryo UI" pitchFamily="50" charset="-128"/>
              <a:ea typeface="Meiryo UI" pitchFamily="50" charset="-128"/>
              <a:cs typeface="Meiryo UI" pitchFamily="50" charset="-128"/>
            </a:endParaRPr>
          </a:p>
          <a:p>
            <a:pPr algn="ctr" eaLnBrk="1" hangingPunct="1"/>
            <a:endParaRPr lang="en-US" altLang="ja-JP" sz="500" b="1" dirty="0">
              <a:solidFill>
                <a:srgbClr val="00CC66"/>
              </a:solidFill>
              <a:latin typeface="Meiryo UI" pitchFamily="50" charset="-128"/>
              <a:ea typeface="Meiryo UI" pitchFamily="50" charset="-128"/>
              <a:cs typeface="Meiryo UI" pitchFamily="50" charset="-128"/>
            </a:endParaRPr>
          </a:p>
        </p:txBody>
      </p:sp>
      <p:sp>
        <p:nvSpPr>
          <p:cNvPr id="27653" name="正方形/長方形 5"/>
          <p:cNvSpPr>
            <a:spLocks noChangeArrowheads="1"/>
          </p:cNvSpPr>
          <p:nvPr/>
        </p:nvSpPr>
        <p:spPr bwMode="auto">
          <a:xfrm>
            <a:off x="491329" y="3654092"/>
            <a:ext cx="80658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ja-JP" altLang="en-US" b="1" dirty="0">
                <a:latin typeface="Meiryo UI" pitchFamily="50" charset="-128"/>
                <a:ea typeface="Meiryo UI" pitchFamily="50" charset="-128"/>
                <a:cs typeface="Meiryo UI" pitchFamily="50" charset="-128"/>
              </a:rPr>
              <a:t>  援助者のイライラした気持ちは、</a:t>
            </a:r>
            <a:endParaRPr lang="en-US" altLang="ja-JP" b="1" dirty="0">
              <a:latin typeface="Meiryo UI" pitchFamily="50" charset="-128"/>
              <a:ea typeface="Meiryo UI" pitchFamily="50" charset="-128"/>
              <a:cs typeface="Meiryo UI" pitchFamily="50" charset="-128"/>
            </a:endParaRPr>
          </a:p>
          <a:p>
            <a:r>
              <a:rPr lang="ja-JP" altLang="en-US" b="1" dirty="0">
                <a:latin typeface="Meiryo UI" pitchFamily="50" charset="-128"/>
                <a:ea typeface="Meiryo UI" pitchFamily="50" charset="-128"/>
                <a:cs typeface="Meiryo UI" pitchFamily="50" charset="-128"/>
              </a:rPr>
              <a:t>  認知症の人のイライラした</a:t>
            </a:r>
            <a:r>
              <a:rPr lang="ja-JP" altLang="en-US" b="1" dirty="0" smtClean="0">
                <a:latin typeface="Meiryo UI" pitchFamily="50" charset="-128"/>
                <a:ea typeface="Meiryo UI" pitchFamily="50" charset="-128"/>
                <a:cs typeface="Meiryo UI" pitchFamily="50" charset="-128"/>
              </a:rPr>
              <a:t>気持ちをよぶ</a:t>
            </a:r>
            <a:endParaRPr lang="en-US" altLang="ja-JP" b="1" dirty="0">
              <a:latin typeface="Meiryo UI" pitchFamily="50" charset="-128"/>
              <a:ea typeface="Meiryo UI" pitchFamily="50" charset="-128"/>
              <a:cs typeface="Meiryo UI" pitchFamily="50" charset="-128"/>
            </a:endParaRPr>
          </a:p>
        </p:txBody>
      </p:sp>
      <p:sp>
        <p:nvSpPr>
          <p:cNvPr id="8" name="テキスト ボックス 7"/>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-23</a:t>
            </a:r>
            <a:endParaRPr kumimoji="1" lang="ja-JP" altLang="en-US" sz="1600" b="1" dirty="0">
              <a:latin typeface="Meiryo UI" pitchFamily="50" charset="-128"/>
              <a:ea typeface="Meiryo UI" pitchFamily="50" charset="-128"/>
              <a:cs typeface="Meiryo UI" pitchFamily="50" charset="-128"/>
            </a:endParaRPr>
          </a:p>
        </p:txBody>
      </p:sp>
      <p:sp>
        <p:nvSpPr>
          <p:cNvPr id="9" name="AutoShape 17"/>
          <p:cNvSpPr>
            <a:spLocks noChangeArrowheads="1"/>
          </p:cNvSpPr>
          <p:nvPr/>
        </p:nvSpPr>
        <p:spPr bwMode="auto">
          <a:xfrm flipV="1">
            <a:off x="3196428" y="2967923"/>
            <a:ext cx="2773363" cy="686169"/>
          </a:xfrm>
          <a:prstGeom prst="triangle">
            <a:avLst>
              <a:gd name="adj" fmla="val 50000"/>
            </a:avLst>
          </a:prstGeom>
          <a:gradFill rotWithShape="1">
            <a:gsLst>
              <a:gs pos="0">
                <a:srgbClr val="609000"/>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sz="3200" b="1">
              <a:ea typeface="HGPｺﾞｼｯｸM" pitchFamily="50" charset="-128"/>
            </a:endParaRPr>
          </a:p>
        </p:txBody>
      </p:sp>
      <p:sp>
        <p:nvSpPr>
          <p:cNvPr id="10" name="Text Box 2"/>
          <p:cNvSpPr txBox="1">
            <a:spLocks noChangeArrowheads="1"/>
          </p:cNvSpPr>
          <p:nvPr/>
        </p:nvSpPr>
        <p:spPr bwMode="auto">
          <a:xfrm>
            <a:off x="1774825" y="368661"/>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認知症の人に対する対応の</a:t>
            </a:r>
            <a:r>
              <a:rPr lang="ja-JP" altLang="en-US" sz="3000" b="1" dirty="0" smtClean="0">
                <a:latin typeface="Meiryo UI" pitchFamily="50" charset="-128"/>
                <a:ea typeface="Meiryo UI" pitchFamily="50" charset="-128"/>
                <a:cs typeface="Meiryo UI" pitchFamily="50" charset="-128"/>
              </a:rPr>
              <a:t>基本③</a:t>
            </a:r>
            <a:endParaRPr lang="ja-JP" altLang="en-US" sz="30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9173024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74638" y="95091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32772" name="テキスト ボックス 6"/>
          <p:cNvSpPr txBox="1">
            <a:spLocks noChangeArrowheads="1"/>
          </p:cNvSpPr>
          <p:nvPr/>
        </p:nvSpPr>
        <p:spPr bwMode="auto">
          <a:xfrm>
            <a:off x="885824" y="1254125"/>
            <a:ext cx="7712075"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400" b="1" dirty="0">
                <a:latin typeface="Meiryo UI" pitchFamily="50" charset="-128"/>
                <a:ea typeface="Meiryo UI" pitchFamily="50" charset="-128"/>
                <a:cs typeface="Meiryo UI" pitchFamily="50" charset="-128"/>
              </a:rPr>
              <a:t>① </a:t>
            </a:r>
            <a:r>
              <a:rPr lang="ja-JP" altLang="en-US" sz="2400" b="1" dirty="0">
                <a:latin typeface="Meiryo UI" pitchFamily="50" charset="-128"/>
                <a:ea typeface="Meiryo UI" pitchFamily="50" charset="-128"/>
                <a:cs typeface="Meiryo UI" pitchFamily="50" charset="-128"/>
              </a:rPr>
              <a:t>身体疾患で入院した場合、</a:t>
            </a:r>
            <a:r>
              <a:rPr lang="ja-JP" altLang="en-US" sz="2400" b="1" dirty="0">
                <a:solidFill>
                  <a:srgbClr val="669900"/>
                </a:solidFill>
                <a:latin typeface="Meiryo UI" pitchFamily="50" charset="-128"/>
                <a:ea typeface="Meiryo UI" pitchFamily="50" charset="-128"/>
                <a:cs typeface="Meiryo UI" pitchFamily="50" charset="-128"/>
              </a:rPr>
              <a:t>周囲の人への適切な説明</a:t>
            </a:r>
            <a:r>
              <a:rPr lang="ja-JP" altLang="en-US" sz="2400" b="1" dirty="0">
                <a:latin typeface="Meiryo UI" pitchFamily="50" charset="-128"/>
                <a:ea typeface="Meiryo UI" pitchFamily="50" charset="-128"/>
                <a:cs typeface="Meiryo UI" pitchFamily="50" charset="-128"/>
              </a:rPr>
              <a:t>、</a:t>
            </a:r>
          </a:p>
          <a:p>
            <a:pPr eaLnBrk="1" hangingPunct="1"/>
            <a:r>
              <a:rPr lang="ja-JP" altLang="en-US" sz="2400" b="1" dirty="0">
                <a:latin typeface="Meiryo UI" pitchFamily="50" charset="-128"/>
                <a:ea typeface="Meiryo UI" pitchFamily="50" charset="-128"/>
                <a:cs typeface="Meiryo UI" pitchFamily="50" charset="-128"/>
              </a:rPr>
              <a:t>　 認知症の人のペースの保持などに配慮する</a:t>
            </a:r>
          </a:p>
          <a:p>
            <a:pPr eaLnBrk="1" hangingPunct="1"/>
            <a:endParaRPr lang="en-US" altLang="ja-JP" sz="1000" b="1" dirty="0">
              <a:latin typeface="Meiryo UI" pitchFamily="50" charset="-128"/>
              <a:ea typeface="Meiryo UI" pitchFamily="50" charset="-128"/>
              <a:cs typeface="Meiryo UI" pitchFamily="50" charset="-128"/>
            </a:endParaRPr>
          </a:p>
          <a:p>
            <a:pPr eaLnBrk="1" hangingPunct="1">
              <a:spcBef>
                <a:spcPts val="200"/>
              </a:spcBef>
            </a:pPr>
            <a:r>
              <a:rPr lang="en-US" altLang="ja-JP" sz="2400" b="1" dirty="0">
                <a:latin typeface="Meiryo UI" pitchFamily="50" charset="-128"/>
                <a:ea typeface="Meiryo UI" pitchFamily="50" charset="-128"/>
                <a:cs typeface="Meiryo UI" pitchFamily="50" charset="-128"/>
              </a:rPr>
              <a:t>② </a:t>
            </a:r>
            <a:r>
              <a:rPr lang="ja-JP" altLang="en-US" sz="2400" b="1" dirty="0">
                <a:latin typeface="Meiryo UI" pitchFamily="50" charset="-128"/>
                <a:ea typeface="Meiryo UI" pitchFamily="50" charset="-128"/>
                <a:cs typeface="Meiryo UI" pitchFamily="50" charset="-128"/>
              </a:rPr>
              <a:t>病院は治療優先の場であるため、認知症の人にとって</a:t>
            </a:r>
          </a:p>
          <a:p>
            <a:pPr eaLnBrk="1" hangingPunct="1"/>
            <a:r>
              <a:rPr lang="ja-JP" altLang="en-US" sz="2400" b="1" dirty="0">
                <a:latin typeface="Meiryo UI" pitchFamily="50" charset="-128"/>
                <a:ea typeface="Meiryo UI" pitchFamily="50" charset="-128"/>
                <a:cs typeface="Meiryo UI" pitchFamily="50" charset="-128"/>
              </a:rPr>
              <a:t>　 </a:t>
            </a:r>
            <a:r>
              <a:rPr lang="ja-JP" altLang="en-US" sz="2400" b="1" dirty="0">
                <a:solidFill>
                  <a:srgbClr val="669900"/>
                </a:solidFill>
                <a:latin typeface="Meiryo UI" pitchFamily="50" charset="-128"/>
                <a:ea typeface="Meiryo UI" pitchFamily="50" charset="-128"/>
                <a:cs typeface="Meiryo UI" pitchFamily="50" charset="-128"/>
              </a:rPr>
              <a:t>馴染みにくい場</a:t>
            </a:r>
            <a:r>
              <a:rPr lang="ja-JP" altLang="en-US" sz="2400" b="1" dirty="0">
                <a:latin typeface="Meiryo UI" pitchFamily="50" charset="-128"/>
                <a:ea typeface="Meiryo UI" pitchFamily="50" charset="-128"/>
                <a:cs typeface="Meiryo UI" pitchFamily="50" charset="-128"/>
              </a:rPr>
              <a:t>である</a:t>
            </a:r>
          </a:p>
          <a:p>
            <a:pPr eaLnBrk="1" hangingPunct="1"/>
            <a:r>
              <a:rPr lang="en-US" altLang="ja-JP" sz="1000" b="1" dirty="0">
                <a:latin typeface="Meiryo UI" pitchFamily="50" charset="-128"/>
                <a:ea typeface="Meiryo UI" pitchFamily="50" charset="-128"/>
                <a:cs typeface="Meiryo UI" pitchFamily="50" charset="-128"/>
              </a:rPr>
              <a:t> </a:t>
            </a:r>
          </a:p>
          <a:p>
            <a:pPr eaLnBrk="1" hangingPunct="1">
              <a:spcBef>
                <a:spcPts val="200"/>
              </a:spcBef>
            </a:pPr>
            <a:r>
              <a:rPr lang="en-US" altLang="ja-JP" sz="2400" b="1" dirty="0">
                <a:latin typeface="Meiryo UI" pitchFamily="50" charset="-128"/>
                <a:ea typeface="Meiryo UI" pitchFamily="50" charset="-128"/>
                <a:cs typeface="Meiryo UI" pitchFamily="50" charset="-128"/>
              </a:rPr>
              <a:t>③ </a:t>
            </a:r>
            <a:r>
              <a:rPr lang="ja-JP" altLang="en-US" sz="2400" b="1" dirty="0">
                <a:solidFill>
                  <a:srgbClr val="669900"/>
                </a:solidFill>
                <a:latin typeface="Meiryo UI" pitchFamily="50" charset="-128"/>
                <a:ea typeface="Meiryo UI" pitchFamily="50" charset="-128"/>
                <a:cs typeface="Meiryo UI" pitchFamily="50" charset="-128"/>
              </a:rPr>
              <a:t>状態変化や生活環境の変化</a:t>
            </a:r>
            <a:r>
              <a:rPr lang="ja-JP" altLang="en-US" sz="2400" b="1" dirty="0">
                <a:latin typeface="Meiryo UI" pitchFamily="50" charset="-128"/>
                <a:ea typeface="Meiryo UI" pitchFamily="50" charset="-128"/>
                <a:cs typeface="Meiryo UI" pitchFamily="50" charset="-128"/>
              </a:rPr>
              <a:t>は、認知症の症状の悪化、</a:t>
            </a:r>
          </a:p>
          <a:p>
            <a:pPr eaLnBrk="1" hangingPunct="1"/>
            <a:r>
              <a:rPr lang="ja-JP" altLang="en-US" sz="2400" b="1" dirty="0">
                <a:latin typeface="Meiryo UI" pitchFamily="50" charset="-128"/>
                <a:ea typeface="Meiryo UI" pitchFamily="50" charset="-128"/>
                <a:cs typeface="Meiryo UI" pitchFamily="50" charset="-128"/>
              </a:rPr>
              <a:t>　 </a:t>
            </a:r>
            <a:r>
              <a:rPr lang="en-US" altLang="ja-JP" sz="2400" b="1" dirty="0">
                <a:latin typeface="Meiryo UI" pitchFamily="50" charset="-128"/>
                <a:ea typeface="Meiryo UI" pitchFamily="50" charset="-128"/>
                <a:cs typeface="Meiryo UI" pitchFamily="50" charset="-128"/>
              </a:rPr>
              <a:t>BPSD</a:t>
            </a:r>
            <a:r>
              <a:rPr lang="ja-JP" altLang="en-US" sz="2400" b="1" dirty="0">
                <a:latin typeface="Meiryo UI" pitchFamily="50" charset="-128"/>
                <a:ea typeface="Meiryo UI" pitchFamily="50" charset="-128"/>
                <a:cs typeface="Meiryo UI" pitchFamily="50" charset="-128"/>
              </a:rPr>
              <a:t>の発生や悪化につながりやすい</a:t>
            </a:r>
          </a:p>
          <a:p>
            <a:pPr eaLnBrk="1" hangingPunct="1"/>
            <a:r>
              <a:rPr lang="ja-JP" altLang="en-US" sz="2400" b="1" dirty="0">
                <a:latin typeface="Meiryo UI" pitchFamily="50" charset="-128"/>
                <a:ea typeface="Meiryo UI" pitchFamily="50" charset="-128"/>
                <a:cs typeface="Meiryo UI" pitchFamily="50" charset="-128"/>
              </a:rPr>
              <a:t>　（せん妄症状を起こしてくることも多い）</a:t>
            </a: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en-US" altLang="ja-JP" sz="2400" b="1" dirty="0">
                <a:latin typeface="Meiryo UI" pitchFamily="50" charset="-128"/>
                <a:ea typeface="Meiryo UI" pitchFamily="50" charset="-128"/>
                <a:cs typeface="Meiryo UI" pitchFamily="50" charset="-128"/>
              </a:rPr>
              <a:t>④ </a:t>
            </a:r>
            <a:r>
              <a:rPr lang="ja-JP" altLang="en-US" sz="2400" b="1" dirty="0">
                <a:solidFill>
                  <a:srgbClr val="669900"/>
                </a:solidFill>
                <a:latin typeface="Meiryo UI" pitchFamily="50" charset="-128"/>
                <a:ea typeface="Meiryo UI" pitchFamily="50" charset="-128"/>
                <a:cs typeface="Meiryo UI" pitchFamily="50" charset="-128"/>
              </a:rPr>
              <a:t>身体拘束</a:t>
            </a:r>
            <a:r>
              <a:rPr lang="ja-JP" altLang="en-US" sz="2400" b="1" dirty="0">
                <a:latin typeface="Meiryo UI" pitchFamily="50" charset="-128"/>
                <a:ea typeface="Meiryo UI" pitchFamily="50" charset="-128"/>
                <a:cs typeface="Meiryo UI" pitchFamily="50" charset="-128"/>
              </a:rPr>
              <a:t>は、</a:t>
            </a:r>
            <a:r>
              <a:rPr lang="en-US" altLang="ja-JP" sz="2400" b="1" dirty="0">
                <a:latin typeface="Meiryo UI" pitchFamily="50" charset="-128"/>
                <a:ea typeface="Meiryo UI" pitchFamily="50" charset="-128"/>
                <a:cs typeface="Meiryo UI" pitchFamily="50" charset="-128"/>
              </a:rPr>
              <a:t>BPSD</a:t>
            </a:r>
            <a:r>
              <a:rPr lang="ja-JP" altLang="en-US" sz="2400" b="1" dirty="0">
                <a:latin typeface="Meiryo UI" pitchFamily="50" charset="-128"/>
                <a:ea typeface="Meiryo UI" pitchFamily="50" charset="-128"/>
                <a:cs typeface="Meiryo UI" pitchFamily="50" charset="-128"/>
              </a:rPr>
              <a:t>の発生や悪化の要因にもなる</a:t>
            </a:r>
          </a:p>
          <a:p>
            <a:pPr eaLnBrk="1" hangingPunct="1"/>
            <a:endParaRPr lang="ja-JP" altLang="en-US" sz="1400" b="1" dirty="0">
              <a:latin typeface="Meiryo UI" pitchFamily="50" charset="-128"/>
              <a:ea typeface="Meiryo UI" pitchFamily="50" charset="-128"/>
              <a:cs typeface="Meiryo UI" pitchFamily="50" charset="-128"/>
            </a:endParaRPr>
          </a:p>
          <a:p>
            <a:pPr eaLnBrk="1" hangingPunct="1"/>
            <a:endParaRPr lang="en-US" altLang="ja-JP" sz="1400" b="1" dirty="0">
              <a:latin typeface="Meiryo UI" pitchFamily="50" charset="-128"/>
              <a:ea typeface="Meiryo UI" pitchFamily="50" charset="-128"/>
              <a:cs typeface="Meiryo UI" pitchFamily="50" charset="-128"/>
            </a:endParaRPr>
          </a:p>
          <a:p>
            <a:pPr eaLnBrk="1" hangingPunct="1"/>
            <a:r>
              <a:rPr lang="en-US" altLang="ja-JP" sz="2400" b="1" dirty="0">
                <a:latin typeface="Meiryo UI" pitchFamily="50" charset="-128"/>
                <a:ea typeface="Meiryo UI" pitchFamily="50" charset="-128"/>
                <a:cs typeface="Meiryo UI" pitchFamily="50" charset="-128"/>
              </a:rPr>
              <a:t>      </a:t>
            </a:r>
            <a:r>
              <a:rPr lang="ja-JP" altLang="en-US" sz="2400" b="1" dirty="0">
                <a:solidFill>
                  <a:srgbClr val="FF5050"/>
                </a:solidFill>
                <a:latin typeface="Meiryo UI" pitchFamily="50" charset="-128"/>
                <a:ea typeface="Meiryo UI" pitchFamily="50" charset="-128"/>
                <a:cs typeface="Meiryo UI" pitchFamily="50" charset="-128"/>
              </a:rPr>
              <a:t>認知症に対する理解が十分とは言えないケア</a:t>
            </a:r>
            <a:r>
              <a:rPr lang="ja-JP" altLang="en-US" sz="2400" b="1" dirty="0">
                <a:latin typeface="Meiryo UI" pitchFamily="50" charset="-128"/>
                <a:ea typeface="Meiryo UI" pitchFamily="50" charset="-128"/>
                <a:cs typeface="Meiryo UI" pitchFamily="50" charset="-128"/>
              </a:rPr>
              <a:t>が、</a:t>
            </a:r>
          </a:p>
          <a:p>
            <a:pPr eaLnBrk="1" hangingPunct="1"/>
            <a:r>
              <a:rPr lang="en-US" altLang="ja-JP" sz="2400" b="1" dirty="0">
                <a:latin typeface="Meiryo UI" pitchFamily="50" charset="-128"/>
                <a:ea typeface="Meiryo UI" pitchFamily="50" charset="-128"/>
                <a:cs typeface="Meiryo UI" pitchFamily="50" charset="-128"/>
              </a:rPr>
              <a:t>      BPSD</a:t>
            </a:r>
            <a:r>
              <a:rPr lang="ja-JP" altLang="en-US" sz="2400" b="1" dirty="0">
                <a:latin typeface="Meiryo UI" pitchFamily="50" charset="-128"/>
                <a:ea typeface="Meiryo UI" pitchFamily="50" charset="-128"/>
                <a:cs typeface="Meiryo UI" pitchFamily="50" charset="-128"/>
              </a:rPr>
              <a:t>を悪化させる可能性もある</a:t>
            </a:r>
            <a:endParaRPr lang="en-US" altLang="ja-JP" sz="2400" b="1" dirty="0">
              <a:latin typeface="Meiryo UI" pitchFamily="50" charset="-128"/>
              <a:ea typeface="Meiryo UI" pitchFamily="50" charset="-128"/>
              <a:cs typeface="Meiryo UI" pitchFamily="50" charset="-128"/>
            </a:endParaRPr>
          </a:p>
        </p:txBody>
      </p:sp>
      <p:sp>
        <p:nvSpPr>
          <p:cNvPr id="32773" name="Text Box 2"/>
          <p:cNvSpPr txBox="1">
            <a:spLocks noChangeArrowheads="1"/>
          </p:cNvSpPr>
          <p:nvPr/>
        </p:nvSpPr>
        <p:spPr bwMode="auto">
          <a:xfrm>
            <a:off x="1177925" y="360724"/>
            <a:ext cx="671353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病棟において重要なケアの視点　</a:t>
            </a:r>
          </a:p>
        </p:txBody>
      </p:sp>
      <p:sp>
        <p:nvSpPr>
          <p:cNvPr id="32774" name="Rectangle 6"/>
          <p:cNvSpPr>
            <a:spLocks noChangeArrowheads="1"/>
          </p:cNvSpPr>
          <p:nvPr/>
        </p:nvSpPr>
        <p:spPr bwMode="auto">
          <a:xfrm>
            <a:off x="987425" y="5032375"/>
            <a:ext cx="7172325" cy="933450"/>
          </a:xfrm>
          <a:prstGeom prst="rect">
            <a:avLst/>
          </a:prstGeom>
          <a:noFill/>
          <a:ln w="44450" cap="rnd">
            <a:solidFill>
              <a:srgbClr val="FF505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-24</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0902545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620713" y="419461"/>
            <a:ext cx="7904162"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入院の際に留意する</a:t>
            </a:r>
            <a:r>
              <a:rPr lang="en-US" altLang="ja-JP" sz="3000" b="1" dirty="0" smtClean="0">
                <a:latin typeface="Meiryo UI" pitchFamily="50" charset="-128"/>
                <a:ea typeface="Meiryo UI" pitchFamily="50" charset="-128"/>
                <a:cs typeface="Meiryo UI" pitchFamily="50" charset="-128"/>
              </a:rPr>
              <a:t>3</a:t>
            </a:r>
            <a:r>
              <a:rPr lang="ja-JP" altLang="en-US" sz="3000" b="1" dirty="0" err="1" smtClean="0">
                <a:latin typeface="Meiryo UI" pitchFamily="50" charset="-128"/>
                <a:ea typeface="Meiryo UI" pitchFamily="50" charset="-128"/>
                <a:cs typeface="Meiryo UI" pitchFamily="50" charset="-128"/>
              </a:rPr>
              <a:t>つの</a:t>
            </a:r>
            <a:r>
              <a:rPr lang="ja-JP" altLang="en-US" sz="3000" b="1" dirty="0" smtClean="0">
                <a:latin typeface="Meiryo UI" pitchFamily="50" charset="-128"/>
                <a:ea typeface="Meiryo UI" pitchFamily="50" charset="-128"/>
                <a:cs typeface="Meiryo UI" pitchFamily="50" charset="-128"/>
              </a:rPr>
              <a:t>ポイント</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88131" y="10922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-25</a:t>
            </a:r>
            <a:endParaRPr kumimoji="1" lang="ja-JP" altLang="en-US" sz="1600" b="1" dirty="0">
              <a:latin typeface="Meiryo UI" pitchFamily="50" charset="-128"/>
              <a:ea typeface="Meiryo UI" pitchFamily="50" charset="-128"/>
              <a:cs typeface="Meiryo UI" pitchFamily="50" charset="-128"/>
            </a:endParaRPr>
          </a:p>
        </p:txBody>
      </p:sp>
      <p:sp>
        <p:nvSpPr>
          <p:cNvPr id="8" name="コンテンツ プレースホルダ 2"/>
          <p:cNvSpPr>
            <a:spLocks/>
          </p:cNvSpPr>
          <p:nvPr/>
        </p:nvSpPr>
        <p:spPr bwMode="auto">
          <a:xfrm>
            <a:off x="956930" y="1754372"/>
            <a:ext cx="7219507" cy="433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indent="-457200">
              <a:lnSpc>
                <a:spcPct val="150000"/>
              </a:lnSpc>
              <a:spcBef>
                <a:spcPct val="30000"/>
              </a:spcBef>
              <a:buFont typeface="+mj-ea"/>
              <a:buAutoNum type="circleNumDbPlain"/>
            </a:pPr>
            <a:r>
              <a:rPr lang="ja-JP" altLang="ja-JP" sz="2400" b="1" dirty="0" smtClean="0">
                <a:latin typeface="Meiryo UI" pitchFamily="50" charset="-128"/>
                <a:ea typeface="Meiryo UI" pitchFamily="50" charset="-128"/>
                <a:cs typeface="Meiryo UI" pitchFamily="50" charset="-128"/>
              </a:rPr>
              <a:t>失見当に基づく</a:t>
            </a:r>
            <a:r>
              <a:rPr lang="ja-JP" altLang="ja-JP" sz="2400" b="1" dirty="0" smtClean="0">
                <a:solidFill>
                  <a:srgbClr val="669900"/>
                </a:solidFill>
                <a:latin typeface="Meiryo UI" pitchFamily="50" charset="-128"/>
                <a:ea typeface="Meiryo UI" pitchFamily="50" charset="-128"/>
                <a:cs typeface="Meiryo UI" pitchFamily="50" charset="-128"/>
              </a:rPr>
              <a:t>入院後の不安やパニック</a:t>
            </a:r>
            <a:r>
              <a:rPr lang="ja-JP" altLang="ja-JP" sz="2400" b="1" dirty="0" smtClean="0">
                <a:latin typeface="Meiryo UI" pitchFamily="50" charset="-128"/>
                <a:ea typeface="Meiryo UI" pitchFamily="50" charset="-128"/>
                <a:cs typeface="Meiryo UI" pitchFamily="50" charset="-128"/>
              </a:rPr>
              <a:t>、</a:t>
            </a:r>
            <a:r>
              <a:rPr lang="ja-JP" altLang="en-US" sz="2400" b="1" dirty="0" smtClean="0">
                <a:solidFill>
                  <a:srgbClr val="669900"/>
                </a:solidFill>
                <a:latin typeface="Meiryo UI" pitchFamily="50" charset="-128"/>
                <a:ea typeface="Meiryo UI" pitchFamily="50" charset="-128"/>
                <a:cs typeface="Meiryo UI" pitchFamily="50" charset="-128"/>
              </a:rPr>
              <a:t>　　　　　　　　　</a:t>
            </a:r>
            <a:r>
              <a:rPr lang="ja-JP" altLang="ja-JP" sz="2400" b="1" dirty="0" smtClean="0">
                <a:latin typeface="Meiryo UI" pitchFamily="50" charset="-128"/>
                <a:ea typeface="Meiryo UI" pitchFamily="50" charset="-128"/>
                <a:cs typeface="Meiryo UI" pitchFamily="50" charset="-128"/>
              </a:rPr>
              <a:t>帰宅願望</a:t>
            </a:r>
            <a:r>
              <a:rPr lang="ja-JP" altLang="ja-JP" sz="2400" b="1" dirty="0" smtClean="0">
                <a:solidFill>
                  <a:srgbClr val="669900"/>
                </a:solidFill>
                <a:latin typeface="Meiryo UI" pitchFamily="50" charset="-128"/>
                <a:ea typeface="Meiryo UI" pitchFamily="50" charset="-128"/>
                <a:cs typeface="Meiryo UI" pitchFamily="50" charset="-128"/>
              </a:rPr>
              <a:t>を予測して環境を整備する</a:t>
            </a:r>
            <a:endParaRPr lang="en-US" altLang="ja-JP" sz="2400" b="1" dirty="0" smtClean="0">
              <a:solidFill>
                <a:srgbClr val="669900"/>
              </a:solidFill>
              <a:latin typeface="Meiryo UI" pitchFamily="50" charset="-128"/>
              <a:ea typeface="Meiryo UI" pitchFamily="50" charset="-128"/>
              <a:cs typeface="Meiryo UI" pitchFamily="50" charset="-128"/>
            </a:endParaRPr>
          </a:p>
          <a:p>
            <a:pPr marL="457200" indent="-457200">
              <a:lnSpc>
                <a:spcPct val="150000"/>
              </a:lnSpc>
              <a:spcBef>
                <a:spcPct val="30000"/>
              </a:spcBef>
              <a:buFont typeface="+mj-ea"/>
              <a:buAutoNum type="circleNumDbPlain"/>
            </a:pPr>
            <a:r>
              <a:rPr lang="ja-JP" altLang="ja-JP" sz="2400" b="1" dirty="0" smtClean="0">
                <a:latin typeface="Meiryo UI" pitchFamily="50" charset="-128"/>
                <a:ea typeface="Meiryo UI" pitchFamily="50" charset="-128"/>
                <a:cs typeface="Meiryo UI" pitchFamily="50" charset="-128"/>
              </a:rPr>
              <a:t>視覚的メッセージ、スタッフの一致した</a:t>
            </a:r>
            <a:r>
              <a:rPr lang="ja-JP" altLang="en-US" sz="2400" b="1" dirty="0" smtClean="0">
                <a:latin typeface="Meiryo UI" pitchFamily="50" charset="-128"/>
                <a:ea typeface="Meiryo UI" pitchFamily="50" charset="-128"/>
                <a:cs typeface="Meiryo UI" pitchFamily="50" charset="-128"/>
              </a:rPr>
              <a:t>　　　　　　　　　　　　</a:t>
            </a:r>
            <a:r>
              <a:rPr lang="ja-JP" altLang="ja-JP" sz="2400" b="1" dirty="0" smtClean="0">
                <a:latin typeface="Meiryo UI" pitchFamily="50" charset="-128"/>
                <a:ea typeface="Meiryo UI" pitchFamily="50" charset="-128"/>
                <a:cs typeface="Meiryo UI" pitchFamily="50" charset="-128"/>
              </a:rPr>
              <a:t>繰り返しの説明で</a:t>
            </a:r>
            <a:r>
              <a:rPr lang="ja-JP" altLang="ja-JP" sz="2400" b="1" dirty="0" smtClean="0">
                <a:solidFill>
                  <a:srgbClr val="669900"/>
                </a:solidFill>
                <a:latin typeface="Meiryo UI" pitchFamily="50" charset="-128"/>
                <a:ea typeface="Meiryo UI" pitchFamily="50" charset="-128"/>
                <a:cs typeface="Meiryo UI" pitchFamily="50" charset="-128"/>
              </a:rPr>
              <a:t>治療的規制の理解を助ける</a:t>
            </a:r>
            <a:endParaRPr lang="en-US" altLang="ja-JP" sz="2400" b="1" dirty="0" smtClean="0">
              <a:solidFill>
                <a:srgbClr val="669900"/>
              </a:solidFill>
              <a:latin typeface="Meiryo UI" pitchFamily="50" charset="-128"/>
              <a:ea typeface="Meiryo UI" pitchFamily="50" charset="-128"/>
              <a:cs typeface="Meiryo UI" pitchFamily="50" charset="-128"/>
            </a:endParaRPr>
          </a:p>
          <a:p>
            <a:pPr marL="457200" indent="-457200">
              <a:lnSpc>
                <a:spcPct val="150000"/>
              </a:lnSpc>
              <a:spcBef>
                <a:spcPct val="30000"/>
              </a:spcBef>
              <a:buFont typeface="+mj-ea"/>
              <a:buAutoNum type="circleNumDbPlain"/>
            </a:pPr>
            <a:r>
              <a:rPr lang="ja-JP" altLang="ja-JP" sz="2400" b="1" dirty="0" smtClean="0">
                <a:latin typeface="Meiryo UI" pitchFamily="50" charset="-128"/>
                <a:ea typeface="Meiryo UI" pitchFamily="50" charset="-128"/>
                <a:cs typeface="Meiryo UI" pitchFamily="50" charset="-128"/>
              </a:rPr>
              <a:t>的確な知識と頻回の訪室による観察で、</a:t>
            </a:r>
            <a:r>
              <a:rPr lang="ja-JP" altLang="en-US" sz="2400" b="1" dirty="0" smtClean="0">
                <a:latin typeface="Meiryo UI" pitchFamily="50" charset="-128"/>
                <a:ea typeface="Meiryo UI" pitchFamily="50" charset="-128"/>
                <a:cs typeface="Meiryo UI" pitchFamily="50" charset="-128"/>
              </a:rPr>
              <a:t>　　　　　　　　　　　　　　　</a:t>
            </a:r>
            <a:r>
              <a:rPr lang="ja-JP" altLang="ja-JP" sz="2400" b="1" dirty="0" smtClean="0">
                <a:solidFill>
                  <a:srgbClr val="669900"/>
                </a:solidFill>
                <a:latin typeface="Meiryo UI" pitchFamily="50" charset="-128"/>
                <a:ea typeface="Meiryo UI" pitchFamily="50" charset="-128"/>
                <a:cs typeface="Meiryo UI" pitchFamily="50" charset="-128"/>
              </a:rPr>
              <a:t>合併症の早期発見とストレスの軽減を図る</a:t>
            </a:r>
            <a:endParaRPr lang="en-US" altLang="ja-JP" sz="2400" b="1" dirty="0" smtClean="0">
              <a:solidFill>
                <a:srgbClr val="669900"/>
              </a:solidFill>
              <a:latin typeface="Meiryo UI" pitchFamily="50" charset="-128"/>
              <a:ea typeface="Meiryo UI" pitchFamily="50" charset="-128"/>
              <a:cs typeface="Meiryo UI" pitchFamily="50" charset="-128"/>
            </a:endParaRPr>
          </a:p>
          <a:p>
            <a:pPr marL="342900" indent="-342900">
              <a:lnSpc>
                <a:spcPct val="150000"/>
              </a:lnSpc>
              <a:spcBef>
                <a:spcPct val="30000"/>
              </a:spcBef>
            </a:pPr>
            <a:endParaRPr lang="ja-JP" altLang="en-US" sz="24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67833" y="492272"/>
            <a:ext cx="8229600"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入院後の不安やパニックを予測した環境整備</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88131" y="116205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-26</a:t>
            </a:r>
            <a:endParaRPr kumimoji="1" lang="ja-JP" altLang="en-US" sz="1600" b="1" dirty="0">
              <a:latin typeface="Meiryo UI" pitchFamily="50" charset="-128"/>
              <a:ea typeface="Meiryo UI" pitchFamily="50" charset="-128"/>
              <a:cs typeface="Meiryo UI" pitchFamily="50" charset="-128"/>
            </a:endParaRPr>
          </a:p>
        </p:txBody>
      </p:sp>
      <p:sp>
        <p:nvSpPr>
          <p:cNvPr id="7" name="角丸四角形 6"/>
          <p:cNvSpPr/>
          <p:nvPr/>
        </p:nvSpPr>
        <p:spPr bwMode="auto">
          <a:xfrm>
            <a:off x="1127073" y="1435395"/>
            <a:ext cx="6943061" cy="1488559"/>
          </a:xfrm>
          <a:prstGeom prst="roundRect">
            <a:avLst/>
          </a:prstGeom>
          <a:solidFill>
            <a:srgbClr val="6699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認知症の人は、入院などの急激な環境変化に</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適応するまでに不穏や混乱を起こし、</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帰宅願望を強く訴えることが多い</a:t>
            </a:r>
          </a:p>
        </p:txBody>
      </p:sp>
      <p:sp>
        <p:nvSpPr>
          <p:cNvPr id="9" name="コンテンツ プレースホルダ 2"/>
          <p:cNvSpPr txBox="1">
            <a:spLocks/>
          </p:cNvSpPr>
          <p:nvPr/>
        </p:nvSpPr>
        <p:spPr>
          <a:xfrm>
            <a:off x="340242" y="3211033"/>
            <a:ext cx="8548577" cy="3106517"/>
          </a:xfrm>
          <a:prstGeom prst="rect">
            <a:avLst/>
          </a:prstGeom>
        </p:spPr>
        <p:txBody>
          <a:bodyPr/>
          <a:lstStyle/>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dirty="0" smtClean="0">
                <a:latin typeface="Meiryo UI" pitchFamily="50" charset="-128"/>
                <a:ea typeface="Meiryo UI" pitchFamily="50" charset="-128"/>
                <a:cs typeface="Meiryo UI" pitchFamily="50" charset="-128"/>
              </a:rPr>
              <a:t>できるだけ観察、訪室しやすい距離の部屋にする</a:t>
            </a:r>
            <a:endParaRPr lang="en-US" altLang="ja-JP" sz="2400" b="1" kern="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kumimoji="1" lang="ja-JP" altLang="en-US"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rPr>
              <a:t>見える位置に病院名や病名を貼る</a:t>
            </a: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dirty="0" smtClean="0">
                <a:latin typeface="Meiryo UI" pitchFamily="50" charset="-128"/>
                <a:ea typeface="Meiryo UI" pitchFamily="50" charset="-128"/>
                <a:cs typeface="Meiryo UI" pitchFamily="50" charset="-128"/>
              </a:rPr>
              <a:t>カレンダー、時計をベッドから見える位置に設置する</a:t>
            </a:r>
            <a:endParaRPr lang="en-US" altLang="ja-JP" sz="2400" b="1" kern="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kumimoji="1" lang="ja-JP" altLang="en-US"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rPr>
              <a:t>食事と寝る場所の安心を与える</a:t>
            </a: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dirty="0" smtClean="0">
                <a:latin typeface="Meiryo UI" pitchFamily="50" charset="-128"/>
                <a:ea typeface="Meiryo UI" pitchFamily="50" charset="-128"/>
                <a:cs typeface="Meiryo UI" pitchFamily="50" charset="-128"/>
              </a:rPr>
              <a:t>入院当日は、夕方まで家族に留まってもらうように協力を得る</a:t>
            </a:r>
            <a:endParaRPr lang="en-US" altLang="ja-JP" sz="2400" b="1" kern="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kumimoji="1" lang="ja-JP" altLang="en-US"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rPr>
              <a:t>好きな音楽、家族の写真の持参を家族に依頼する</a:t>
            </a: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67833" y="419461"/>
            <a:ext cx="8229600"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治療的規制の理解を助ける</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88131" y="10922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-27</a:t>
            </a:r>
            <a:endParaRPr kumimoji="1" lang="ja-JP" altLang="en-US" sz="1600" b="1" dirty="0">
              <a:latin typeface="Meiryo UI" pitchFamily="50" charset="-128"/>
              <a:ea typeface="Meiryo UI" pitchFamily="50" charset="-128"/>
              <a:cs typeface="Meiryo UI" pitchFamily="50" charset="-128"/>
            </a:endParaRPr>
          </a:p>
        </p:txBody>
      </p:sp>
      <p:sp>
        <p:nvSpPr>
          <p:cNvPr id="7" name="角丸四角形 6"/>
          <p:cNvSpPr/>
          <p:nvPr/>
        </p:nvSpPr>
        <p:spPr bwMode="auto">
          <a:xfrm>
            <a:off x="999477" y="1435395"/>
            <a:ext cx="6943061" cy="1488559"/>
          </a:xfrm>
          <a:prstGeom prst="roundRect">
            <a:avLst/>
          </a:prstGeom>
          <a:solidFill>
            <a:srgbClr val="6699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認知症の人は「治療内容が理解できない」と</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考えるのではなく、障害された認知力に</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a:p>
            <a:pPr marL="0" marR="0" indent="0" defTabSz="914400" rtl="0" eaLnBrk="1" fontAlgn="base" latinLnBrk="0" hangingPunct="1">
              <a:lnSpc>
                <a:spcPct val="100000"/>
              </a:lnSpc>
              <a:spcBef>
                <a:spcPct val="0"/>
              </a:spcBef>
              <a:spcAft>
                <a:spcPct val="0"/>
              </a:spcAft>
              <a:buClrTx/>
              <a:buSzTx/>
              <a:buFontTx/>
              <a:buNone/>
              <a:tabLst/>
            </a:pPr>
            <a:r>
              <a:rPr lang="ja-JP" altLang="en-US" sz="2800" b="1" dirty="0" smtClean="0">
                <a:solidFill>
                  <a:schemeClr val="bg1"/>
                </a:solidFill>
                <a:latin typeface="Meiryo UI" pitchFamily="50" charset="-128"/>
                <a:ea typeface="Meiryo UI" pitchFamily="50" charset="-128"/>
                <a:cs typeface="Meiryo UI" pitchFamily="50" charset="-128"/>
              </a:rPr>
              <a:t>見合った情報提供の方法と時間を考える</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p:txBody>
      </p:sp>
      <p:sp>
        <p:nvSpPr>
          <p:cNvPr id="9" name="コンテンツ プレースホルダ 2"/>
          <p:cNvSpPr txBox="1">
            <a:spLocks/>
          </p:cNvSpPr>
          <p:nvPr/>
        </p:nvSpPr>
        <p:spPr>
          <a:xfrm>
            <a:off x="340241" y="3211033"/>
            <a:ext cx="8516680" cy="3106517"/>
          </a:xfrm>
          <a:prstGeom prst="rect">
            <a:avLst/>
          </a:prstGeom>
        </p:spPr>
        <p:txBody>
          <a:bodyPr/>
          <a:lstStyle/>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noProof="0" dirty="0" smtClean="0">
                <a:latin typeface="Meiryo UI" pitchFamily="50" charset="-128"/>
                <a:ea typeface="Meiryo UI" pitchFamily="50" charset="-128"/>
                <a:cs typeface="Meiryo UI" pitchFamily="50" charset="-128"/>
              </a:rPr>
              <a:t>認知症の人がいつも同じ情報を目にし、看護師からいつも　同じ説明を聞くことで、認知症の人の状況認知を助ける</a:t>
            </a:r>
            <a:endParaRPr lang="en-US" altLang="ja-JP" sz="2400" b="1" kern="0" noProof="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tabLst/>
              <a:defRPr/>
            </a:pPr>
            <a:r>
              <a:rPr lang="ja-JP" altLang="en-US" sz="2400" b="1" kern="0" noProof="0" dirty="0" smtClean="0">
                <a:solidFill>
                  <a:schemeClr val="bg1">
                    <a:lumMod val="50000"/>
                  </a:schemeClr>
                </a:solidFill>
                <a:latin typeface="Meiryo UI" pitchFamily="50" charset="-128"/>
                <a:ea typeface="Meiryo UI" pitchFamily="50" charset="-128"/>
                <a:cs typeface="Meiryo UI" pitchFamily="50" charset="-128"/>
              </a:rPr>
              <a:t>（治療内容についての説明用紙を目に届く場所に大きく掲示）</a:t>
            </a:r>
            <a:endParaRPr lang="en-US" altLang="ja-JP" sz="2400" b="1" kern="0" noProof="0" dirty="0" smtClean="0">
              <a:solidFill>
                <a:schemeClr val="bg1">
                  <a:lumMod val="50000"/>
                </a:schemeClr>
              </a:solidFill>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noProof="0" dirty="0" smtClean="0">
                <a:latin typeface="Meiryo UI" pitchFamily="50" charset="-128"/>
                <a:ea typeface="Meiryo UI" pitchFamily="50" charset="-128"/>
                <a:cs typeface="Meiryo UI" pitchFamily="50" charset="-128"/>
              </a:rPr>
              <a:t>認知症の人の理解度、認知度に合わせた説明方法を探る</a:t>
            </a:r>
            <a:endParaRPr lang="en-US" altLang="ja-JP" sz="2400" b="1" kern="0" noProof="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dirty="0" smtClean="0">
                <a:latin typeface="Meiryo UI" pitchFamily="50" charset="-128"/>
                <a:ea typeface="Meiryo UI" pitchFamily="50" charset="-128"/>
                <a:cs typeface="Meiryo UI" pitchFamily="50" charset="-128"/>
              </a:rPr>
              <a:t>説明した後、どれくらいの時間で忘れるのかを把握し、根気　　よく同じメッセージを繰り返す</a:t>
            </a:r>
            <a:endParaRPr lang="en-US" altLang="ja-JP" sz="2400" b="1" kern="0" noProof="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467833" y="466759"/>
            <a:ext cx="8229600"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合併症の早期発見とストレスの軽減を図る</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88131" y="1107966"/>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-28</a:t>
            </a:r>
            <a:endParaRPr kumimoji="1" lang="ja-JP" altLang="en-US" sz="1600" b="1" dirty="0">
              <a:latin typeface="Meiryo UI" pitchFamily="50" charset="-128"/>
              <a:ea typeface="Meiryo UI" pitchFamily="50" charset="-128"/>
              <a:cs typeface="Meiryo UI" pitchFamily="50" charset="-128"/>
            </a:endParaRPr>
          </a:p>
        </p:txBody>
      </p:sp>
      <p:sp>
        <p:nvSpPr>
          <p:cNvPr id="7" name="角丸四角形 6"/>
          <p:cNvSpPr/>
          <p:nvPr/>
        </p:nvSpPr>
        <p:spPr bwMode="auto">
          <a:xfrm>
            <a:off x="1084541" y="1435395"/>
            <a:ext cx="6943061" cy="1488559"/>
          </a:xfrm>
          <a:prstGeom prst="roundRect">
            <a:avLst/>
          </a:prstGeom>
          <a:solidFill>
            <a:srgbClr val="6699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認知症の人は訴えが少ない、あるいは多様で</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a:p>
            <a:pPr marL="0" marR="0" indent="0" defTabSz="914400" rtl="0" eaLnBrk="1" fontAlgn="base" latinLnBrk="0" hangingPunct="1">
              <a:lnSpc>
                <a:spcPct val="100000"/>
              </a:lnSpc>
              <a:spcBef>
                <a:spcPct val="0"/>
              </a:spcBef>
              <a:spcAft>
                <a:spcPct val="0"/>
              </a:spcAft>
              <a:buClrTx/>
              <a:buSzTx/>
              <a:buFontTx/>
              <a:buNone/>
              <a:tabLst/>
            </a:pPr>
            <a:r>
              <a:rPr lang="ja-JP" altLang="en-US" sz="2800" b="1" dirty="0" smtClean="0">
                <a:solidFill>
                  <a:schemeClr val="bg1"/>
                </a:solidFill>
                <a:latin typeface="Meiryo UI" pitchFamily="50" charset="-128"/>
                <a:ea typeface="Meiryo UI" pitchFamily="50" charset="-128"/>
                <a:cs typeface="Meiryo UI" pitchFamily="50" charset="-128"/>
              </a:rPr>
              <a:t>あることから、何が起こっているのかを</a:t>
            </a:r>
            <a:endParaRPr lang="en-US" altLang="ja-JP" sz="2800" b="1" dirty="0" smtClean="0">
              <a:solidFill>
                <a:schemeClr val="bg1"/>
              </a:solidFill>
              <a:latin typeface="Meiryo UI" pitchFamily="50" charset="-128"/>
              <a:ea typeface="Meiryo UI" pitchFamily="50" charset="-128"/>
              <a:cs typeface="Meiryo UI" pitchFamily="50" charset="-128"/>
            </a:endParaRPr>
          </a:p>
          <a:p>
            <a:pPr marL="0" marR="0" indent="0" defTabSz="914400" rtl="0" eaLnBrk="1" fontAlgn="base" latinLnBrk="0" hangingPunct="1">
              <a:lnSpc>
                <a:spcPct val="100000"/>
              </a:lnSpc>
              <a:spcBef>
                <a:spcPct val="0"/>
              </a:spcBef>
              <a:spcAft>
                <a:spcPct val="0"/>
              </a:spcAft>
              <a:buClrTx/>
              <a:buSzTx/>
              <a:buFontTx/>
              <a:buNone/>
              <a:tabLst/>
            </a:pPr>
            <a:r>
              <a:rPr kumimoji="1" lang="ja-JP" altLang="en-US"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rPr>
              <a:t>判断することが難しくなる</a:t>
            </a:r>
            <a:endParaRPr kumimoji="1" lang="en-US" altLang="ja-JP" sz="2800" b="1" i="0" u="none" strike="noStrike" cap="none" normalizeH="0" baseline="0" dirty="0" smtClean="0">
              <a:ln>
                <a:noFill/>
              </a:ln>
              <a:solidFill>
                <a:schemeClr val="bg1"/>
              </a:solidFill>
              <a:latin typeface="Meiryo UI" pitchFamily="50" charset="-128"/>
              <a:ea typeface="Meiryo UI" pitchFamily="50" charset="-128"/>
              <a:cs typeface="Meiryo UI" pitchFamily="50" charset="-128"/>
            </a:endParaRPr>
          </a:p>
        </p:txBody>
      </p:sp>
      <p:sp>
        <p:nvSpPr>
          <p:cNvPr id="9" name="コンテンツ プレースホルダ 2"/>
          <p:cNvSpPr txBox="1">
            <a:spLocks/>
          </p:cNvSpPr>
          <p:nvPr/>
        </p:nvSpPr>
        <p:spPr>
          <a:xfrm>
            <a:off x="340241" y="3211033"/>
            <a:ext cx="8335926" cy="3106517"/>
          </a:xfrm>
          <a:prstGeom prst="rect">
            <a:avLst/>
          </a:prstGeom>
        </p:spPr>
        <p:txBody>
          <a:bodyPr/>
          <a:lstStyle/>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noProof="0" dirty="0" smtClean="0">
                <a:latin typeface="Meiryo UI" pitchFamily="50" charset="-128"/>
                <a:ea typeface="Meiryo UI" pitchFamily="50" charset="-128"/>
                <a:cs typeface="Meiryo UI" pitchFamily="50" charset="-128"/>
              </a:rPr>
              <a:t>身体的な観察とともに頻繁</a:t>
            </a:r>
            <a:r>
              <a:rPr lang="ja-JP" altLang="en-US" sz="2400" b="1" kern="0" dirty="0" smtClean="0">
                <a:latin typeface="Meiryo UI" pitchFamily="50" charset="-128"/>
                <a:ea typeface="Meiryo UI" pitchFamily="50" charset="-128"/>
                <a:cs typeface="Meiryo UI" pitchFamily="50" charset="-128"/>
              </a:rPr>
              <a:t>な</a:t>
            </a:r>
            <a:r>
              <a:rPr lang="ja-JP" altLang="en-US" sz="2400" b="1" kern="0" noProof="0" dirty="0" smtClean="0">
                <a:latin typeface="Meiryo UI" pitchFamily="50" charset="-128"/>
                <a:ea typeface="Meiryo UI" pitchFamily="50" charset="-128"/>
                <a:cs typeface="Meiryo UI" pitchFamily="50" charset="-128"/>
              </a:rPr>
              <a:t>訪室による声かけやその反応、経時的な表情や訴えの変化、睡眠状態、落ち着きのなさや興奮などの観察が重要である</a:t>
            </a:r>
            <a:endParaRPr lang="en-US" altLang="ja-JP" sz="2400" b="1" kern="0" noProof="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r>
              <a:rPr lang="ja-JP" altLang="en-US" sz="2400" b="1" kern="0" dirty="0" smtClean="0">
                <a:latin typeface="Meiryo UI" pitchFamily="50" charset="-128"/>
                <a:ea typeface="Meiryo UI" pitchFamily="50" charset="-128"/>
                <a:cs typeface="Meiryo UI" pitchFamily="50" charset="-128"/>
              </a:rPr>
              <a:t>看護師の訪室は認知症の人の不安を軽減させ、ストレスを軽減させる重要なケアとなる</a:t>
            </a:r>
            <a:endParaRPr lang="en-US" altLang="ja-JP" sz="2400" b="1" kern="0" noProof="0" dirty="0" smtClean="0">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a:p>
            <a:pPr marL="742950" marR="0" lvl="1" indent="-285750" algn="l" defTabSz="914400" rtl="0" eaLnBrk="0" fontAlgn="base" latinLnBrk="0" hangingPunct="0">
              <a:lnSpc>
                <a:spcPts val="3360"/>
              </a:lnSpc>
              <a:spcBef>
                <a:spcPct val="20000"/>
              </a:spcBef>
              <a:spcAft>
                <a:spcPct val="0"/>
              </a:spcAft>
              <a:buClrTx/>
              <a:buSzTx/>
              <a:buFont typeface="Wingdings" pitchFamily="2" charset="2"/>
              <a:buChar char="l"/>
              <a:tabLst/>
              <a:defRPr/>
            </a:pPr>
            <a:endParaRPr kumimoji="1" lang="en-US" altLang="ja-JP" sz="2400" b="1" i="0" u="none" strike="noStrike" kern="0" cap="none" spc="0" normalizeH="0" baseline="0" noProof="0" dirty="0" smtClean="0">
              <a:ln>
                <a:noFill/>
              </a:ln>
              <a:solidFill>
                <a:schemeClr val="tx1"/>
              </a:solidFill>
              <a:effectLst/>
              <a:uLnTx/>
              <a:uFillTx/>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12"/>
          <p:cNvSpPr>
            <a:spLocks noChangeArrowheads="1"/>
          </p:cNvSpPr>
          <p:nvPr/>
        </p:nvSpPr>
        <p:spPr bwMode="auto">
          <a:xfrm>
            <a:off x="3846513" y="2944813"/>
            <a:ext cx="381000" cy="1233487"/>
          </a:xfrm>
          <a:prstGeom prst="upArrow">
            <a:avLst>
              <a:gd name="adj1" fmla="val 50000"/>
              <a:gd name="adj2" fmla="val 79993"/>
            </a:avLst>
          </a:prstGeom>
          <a:solidFill>
            <a:srgbClr val="96969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wrap="none" lIns="0" tIns="0" rIns="0" bIns="0"/>
          <a:lstStyle/>
          <a:p>
            <a:pPr>
              <a:lnSpc>
                <a:spcPct val="110000"/>
              </a:lnSpc>
            </a:pPr>
            <a:r>
              <a:rPr lang="ja-JP" altLang="en-US" sz="1200" b="1">
                <a:solidFill>
                  <a:schemeClr val="bg1"/>
                </a:solidFill>
                <a:latin typeface="Meiryo UI" pitchFamily="50" charset="-128"/>
                <a:ea typeface="Meiryo UI" pitchFamily="50" charset="-128"/>
                <a:cs typeface="Meiryo UI" pitchFamily="50" charset="-128"/>
              </a:rPr>
              <a:t>   要因・誘因</a:t>
            </a:r>
          </a:p>
        </p:txBody>
      </p:sp>
      <p:sp>
        <p:nvSpPr>
          <p:cNvPr id="901123" name="Rectangle 3"/>
          <p:cNvSpPr>
            <a:spLocks noChangeArrowheads="1"/>
          </p:cNvSpPr>
          <p:nvPr/>
        </p:nvSpPr>
        <p:spPr bwMode="auto">
          <a:xfrm>
            <a:off x="269875" y="106521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solidFill>
                <a:srgbClr val="000000"/>
              </a:solidFill>
              <a:effectLst>
                <a:outerShdw blurRad="38100" dist="38100" dir="2700000" algn="tl">
                  <a:srgbClr val="000000">
                    <a:alpha val="43137"/>
                  </a:srgbClr>
                </a:outerShdw>
              </a:effectLst>
              <a:latin typeface="Arial"/>
              <a:ea typeface="ＭＳ Ｐゴシック"/>
            </a:endParaRPr>
          </a:p>
        </p:txBody>
      </p:sp>
      <p:sp>
        <p:nvSpPr>
          <p:cNvPr id="24580" name="AutoShape 4"/>
          <p:cNvSpPr>
            <a:spLocks noChangeArrowheads="1"/>
          </p:cNvSpPr>
          <p:nvPr/>
        </p:nvSpPr>
        <p:spPr bwMode="auto">
          <a:xfrm>
            <a:off x="4545013" y="1679575"/>
            <a:ext cx="4284662" cy="2127250"/>
          </a:xfrm>
          <a:prstGeom prst="roundRect">
            <a:avLst>
              <a:gd name="adj" fmla="val 9181"/>
            </a:avLst>
          </a:prstGeom>
          <a:solidFill>
            <a:schemeClr val="bg1"/>
          </a:solidFill>
          <a:ln w="41275">
            <a:solidFill>
              <a:srgbClr val="3399FF"/>
            </a:solidFill>
            <a:prstDash val="sysDot"/>
            <a:round/>
            <a:headEnd/>
            <a:tailEnd/>
          </a:ln>
        </p:spPr>
        <p:txBody>
          <a:bodyPr wrap="none" anchor="ctr"/>
          <a:lstStyle/>
          <a:p>
            <a:pPr algn="ctr"/>
            <a:endParaRPr lang="ja-JP" altLang="en-US">
              <a:solidFill>
                <a:srgbClr val="000000"/>
              </a:solidFill>
              <a:ea typeface="HGP創英角ｺﾞｼｯｸUB" pitchFamily="50" charset="-128"/>
            </a:endParaRPr>
          </a:p>
        </p:txBody>
      </p:sp>
      <p:sp>
        <p:nvSpPr>
          <p:cNvPr id="24581" name="Text Box 6"/>
          <p:cNvSpPr txBox="1">
            <a:spLocks noChangeArrowheads="1"/>
          </p:cNvSpPr>
          <p:nvPr/>
        </p:nvSpPr>
        <p:spPr bwMode="auto">
          <a:xfrm>
            <a:off x="1468885" y="1247775"/>
            <a:ext cx="2046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hinThick">
                <a:solidFill>
                  <a:srgbClr val="000000"/>
                </a:solidFill>
                <a:miter lim="800000"/>
                <a:headEnd/>
                <a:tailEnd/>
              </a14:hiddenLine>
            </a:ext>
          </a:extLst>
        </p:spPr>
        <p:txBody>
          <a:bodyPr lIns="0" tIns="0" rIns="0" bIns="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a:solidFill>
                  <a:srgbClr val="619428"/>
                </a:solidFill>
                <a:latin typeface="Meiryo UI" pitchFamily="50" charset="-128"/>
                <a:ea typeface="Meiryo UI" pitchFamily="50" charset="-128"/>
                <a:cs typeface="Meiryo UI" pitchFamily="50" charset="-128"/>
              </a:rPr>
              <a:t>中核症状</a:t>
            </a:r>
          </a:p>
        </p:txBody>
      </p:sp>
      <p:sp>
        <p:nvSpPr>
          <p:cNvPr id="24582" name="Text Box 7"/>
          <p:cNvSpPr txBox="1">
            <a:spLocks noChangeArrowheads="1"/>
          </p:cNvSpPr>
          <p:nvPr/>
        </p:nvSpPr>
        <p:spPr bwMode="auto">
          <a:xfrm>
            <a:off x="4510088" y="1262063"/>
            <a:ext cx="4346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hinThick">
                <a:solidFill>
                  <a:srgbClr val="000000"/>
                </a:solidFill>
                <a:miter lim="800000"/>
                <a:headEnd/>
                <a:tailEnd/>
              </a14:hiddenLine>
            </a:ext>
          </a:extLst>
        </p:spPr>
        <p:txBody>
          <a:bodyPr lIns="0" tIns="0" rIns="0" bIns="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000" b="1">
                <a:solidFill>
                  <a:srgbClr val="3399FF"/>
                </a:solidFill>
                <a:latin typeface="Meiryo UI" pitchFamily="50" charset="-128"/>
                <a:ea typeface="Meiryo UI" pitchFamily="50" charset="-128"/>
                <a:cs typeface="Meiryo UI" pitchFamily="50" charset="-128"/>
              </a:rPr>
              <a:t>BPSD</a:t>
            </a:r>
            <a:r>
              <a:rPr lang="ja-JP" altLang="en-US" sz="2000" b="1">
                <a:solidFill>
                  <a:srgbClr val="3399FF"/>
                </a:solidFill>
                <a:latin typeface="Meiryo UI" pitchFamily="50" charset="-128"/>
                <a:ea typeface="Meiryo UI" pitchFamily="50" charset="-128"/>
                <a:cs typeface="Meiryo UI" pitchFamily="50" charset="-128"/>
              </a:rPr>
              <a:t> （認知症の行動・心理症状）</a:t>
            </a:r>
          </a:p>
        </p:txBody>
      </p:sp>
      <p:sp>
        <p:nvSpPr>
          <p:cNvPr id="24583" name="AutoShape 8"/>
          <p:cNvSpPr>
            <a:spLocks noChangeArrowheads="1"/>
          </p:cNvSpPr>
          <p:nvPr/>
        </p:nvSpPr>
        <p:spPr bwMode="auto">
          <a:xfrm>
            <a:off x="1227585" y="1649413"/>
            <a:ext cx="2509837" cy="2157412"/>
          </a:xfrm>
          <a:prstGeom prst="roundRect">
            <a:avLst>
              <a:gd name="adj" fmla="val 11333"/>
            </a:avLst>
          </a:prstGeom>
          <a:solidFill>
            <a:srgbClr val="EEF8E4"/>
          </a:solidFill>
          <a:ln w="28575">
            <a:solidFill>
              <a:srgbClr val="619428"/>
            </a:solidFill>
            <a:round/>
            <a:headEnd/>
            <a:tailEnd/>
          </a:ln>
        </p:spPr>
        <p:txBody>
          <a:bodyPr wrap="none" lIns="18000" tIns="10800" bIns="10800" anchor="ctr"/>
          <a:lstStyle/>
          <a:p>
            <a:pPr marL="266700" indent="-266700">
              <a:tabLst>
                <a:tab pos="622300" algn="l"/>
              </a:tabLst>
            </a:pPr>
            <a:endParaRPr lang="ja-JP" altLang="en-US" sz="1400">
              <a:solidFill>
                <a:srgbClr val="619428"/>
              </a:solidFill>
              <a:latin typeface="HGPｺﾞｼｯｸE" pitchFamily="50" charset="-128"/>
              <a:ea typeface="HGPｺﾞｼｯｸE" pitchFamily="50" charset="-128"/>
            </a:endParaRPr>
          </a:p>
        </p:txBody>
      </p:sp>
      <p:sp>
        <p:nvSpPr>
          <p:cNvPr id="24584" name="AutoShape 9"/>
          <p:cNvSpPr>
            <a:spLocks noChangeArrowheads="1"/>
          </p:cNvSpPr>
          <p:nvPr/>
        </p:nvSpPr>
        <p:spPr bwMode="auto">
          <a:xfrm>
            <a:off x="4687888" y="1792288"/>
            <a:ext cx="1828800" cy="1866900"/>
          </a:xfrm>
          <a:prstGeom prst="roundRect">
            <a:avLst>
              <a:gd name="adj" fmla="val 11366"/>
            </a:avLst>
          </a:prstGeom>
          <a:solidFill>
            <a:schemeClr val="bg1"/>
          </a:solidFill>
          <a:ln w="28575">
            <a:solidFill>
              <a:srgbClr val="0066CC"/>
            </a:solidFill>
            <a:round/>
            <a:headEnd/>
            <a:tailEnd/>
          </a:ln>
        </p:spPr>
        <p:txBody>
          <a:bodyPr wrap="none" lIns="0" rIns="0" anchor="ctr"/>
          <a:lstStyle/>
          <a:p>
            <a:pPr marL="85725">
              <a:spcBef>
                <a:spcPts val="300"/>
              </a:spcBef>
              <a:tabLst>
                <a:tab pos="174625" algn="l"/>
              </a:tabLst>
            </a:pPr>
            <a:r>
              <a:rPr lang="ja-JP" altLang="en-US" sz="1700" b="1" dirty="0">
                <a:solidFill>
                  <a:srgbClr val="0066CC"/>
                </a:solidFill>
                <a:latin typeface="Meiryo UI" pitchFamily="50" charset="-128"/>
                <a:ea typeface="Meiryo UI" pitchFamily="50" charset="-128"/>
                <a:cs typeface="Meiryo UI" pitchFamily="50" charset="-128"/>
              </a:rPr>
              <a:t>不安、焦燥、</a:t>
            </a:r>
            <a:endParaRPr lang="en-US" altLang="ja-JP" sz="1700" b="1" dirty="0">
              <a:solidFill>
                <a:srgbClr val="0066CC"/>
              </a:solidFill>
              <a:latin typeface="Meiryo UI" pitchFamily="50" charset="-128"/>
              <a:ea typeface="Meiryo UI" pitchFamily="50" charset="-128"/>
              <a:cs typeface="Meiryo UI" pitchFamily="50" charset="-128"/>
            </a:endParaRPr>
          </a:p>
          <a:p>
            <a:pPr marL="85725">
              <a:spcBef>
                <a:spcPts val="300"/>
              </a:spcBef>
              <a:tabLst>
                <a:tab pos="174625" algn="l"/>
              </a:tabLst>
            </a:pPr>
            <a:r>
              <a:rPr lang="ja-JP" altLang="en-US" sz="1700" b="1" dirty="0">
                <a:solidFill>
                  <a:srgbClr val="0066CC"/>
                </a:solidFill>
                <a:latin typeface="Meiryo UI" pitchFamily="50" charset="-128"/>
                <a:ea typeface="Meiryo UI" pitchFamily="50" charset="-128"/>
                <a:cs typeface="Meiryo UI" pitchFamily="50" charset="-128"/>
              </a:rPr>
              <a:t>興奮、攻撃的、</a:t>
            </a:r>
            <a:endParaRPr lang="en-US" altLang="ja-JP" sz="1700" b="1" dirty="0">
              <a:solidFill>
                <a:srgbClr val="0066CC"/>
              </a:solidFill>
              <a:latin typeface="Meiryo UI" pitchFamily="50" charset="-128"/>
              <a:ea typeface="Meiryo UI" pitchFamily="50" charset="-128"/>
              <a:cs typeface="Meiryo UI" pitchFamily="50" charset="-128"/>
            </a:endParaRPr>
          </a:p>
          <a:p>
            <a:pPr marL="85725">
              <a:tabLst>
                <a:tab pos="174625" algn="l"/>
              </a:tabLst>
            </a:pPr>
            <a:r>
              <a:rPr lang="ja-JP" altLang="en-US" sz="1700" b="1" dirty="0">
                <a:solidFill>
                  <a:srgbClr val="0066CC"/>
                </a:solidFill>
                <a:latin typeface="Meiryo UI" pitchFamily="50" charset="-128"/>
                <a:ea typeface="Meiryo UI" pitchFamily="50" charset="-128"/>
                <a:cs typeface="Meiryo UI" pitchFamily="50" charset="-128"/>
              </a:rPr>
              <a:t>幻覚、妄想、</a:t>
            </a:r>
          </a:p>
          <a:p>
            <a:pPr marL="85725">
              <a:spcBef>
                <a:spcPts val="300"/>
              </a:spcBef>
              <a:tabLst>
                <a:tab pos="174625" algn="l"/>
              </a:tabLst>
            </a:pPr>
            <a:r>
              <a:rPr lang="ja-JP" altLang="en-US" sz="1700" b="1" dirty="0">
                <a:solidFill>
                  <a:srgbClr val="0066CC"/>
                </a:solidFill>
                <a:latin typeface="Meiryo UI" pitchFamily="50" charset="-128"/>
                <a:ea typeface="Meiryo UI" pitchFamily="50" charset="-128"/>
                <a:cs typeface="Meiryo UI" pitchFamily="50" charset="-128"/>
              </a:rPr>
              <a:t>多動、繰り返し、</a:t>
            </a:r>
          </a:p>
          <a:p>
            <a:pPr marL="85725">
              <a:tabLst>
                <a:tab pos="174625" algn="l"/>
              </a:tabLst>
            </a:pPr>
            <a:r>
              <a:rPr lang="ja-JP" altLang="en-US" sz="1700" b="1" dirty="0">
                <a:solidFill>
                  <a:srgbClr val="0066CC"/>
                </a:solidFill>
                <a:latin typeface="Meiryo UI" pitchFamily="50" charset="-128"/>
                <a:ea typeface="Meiryo UI" pitchFamily="50" charset="-128"/>
                <a:cs typeface="Meiryo UI" pitchFamily="50" charset="-128"/>
              </a:rPr>
              <a:t>歩き回る</a:t>
            </a:r>
            <a:r>
              <a:rPr lang="ja-JP" altLang="en-US" sz="1600" b="1" dirty="0">
                <a:solidFill>
                  <a:srgbClr val="0066CC"/>
                </a:solidFill>
                <a:latin typeface="Meiryo UI" pitchFamily="50" charset="-128"/>
                <a:ea typeface="Meiryo UI" pitchFamily="50" charset="-128"/>
                <a:cs typeface="Meiryo UI" pitchFamily="50" charset="-128"/>
              </a:rPr>
              <a:t>（徘徊）</a:t>
            </a:r>
            <a:endParaRPr lang="ja-JP" altLang="en-US" sz="1700" b="1" dirty="0">
              <a:solidFill>
                <a:srgbClr val="0066CC"/>
              </a:solidFill>
              <a:latin typeface="Meiryo UI" pitchFamily="50" charset="-128"/>
              <a:ea typeface="Meiryo UI" pitchFamily="50" charset="-128"/>
              <a:cs typeface="Meiryo UI" pitchFamily="50" charset="-128"/>
            </a:endParaRPr>
          </a:p>
          <a:p>
            <a:pPr marL="85725">
              <a:tabLst>
                <a:tab pos="174625" algn="l"/>
              </a:tabLst>
            </a:pPr>
            <a:r>
              <a:rPr lang="ja-JP" altLang="en-US" sz="1700" b="1" dirty="0">
                <a:solidFill>
                  <a:srgbClr val="0066CC"/>
                </a:solidFill>
                <a:latin typeface="Meiryo UI" pitchFamily="50" charset="-128"/>
                <a:ea typeface="Meiryo UI" pitchFamily="50" charset="-128"/>
                <a:cs typeface="Meiryo UI" pitchFamily="50" charset="-128"/>
              </a:rPr>
              <a:t>              など </a:t>
            </a:r>
          </a:p>
        </p:txBody>
      </p:sp>
      <p:sp>
        <p:nvSpPr>
          <p:cNvPr id="24585" name="AutoShape 14"/>
          <p:cNvSpPr>
            <a:spLocks noChangeArrowheads="1"/>
          </p:cNvSpPr>
          <p:nvPr/>
        </p:nvSpPr>
        <p:spPr bwMode="auto">
          <a:xfrm>
            <a:off x="7138988" y="1770063"/>
            <a:ext cx="1627187" cy="2051050"/>
          </a:xfrm>
          <a:prstGeom prst="irregularSeal1">
            <a:avLst/>
          </a:prstGeom>
          <a:solidFill>
            <a:srgbClr val="FF5050"/>
          </a:solidFill>
          <a:ln>
            <a:noFill/>
          </a:ln>
          <a:extLst/>
        </p:spPr>
        <p:txBody>
          <a:bodyPr lIns="0" tIns="0" rIns="0" bIns="0" anchor="ctr"/>
          <a:lstStyle/>
          <a:p>
            <a:pPr algn="ctr"/>
            <a:r>
              <a:rPr lang="ja-JP" altLang="en-US" sz="1800" b="1" dirty="0">
                <a:solidFill>
                  <a:srgbClr val="FFFFFF"/>
                </a:solidFill>
                <a:latin typeface="Meiryo UI" pitchFamily="50" charset="-128"/>
                <a:ea typeface="Meiryo UI" pitchFamily="50" charset="-128"/>
                <a:cs typeface="Meiryo UI" pitchFamily="50" charset="-128"/>
              </a:rPr>
              <a:t>不穏</a:t>
            </a:r>
            <a:endParaRPr lang="en-US" altLang="ja-JP" sz="1800" b="1" dirty="0">
              <a:solidFill>
                <a:srgbClr val="FFFFFF"/>
              </a:solidFill>
              <a:latin typeface="Meiryo UI" pitchFamily="50" charset="-128"/>
              <a:ea typeface="Meiryo UI" pitchFamily="50" charset="-128"/>
              <a:cs typeface="Meiryo UI" pitchFamily="50" charset="-128"/>
            </a:endParaRPr>
          </a:p>
          <a:p>
            <a:pPr algn="ctr"/>
            <a:r>
              <a:rPr lang="ja-JP" altLang="en-US" sz="1800" b="1" dirty="0">
                <a:solidFill>
                  <a:srgbClr val="FFFFFF"/>
                </a:solidFill>
                <a:latin typeface="Meiryo UI" pitchFamily="50" charset="-128"/>
                <a:ea typeface="Meiryo UI" pitchFamily="50" charset="-128"/>
                <a:cs typeface="Meiryo UI" pitchFamily="50" charset="-128"/>
              </a:rPr>
              <a:t>大声</a:t>
            </a:r>
            <a:endParaRPr lang="en-US" altLang="ja-JP" sz="1800" b="1" dirty="0">
              <a:solidFill>
                <a:srgbClr val="FFFFFF"/>
              </a:solidFill>
              <a:latin typeface="Meiryo UI" pitchFamily="50" charset="-128"/>
              <a:ea typeface="Meiryo UI" pitchFamily="50" charset="-128"/>
              <a:cs typeface="Meiryo UI" pitchFamily="50" charset="-128"/>
            </a:endParaRPr>
          </a:p>
          <a:p>
            <a:pPr algn="ctr"/>
            <a:r>
              <a:rPr lang="ja-JP" altLang="en-US" sz="1800" b="1" dirty="0">
                <a:solidFill>
                  <a:srgbClr val="FFFFFF"/>
                </a:solidFill>
                <a:latin typeface="Meiryo UI" pitchFamily="50" charset="-128"/>
                <a:ea typeface="Meiryo UI" pitchFamily="50" charset="-128"/>
                <a:cs typeface="Meiryo UI" pitchFamily="50" charset="-128"/>
              </a:rPr>
              <a:t>乱暴</a:t>
            </a:r>
          </a:p>
        </p:txBody>
      </p:sp>
      <p:sp>
        <p:nvSpPr>
          <p:cNvPr id="24586" name="Text Box 15"/>
          <p:cNvSpPr txBox="1">
            <a:spLocks noChangeArrowheads="1"/>
          </p:cNvSpPr>
          <p:nvPr/>
        </p:nvSpPr>
        <p:spPr bwMode="auto">
          <a:xfrm>
            <a:off x="7099300" y="1701800"/>
            <a:ext cx="1209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mpd="thinThick">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a:solidFill>
                  <a:srgbClr val="3399FF"/>
                </a:solidFill>
                <a:latin typeface="Times New Roman" pitchFamily="18" charset="0"/>
                <a:ea typeface="メイリオ" pitchFamily="50" charset="-128"/>
                <a:cs typeface="メイリオ" pitchFamily="50" charset="-128"/>
              </a:rPr>
              <a:t>パニック</a:t>
            </a:r>
          </a:p>
        </p:txBody>
      </p:sp>
      <p:sp>
        <p:nvSpPr>
          <p:cNvPr id="24587" name="AutoShape 16"/>
          <p:cNvSpPr>
            <a:spLocks noChangeArrowheads="1"/>
          </p:cNvSpPr>
          <p:nvPr/>
        </p:nvSpPr>
        <p:spPr bwMode="auto">
          <a:xfrm>
            <a:off x="6602413" y="2284413"/>
            <a:ext cx="482600" cy="809625"/>
          </a:xfrm>
          <a:prstGeom prst="rightArrow">
            <a:avLst>
              <a:gd name="adj1" fmla="val 50000"/>
              <a:gd name="adj2" fmla="val 43597"/>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ja-JP" altLang="en-US">
              <a:solidFill>
                <a:srgbClr val="000000"/>
              </a:solidFill>
              <a:ea typeface="HGP創英角ｺﾞｼｯｸUB" pitchFamily="50" charset="-128"/>
            </a:endParaRPr>
          </a:p>
        </p:txBody>
      </p:sp>
      <p:sp>
        <p:nvSpPr>
          <p:cNvPr id="24588" name="AutoShape 12"/>
          <p:cNvSpPr>
            <a:spLocks noChangeArrowheads="1"/>
          </p:cNvSpPr>
          <p:nvPr/>
        </p:nvSpPr>
        <p:spPr bwMode="auto">
          <a:xfrm>
            <a:off x="697211" y="2928938"/>
            <a:ext cx="381000" cy="1185862"/>
          </a:xfrm>
          <a:prstGeom prst="upArrow">
            <a:avLst>
              <a:gd name="adj1" fmla="val 50000"/>
              <a:gd name="adj2" fmla="val 85003"/>
            </a:avLst>
          </a:prstGeom>
          <a:solidFill>
            <a:srgbClr val="96969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wrap="none" lIns="0" tIns="0" rIns="0" bIns="0"/>
          <a:lstStyle/>
          <a:p>
            <a:pPr>
              <a:lnSpc>
                <a:spcPct val="110000"/>
              </a:lnSpc>
            </a:pPr>
            <a:r>
              <a:rPr lang="ja-JP" altLang="en-US" sz="1200" b="1" dirty="0">
                <a:solidFill>
                  <a:schemeClr val="bg1"/>
                </a:solidFill>
                <a:latin typeface="Meiryo UI" pitchFamily="50" charset="-128"/>
                <a:ea typeface="Meiryo UI" pitchFamily="50" charset="-128"/>
                <a:cs typeface="Meiryo UI" pitchFamily="50" charset="-128"/>
              </a:rPr>
              <a:t>   要因・誘因</a:t>
            </a:r>
          </a:p>
        </p:txBody>
      </p:sp>
      <p:sp>
        <p:nvSpPr>
          <p:cNvPr id="24589" name="AutoShape 16"/>
          <p:cNvSpPr>
            <a:spLocks noChangeArrowheads="1"/>
          </p:cNvSpPr>
          <p:nvPr/>
        </p:nvSpPr>
        <p:spPr bwMode="auto">
          <a:xfrm>
            <a:off x="3825247" y="2263775"/>
            <a:ext cx="657225" cy="838200"/>
          </a:xfrm>
          <a:prstGeom prst="rightArrow">
            <a:avLst>
              <a:gd name="adj1" fmla="val 50000"/>
              <a:gd name="adj2" fmla="val 40823"/>
            </a:avLst>
          </a:prstGeom>
          <a:gradFill rotWithShape="1">
            <a:gsLst>
              <a:gs pos="0">
                <a:srgbClr val="619428"/>
              </a:gs>
              <a:gs pos="100000">
                <a:srgbClr val="33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ja-JP" altLang="en-US">
              <a:solidFill>
                <a:srgbClr val="000000"/>
              </a:solidFill>
              <a:ea typeface="HGP創英角ｺﾞｼｯｸUB" pitchFamily="50" charset="-128"/>
            </a:endParaRPr>
          </a:p>
        </p:txBody>
      </p:sp>
      <p:sp>
        <p:nvSpPr>
          <p:cNvPr id="24590" name="AutoShape 16"/>
          <p:cNvSpPr>
            <a:spLocks noChangeArrowheads="1"/>
          </p:cNvSpPr>
          <p:nvPr/>
        </p:nvSpPr>
        <p:spPr bwMode="auto">
          <a:xfrm>
            <a:off x="657224" y="2346591"/>
            <a:ext cx="570361" cy="698500"/>
          </a:xfrm>
          <a:prstGeom prst="rightArrow">
            <a:avLst>
              <a:gd name="adj1" fmla="val 50000"/>
              <a:gd name="adj2" fmla="val 40241"/>
            </a:avLst>
          </a:prstGeom>
          <a:solidFill>
            <a:srgbClr val="61942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ja-JP" altLang="en-US">
              <a:solidFill>
                <a:srgbClr val="000000"/>
              </a:solidFill>
              <a:ea typeface="HGP創英角ｺﾞｼｯｸUB" pitchFamily="50" charset="-128"/>
            </a:endParaRPr>
          </a:p>
        </p:txBody>
      </p:sp>
      <p:sp>
        <p:nvSpPr>
          <p:cNvPr id="24591" name="角丸四角形 21"/>
          <p:cNvSpPr>
            <a:spLocks noChangeArrowheads="1"/>
          </p:cNvSpPr>
          <p:nvPr/>
        </p:nvSpPr>
        <p:spPr bwMode="auto">
          <a:xfrm>
            <a:off x="233363" y="1484313"/>
            <a:ext cx="428625" cy="2330450"/>
          </a:xfrm>
          <a:prstGeom prst="roundRect">
            <a:avLst>
              <a:gd name="adj" fmla="val 31301"/>
            </a:avLst>
          </a:prstGeom>
          <a:solidFill>
            <a:srgbClr val="619428"/>
          </a:solidFill>
          <a:ln>
            <a:noFill/>
          </a:ln>
          <a:extLst>
            <a:ext uri="{91240B29-F687-4F45-9708-019B960494DF}">
              <a14:hiddenLine xmlns:a14="http://schemas.microsoft.com/office/drawing/2010/main" w="9525" algn="ctr">
                <a:solidFill>
                  <a:srgbClr val="000000"/>
                </a:solidFill>
                <a:round/>
                <a:headEnd/>
                <a:tailEnd/>
              </a14:hiddenLine>
            </a:ext>
          </a:extLst>
        </p:spPr>
        <p:txBody>
          <a:bodyPr vert="eaVert" anchor="ctr"/>
          <a:lstStyle/>
          <a:p>
            <a:pPr algn="ctr"/>
            <a:r>
              <a:rPr lang="ja-JP" altLang="en-US" sz="2100" b="1">
                <a:solidFill>
                  <a:srgbClr val="FFFFFF"/>
                </a:solidFill>
                <a:latin typeface="Meiryo UI" pitchFamily="50" charset="-128"/>
                <a:ea typeface="Meiryo UI" pitchFamily="50" charset="-128"/>
                <a:cs typeface="Meiryo UI" pitchFamily="50" charset="-128"/>
              </a:rPr>
              <a:t>脳の器質的変化</a:t>
            </a:r>
          </a:p>
        </p:txBody>
      </p:sp>
      <p:sp>
        <p:nvSpPr>
          <p:cNvPr id="24592" name="Text Box 2"/>
          <p:cNvSpPr txBox="1">
            <a:spLocks noChangeArrowheads="1"/>
          </p:cNvSpPr>
          <p:nvPr/>
        </p:nvSpPr>
        <p:spPr bwMode="auto">
          <a:xfrm>
            <a:off x="385763" y="446205"/>
            <a:ext cx="8318500" cy="529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900" b="1" dirty="0">
                <a:latin typeface="Meiryo UI" pitchFamily="50" charset="-128"/>
                <a:ea typeface="Meiryo UI" pitchFamily="50" charset="-128"/>
                <a:cs typeface="Meiryo UI" pitchFamily="50" charset="-128"/>
              </a:rPr>
              <a:t>入院の際に留意が必要</a:t>
            </a:r>
            <a:r>
              <a:rPr lang="ja-JP" altLang="en-US" sz="2900" b="1" dirty="0" smtClean="0">
                <a:latin typeface="Meiryo UI" pitchFamily="50" charset="-128"/>
                <a:ea typeface="Meiryo UI" pitchFamily="50" charset="-128"/>
                <a:cs typeface="Meiryo UI" pitchFamily="50" charset="-128"/>
              </a:rPr>
              <a:t>な認知症</a:t>
            </a:r>
            <a:r>
              <a:rPr lang="ja-JP" altLang="en-US" sz="2900" b="1" dirty="0">
                <a:latin typeface="Meiryo UI" pitchFamily="50" charset="-128"/>
                <a:ea typeface="Meiryo UI" pitchFamily="50" charset="-128"/>
                <a:cs typeface="Meiryo UI" pitchFamily="50" charset="-128"/>
              </a:rPr>
              <a:t>の症状と要因・誘因</a:t>
            </a:r>
          </a:p>
        </p:txBody>
      </p:sp>
      <p:sp>
        <p:nvSpPr>
          <p:cNvPr id="24593" name="AutoShape 12"/>
          <p:cNvSpPr>
            <a:spLocks noChangeArrowheads="1"/>
          </p:cNvSpPr>
          <p:nvPr/>
        </p:nvSpPr>
        <p:spPr bwMode="auto">
          <a:xfrm>
            <a:off x="6551613" y="2947988"/>
            <a:ext cx="390525" cy="1217612"/>
          </a:xfrm>
          <a:prstGeom prst="upArrow">
            <a:avLst>
              <a:gd name="adj1" fmla="val 49593"/>
              <a:gd name="adj2" fmla="val 81296"/>
            </a:avLst>
          </a:prstGeom>
          <a:solidFill>
            <a:srgbClr val="96969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wrap="none" lIns="0" tIns="0" rIns="0" bIns="0"/>
          <a:lstStyle/>
          <a:p>
            <a:pPr>
              <a:lnSpc>
                <a:spcPct val="110000"/>
              </a:lnSpc>
            </a:pPr>
            <a:r>
              <a:rPr lang="ja-JP" altLang="en-US" sz="1200" b="1">
                <a:solidFill>
                  <a:schemeClr val="bg1"/>
                </a:solidFill>
                <a:latin typeface="Meiryo UI" pitchFamily="50" charset="-128"/>
                <a:ea typeface="Meiryo UI" pitchFamily="50" charset="-128"/>
                <a:cs typeface="Meiryo UI" pitchFamily="50" charset="-128"/>
              </a:rPr>
              <a:t>   要因・誘因</a:t>
            </a:r>
          </a:p>
        </p:txBody>
      </p:sp>
      <p:sp>
        <p:nvSpPr>
          <p:cNvPr id="24595" name="テキスト ボックス 23"/>
          <p:cNvSpPr txBox="1">
            <a:spLocks noChangeArrowheads="1"/>
          </p:cNvSpPr>
          <p:nvPr/>
        </p:nvSpPr>
        <p:spPr bwMode="auto">
          <a:xfrm>
            <a:off x="603250" y="6505574"/>
            <a:ext cx="82486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r>
              <a:rPr lang="ja-JP" altLang="en-US" sz="1100" b="1" dirty="0">
                <a:solidFill>
                  <a:schemeClr val="tx1">
                    <a:lumMod val="50000"/>
                    <a:lumOff val="50000"/>
                  </a:schemeClr>
                </a:solidFill>
                <a:latin typeface="Meiryo UI" pitchFamily="50" charset="-128"/>
                <a:ea typeface="Meiryo UI" pitchFamily="50" charset="-128"/>
                <a:cs typeface="Meiryo UI" pitchFamily="50" charset="-128"/>
              </a:rPr>
              <a:t>参考：永田久美子：</a:t>
            </a:r>
            <a:r>
              <a:rPr lang="en-US" altLang="ja-JP" sz="1100" b="1" dirty="0">
                <a:solidFill>
                  <a:schemeClr val="tx1">
                    <a:lumMod val="50000"/>
                    <a:lumOff val="50000"/>
                  </a:schemeClr>
                </a:solidFill>
                <a:latin typeface="Meiryo UI" pitchFamily="50" charset="-128"/>
                <a:ea typeface="Meiryo UI" pitchFamily="50" charset="-128"/>
                <a:cs typeface="Meiryo UI" pitchFamily="50" charset="-128"/>
              </a:rPr>
              <a:t>11</a:t>
            </a:r>
            <a:r>
              <a:rPr lang="ja-JP" altLang="en-US" sz="1100" b="1" dirty="0">
                <a:solidFill>
                  <a:schemeClr val="tx1">
                    <a:lumMod val="50000"/>
                    <a:lumOff val="50000"/>
                  </a:schemeClr>
                </a:solidFill>
                <a:latin typeface="Meiryo UI" pitchFamily="50" charset="-128"/>
                <a:ea typeface="Meiryo UI" pitchFamily="50" charset="-128"/>
                <a:cs typeface="Meiryo UI" pitchFamily="50" charset="-128"/>
              </a:rPr>
              <a:t>認知症高齢者の理解とケアの変遷、正木治恵監修：改訂版老年看護学、日本放送出版協会　</a:t>
            </a:r>
            <a:r>
              <a:rPr lang="en-US" altLang="ja-JP" sz="1100" b="1" dirty="0">
                <a:solidFill>
                  <a:schemeClr val="tx1">
                    <a:lumMod val="50000"/>
                    <a:lumOff val="50000"/>
                  </a:schemeClr>
                </a:solidFill>
                <a:latin typeface="Meiryo UI" pitchFamily="50" charset="-128"/>
                <a:ea typeface="Meiryo UI" pitchFamily="50" charset="-128"/>
                <a:cs typeface="Meiryo UI" pitchFamily="50" charset="-128"/>
              </a:rPr>
              <a:t>P196</a:t>
            </a:r>
            <a:r>
              <a:rPr lang="ja-JP" altLang="en-US" sz="1100" b="1" dirty="0" err="1">
                <a:solidFill>
                  <a:schemeClr val="tx1">
                    <a:lumMod val="50000"/>
                    <a:lumOff val="50000"/>
                  </a:schemeClr>
                </a:solidFill>
                <a:latin typeface="Meiryo UI" pitchFamily="50" charset="-128"/>
                <a:ea typeface="Meiryo UI" pitchFamily="50" charset="-128"/>
                <a:cs typeface="Meiryo UI" pitchFamily="50" charset="-128"/>
              </a:rPr>
              <a:t>．</a:t>
            </a:r>
            <a:r>
              <a:rPr lang="en-US" altLang="ja-JP" sz="1100" b="1" dirty="0">
                <a:solidFill>
                  <a:schemeClr val="tx1">
                    <a:lumMod val="50000"/>
                    <a:lumOff val="50000"/>
                  </a:schemeClr>
                </a:solidFill>
                <a:latin typeface="Meiryo UI" pitchFamily="50" charset="-128"/>
                <a:ea typeface="Meiryo UI" pitchFamily="50" charset="-128"/>
                <a:cs typeface="Meiryo UI" pitchFamily="50" charset="-128"/>
              </a:rPr>
              <a:t>2011</a:t>
            </a:r>
            <a:endParaRPr lang="ja-JP" altLang="en-US" sz="11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24596" name="正方形/長方形 22"/>
          <p:cNvSpPr>
            <a:spLocks noChangeArrowheads="1"/>
          </p:cNvSpPr>
          <p:nvPr/>
        </p:nvSpPr>
        <p:spPr bwMode="auto">
          <a:xfrm>
            <a:off x="1402210" y="1944688"/>
            <a:ext cx="2176462" cy="1587500"/>
          </a:xfrm>
          <a:prstGeom prst="rect">
            <a:avLst/>
          </a:prstGeom>
          <a:solidFill>
            <a:srgbClr val="4C98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a:r>
              <a:rPr lang="ja-JP" altLang="en-US" sz="1800" b="1" dirty="0">
                <a:solidFill>
                  <a:srgbClr val="FFFFFF"/>
                </a:solidFill>
                <a:latin typeface="Meiryo UI" pitchFamily="50" charset="-128"/>
                <a:ea typeface="Meiryo UI" pitchFamily="50" charset="-128"/>
                <a:cs typeface="Meiryo UI" pitchFamily="50" charset="-128"/>
              </a:rPr>
              <a:t>記憶障害</a:t>
            </a:r>
            <a:endParaRPr lang="en-US" altLang="ja-JP" sz="1800" b="1" dirty="0">
              <a:solidFill>
                <a:srgbClr val="FFFFFF"/>
              </a:solidFill>
              <a:latin typeface="Meiryo UI" pitchFamily="50" charset="-128"/>
              <a:ea typeface="Meiryo UI" pitchFamily="50" charset="-128"/>
              <a:cs typeface="Meiryo UI" pitchFamily="50" charset="-128"/>
            </a:endParaRPr>
          </a:p>
          <a:p>
            <a:pPr algn="ctr">
              <a:spcBef>
                <a:spcPts val="600"/>
              </a:spcBef>
            </a:pPr>
            <a:r>
              <a:rPr lang="ja-JP" altLang="en-US" sz="1800" b="1" dirty="0">
                <a:solidFill>
                  <a:srgbClr val="FFFFFF"/>
                </a:solidFill>
                <a:latin typeface="Meiryo UI" pitchFamily="50" charset="-128"/>
                <a:ea typeface="Meiryo UI" pitchFamily="50" charset="-128"/>
                <a:cs typeface="Meiryo UI" pitchFamily="50" charset="-128"/>
              </a:rPr>
              <a:t>見当識障害</a:t>
            </a:r>
            <a:endParaRPr lang="en-US" altLang="ja-JP" sz="1800" b="1" dirty="0">
              <a:solidFill>
                <a:srgbClr val="FFFFFF"/>
              </a:solidFill>
              <a:latin typeface="Meiryo UI" pitchFamily="50" charset="-128"/>
              <a:ea typeface="Meiryo UI" pitchFamily="50" charset="-128"/>
              <a:cs typeface="Meiryo UI" pitchFamily="50" charset="-128"/>
            </a:endParaRPr>
          </a:p>
          <a:p>
            <a:pPr algn="ctr">
              <a:spcBef>
                <a:spcPts val="600"/>
              </a:spcBef>
            </a:pPr>
            <a:r>
              <a:rPr lang="ja-JP" altLang="en-US" sz="1800" b="1" dirty="0">
                <a:solidFill>
                  <a:srgbClr val="FFFFFF"/>
                </a:solidFill>
                <a:latin typeface="Meiryo UI" pitchFamily="50" charset="-128"/>
                <a:ea typeface="Meiryo UI" pitchFamily="50" charset="-128"/>
                <a:cs typeface="Meiryo UI" pitchFamily="50" charset="-128"/>
              </a:rPr>
              <a:t>理解・判断力の障害</a:t>
            </a:r>
            <a:endParaRPr lang="en-US" altLang="ja-JP" sz="1800" b="1" dirty="0">
              <a:solidFill>
                <a:srgbClr val="FFFFFF"/>
              </a:solidFill>
              <a:latin typeface="Meiryo UI" pitchFamily="50" charset="-128"/>
              <a:ea typeface="Meiryo UI" pitchFamily="50" charset="-128"/>
              <a:cs typeface="Meiryo UI" pitchFamily="50" charset="-128"/>
            </a:endParaRPr>
          </a:p>
          <a:p>
            <a:pPr algn="ctr">
              <a:spcBef>
                <a:spcPts val="600"/>
              </a:spcBef>
            </a:pPr>
            <a:r>
              <a:rPr lang="ja-JP" altLang="en-US" sz="1800" b="1" dirty="0">
                <a:solidFill>
                  <a:srgbClr val="FFFFFF"/>
                </a:solidFill>
                <a:latin typeface="Meiryo UI" pitchFamily="50" charset="-128"/>
                <a:ea typeface="Meiryo UI" pitchFamily="50" charset="-128"/>
                <a:cs typeface="Meiryo UI" pitchFamily="50" charset="-128"/>
              </a:rPr>
              <a:t>実行力の障害　他</a:t>
            </a:r>
            <a:endParaRPr lang="en-US" altLang="ja-JP" sz="1800" b="1" dirty="0">
              <a:solidFill>
                <a:srgbClr val="FFFFFF"/>
              </a:solidFill>
              <a:latin typeface="Meiryo UI" pitchFamily="50" charset="-128"/>
              <a:ea typeface="Meiryo UI" pitchFamily="50" charset="-128"/>
              <a:cs typeface="Meiryo UI" pitchFamily="50" charset="-128"/>
            </a:endParaRPr>
          </a:p>
        </p:txBody>
      </p:sp>
      <p:sp>
        <p:nvSpPr>
          <p:cNvPr id="24597" name="Text Box 11"/>
          <p:cNvSpPr txBox="1">
            <a:spLocks noChangeArrowheads="1"/>
          </p:cNvSpPr>
          <p:nvPr/>
        </p:nvSpPr>
        <p:spPr bwMode="auto">
          <a:xfrm>
            <a:off x="458308" y="4032250"/>
            <a:ext cx="8058371" cy="284960"/>
          </a:xfrm>
          <a:prstGeom prst="rect">
            <a:avLst/>
          </a:prstGeom>
          <a:solidFill>
            <a:srgbClr val="969696"/>
          </a:solidFill>
          <a:ln w="38100">
            <a:solidFill>
              <a:srgbClr val="969696"/>
            </a:solidFill>
            <a:miter lim="800000"/>
            <a:headEnd/>
            <a:tailEnd/>
          </a:ln>
        </p:spPr>
        <p:txBody>
          <a:bodyPr wrap="square" tIns="10800" bIns="10800">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95000"/>
              </a:lnSpc>
            </a:pPr>
            <a:r>
              <a:rPr lang="ja-JP" altLang="en-US" sz="1800" b="1" dirty="0">
                <a:solidFill>
                  <a:srgbClr val="FFFFFF"/>
                </a:solidFill>
                <a:latin typeface="Meiryo UI" pitchFamily="50" charset="-128"/>
                <a:ea typeface="Meiryo UI" pitchFamily="50" charset="-128"/>
                <a:cs typeface="Meiryo UI" pitchFamily="50" charset="-128"/>
              </a:rPr>
              <a:t>要因・誘因（主なもの）</a:t>
            </a:r>
          </a:p>
        </p:txBody>
      </p:sp>
      <p:graphicFrame>
        <p:nvGraphicFramePr>
          <p:cNvPr id="8312" name="Group 120"/>
          <p:cNvGraphicFramePr>
            <a:graphicFrameLocks noGrp="1"/>
          </p:cNvGraphicFramePr>
          <p:nvPr>
            <p:extLst>
              <p:ext uri="{D42A27DB-BD31-4B8C-83A1-F6EECF244321}">
                <p14:modId xmlns:p14="http://schemas.microsoft.com/office/powerpoint/2010/main" val="224468050"/>
              </p:ext>
            </p:extLst>
          </p:nvPr>
        </p:nvGraphicFramePr>
        <p:xfrm>
          <a:off x="447675" y="4326268"/>
          <a:ext cx="8069006" cy="2066289"/>
        </p:xfrm>
        <a:graphic>
          <a:graphicData uri="http://schemas.openxmlformats.org/drawingml/2006/table">
            <a:tbl>
              <a:tblPr/>
              <a:tblGrid>
                <a:gridCol w="1265916"/>
                <a:gridCol w="6803090"/>
              </a:tblGrid>
              <a:tr h="59660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身体的要因</a:t>
                      </a:r>
                    </a:p>
                  </a:txBody>
                  <a:tcPr marT="45727" marB="45727" anchor="ctr" horzOverflow="overflow">
                    <a:lnL w="12700" cap="flat" cmpd="sng" algn="ctr">
                      <a:solidFill>
                        <a:srgbClr val="969696"/>
                      </a:solidFill>
                      <a:prstDash val="solid"/>
                      <a:round/>
                      <a:headEnd type="none" w="med" len="med"/>
                      <a:tailEnd type="none" w="med" len="med"/>
                    </a:lnL>
                    <a:lnR w="12700" cap="flat" cmpd="sng" algn="ctr">
                      <a:solidFill>
                        <a:srgbClr val="969696"/>
                      </a:solidFill>
                      <a:prstDash val="solid"/>
                      <a:round/>
                      <a:headEnd type="none" w="med" len="med"/>
                      <a:tailEnd type="none" w="med" len="med"/>
                    </a:lnR>
                    <a:lnT w="12700" cap="flat" cmpd="sng" algn="ctr">
                      <a:solidFill>
                        <a:srgbClr val="969696"/>
                      </a:solidFill>
                      <a:prstDash val="solid"/>
                      <a:round/>
                      <a:headEnd type="none" w="med" len="med"/>
                      <a:tailEnd type="none" w="med" len="med"/>
                    </a:lnT>
                    <a:lnB w="12700" cap="flat" cmpd="sng" algn="ctr">
                      <a:solidFill>
                        <a:srgbClr val="96969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基礎疾患、血圧の変動、便秘、下痢、疼痛、掻痒感、冷え、発熱、水分・電解質の異常、</a:t>
                      </a: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薬の副作用等</a:t>
                      </a:r>
                    </a:p>
                  </a:txBody>
                  <a:tcPr marT="45727" marB="45727" anchor="ctr" horzOverflow="overflow">
                    <a:lnL w="12700" cap="flat" cmpd="sng" algn="ctr">
                      <a:solidFill>
                        <a:srgbClr val="969696"/>
                      </a:solidFill>
                      <a:prstDash val="solid"/>
                      <a:round/>
                      <a:headEnd type="none" w="med" len="med"/>
                      <a:tailEnd type="none" w="med" len="med"/>
                    </a:lnL>
                    <a:lnR w="12700" cap="flat" cmpd="sng" algn="ctr">
                      <a:solidFill>
                        <a:srgbClr val="969696"/>
                      </a:solidFill>
                      <a:prstDash val="solid"/>
                      <a:round/>
                      <a:headEnd type="none" w="med" len="med"/>
                      <a:tailEnd type="none" w="med" len="med"/>
                    </a:lnR>
                    <a:lnT w="12700" cap="flat" cmpd="sng" algn="ctr">
                      <a:solidFill>
                        <a:srgbClr val="969696"/>
                      </a:solidFill>
                      <a:prstDash val="solid"/>
                      <a:round/>
                      <a:headEnd type="none" w="med" len="med"/>
                      <a:tailEnd type="none" w="med" len="med"/>
                    </a:lnT>
                    <a:lnB w="12700" cap="flat" cmpd="sng" algn="ctr">
                      <a:solidFill>
                        <a:srgbClr val="969696"/>
                      </a:solidFill>
                      <a:prstDash val="solid"/>
                      <a:round/>
                      <a:headEnd type="none" w="med" len="med"/>
                      <a:tailEnd type="none" w="med" len="med"/>
                    </a:lnB>
                    <a:lnTlToBr>
                      <a:noFill/>
                    </a:lnTlToBr>
                    <a:lnBlToTr>
                      <a:noFill/>
                    </a:lnBlToTr>
                    <a:noFill/>
                  </a:tcPr>
                </a:tc>
              </a:tr>
              <a:tr h="818707">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環境的要因</a:t>
                      </a:r>
                      <a:endParaRPr kumimoji="1" lang="en-US" altLang="ja-JP"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T="45727" marB="45727" anchor="ctr" horzOverflow="overflow">
                    <a:lnL w="12700" cap="flat" cmpd="sng" algn="ctr">
                      <a:solidFill>
                        <a:srgbClr val="969696"/>
                      </a:solidFill>
                      <a:prstDash val="solid"/>
                      <a:round/>
                      <a:headEnd type="none" w="med" len="med"/>
                      <a:tailEnd type="none" w="med" len="med"/>
                    </a:lnL>
                    <a:lnR w="12700" cap="flat" cmpd="sng" algn="ctr">
                      <a:solidFill>
                        <a:srgbClr val="969696"/>
                      </a:solidFill>
                      <a:prstDash val="solid"/>
                      <a:round/>
                      <a:headEnd type="none" w="med" len="med"/>
                      <a:tailEnd type="none" w="med" len="med"/>
                    </a:lnR>
                    <a:lnT w="12700" cap="flat" cmpd="sng" algn="ctr">
                      <a:solidFill>
                        <a:srgbClr val="969696"/>
                      </a:solidFill>
                      <a:prstDash val="solid"/>
                      <a:round/>
                      <a:headEnd type="none" w="med" len="med"/>
                      <a:tailEnd type="none" w="med" len="med"/>
                    </a:lnT>
                    <a:lnB w="12700" cap="flat" cmpd="sng" algn="ctr">
                      <a:solidFill>
                        <a:srgbClr val="96969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なじんだ住環境からの入院、転室、転棟、転院、退院などによる環境変化、本人にとっての</a:t>
                      </a:r>
                      <a:endParaRPr kumimoji="1" lang="en-US" altLang="ja-JP"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不適切な環境刺激（音、光、風、暗がり、広すぎる空間、閉鎖的な空間、心地よい五感</a:t>
                      </a:r>
                      <a:endParaRPr kumimoji="1" lang="en-US" altLang="ja-JP"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刺激の不足など）</a:t>
                      </a:r>
                    </a:p>
                  </a:txBody>
                  <a:tcPr marT="45727" marB="45727" anchor="ctr" horzOverflow="overflow">
                    <a:lnL w="12700" cap="flat" cmpd="sng" algn="ctr">
                      <a:solidFill>
                        <a:srgbClr val="969696"/>
                      </a:solidFill>
                      <a:prstDash val="solid"/>
                      <a:round/>
                      <a:headEnd type="none" w="med" len="med"/>
                      <a:tailEnd type="none" w="med" len="med"/>
                    </a:lnL>
                    <a:lnR w="12700" cap="flat" cmpd="sng" algn="ctr">
                      <a:solidFill>
                        <a:srgbClr val="969696"/>
                      </a:solidFill>
                      <a:prstDash val="solid"/>
                      <a:round/>
                      <a:headEnd type="none" w="med" len="med"/>
                      <a:tailEnd type="none" w="med" len="med"/>
                    </a:lnR>
                    <a:lnT w="12700" cap="flat" cmpd="sng" algn="ctr">
                      <a:solidFill>
                        <a:srgbClr val="969696"/>
                      </a:solidFill>
                      <a:prstDash val="solid"/>
                      <a:round/>
                      <a:headEnd type="none" w="med" len="med"/>
                      <a:tailEnd type="none" w="med" len="med"/>
                    </a:lnT>
                    <a:lnB w="12700" cap="flat" cmpd="sng" algn="ctr">
                      <a:solidFill>
                        <a:srgbClr val="969696"/>
                      </a:solidFill>
                      <a:prstDash val="solid"/>
                      <a:round/>
                      <a:headEnd type="none" w="med" len="med"/>
                      <a:tailEnd type="none" w="med" len="med"/>
                    </a:lnB>
                    <a:lnTlToBr>
                      <a:noFill/>
                    </a:lnTlToBr>
                    <a:lnBlToTr>
                      <a:noFill/>
                    </a:lnBlToTr>
                    <a:noFill/>
                  </a:tcPr>
                </a:tc>
              </a:tr>
              <a:tr h="65097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心理・</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社会的要因</a:t>
                      </a:r>
                    </a:p>
                  </a:txBody>
                  <a:tcPr marT="45727" marB="45727" anchor="ctr" horzOverflow="overflow">
                    <a:lnL w="12700" cap="flat" cmpd="sng" algn="ctr">
                      <a:solidFill>
                        <a:srgbClr val="969696"/>
                      </a:solidFill>
                      <a:prstDash val="solid"/>
                      <a:round/>
                      <a:headEnd type="none" w="med" len="med"/>
                      <a:tailEnd type="none" w="med" len="med"/>
                    </a:lnL>
                    <a:lnR w="12700" cap="flat" cmpd="sng" algn="ctr">
                      <a:solidFill>
                        <a:srgbClr val="969696"/>
                      </a:solidFill>
                      <a:prstDash val="solid"/>
                      <a:round/>
                      <a:headEnd type="none" w="med" len="med"/>
                      <a:tailEnd type="none" w="med" len="med"/>
                    </a:lnR>
                    <a:lnT w="12700" cap="flat" cmpd="sng" algn="ctr">
                      <a:solidFill>
                        <a:srgbClr val="969696"/>
                      </a:solidFill>
                      <a:prstDash val="solid"/>
                      <a:round/>
                      <a:headEnd type="none" w="med" len="med"/>
                      <a:tailEnd type="none" w="med" len="med"/>
                    </a:lnT>
                    <a:lnB w="12700" cap="flat" cmpd="sng" algn="ctr">
                      <a:solidFill>
                        <a:srgbClr val="96969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不安、孤独、過度のストレス、医療従事者の口調が早い・強い、分かりにくい説明、</a:t>
                      </a:r>
                      <a:endParaRPr kumimoji="1" lang="en-US" altLang="ja-JP"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自分の話を聞いてくれる人がいない、何もすることがない暮らし、戸外に出られない暮らし</a:t>
                      </a:r>
                    </a:p>
                  </a:txBody>
                  <a:tcPr marT="45727" marB="45727" anchor="ctr" horzOverflow="overflow">
                    <a:lnL w="12700" cap="flat" cmpd="sng" algn="ctr">
                      <a:solidFill>
                        <a:srgbClr val="969696"/>
                      </a:solidFill>
                      <a:prstDash val="solid"/>
                      <a:round/>
                      <a:headEnd type="none" w="med" len="med"/>
                      <a:tailEnd type="none" w="med" len="med"/>
                    </a:lnL>
                    <a:lnR w="12700" cap="flat" cmpd="sng" algn="ctr">
                      <a:solidFill>
                        <a:srgbClr val="969696"/>
                      </a:solidFill>
                      <a:prstDash val="solid"/>
                      <a:round/>
                      <a:headEnd type="none" w="med" len="med"/>
                      <a:tailEnd type="none" w="med" len="med"/>
                    </a:lnR>
                    <a:lnT w="12700" cap="flat" cmpd="sng" algn="ctr">
                      <a:solidFill>
                        <a:srgbClr val="969696"/>
                      </a:solidFill>
                      <a:prstDash val="solid"/>
                      <a:round/>
                      <a:headEnd type="none" w="med" len="med"/>
                      <a:tailEnd type="none" w="med" len="med"/>
                    </a:lnT>
                    <a:lnB w="12700" cap="flat" cmpd="sng" algn="ctr">
                      <a:solidFill>
                        <a:srgbClr val="969696"/>
                      </a:solidFill>
                      <a:prstDash val="solid"/>
                      <a:round/>
                      <a:headEnd type="none" w="med" len="med"/>
                      <a:tailEnd type="none" w="med" len="med"/>
                    </a:lnB>
                    <a:lnTlToBr>
                      <a:noFill/>
                    </a:lnTlToBr>
                    <a:lnBlToTr>
                      <a:noFill/>
                    </a:lnBlToTr>
                    <a:noFill/>
                  </a:tcPr>
                </a:tc>
              </a:tr>
            </a:tbl>
          </a:graphicData>
        </a:graphic>
      </p:graphicFrame>
      <p:sp>
        <p:nvSpPr>
          <p:cNvPr id="23" name="テキスト ボックス 22"/>
          <p:cNvSpPr txBox="1"/>
          <p:nvPr/>
        </p:nvSpPr>
        <p:spPr>
          <a:xfrm>
            <a:off x="173485" y="107651"/>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-29</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99276319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1774825" y="314379"/>
            <a:ext cx="5616575" cy="5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200" b="1" dirty="0" smtClean="0">
                <a:latin typeface="Meiryo UI" pitchFamily="50" charset="-128"/>
                <a:ea typeface="Meiryo UI" pitchFamily="50" charset="-128"/>
                <a:cs typeface="Meiryo UI" pitchFamily="50" charset="-128"/>
              </a:rPr>
              <a:t>認知症の事例</a:t>
            </a:r>
            <a:endParaRPr lang="ja-JP" altLang="ja-JP" sz="24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9794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5" name="テキスト ボックス 4"/>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-30</a:t>
            </a:r>
            <a:endParaRPr kumimoji="1" lang="ja-JP" altLang="en-US" sz="1600" b="1" dirty="0">
              <a:latin typeface="Meiryo UI" pitchFamily="50" charset="-128"/>
              <a:ea typeface="Meiryo UI" pitchFamily="50" charset="-128"/>
              <a:cs typeface="Meiryo UI" pitchFamily="50" charset="-128"/>
            </a:endParaRPr>
          </a:p>
        </p:txBody>
      </p:sp>
      <p:sp>
        <p:nvSpPr>
          <p:cNvPr id="7" name="正方形/長方形 6"/>
          <p:cNvSpPr/>
          <p:nvPr/>
        </p:nvSpPr>
        <p:spPr>
          <a:xfrm>
            <a:off x="923925" y="1447800"/>
            <a:ext cx="7286626" cy="5016758"/>
          </a:xfrm>
          <a:prstGeom prst="rect">
            <a:avLst/>
          </a:prstGeom>
        </p:spPr>
        <p:txBody>
          <a:bodyPr wrap="square">
            <a:spAutoFit/>
          </a:bodyPr>
          <a:lstStyle/>
          <a:p>
            <a:pPr>
              <a:lnSpc>
                <a:spcPts val="3200"/>
              </a:lnSpc>
            </a:pPr>
            <a:r>
              <a:rPr lang="en-US" altLang="ja-JP" sz="2400" b="1" dirty="0" smtClean="0">
                <a:latin typeface="メイリオ" pitchFamily="50" charset="-128"/>
                <a:ea typeface="メイリオ" pitchFamily="50" charset="-128"/>
                <a:cs typeface="メイリオ" pitchFamily="50" charset="-128"/>
              </a:rPr>
              <a:t>A</a:t>
            </a:r>
            <a:r>
              <a:rPr lang="ja-JP" altLang="ja-JP" sz="2400" b="1" dirty="0" smtClean="0">
                <a:latin typeface="メイリオ" pitchFamily="50" charset="-128"/>
                <a:ea typeface="メイリオ" pitchFamily="50" charset="-128"/>
                <a:cs typeface="メイリオ" pitchFamily="50" charset="-128"/>
              </a:rPr>
              <a:t>氏 </a:t>
            </a:r>
            <a:r>
              <a:rPr lang="en-US" altLang="ja-JP" sz="2400" b="1" dirty="0" smtClean="0">
                <a:latin typeface="メイリオ" pitchFamily="50" charset="-128"/>
                <a:ea typeface="メイリオ" pitchFamily="50" charset="-128"/>
                <a:cs typeface="メイリオ" pitchFamily="50" charset="-128"/>
              </a:rPr>
              <a:t>80</a:t>
            </a:r>
            <a:r>
              <a:rPr lang="ja-JP" altLang="ja-JP" sz="2400" b="1" dirty="0" smtClean="0">
                <a:latin typeface="メイリオ" pitchFamily="50" charset="-128"/>
                <a:ea typeface="メイリオ" pitchFamily="50" charset="-128"/>
                <a:cs typeface="メイリオ" pitchFamily="50" charset="-128"/>
              </a:rPr>
              <a:t>歳 男性</a:t>
            </a:r>
            <a:r>
              <a:rPr lang="ja-JP" altLang="en-US" sz="2400" b="1" dirty="0" smtClean="0">
                <a:latin typeface="メイリオ" pitchFamily="50" charset="-128"/>
                <a:ea typeface="メイリオ" pitchFamily="50" charset="-128"/>
                <a:cs typeface="メイリオ" pitchFamily="50" charset="-128"/>
              </a:rPr>
              <a:t> </a:t>
            </a:r>
            <a:r>
              <a:rPr lang="ja-JP" altLang="ja-JP" sz="2400" b="1" dirty="0" smtClean="0">
                <a:latin typeface="メイリオ" pitchFamily="50" charset="-128"/>
                <a:ea typeface="メイリオ" pitchFamily="50" charset="-128"/>
                <a:cs typeface="メイリオ" pitchFamily="50" charset="-128"/>
              </a:rPr>
              <a:t>アルツハイマー型認知症（</a:t>
            </a:r>
            <a:r>
              <a:rPr lang="en-US" altLang="ja-JP" sz="2400" b="1" dirty="0" smtClean="0">
                <a:latin typeface="メイリオ" pitchFamily="50" charset="-128"/>
                <a:ea typeface="メイリオ" pitchFamily="50" charset="-128"/>
                <a:cs typeface="メイリオ" pitchFamily="50" charset="-128"/>
              </a:rPr>
              <a:t>Functional Assessment Staging</a:t>
            </a:r>
            <a:r>
              <a:rPr lang="ja-JP" altLang="ja-JP" sz="2400" b="1" dirty="0" smtClean="0">
                <a:latin typeface="メイリオ" pitchFamily="50" charset="-128"/>
                <a:ea typeface="メイリオ" pitchFamily="50" charset="-128"/>
                <a:cs typeface="メイリオ" pitchFamily="50" charset="-128"/>
              </a:rPr>
              <a:t>：</a:t>
            </a:r>
            <a:r>
              <a:rPr lang="en-US" altLang="ja-JP" sz="2400" b="1" dirty="0" smtClean="0">
                <a:latin typeface="メイリオ" pitchFamily="50" charset="-128"/>
                <a:ea typeface="メイリオ" pitchFamily="50" charset="-128"/>
                <a:cs typeface="メイリオ" pitchFamily="50" charset="-128"/>
              </a:rPr>
              <a:t>stage6</a:t>
            </a:r>
            <a:r>
              <a:rPr lang="ja-JP" altLang="ja-JP" sz="2400" b="1" dirty="0" smtClean="0">
                <a:latin typeface="メイリオ" pitchFamily="50" charset="-128"/>
                <a:ea typeface="メイリオ" pitchFamily="50" charset="-128"/>
                <a:cs typeface="メイリオ" pitchFamily="50" charset="-128"/>
              </a:rPr>
              <a:t>）</a:t>
            </a:r>
            <a:r>
              <a:rPr lang="en-US" altLang="ja-JP" sz="2400" b="1" dirty="0" smtClean="0">
                <a:latin typeface="メイリオ" pitchFamily="50" charset="-128"/>
                <a:ea typeface="メイリオ" pitchFamily="50" charset="-128"/>
                <a:cs typeface="メイリオ" pitchFamily="50" charset="-128"/>
              </a:rPr>
              <a:t>A</a:t>
            </a:r>
            <a:r>
              <a:rPr lang="ja-JP" altLang="ja-JP" sz="2400" b="1" dirty="0" smtClean="0">
                <a:latin typeface="メイリオ" pitchFamily="50" charset="-128"/>
                <a:ea typeface="メイリオ" pitchFamily="50" charset="-128"/>
                <a:cs typeface="メイリオ" pitchFamily="50" charset="-128"/>
              </a:rPr>
              <a:t>氏は肺炎を発症し、その治療のために呼吸器科病棟に入院した。肺炎は治癒したものの、</a:t>
            </a:r>
            <a:r>
              <a:rPr lang="en-US" altLang="ja-JP" sz="2400" b="1" dirty="0" smtClean="0">
                <a:latin typeface="メイリオ" pitchFamily="50" charset="-128"/>
                <a:ea typeface="メイリオ" pitchFamily="50" charset="-128"/>
                <a:cs typeface="メイリオ" pitchFamily="50" charset="-128"/>
              </a:rPr>
              <a:t>1</a:t>
            </a:r>
            <a:r>
              <a:rPr lang="ja-JP" altLang="ja-JP" sz="2400" b="1" dirty="0" smtClean="0">
                <a:latin typeface="メイリオ" pitchFamily="50" charset="-128"/>
                <a:ea typeface="メイリオ" pitchFamily="50" charset="-128"/>
                <a:cs typeface="メイリオ" pitchFamily="50" charset="-128"/>
              </a:rPr>
              <a:t>週間にわたるベッド上での安静臥床により歩行が困難となり、排泄はトイレからオムツを使用するようになった。その日は排便が</a:t>
            </a:r>
            <a:r>
              <a:rPr lang="en-US" altLang="ja-JP" sz="2400" b="1" dirty="0" smtClean="0">
                <a:latin typeface="メイリオ" pitchFamily="50" charset="-128"/>
                <a:ea typeface="メイリオ" pitchFamily="50" charset="-128"/>
                <a:cs typeface="メイリオ" pitchFamily="50" charset="-128"/>
              </a:rPr>
              <a:t>3</a:t>
            </a:r>
            <a:r>
              <a:rPr lang="ja-JP" altLang="ja-JP" sz="2400" b="1" dirty="0" smtClean="0">
                <a:latin typeface="メイリオ" pitchFamily="50" charset="-128"/>
                <a:ea typeface="メイリオ" pitchFamily="50" charset="-128"/>
                <a:cs typeface="メイリオ" pitchFamily="50" charset="-128"/>
              </a:rPr>
              <a:t>日間なかったため、朝食後に下剤を服用していた。</a:t>
            </a:r>
            <a:r>
              <a:rPr lang="en-US" altLang="ja-JP" sz="2400" b="1" dirty="0" smtClean="0">
                <a:latin typeface="メイリオ" pitchFamily="50" charset="-128"/>
                <a:ea typeface="メイリオ" pitchFamily="50" charset="-128"/>
                <a:cs typeface="メイリオ" pitchFamily="50" charset="-128"/>
              </a:rPr>
              <a:t>A</a:t>
            </a:r>
            <a:r>
              <a:rPr lang="ja-JP" altLang="ja-JP" sz="2400" b="1" dirty="0" smtClean="0">
                <a:latin typeface="メイリオ" pitchFamily="50" charset="-128"/>
                <a:ea typeface="メイリオ" pitchFamily="50" charset="-128"/>
                <a:cs typeface="メイリオ" pitchFamily="50" charset="-128"/>
              </a:rPr>
              <a:t>氏は</a:t>
            </a:r>
            <a:r>
              <a:rPr lang="en-US" altLang="ja-JP" sz="2400" b="1" dirty="0" smtClean="0">
                <a:latin typeface="メイリオ" pitchFamily="50" charset="-128"/>
                <a:ea typeface="メイリオ" pitchFamily="50" charset="-128"/>
                <a:cs typeface="メイリオ" pitchFamily="50" charset="-128"/>
              </a:rPr>
              <a:t>13</a:t>
            </a:r>
            <a:r>
              <a:rPr lang="ja-JP" altLang="ja-JP" sz="2400" b="1" dirty="0" smtClean="0">
                <a:latin typeface="メイリオ" pitchFamily="50" charset="-128"/>
                <a:ea typeface="メイリオ" pitchFamily="50" charset="-128"/>
                <a:cs typeface="メイリオ" pitchFamily="50" charset="-128"/>
              </a:rPr>
              <a:t>時頃から眉間にしわを寄せ、ベッドの上に座ったり寝たりを繰り返した。夕食前に看護師が訪室すると、</a:t>
            </a:r>
            <a:r>
              <a:rPr lang="en-US" altLang="ja-JP" sz="2400" b="1" dirty="0" smtClean="0">
                <a:latin typeface="メイリオ" pitchFamily="50" charset="-128"/>
                <a:ea typeface="メイリオ" pitchFamily="50" charset="-128"/>
                <a:cs typeface="メイリオ" pitchFamily="50" charset="-128"/>
              </a:rPr>
              <a:t>A</a:t>
            </a:r>
            <a:r>
              <a:rPr lang="ja-JP" altLang="ja-JP" sz="2400" b="1" dirty="0" smtClean="0">
                <a:latin typeface="メイリオ" pitchFamily="50" charset="-128"/>
                <a:ea typeface="メイリオ" pitchFamily="50" charset="-128"/>
                <a:cs typeface="メイリオ" pitchFamily="50" charset="-128"/>
              </a:rPr>
              <a:t>氏はオムツをはずしており、手指や寝具類・カーテンには便が付着していた。</a:t>
            </a:r>
            <a:endParaRPr lang="ja-JP" altLang="en-US" sz="2400" b="1" dirty="0">
              <a:latin typeface="メイリオ" pitchFamily="50" charset="-128"/>
              <a:ea typeface="メイリオ" pitchFamily="50" charset="-128"/>
              <a:cs typeface="メイリオ" pitchFamily="50" charset="-128"/>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98450" y="92233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6627" name="Text Box 2"/>
          <p:cNvSpPr txBox="1">
            <a:spLocks noChangeArrowheads="1"/>
          </p:cNvSpPr>
          <p:nvPr/>
        </p:nvSpPr>
        <p:spPr bwMode="auto">
          <a:xfrm>
            <a:off x="1168104" y="263886"/>
            <a:ext cx="671353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本人が体験していること</a:t>
            </a:r>
          </a:p>
        </p:txBody>
      </p:sp>
      <p:sp>
        <p:nvSpPr>
          <p:cNvPr id="26628" name="雲形吹き出し 1"/>
          <p:cNvSpPr>
            <a:spLocks noChangeArrowheads="1"/>
          </p:cNvSpPr>
          <p:nvPr/>
        </p:nvSpPr>
        <p:spPr bwMode="auto">
          <a:xfrm>
            <a:off x="5977788" y="2747853"/>
            <a:ext cx="2485729" cy="1035362"/>
          </a:xfrm>
          <a:prstGeom prst="cloudCallout">
            <a:avLst>
              <a:gd name="adj1" fmla="val -77889"/>
              <a:gd name="adj2" fmla="val 23093"/>
            </a:avLst>
          </a:prstGeom>
          <a:solidFill>
            <a:srgbClr val="7F7F7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0" tIns="0" rIns="0" anchor="ctr"/>
          <a:lstStyle/>
          <a:p>
            <a:r>
              <a:rPr lang="ja-JP" altLang="en-US" sz="2000" b="1" dirty="0" smtClean="0">
                <a:solidFill>
                  <a:schemeClr val="bg1"/>
                </a:solidFill>
                <a:latin typeface="Meiryo UI" pitchFamily="50" charset="-128"/>
                <a:ea typeface="Meiryo UI" pitchFamily="50" charset="-128"/>
                <a:cs typeface="Meiryo UI" pitchFamily="50" charset="-128"/>
              </a:rPr>
              <a:t> トイレの場所が</a:t>
            </a:r>
            <a:endParaRPr lang="en-US" altLang="ja-JP" sz="2000" b="1" dirty="0" smtClean="0">
              <a:solidFill>
                <a:schemeClr val="bg1"/>
              </a:solidFill>
              <a:latin typeface="Meiryo UI" pitchFamily="50" charset="-128"/>
              <a:ea typeface="Meiryo UI" pitchFamily="50" charset="-128"/>
              <a:cs typeface="Meiryo UI" pitchFamily="50" charset="-128"/>
            </a:endParaRPr>
          </a:p>
          <a:p>
            <a:r>
              <a:rPr lang="ja-JP" altLang="en-US" sz="2000" b="1" dirty="0">
                <a:solidFill>
                  <a:schemeClr val="bg1"/>
                </a:solidFill>
                <a:latin typeface="Meiryo UI" pitchFamily="50" charset="-128"/>
                <a:ea typeface="Meiryo UI" pitchFamily="50" charset="-128"/>
                <a:cs typeface="Meiryo UI" pitchFamily="50" charset="-128"/>
              </a:rPr>
              <a:t> </a:t>
            </a:r>
            <a:r>
              <a:rPr lang="ja-JP" altLang="en-US" sz="2000" b="1" dirty="0" smtClean="0">
                <a:solidFill>
                  <a:schemeClr val="bg1"/>
                </a:solidFill>
                <a:latin typeface="Meiryo UI" pitchFamily="50" charset="-128"/>
                <a:ea typeface="Meiryo UI" pitchFamily="50" charset="-128"/>
                <a:cs typeface="Meiryo UI" pitchFamily="50" charset="-128"/>
              </a:rPr>
              <a:t>  分からない</a:t>
            </a:r>
            <a:endParaRPr lang="en-US" altLang="ja-JP" sz="2000" b="1" dirty="0">
              <a:solidFill>
                <a:schemeClr val="bg1"/>
              </a:solidFill>
              <a:latin typeface="Meiryo UI" pitchFamily="50" charset="-128"/>
              <a:ea typeface="Meiryo UI" pitchFamily="50" charset="-128"/>
              <a:cs typeface="Meiryo UI" pitchFamily="50" charset="-128"/>
            </a:endParaRPr>
          </a:p>
        </p:txBody>
      </p:sp>
      <p:sp>
        <p:nvSpPr>
          <p:cNvPr id="26629" name="四角形吹き出し 4"/>
          <p:cNvSpPr>
            <a:spLocks noChangeArrowheads="1"/>
          </p:cNvSpPr>
          <p:nvPr/>
        </p:nvSpPr>
        <p:spPr bwMode="auto">
          <a:xfrm>
            <a:off x="657225" y="1296988"/>
            <a:ext cx="2947988" cy="2320925"/>
          </a:xfrm>
          <a:prstGeom prst="wedgeRectCallout">
            <a:avLst>
              <a:gd name="adj1" fmla="val 6602"/>
              <a:gd name="adj2" fmla="val 78593"/>
            </a:avLst>
          </a:prstGeom>
          <a:solidFill>
            <a:schemeClr val="bg1"/>
          </a:solidFill>
          <a:ln w="57150" algn="ctr">
            <a:solidFill>
              <a:srgbClr val="669900"/>
            </a:solidFill>
            <a:round/>
            <a:headEnd/>
            <a:tailEnd/>
          </a:ln>
        </p:spPr>
        <p:txBody>
          <a:bodyPr lIns="72000" tIns="108000" rIns="72000" bIns="108000" anchor="ctr"/>
          <a:lstStyle/>
          <a:p>
            <a:r>
              <a:rPr lang="ja-JP" altLang="en-US" sz="2000" b="1" dirty="0">
                <a:solidFill>
                  <a:srgbClr val="669900"/>
                </a:solidFill>
                <a:latin typeface="Meiryo UI" pitchFamily="50" charset="-128"/>
                <a:ea typeface="Meiryo UI" pitchFamily="50" charset="-128"/>
                <a:cs typeface="Meiryo UI" pitchFamily="50" charset="-128"/>
              </a:rPr>
              <a:t> ここがあなたのベッドです。 </a:t>
            </a:r>
          </a:p>
          <a:p>
            <a:r>
              <a:rPr lang="ja-JP" altLang="en-US" sz="2000" b="1" dirty="0">
                <a:solidFill>
                  <a:srgbClr val="669900"/>
                </a:solidFill>
                <a:latin typeface="Meiryo UI" pitchFamily="50" charset="-128"/>
                <a:ea typeface="Meiryo UI" pitchFamily="50" charset="-128"/>
                <a:cs typeface="Meiryo UI" pitchFamily="50" charset="-128"/>
              </a:rPr>
              <a:t> トイレは廊下の向こう</a:t>
            </a:r>
            <a:r>
              <a:rPr lang="ja-JP" altLang="en-US" sz="2000" b="1" dirty="0" smtClean="0">
                <a:solidFill>
                  <a:srgbClr val="669900"/>
                </a:solidFill>
                <a:latin typeface="Meiryo UI" pitchFamily="50" charset="-128"/>
                <a:ea typeface="Meiryo UI" pitchFamily="50" charset="-128"/>
                <a:cs typeface="Meiryo UI" pitchFamily="50" charset="-128"/>
              </a:rPr>
              <a:t>側</a:t>
            </a:r>
            <a:endParaRPr lang="en-US" altLang="ja-JP" sz="2000" b="1" dirty="0" smtClean="0">
              <a:solidFill>
                <a:srgbClr val="669900"/>
              </a:solidFill>
              <a:latin typeface="Meiryo UI" pitchFamily="50" charset="-128"/>
              <a:ea typeface="Meiryo UI" pitchFamily="50" charset="-128"/>
              <a:cs typeface="Meiryo UI" pitchFamily="50" charset="-128"/>
            </a:endParaRPr>
          </a:p>
          <a:p>
            <a:r>
              <a:rPr lang="ja-JP" altLang="en-US" sz="2000" b="1" dirty="0">
                <a:solidFill>
                  <a:srgbClr val="669900"/>
                </a:solidFill>
                <a:latin typeface="Meiryo UI" pitchFamily="50" charset="-128"/>
                <a:ea typeface="Meiryo UI" pitchFamily="50" charset="-128"/>
                <a:cs typeface="Meiryo UI" pitchFamily="50" charset="-128"/>
              </a:rPr>
              <a:t> </a:t>
            </a:r>
            <a:r>
              <a:rPr lang="ja-JP" altLang="en-US" sz="2000" b="1" dirty="0" smtClean="0">
                <a:solidFill>
                  <a:srgbClr val="669900"/>
                </a:solidFill>
                <a:latin typeface="Meiryo UI" pitchFamily="50" charset="-128"/>
                <a:ea typeface="Meiryo UI" pitchFamily="50" charset="-128"/>
                <a:cs typeface="Meiryo UI" pitchFamily="50" charset="-128"/>
              </a:rPr>
              <a:t>にあります</a:t>
            </a:r>
            <a:r>
              <a:rPr lang="ja-JP" altLang="en-US" sz="2000" b="1" dirty="0">
                <a:solidFill>
                  <a:srgbClr val="669900"/>
                </a:solidFill>
                <a:latin typeface="Meiryo UI" pitchFamily="50" charset="-128"/>
                <a:ea typeface="Meiryo UI" pitchFamily="50" charset="-128"/>
                <a:cs typeface="Meiryo UI" pitchFamily="50" charset="-128"/>
              </a:rPr>
              <a:t>。</a:t>
            </a:r>
          </a:p>
          <a:p>
            <a:r>
              <a:rPr lang="ja-JP" altLang="en-US" sz="2000" b="1" dirty="0">
                <a:solidFill>
                  <a:srgbClr val="669900"/>
                </a:solidFill>
                <a:latin typeface="Meiryo UI" pitchFamily="50" charset="-128"/>
                <a:ea typeface="Meiryo UI" pitchFamily="50" charset="-128"/>
                <a:cs typeface="Meiryo UI" pitchFamily="50" charset="-128"/>
              </a:rPr>
              <a:t> 何かあれば </a:t>
            </a:r>
            <a:r>
              <a:rPr lang="ja-JP" altLang="en-US" sz="2000" b="1" dirty="0" smtClean="0">
                <a:solidFill>
                  <a:srgbClr val="669900"/>
                </a:solidFill>
                <a:latin typeface="Meiryo UI" pitchFamily="50" charset="-128"/>
                <a:ea typeface="Meiryo UI" pitchFamily="50" charset="-128"/>
                <a:cs typeface="Meiryo UI" pitchFamily="50" charset="-128"/>
              </a:rPr>
              <a:t>ナースコール</a:t>
            </a:r>
            <a:endParaRPr lang="en-US" altLang="ja-JP" sz="2000" b="1" dirty="0" smtClean="0">
              <a:solidFill>
                <a:srgbClr val="669900"/>
              </a:solidFill>
              <a:latin typeface="Meiryo UI" pitchFamily="50" charset="-128"/>
              <a:ea typeface="Meiryo UI" pitchFamily="50" charset="-128"/>
              <a:cs typeface="Meiryo UI" pitchFamily="50" charset="-128"/>
            </a:endParaRPr>
          </a:p>
          <a:p>
            <a:r>
              <a:rPr lang="ja-JP" altLang="en-US" sz="2000" b="1" dirty="0">
                <a:solidFill>
                  <a:srgbClr val="669900"/>
                </a:solidFill>
                <a:latin typeface="Meiryo UI" pitchFamily="50" charset="-128"/>
                <a:ea typeface="Meiryo UI" pitchFamily="50" charset="-128"/>
                <a:cs typeface="Meiryo UI" pitchFamily="50" charset="-128"/>
              </a:rPr>
              <a:t> </a:t>
            </a:r>
            <a:r>
              <a:rPr lang="ja-JP" altLang="en-US" sz="2000" b="1" dirty="0" smtClean="0">
                <a:solidFill>
                  <a:srgbClr val="669900"/>
                </a:solidFill>
                <a:latin typeface="Meiryo UI" pitchFamily="50" charset="-128"/>
                <a:ea typeface="Meiryo UI" pitchFamily="50" charset="-128"/>
                <a:cs typeface="Meiryo UI" pitchFamily="50" charset="-128"/>
              </a:rPr>
              <a:t>を</a:t>
            </a:r>
            <a:r>
              <a:rPr lang="ja-JP" altLang="en-US" sz="2000" b="1" dirty="0">
                <a:solidFill>
                  <a:srgbClr val="669900"/>
                </a:solidFill>
                <a:latin typeface="Meiryo UI" pitchFamily="50" charset="-128"/>
                <a:ea typeface="Meiryo UI" pitchFamily="50" charset="-128"/>
                <a:cs typeface="Meiryo UI" pitchFamily="50" charset="-128"/>
              </a:rPr>
              <a:t>押してください。</a:t>
            </a:r>
            <a:r>
              <a:rPr lang="ja-JP" altLang="en-US" sz="2000" b="1" dirty="0" smtClean="0">
                <a:solidFill>
                  <a:srgbClr val="669900"/>
                </a:solidFill>
                <a:latin typeface="Meiryo UI" pitchFamily="50" charset="-128"/>
                <a:ea typeface="Meiryo UI" pitchFamily="50" charset="-128"/>
                <a:cs typeface="Meiryo UI" pitchFamily="50" charset="-128"/>
              </a:rPr>
              <a:t>勝手に</a:t>
            </a:r>
            <a:endParaRPr lang="en-US" altLang="ja-JP" sz="2000" b="1" dirty="0" smtClean="0">
              <a:solidFill>
                <a:srgbClr val="669900"/>
              </a:solidFill>
              <a:latin typeface="Meiryo UI" pitchFamily="50" charset="-128"/>
              <a:ea typeface="Meiryo UI" pitchFamily="50" charset="-128"/>
              <a:cs typeface="Meiryo UI" pitchFamily="50" charset="-128"/>
            </a:endParaRPr>
          </a:p>
          <a:p>
            <a:r>
              <a:rPr lang="ja-JP" altLang="en-US" sz="2000" b="1" dirty="0">
                <a:solidFill>
                  <a:srgbClr val="669900"/>
                </a:solidFill>
                <a:latin typeface="Meiryo UI" pitchFamily="50" charset="-128"/>
                <a:ea typeface="Meiryo UI" pitchFamily="50" charset="-128"/>
                <a:cs typeface="Meiryo UI" pitchFamily="50" charset="-128"/>
              </a:rPr>
              <a:t> </a:t>
            </a:r>
            <a:r>
              <a:rPr lang="ja-JP" altLang="en-US" sz="2000" b="1" dirty="0" smtClean="0">
                <a:solidFill>
                  <a:srgbClr val="669900"/>
                </a:solidFill>
                <a:latin typeface="Meiryo UI" pitchFamily="50" charset="-128"/>
                <a:ea typeface="Meiryo UI" pitchFamily="50" charset="-128"/>
                <a:cs typeface="Meiryo UI" pitchFamily="50" charset="-128"/>
              </a:rPr>
              <a:t>動かないで</a:t>
            </a:r>
            <a:r>
              <a:rPr lang="ja-JP" altLang="en-US" sz="2000" b="1" dirty="0">
                <a:solidFill>
                  <a:srgbClr val="669900"/>
                </a:solidFill>
                <a:latin typeface="Meiryo UI" pitchFamily="50" charset="-128"/>
                <a:ea typeface="Meiryo UI" pitchFamily="50" charset="-128"/>
                <a:cs typeface="Meiryo UI" pitchFamily="50" charset="-128"/>
              </a:rPr>
              <a:t>くださいね</a:t>
            </a:r>
            <a:r>
              <a:rPr lang="ja-JP" altLang="en-US" sz="2000" b="1" dirty="0">
                <a:solidFill>
                  <a:schemeClr val="hlink"/>
                </a:solidFill>
                <a:latin typeface="Meiryo UI" pitchFamily="50" charset="-128"/>
                <a:ea typeface="Meiryo UI" pitchFamily="50" charset="-128"/>
                <a:cs typeface="Meiryo UI" pitchFamily="50" charset="-128"/>
              </a:rPr>
              <a:t>。</a:t>
            </a:r>
          </a:p>
        </p:txBody>
      </p:sp>
      <p:sp>
        <p:nvSpPr>
          <p:cNvPr id="26630" name="雲形吹き出し 11"/>
          <p:cNvSpPr>
            <a:spLocks noChangeArrowheads="1"/>
          </p:cNvSpPr>
          <p:nvPr/>
        </p:nvSpPr>
        <p:spPr bwMode="auto">
          <a:xfrm>
            <a:off x="4111625" y="1266825"/>
            <a:ext cx="1874839" cy="955675"/>
          </a:xfrm>
          <a:prstGeom prst="cloudCallout">
            <a:avLst>
              <a:gd name="adj1" fmla="val -16190"/>
              <a:gd name="adj2" fmla="val 156644"/>
            </a:avLst>
          </a:prstGeom>
          <a:solidFill>
            <a:srgbClr val="7F7F7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0" rIns="0" anchor="ctr"/>
          <a:lstStyle/>
          <a:p>
            <a:r>
              <a:rPr lang="ja-JP" altLang="en-US" sz="2000" b="1" dirty="0" smtClean="0">
                <a:solidFill>
                  <a:schemeClr val="bg1"/>
                </a:solidFill>
                <a:latin typeface="Meiryo UI" pitchFamily="50" charset="-128"/>
                <a:ea typeface="Meiryo UI" pitchFamily="50" charset="-128"/>
                <a:cs typeface="Meiryo UI" pitchFamily="50" charset="-128"/>
              </a:rPr>
              <a:t>お腹がいたい</a:t>
            </a:r>
            <a:endParaRPr lang="en-US" altLang="ja-JP" sz="2000" b="1" dirty="0">
              <a:solidFill>
                <a:schemeClr val="bg1"/>
              </a:solidFill>
              <a:latin typeface="Meiryo UI" pitchFamily="50" charset="-128"/>
              <a:ea typeface="Meiryo UI" pitchFamily="50" charset="-128"/>
              <a:cs typeface="Meiryo UI" pitchFamily="50" charset="-128"/>
            </a:endParaRPr>
          </a:p>
        </p:txBody>
      </p:sp>
      <p:pic>
        <p:nvPicPr>
          <p:cNvPr id="26631" name="Picture 9" descr="http://putiya.com/hataraku/byouin/byouin01/byouin01_d_01.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675" y="3778250"/>
            <a:ext cx="1338263"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雲形吹き出し 18"/>
          <p:cNvSpPr>
            <a:spLocks noChangeArrowheads="1"/>
          </p:cNvSpPr>
          <p:nvPr/>
        </p:nvSpPr>
        <p:spPr bwMode="auto">
          <a:xfrm>
            <a:off x="5714066" y="1760537"/>
            <a:ext cx="2167576" cy="923925"/>
          </a:xfrm>
          <a:prstGeom prst="cloudCallout">
            <a:avLst>
              <a:gd name="adj1" fmla="val -75981"/>
              <a:gd name="adj2" fmla="val 81444"/>
            </a:avLst>
          </a:prstGeom>
          <a:solidFill>
            <a:srgbClr val="7F7F7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0" rIns="0" anchor="ctr"/>
          <a:lstStyle/>
          <a:p>
            <a:r>
              <a:rPr lang="ja-JP" altLang="en-US" sz="2000" b="1" dirty="0" smtClean="0">
                <a:solidFill>
                  <a:schemeClr val="bg1"/>
                </a:solidFill>
                <a:latin typeface="Meiryo UI" pitchFamily="50" charset="-128"/>
                <a:ea typeface="Meiryo UI" pitchFamily="50" charset="-128"/>
                <a:cs typeface="Meiryo UI" pitchFamily="50" charset="-128"/>
              </a:rPr>
              <a:t>誰に伝えれば？</a:t>
            </a:r>
            <a:endParaRPr lang="en-US" altLang="ja-JP" sz="2000" b="1" dirty="0">
              <a:solidFill>
                <a:schemeClr val="bg1"/>
              </a:solidFill>
              <a:latin typeface="Meiryo UI" pitchFamily="50" charset="-128"/>
              <a:ea typeface="Meiryo UI" pitchFamily="50" charset="-128"/>
              <a:cs typeface="Meiryo UI" pitchFamily="50" charset="-128"/>
            </a:endParaRPr>
          </a:p>
        </p:txBody>
      </p:sp>
      <p:sp>
        <p:nvSpPr>
          <p:cNvPr id="26634" name="テキスト ボックス 6"/>
          <p:cNvSpPr txBox="1">
            <a:spLocks noChangeArrowheads="1"/>
          </p:cNvSpPr>
          <p:nvPr/>
        </p:nvSpPr>
        <p:spPr bwMode="auto">
          <a:xfrm>
            <a:off x="861238" y="5305425"/>
            <a:ext cx="7602280" cy="1139825"/>
          </a:xfrm>
          <a:prstGeom prst="rect">
            <a:avLst/>
          </a:prstGeom>
          <a:solidFill>
            <a:srgbClr val="6699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000" b="1" dirty="0">
                <a:solidFill>
                  <a:schemeClr val="bg1"/>
                </a:solidFill>
                <a:latin typeface="Meiryo UI" pitchFamily="50" charset="-128"/>
                <a:ea typeface="Meiryo UI" pitchFamily="50" charset="-128"/>
                <a:cs typeface="Meiryo UI" pitchFamily="50" charset="-128"/>
              </a:rPr>
              <a:t>  相手のことや話しを理解する力、憶えておく力が低下しています。</a:t>
            </a:r>
            <a:endParaRPr lang="en-US" altLang="ja-JP" sz="2000" b="1" dirty="0">
              <a:solidFill>
                <a:schemeClr val="bg1"/>
              </a:solidFill>
              <a:latin typeface="Meiryo UI" pitchFamily="50" charset="-128"/>
              <a:ea typeface="Meiryo UI" pitchFamily="50" charset="-128"/>
              <a:cs typeface="Meiryo UI" pitchFamily="50" charset="-128"/>
            </a:endParaRPr>
          </a:p>
          <a:p>
            <a:pPr eaLnBrk="1" hangingPunct="1"/>
            <a:r>
              <a:rPr lang="ja-JP" altLang="en-US" sz="2000" b="1" dirty="0">
                <a:solidFill>
                  <a:schemeClr val="bg1"/>
                </a:solidFill>
                <a:latin typeface="Meiryo UI" pitchFamily="50" charset="-128"/>
                <a:ea typeface="Meiryo UI" pitchFamily="50" charset="-128"/>
                <a:cs typeface="Meiryo UI" pitchFamily="50" charset="-128"/>
              </a:rPr>
              <a:t>  ふだんどおりの説明では、本人に伝わりにくく、不安や混乱を</a:t>
            </a:r>
            <a:r>
              <a:rPr lang="ja-JP" altLang="en-US" sz="2000" b="1" dirty="0" smtClean="0">
                <a:solidFill>
                  <a:schemeClr val="bg1"/>
                </a:solidFill>
                <a:latin typeface="Meiryo UI" pitchFamily="50" charset="-128"/>
                <a:ea typeface="Meiryo UI" pitchFamily="50" charset="-128"/>
                <a:cs typeface="Meiryo UI" pitchFamily="50" charset="-128"/>
              </a:rPr>
              <a:t>引き起こす</a:t>
            </a:r>
            <a:endParaRPr lang="en-US" altLang="ja-JP" sz="2000" b="1" dirty="0" smtClean="0">
              <a:solidFill>
                <a:schemeClr val="bg1"/>
              </a:solidFill>
              <a:latin typeface="Meiryo UI" pitchFamily="50" charset="-128"/>
              <a:ea typeface="Meiryo UI" pitchFamily="50" charset="-128"/>
              <a:cs typeface="Meiryo UI" pitchFamily="50" charset="-128"/>
            </a:endParaRPr>
          </a:p>
          <a:p>
            <a:pPr eaLnBrk="1" hangingPunct="1"/>
            <a:r>
              <a:rPr lang="ja-JP" altLang="en-US" sz="2000" b="1" dirty="0">
                <a:solidFill>
                  <a:schemeClr val="bg1"/>
                </a:solidFill>
                <a:latin typeface="Meiryo UI" pitchFamily="50" charset="-128"/>
                <a:ea typeface="Meiryo UI" pitchFamily="50" charset="-128"/>
                <a:cs typeface="Meiryo UI" pitchFamily="50" charset="-128"/>
              </a:rPr>
              <a:t> </a:t>
            </a:r>
            <a:r>
              <a:rPr lang="ja-JP" altLang="en-US" sz="2000" b="1" dirty="0" smtClean="0">
                <a:solidFill>
                  <a:schemeClr val="bg1"/>
                </a:solidFill>
                <a:latin typeface="Meiryo UI" pitchFamily="50" charset="-128"/>
                <a:ea typeface="Meiryo UI" pitchFamily="50" charset="-128"/>
                <a:cs typeface="Meiryo UI" pitchFamily="50" charset="-128"/>
              </a:rPr>
              <a:t> 場合が</a:t>
            </a:r>
            <a:r>
              <a:rPr lang="ja-JP" altLang="en-US" sz="2000" b="1" dirty="0">
                <a:solidFill>
                  <a:schemeClr val="bg1"/>
                </a:solidFill>
                <a:latin typeface="Meiryo UI" pitchFamily="50" charset="-128"/>
                <a:ea typeface="Meiryo UI" pitchFamily="50" charset="-128"/>
                <a:cs typeface="Meiryo UI" pitchFamily="50" charset="-128"/>
              </a:rPr>
              <a:t>あります。</a:t>
            </a:r>
            <a:endParaRPr lang="en-US" altLang="ja-JP" sz="2000" b="1" dirty="0">
              <a:solidFill>
                <a:schemeClr val="bg1"/>
              </a:solidFill>
              <a:latin typeface="Meiryo UI" pitchFamily="50" charset="-128"/>
              <a:ea typeface="Meiryo UI" pitchFamily="50" charset="-128"/>
              <a:cs typeface="Meiryo UI" pitchFamily="50" charset="-128"/>
            </a:endParaRPr>
          </a:p>
        </p:txBody>
      </p:sp>
      <p:sp>
        <p:nvSpPr>
          <p:cNvPr id="26637" name="雲形吹き出し 13"/>
          <p:cNvSpPr>
            <a:spLocks noChangeArrowheads="1"/>
          </p:cNvSpPr>
          <p:nvPr/>
        </p:nvSpPr>
        <p:spPr bwMode="auto">
          <a:xfrm>
            <a:off x="5395913" y="3988676"/>
            <a:ext cx="3067604" cy="933368"/>
          </a:xfrm>
          <a:prstGeom prst="cloudCallout">
            <a:avLst>
              <a:gd name="adj1" fmla="val -64315"/>
              <a:gd name="adj2" fmla="val -60514"/>
            </a:avLst>
          </a:prstGeom>
          <a:solidFill>
            <a:srgbClr val="7F7F7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lIns="0" tIns="0" rIns="0" anchor="ctr"/>
          <a:lstStyle/>
          <a:p>
            <a:r>
              <a:rPr lang="ja-JP" altLang="en-US" sz="2000" b="1" dirty="0" smtClean="0">
                <a:solidFill>
                  <a:schemeClr val="bg1"/>
                </a:solidFill>
                <a:latin typeface="Meiryo UI" pitchFamily="50" charset="-128"/>
                <a:ea typeface="Meiryo UI" pitchFamily="50" charset="-128"/>
                <a:cs typeface="Meiryo UI" pitchFamily="50" charset="-128"/>
              </a:rPr>
              <a:t>便の後始末はどうしよう</a:t>
            </a:r>
            <a:endParaRPr lang="ja-JP" altLang="en-US" sz="2000" b="1" dirty="0">
              <a:solidFill>
                <a:schemeClr val="bg1"/>
              </a:solidFill>
              <a:latin typeface="Meiryo UI" pitchFamily="50" charset="-128"/>
              <a:ea typeface="Meiryo UI" pitchFamily="50" charset="-128"/>
              <a:cs typeface="Meiryo UI" pitchFamily="50" charset="-128"/>
            </a:endParaRPr>
          </a:p>
        </p:txBody>
      </p:sp>
      <p:sp>
        <p:nvSpPr>
          <p:cNvPr id="15" name="テキスト ボックス 14"/>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-31</a:t>
            </a:r>
            <a:endParaRPr kumimoji="1" lang="ja-JP" altLang="en-US" sz="1600" b="1" dirty="0">
              <a:latin typeface="Meiryo UI" pitchFamily="50" charset="-128"/>
              <a:ea typeface="Meiryo UI" pitchFamily="50" charset="-128"/>
              <a:cs typeface="Meiryo UI" pitchFamily="50" charset="-128"/>
            </a:endParaRPr>
          </a:p>
        </p:txBody>
      </p:sp>
      <p:pic>
        <p:nvPicPr>
          <p:cNvPr id="16" name="Picture 9" descr="C:\Users\makoto.shimahashi\AppData\Local\Microsoft\Windows\Temporary Internet Files\Content.IE5\I59PX64H\dglxasset[1].aspx"/>
          <p:cNvPicPr>
            <a:picLocks noChangeAspect="1" noChangeArrowheads="1"/>
          </p:cNvPicPr>
          <p:nvPr/>
        </p:nvPicPr>
        <p:blipFill>
          <a:blip r:embed="rId5" cstate="print"/>
          <a:srcRect/>
          <a:stretch>
            <a:fillRect/>
          </a:stretch>
        </p:blipFill>
        <p:spPr bwMode="auto">
          <a:xfrm>
            <a:off x="3792832" y="2747853"/>
            <a:ext cx="1603081" cy="2277338"/>
          </a:xfrm>
          <a:prstGeom prst="rect">
            <a:avLst/>
          </a:prstGeom>
          <a:noFill/>
        </p:spPr>
      </p:pic>
    </p:spTree>
    <p:extLst>
      <p:ext uri="{BB962C8B-B14F-4D97-AF65-F5344CB8AC3E}">
        <p14:creationId xmlns:p14="http://schemas.microsoft.com/office/powerpoint/2010/main" val="41602909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620713" y="419461"/>
            <a:ext cx="7904162"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行動</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心理</a:t>
            </a:r>
            <a:r>
              <a:rPr lang="ja-JP" altLang="en-US" sz="3000" b="1" dirty="0" smtClean="0">
                <a:latin typeface="Meiryo UI" pitchFamily="50" charset="-128"/>
                <a:ea typeface="Meiryo UI" pitchFamily="50" charset="-128"/>
                <a:cs typeface="Meiryo UI" pitchFamily="50" charset="-128"/>
              </a:rPr>
              <a:t>症状（</a:t>
            </a:r>
            <a:r>
              <a:rPr lang="en-US" altLang="ja-JP" sz="3000" b="1" dirty="0" smtClean="0">
                <a:latin typeface="Meiryo UI" pitchFamily="50" charset="-128"/>
                <a:ea typeface="Meiryo UI" pitchFamily="50" charset="-128"/>
                <a:cs typeface="Meiryo UI" pitchFamily="50" charset="-128"/>
              </a:rPr>
              <a:t>BPSD</a:t>
            </a:r>
            <a:r>
              <a:rPr lang="ja-JP" altLang="en-US" sz="3000" b="1" dirty="0" smtClean="0">
                <a:latin typeface="Meiryo UI" pitchFamily="50" charset="-128"/>
                <a:ea typeface="Meiryo UI" pitchFamily="50" charset="-128"/>
                <a:cs typeface="Meiryo UI" pitchFamily="50" charset="-128"/>
              </a:rPr>
              <a:t>）</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88131" y="10922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30725" name="テキスト ボックス 6"/>
          <p:cNvSpPr txBox="1">
            <a:spLocks noChangeArrowheads="1"/>
          </p:cNvSpPr>
          <p:nvPr/>
        </p:nvSpPr>
        <p:spPr bwMode="auto">
          <a:xfrm>
            <a:off x="620713" y="1495425"/>
            <a:ext cx="8023225" cy="467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400" b="1" dirty="0">
                <a:latin typeface="Meiryo UI" pitchFamily="50" charset="-128"/>
                <a:ea typeface="Meiryo UI" pitchFamily="50" charset="-128"/>
                <a:cs typeface="Meiryo UI" pitchFamily="50" charset="-128"/>
              </a:rPr>
              <a:t>     BPSD</a:t>
            </a:r>
            <a:r>
              <a:rPr lang="ja-JP" altLang="en-US" sz="2400" b="1" dirty="0">
                <a:latin typeface="Meiryo UI" pitchFamily="50" charset="-128"/>
                <a:ea typeface="Meiryo UI" pitchFamily="50" charset="-128"/>
                <a:cs typeface="Meiryo UI" pitchFamily="50" charset="-128"/>
              </a:rPr>
              <a:t>には  </a:t>
            </a:r>
          </a:p>
          <a:p>
            <a:pPr eaLnBrk="1" hangingPunct="1"/>
            <a:r>
              <a:rPr lang="ja-JP" altLang="en-US" sz="2400" b="1" dirty="0">
                <a:latin typeface="Meiryo UI" pitchFamily="50" charset="-128"/>
                <a:ea typeface="Meiryo UI" pitchFamily="50" charset="-128"/>
                <a:cs typeface="Meiryo UI" pitchFamily="50" charset="-128"/>
              </a:rPr>
              <a:t>         </a:t>
            </a:r>
            <a:r>
              <a:rPr lang="en-US" altLang="ja-JP" sz="2400" b="1" dirty="0">
                <a:latin typeface="Meiryo UI" pitchFamily="50" charset="-128"/>
                <a:ea typeface="Meiryo UI" pitchFamily="50" charset="-128"/>
                <a:cs typeface="Meiryo UI" pitchFamily="50" charset="-128"/>
              </a:rPr>
              <a:t>① </a:t>
            </a:r>
            <a:r>
              <a:rPr lang="ja-JP" altLang="en-US" sz="2400" b="1" dirty="0">
                <a:latin typeface="Meiryo UI" pitchFamily="50" charset="-128"/>
                <a:ea typeface="Meiryo UI" pitchFamily="50" charset="-128"/>
                <a:cs typeface="Meiryo UI" pitchFamily="50" charset="-128"/>
              </a:rPr>
              <a:t>必ず</a:t>
            </a:r>
            <a:r>
              <a:rPr lang="ja-JP" altLang="en-US" sz="2400" b="1" dirty="0">
                <a:solidFill>
                  <a:srgbClr val="669900"/>
                </a:solidFill>
                <a:latin typeface="Meiryo UI" pitchFamily="50" charset="-128"/>
                <a:ea typeface="Meiryo UI" pitchFamily="50" charset="-128"/>
                <a:cs typeface="Meiryo UI" pitchFamily="50" charset="-128"/>
              </a:rPr>
              <a:t>何らかの意味</a:t>
            </a:r>
            <a:r>
              <a:rPr lang="ja-JP" altLang="en-US" sz="2400" b="1" dirty="0">
                <a:latin typeface="Meiryo UI" pitchFamily="50" charset="-128"/>
                <a:ea typeface="Meiryo UI" pitchFamily="50" charset="-128"/>
                <a:cs typeface="Meiryo UI" pitchFamily="50" charset="-128"/>
              </a:rPr>
              <a:t>があり、</a:t>
            </a:r>
          </a:p>
          <a:p>
            <a:pPr eaLnBrk="1" hangingPunct="1"/>
            <a:r>
              <a:rPr lang="en-US" altLang="ja-JP" sz="16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  </a:t>
            </a:r>
            <a:r>
              <a:rPr lang="en-US" altLang="ja-JP" sz="2400" b="1" dirty="0">
                <a:latin typeface="Meiryo UI" pitchFamily="50" charset="-128"/>
                <a:ea typeface="Meiryo UI" pitchFamily="50" charset="-128"/>
                <a:cs typeface="Meiryo UI" pitchFamily="50" charset="-128"/>
              </a:rPr>
              <a:t>      ② </a:t>
            </a:r>
            <a:r>
              <a:rPr lang="ja-JP" altLang="en-US" sz="2400" b="1" dirty="0">
                <a:latin typeface="Meiryo UI" pitchFamily="50" charset="-128"/>
                <a:ea typeface="Meiryo UI" pitchFamily="50" charset="-128"/>
                <a:cs typeface="Meiryo UI" pitchFamily="50" charset="-128"/>
              </a:rPr>
              <a:t>その人からの</a:t>
            </a:r>
            <a:r>
              <a:rPr lang="ja-JP" altLang="en-US" sz="2400" b="1" dirty="0">
                <a:solidFill>
                  <a:srgbClr val="669900"/>
                </a:solidFill>
                <a:latin typeface="Meiryo UI" pitchFamily="50" charset="-128"/>
                <a:ea typeface="Meiryo UI" pitchFamily="50" charset="-128"/>
                <a:cs typeface="Meiryo UI" pitchFamily="50" charset="-128"/>
              </a:rPr>
              <a:t>メッセージとして聴く</a:t>
            </a:r>
            <a:r>
              <a:rPr lang="ja-JP" altLang="en-US" sz="2400" b="1" dirty="0" smtClean="0">
                <a:latin typeface="Meiryo UI" pitchFamily="50" charset="-128"/>
                <a:ea typeface="Meiryo UI" pitchFamily="50" charset="-128"/>
                <a:cs typeface="Meiryo UI" pitchFamily="50" charset="-128"/>
              </a:rPr>
              <a:t>ことが</a:t>
            </a:r>
            <a:r>
              <a:rPr lang="ja-JP" altLang="en-US" sz="2400" b="1" dirty="0">
                <a:latin typeface="Meiryo UI" pitchFamily="50" charset="-128"/>
                <a:ea typeface="Meiryo UI" pitchFamily="50" charset="-128"/>
                <a:cs typeface="Meiryo UI" pitchFamily="50" charset="-128"/>
              </a:rPr>
              <a:t>重要</a:t>
            </a:r>
          </a:p>
          <a:p>
            <a:pPr eaLnBrk="1" hangingPunct="1"/>
            <a:endParaRPr lang="ja-JP" altLang="en-US" sz="22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要因</a:t>
            </a:r>
            <a:r>
              <a:rPr lang="en-US" altLang="ja-JP" sz="2200" b="1" dirty="0">
                <a:latin typeface="Meiryo UI" pitchFamily="50" charset="-128"/>
                <a:ea typeface="Meiryo UI" pitchFamily="50" charset="-128"/>
                <a:cs typeface="Meiryo UI" pitchFamily="50" charset="-128"/>
              </a:rPr>
              <a:t>】</a:t>
            </a:r>
          </a:p>
          <a:p>
            <a:pPr eaLnBrk="1" hangingPunct="1">
              <a:lnSpc>
                <a:spcPct val="110000"/>
              </a:lnSpc>
            </a:pPr>
            <a:r>
              <a:rPr lang="ja-JP" altLang="en-US" sz="2200" b="1" dirty="0">
                <a:latin typeface="Meiryo UI" pitchFamily="50" charset="-128"/>
                <a:ea typeface="Meiryo UI" pitchFamily="50" charset="-128"/>
                <a:cs typeface="Meiryo UI" pitchFamily="50" charset="-128"/>
              </a:rPr>
              <a:t>　  　　中核症状のさまざまな身体症状、孤立・不安、</a:t>
            </a:r>
          </a:p>
          <a:p>
            <a:pPr eaLnBrk="1" hangingPunct="1">
              <a:lnSpc>
                <a:spcPct val="110000"/>
              </a:lnSpc>
            </a:pPr>
            <a:r>
              <a:rPr lang="ja-JP" altLang="en-US" sz="2200" b="1" dirty="0">
                <a:latin typeface="Meiryo UI" pitchFamily="50" charset="-128"/>
                <a:ea typeface="Meiryo UI" pitchFamily="50" charset="-128"/>
                <a:cs typeface="Meiryo UI" pitchFamily="50" charset="-128"/>
              </a:rPr>
              <a:t>　  　　不適切な環境・ケア、睡眠や生活リズムの乱れ　など</a:t>
            </a:r>
            <a:endParaRPr lang="en-US" altLang="ja-JP" sz="2200" b="1" dirty="0">
              <a:latin typeface="Meiryo UI" pitchFamily="50" charset="-128"/>
              <a:ea typeface="Meiryo UI" pitchFamily="50" charset="-128"/>
              <a:cs typeface="Meiryo UI" pitchFamily="50" charset="-128"/>
            </a:endParaRPr>
          </a:p>
          <a:p>
            <a:pPr eaLnBrk="1" hangingPunct="1">
              <a:spcBef>
                <a:spcPts val="1000"/>
              </a:spcBef>
              <a:spcAft>
                <a:spcPct val="30000"/>
              </a:spcAft>
            </a:pPr>
            <a:r>
              <a:rPr lang="ja-JP" altLang="en-US" sz="2200" b="1" dirty="0">
                <a:latin typeface="Meiryo UI" pitchFamily="50" charset="-128"/>
                <a:ea typeface="Meiryo UI" pitchFamily="50" charset="-128"/>
                <a:cs typeface="Meiryo UI" pitchFamily="50" charset="-128"/>
              </a:rPr>
              <a:t>  　</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対応</a:t>
            </a:r>
            <a:r>
              <a:rPr lang="en-US" altLang="ja-JP" sz="2200" b="1" dirty="0">
                <a:latin typeface="Meiryo UI" pitchFamily="50" charset="-128"/>
                <a:ea typeface="Meiryo UI" pitchFamily="50" charset="-128"/>
                <a:cs typeface="Meiryo UI" pitchFamily="50" charset="-128"/>
              </a:rPr>
              <a:t>】</a:t>
            </a:r>
          </a:p>
          <a:p>
            <a:pPr eaLnBrk="1" hangingPunct="1"/>
            <a:r>
              <a:rPr lang="ja-JP" altLang="en-US" sz="2200" b="1" dirty="0">
                <a:latin typeface="Meiryo UI" pitchFamily="50" charset="-128"/>
                <a:ea typeface="Meiryo UI" pitchFamily="50" charset="-128"/>
                <a:cs typeface="Meiryo UI" pitchFamily="50" charset="-128"/>
              </a:rPr>
              <a:t>    　　</a:t>
            </a:r>
            <a:r>
              <a:rPr lang="en-US" altLang="ja-JP" sz="2200" b="1" dirty="0">
                <a:latin typeface="Meiryo UI" pitchFamily="50" charset="-128"/>
                <a:ea typeface="Meiryo UI" pitchFamily="50" charset="-128"/>
                <a:cs typeface="Meiryo UI" pitchFamily="50" charset="-128"/>
              </a:rPr>
              <a:t>① </a:t>
            </a:r>
            <a:r>
              <a:rPr lang="ja-JP" altLang="en-US" sz="2200" b="1" dirty="0">
                <a:latin typeface="Meiryo UI" pitchFamily="50" charset="-128"/>
                <a:ea typeface="Meiryo UI" pitchFamily="50" charset="-128"/>
                <a:cs typeface="Meiryo UI" pitchFamily="50" charset="-128"/>
              </a:rPr>
              <a:t>置かれている環境や健康状態・心理状態を考えて対応、 　</a:t>
            </a:r>
          </a:p>
          <a:p>
            <a:pPr eaLnBrk="1" hangingPunct="1"/>
            <a:r>
              <a:rPr lang="ja-JP" altLang="en-US" sz="2200" b="1" dirty="0">
                <a:latin typeface="Meiryo UI" pitchFamily="50" charset="-128"/>
                <a:ea typeface="Meiryo UI" pitchFamily="50" charset="-128"/>
                <a:cs typeface="Meiryo UI" pitchFamily="50" charset="-128"/>
              </a:rPr>
              <a:t>　　    　 必要であれば身体状態への医学的対応も</a:t>
            </a:r>
          </a:p>
          <a:p>
            <a:pPr eaLnBrk="1" hangingPunct="1"/>
            <a:r>
              <a:rPr lang="ja-JP" altLang="en-US" sz="2200" b="1" dirty="0">
                <a:latin typeface="Meiryo UI" pitchFamily="50" charset="-128"/>
                <a:ea typeface="Meiryo UI" pitchFamily="50" charset="-128"/>
                <a:cs typeface="Meiryo UI" pitchFamily="50" charset="-128"/>
              </a:rPr>
              <a:t>　　     　 （薬物の調整が必要な場合もある）</a:t>
            </a:r>
            <a:endParaRPr lang="en-US" altLang="ja-JP" sz="2200" b="1" dirty="0">
              <a:latin typeface="Meiryo UI" pitchFamily="50" charset="-128"/>
              <a:ea typeface="Meiryo UI" pitchFamily="50" charset="-128"/>
              <a:cs typeface="Meiryo UI" pitchFamily="50" charset="-128"/>
            </a:endParaRPr>
          </a:p>
          <a:p>
            <a:pPr eaLnBrk="1" hangingPunct="1">
              <a:spcBef>
                <a:spcPts val="1000"/>
              </a:spcBef>
            </a:pPr>
            <a:r>
              <a:rPr lang="ja-JP" altLang="en-US" sz="2200" b="1" dirty="0">
                <a:latin typeface="Meiryo UI" pitchFamily="50" charset="-128"/>
                <a:ea typeface="Meiryo UI" pitchFamily="50" charset="-128"/>
                <a:cs typeface="Meiryo UI" pitchFamily="50" charset="-128"/>
              </a:rPr>
              <a:t>　    　</a:t>
            </a:r>
            <a:r>
              <a:rPr lang="en-US" altLang="ja-JP" sz="2200" b="1" dirty="0">
                <a:latin typeface="Meiryo UI" pitchFamily="50" charset="-128"/>
                <a:ea typeface="Meiryo UI" pitchFamily="50" charset="-128"/>
                <a:cs typeface="Meiryo UI" pitchFamily="50" charset="-128"/>
              </a:rPr>
              <a:t>② </a:t>
            </a:r>
            <a:r>
              <a:rPr lang="ja-JP" altLang="en-US" sz="2200" b="1" dirty="0">
                <a:latin typeface="Meiryo UI" pitchFamily="50" charset="-128"/>
                <a:ea typeface="Meiryo UI" pitchFamily="50" charset="-128"/>
                <a:cs typeface="Meiryo UI" pitchFamily="50" charset="-128"/>
              </a:rPr>
              <a:t>個々の生活歴が参考となり、対応の工夫に</a:t>
            </a:r>
            <a:endParaRPr lang="en-US" altLang="ja-JP" sz="2200" b="1" dirty="0">
              <a:latin typeface="Meiryo UI" pitchFamily="50" charset="-128"/>
              <a:ea typeface="Meiryo UI" pitchFamily="50" charset="-128"/>
              <a:cs typeface="Meiryo UI" pitchFamily="50" charset="-128"/>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-32</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8762933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387674" y="5060802"/>
            <a:ext cx="5160963"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prstDash val="dash"/>
                <a:miter lim="800000"/>
                <a:headEnd/>
                <a:tailEnd/>
              </a14:hiddenLine>
            </a:ext>
          </a:extLst>
        </p:spPr>
        <p:txBody>
          <a:bodyPr wrap="none" anchor="ctr"/>
          <a:lstStyle/>
          <a:p>
            <a:r>
              <a:rPr lang="ja-JP" altLang="en-US" sz="18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改善がみられない場合 等</a:t>
            </a:r>
          </a:p>
          <a:p>
            <a:pPr>
              <a:lnSpc>
                <a:spcPct val="125000"/>
              </a:lnSpc>
            </a:pP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a:t>
            </a:r>
            <a:r>
              <a:rPr lang="ja-JP" altLang="en-US" sz="1800" b="1" dirty="0">
                <a:solidFill>
                  <a:srgbClr val="669900"/>
                </a:solidFill>
                <a:latin typeface="Meiryo UI" pitchFamily="50" charset="-128"/>
                <a:ea typeface="Meiryo UI" pitchFamily="50" charset="-128"/>
                <a:cs typeface="Meiryo UI" pitchFamily="50" charset="-128"/>
              </a:rPr>
              <a:t>　</a:t>
            </a:r>
            <a:r>
              <a:rPr lang="ja-JP" altLang="en-US" sz="3200" b="1" dirty="0">
                <a:solidFill>
                  <a:srgbClr val="669900"/>
                </a:solidFill>
                <a:latin typeface="Meiryo UI" pitchFamily="50" charset="-128"/>
                <a:ea typeface="Meiryo UI" pitchFamily="50" charset="-128"/>
                <a:cs typeface="Meiryo UI" pitchFamily="50" charset="-128"/>
              </a:rPr>
              <a:t>専門医へのコンサルト</a:t>
            </a:r>
          </a:p>
        </p:txBody>
      </p:sp>
      <p:sp>
        <p:nvSpPr>
          <p:cNvPr id="52228" name="Rectangle 4"/>
          <p:cNvSpPr>
            <a:spLocks noGrp="1" noChangeArrowheads="1"/>
          </p:cNvSpPr>
          <p:nvPr>
            <p:ph type="body" idx="4294967295"/>
          </p:nvPr>
        </p:nvSpPr>
        <p:spPr>
          <a:xfrm>
            <a:off x="1707722" y="1470537"/>
            <a:ext cx="6075311" cy="3436938"/>
          </a:xfrm>
        </p:spPr>
        <p:txBody>
          <a:bodyPr/>
          <a:lstStyle/>
          <a:p>
            <a:pPr marL="609600" indent="-609600" eaLnBrk="1" hangingPunct="1">
              <a:lnSpc>
                <a:spcPct val="120000"/>
              </a:lnSpc>
              <a:buClr>
                <a:srgbClr val="FFD5FF"/>
              </a:buClr>
              <a:buFontTx/>
              <a:buNone/>
              <a:defRPr/>
            </a:pPr>
            <a:r>
              <a:rPr lang="en-US" altLang="ja-JP"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身体疾患の有無のチェックと治療</a:t>
            </a:r>
          </a:p>
          <a:p>
            <a:pPr marL="609600" indent="-609600" eaLnBrk="1" hangingPunct="1">
              <a:lnSpc>
                <a:spcPct val="110000"/>
              </a:lnSpc>
              <a:spcBef>
                <a:spcPct val="0"/>
              </a:spcBef>
              <a:buClr>
                <a:srgbClr val="FFD5FF"/>
              </a:buClr>
              <a:buFontTx/>
              <a:buNone/>
              <a:defRPr/>
            </a:pPr>
            <a:r>
              <a:rPr lang="ja-JP" altLang="en-US" sz="2400" b="1" dirty="0" smtClean="0">
                <a:latin typeface="Meiryo UI" pitchFamily="50" charset="-128"/>
                <a:ea typeface="Meiryo UI" pitchFamily="50" charset="-128"/>
                <a:cs typeface="Meiryo UI" pitchFamily="50" charset="-128"/>
              </a:rPr>
              <a:t>　　</a:t>
            </a:r>
            <a:r>
              <a:rPr lang="ja-JP" altLang="en-US" sz="2400" b="1" dirty="0" smtClean="0">
                <a:solidFill>
                  <a:srgbClr val="7F7F7F"/>
                </a:solidFill>
                <a:latin typeface="Meiryo UI" pitchFamily="50" charset="-128"/>
                <a:ea typeface="Meiryo UI" pitchFamily="50" charset="-128"/>
                <a:cs typeface="Meiryo UI" pitchFamily="50" charset="-128"/>
              </a:rPr>
              <a:t> （脳血管障害、感染症、脱水、便秘など）</a:t>
            </a:r>
          </a:p>
          <a:p>
            <a:pPr marL="609600" indent="-609600" eaLnBrk="1" hangingPunct="1">
              <a:lnSpc>
                <a:spcPct val="120000"/>
              </a:lnSpc>
              <a:buClr>
                <a:srgbClr val="FFD5FF"/>
              </a:buClr>
              <a:buFontTx/>
              <a:buNone/>
              <a:defRPr/>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薬物の副作用や急激な中断のチェック　</a:t>
            </a:r>
          </a:p>
          <a:p>
            <a:pPr marL="609600" indent="-609600" eaLnBrk="1" hangingPunct="1">
              <a:lnSpc>
                <a:spcPct val="120000"/>
              </a:lnSpc>
              <a:buClr>
                <a:srgbClr val="FFD5FF"/>
              </a:buClr>
              <a:buFontTx/>
              <a:buNone/>
              <a:defRPr/>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不適切な環境やケアのチェックと改善</a:t>
            </a:r>
          </a:p>
          <a:p>
            <a:pPr marL="609600" indent="-609600" eaLnBrk="1" hangingPunct="1">
              <a:lnSpc>
                <a:spcPct val="110000"/>
              </a:lnSpc>
              <a:spcBef>
                <a:spcPct val="0"/>
              </a:spcBef>
              <a:buClr>
                <a:srgbClr val="FFD5FF"/>
              </a:buClr>
              <a:buFontTx/>
              <a:buNone/>
              <a:defRPr/>
            </a:pPr>
            <a:r>
              <a:rPr lang="ja-JP" altLang="en-US" sz="2400" b="1" dirty="0" smtClean="0">
                <a:solidFill>
                  <a:srgbClr val="7F7F7F"/>
                </a:solidFill>
                <a:latin typeface="Meiryo UI" pitchFamily="50" charset="-128"/>
                <a:ea typeface="Meiryo UI" pitchFamily="50" charset="-128"/>
                <a:cs typeface="Meiryo UI" pitchFamily="50" charset="-128"/>
              </a:rPr>
              <a:t>　　 （騒音、不適切なケアなど）</a:t>
            </a:r>
          </a:p>
          <a:p>
            <a:pPr marL="609600" indent="-609600" eaLnBrk="1" hangingPunct="1">
              <a:lnSpc>
                <a:spcPct val="120000"/>
              </a:lnSpc>
              <a:buClr>
                <a:srgbClr val="FFD5FF"/>
              </a:buClr>
              <a:buFontTx/>
              <a:buNone/>
              <a:defRPr/>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介護サービスの利用     　　　</a:t>
            </a:r>
            <a:r>
              <a:rPr lang="ja-JP" altLang="en-US" sz="2400" b="1" dirty="0" smtClean="0">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31748" name="Rectangle 7"/>
          <p:cNvSpPr>
            <a:spLocks noGrp="1" noChangeArrowheads="1"/>
          </p:cNvSpPr>
          <p:nvPr>
            <p:ph type="title" idx="4294967295"/>
          </p:nvPr>
        </p:nvSpPr>
        <p:spPr>
          <a:xfrm>
            <a:off x="442913" y="342900"/>
            <a:ext cx="8229600" cy="644525"/>
          </a:xfrm>
        </p:spPr>
        <p:txBody>
          <a:bodyPr anchorCtr="1"/>
          <a:lstStyle/>
          <a:p>
            <a:pPr eaLnBrk="1" hangingPunct="1"/>
            <a:r>
              <a:rPr lang="en-US" altLang="ja-JP" sz="3000" b="1" dirty="0" smtClean="0">
                <a:solidFill>
                  <a:schemeClr val="tx1"/>
                </a:solidFill>
                <a:latin typeface="Meiryo UI" pitchFamily="50" charset="-128"/>
                <a:ea typeface="Meiryo UI" pitchFamily="50" charset="-128"/>
                <a:cs typeface="Meiryo UI" pitchFamily="50" charset="-128"/>
              </a:rPr>
              <a:t>BPSD</a:t>
            </a:r>
            <a:r>
              <a:rPr lang="ja-JP" altLang="en-US" sz="3000" b="1" dirty="0" err="1" smtClean="0">
                <a:solidFill>
                  <a:schemeClr val="tx1"/>
                </a:solidFill>
                <a:latin typeface="Meiryo UI" pitchFamily="50" charset="-128"/>
                <a:ea typeface="Meiryo UI" pitchFamily="50" charset="-128"/>
                <a:cs typeface="Meiryo UI" pitchFamily="50" charset="-128"/>
              </a:rPr>
              <a:t>への</a:t>
            </a:r>
            <a:r>
              <a:rPr lang="ja-JP" altLang="en-US" sz="3000" b="1" dirty="0" smtClean="0">
                <a:solidFill>
                  <a:schemeClr val="tx1"/>
                </a:solidFill>
                <a:latin typeface="Meiryo UI" pitchFamily="50" charset="-128"/>
                <a:ea typeface="Meiryo UI" pitchFamily="50" charset="-128"/>
                <a:cs typeface="Meiryo UI" pitchFamily="50" charset="-128"/>
              </a:rPr>
              <a:t>対応</a:t>
            </a:r>
          </a:p>
        </p:txBody>
      </p:sp>
      <p:sp>
        <p:nvSpPr>
          <p:cNvPr id="31749" name="AutoShape 17"/>
          <p:cNvSpPr>
            <a:spLocks noChangeArrowheads="1"/>
          </p:cNvSpPr>
          <p:nvPr/>
        </p:nvSpPr>
        <p:spPr bwMode="auto">
          <a:xfrm flipV="1">
            <a:off x="3162300" y="4554538"/>
            <a:ext cx="2773363" cy="428625"/>
          </a:xfrm>
          <a:prstGeom prst="triangle">
            <a:avLst>
              <a:gd name="adj" fmla="val 50000"/>
            </a:avLst>
          </a:prstGeom>
          <a:gradFill rotWithShape="1">
            <a:gsLst>
              <a:gs pos="0">
                <a:srgbClr val="609000"/>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sz="3200" b="1">
              <a:ea typeface="HGPｺﾞｼｯｸM" pitchFamily="50" charset="-128"/>
            </a:endParaRPr>
          </a:p>
        </p:txBody>
      </p:sp>
      <p:sp>
        <p:nvSpPr>
          <p:cNvPr id="901123" name="Rectangle 3"/>
          <p:cNvSpPr>
            <a:spLocks noChangeArrowheads="1"/>
          </p:cNvSpPr>
          <p:nvPr/>
        </p:nvSpPr>
        <p:spPr bwMode="auto">
          <a:xfrm>
            <a:off x="300037" y="10414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8" name="テキスト ボックス 7"/>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-33</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417373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774825" y="314379"/>
            <a:ext cx="5616575" cy="5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200" b="1" dirty="0" smtClean="0">
                <a:latin typeface="Meiryo UI" pitchFamily="50" charset="-128"/>
                <a:ea typeface="Meiryo UI" pitchFamily="50" charset="-128"/>
                <a:cs typeface="Meiryo UI" pitchFamily="50" charset="-128"/>
              </a:rPr>
              <a:t>せん妄の事例</a:t>
            </a:r>
            <a:r>
              <a:rPr lang="ja-JP" altLang="en-US" sz="3200" b="1" dirty="0" smtClean="0">
                <a:solidFill>
                  <a:srgbClr val="669900"/>
                </a:solidFill>
                <a:latin typeface="Meiryo UI" pitchFamily="50" charset="-128"/>
                <a:ea typeface="Meiryo UI" pitchFamily="50" charset="-128"/>
                <a:cs typeface="Meiryo UI" pitchFamily="50" charset="-128"/>
              </a:rPr>
              <a:t>（</a:t>
            </a:r>
            <a:r>
              <a:rPr lang="ja-JP" altLang="en-US" sz="3200" b="1" dirty="0">
                <a:solidFill>
                  <a:srgbClr val="669900"/>
                </a:solidFill>
                <a:latin typeface="Meiryo UI" pitchFamily="50" charset="-128"/>
                <a:ea typeface="Meiryo UI" pitchFamily="50" charset="-128"/>
                <a:cs typeface="Meiryo UI" pitchFamily="50" charset="-128"/>
              </a:rPr>
              <a:t>過活動型）</a:t>
            </a:r>
            <a:endParaRPr lang="ja-JP" altLang="ja-JP" sz="2400" b="1" dirty="0">
              <a:solidFill>
                <a:srgbClr val="669900"/>
              </a:solidFill>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9221" name="テキスト ボックス 2"/>
          <p:cNvSpPr txBox="1">
            <a:spLocks noChangeArrowheads="1"/>
          </p:cNvSpPr>
          <p:nvPr/>
        </p:nvSpPr>
        <p:spPr bwMode="auto">
          <a:xfrm>
            <a:off x="1390650" y="1998663"/>
            <a:ext cx="6503988" cy="364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600" b="1" dirty="0">
                <a:latin typeface="Meiryo UI" pitchFamily="50" charset="-128"/>
                <a:ea typeface="Meiryo UI" pitchFamily="50" charset="-128"/>
                <a:cs typeface="Meiryo UI" pitchFamily="50" charset="-128"/>
              </a:rPr>
              <a:t>■ 70</a:t>
            </a:r>
            <a:r>
              <a:rPr lang="ja-JP" altLang="en-US" sz="2600" b="1" dirty="0">
                <a:latin typeface="Meiryo UI" pitchFamily="50" charset="-128"/>
                <a:ea typeface="Meiryo UI" pitchFamily="50" charset="-128"/>
                <a:cs typeface="Meiryo UI" pitchFamily="50" charset="-128"/>
              </a:rPr>
              <a:t>歳、女性、アルツハイマー型認知症</a:t>
            </a:r>
            <a:endParaRPr lang="en-US" altLang="ja-JP" sz="2600" b="1" dirty="0">
              <a:latin typeface="Meiryo UI" pitchFamily="50" charset="-128"/>
              <a:ea typeface="Meiryo UI" pitchFamily="50" charset="-128"/>
              <a:cs typeface="Meiryo UI" pitchFamily="50" charset="-128"/>
            </a:endParaRPr>
          </a:p>
          <a:p>
            <a:pPr eaLnBrk="1" hangingPunct="1"/>
            <a:r>
              <a:rPr lang="ja-JP" altLang="en-US" sz="800" b="1" dirty="0">
                <a:latin typeface="Meiryo UI" pitchFamily="50" charset="-128"/>
                <a:ea typeface="Meiryo UI" pitchFamily="50" charset="-128"/>
                <a:cs typeface="Meiryo UI" pitchFamily="50" charset="-128"/>
              </a:rPr>
              <a:t>　　　　　　　　　</a:t>
            </a:r>
            <a:r>
              <a:rPr lang="ja-JP" altLang="en-US" sz="1200" b="1" dirty="0">
                <a:latin typeface="Meiryo UI" pitchFamily="50" charset="-128"/>
                <a:ea typeface="Meiryo UI" pitchFamily="50" charset="-128"/>
                <a:cs typeface="Meiryo UI" pitchFamily="50" charset="-128"/>
              </a:rPr>
              <a:t>　　　　　　　　　　　　　　　　　　　　　</a:t>
            </a:r>
            <a:endParaRPr lang="en-US" altLang="ja-JP" sz="1200" b="1" dirty="0">
              <a:latin typeface="Meiryo UI" pitchFamily="50" charset="-128"/>
              <a:ea typeface="Meiryo UI" pitchFamily="50" charset="-128"/>
              <a:cs typeface="Meiryo UI" pitchFamily="50" charset="-128"/>
            </a:endParaRPr>
          </a:p>
          <a:p>
            <a:pPr eaLnBrk="1" hangingPunct="1"/>
            <a:r>
              <a:rPr lang="en-US" altLang="ja-JP" sz="26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出血性潰瘍があり入院する。当日、緊急</a:t>
            </a:r>
          </a:p>
          <a:p>
            <a:pPr eaLnBrk="1" hangingPunct="1">
              <a:spcBef>
                <a:spcPts val="600"/>
              </a:spcBef>
            </a:pPr>
            <a:r>
              <a:rPr lang="ja-JP" altLang="en-US" sz="2600" b="1" dirty="0">
                <a:latin typeface="Meiryo UI" pitchFamily="50" charset="-128"/>
                <a:ea typeface="Meiryo UI" pitchFamily="50" charset="-128"/>
                <a:cs typeface="Meiryo UI" pitchFamily="50" charset="-128"/>
              </a:rPr>
              <a:t>    手術を行い術後</a:t>
            </a:r>
            <a:r>
              <a:rPr lang="en-US" altLang="ja-JP" sz="2600" b="1" dirty="0">
                <a:latin typeface="Meiryo UI" pitchFamily="50" charset="-128"/>
                <a:ea typeface="Meiryo UI" pitchFamily="50" charset="-128"/>
                <a:cs typeface="Meiryo UI" pitchFamily="50" charset="-128"/>
              </a:rPr>
              <a:t>5</a:t>
            </a:r>
            <a:r>
              <a:rPr lang="ja-JP" altLang="en-US" sz="2600" b="1" dirty="0">
                <a:latin typeface="Meiryo UI" pitchFamily="50" charset="-128"/>
                <a:ea typeface="Meiryo UI" pitchFamily="50" charset="-128"/>
                <a:cs typeface="Meiryo UI" pitchFamily="50" charset="-128"/>
              </a:rPr>
              <a:t>日目である。</a:t>
            </a:r>
            <a:endParaRPr lang="en-US" altLang="ja-JP" sz="2600" b="1" dirty="0">
              <a:latin typeface="Meiryo UI" pitchFamily="50" charset="-128"/>
              <a:ea typeface="Meiryo UI" pitchFamily="50" charset="-128"/>
              <a:cs typeface="Meiryo UI" pitchFamily="50" charset="-128"/>
            </a:endParaRPr>
          </a:p>
          <a:p>
            <a:pPr eaLnBrk="1" hangingPunct="1">
              <a:spcBef>
                <a:spcPts val="600"/>
              </a:spcBef>
            </a:pPr>
            <a:r>
              <a:rPr lang="ja-JP" altLang="en-US" sz="1200" b="1" dirty="0">
                <a:latin typeface="Meiryo UI" pitchFamily="50" charset="-128"/>
                <a:ea typeface="Meiryo UI" pitchFamily="50" charset="-128"/>
                <a:cs typeface="Meiryo UI" pitchFamily="50" charset="-128"/>
              </a:rPr>
              <a:t>　　　　　　　　　　　　　　　　　　　　　　　　　　　　　</a:t>
            </a:r>
            <a:endParaRPr lang="en-US" altLang="ja-JP" sz="1200" b="1" dirty="0">
              <a:latin typeface="Meiryo UI" pitchFamily="50" charset="-128"/>
              <a:ea typeface="Meiryo UI" pitchFamily="50" charset="-128"/>
              <a:cs typeface="Meiryo UI" pitchFamily="50" charset="-128"/>
            </a:endParaRPr>
          </a:p>
          <a:p>
            <a:pPr eaLnBrk="1" hangingPunct="1"/>
            <a:r>
              <a:rPr lang="en-US" altLang="ja-JP" sz="26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前夜より不眠の傾向があり、ベッドから降り</a:t>
            </a:r>
          </a:p>
          <a:p>
            <a:pPr eaLnBrk="1" hangingPunct="1">
              <a:spcBef>
                <a:spcPts val="600"/>
              </a:spcBef>
            </a:pPr>
            <a:r>
              <a:rPr lang="ja-JP" altLang="en-US" sz="2600" b="1" dirty="0" smtClean="0">
                <a:latin typeface="Meiryo UI" pitchFamily="50" charset="-128"/>
                <a:ea typeface="Meiryo UI" pitchFamily="50" charset="-128"/>
                <a:cs typeface="Meiryo UI" pitchFamily="50" charset="-128"/>
              </a:rPr>
              <a:t>    よう</a:t>
            </a:r>
            <a:r>
              <a:rPr lang="ja-JP" altLang="en-US" sz="2600" b="1" dirty="0">
                <a:latin typeface="Meiryo UI" pitchFamily="50" charset="-128"/>
                <a:ea typeface="Meiryo UI" pitchFamily="50" charset="-128"/>
                <a:cs typeface="Meiryo UI" pitchFamily="50" charset="-128"/>
              </a:rPr>
              <a:t>とする行為がある。説明しても降りよう</a:t>
            </a:r>
          </a:p>
          <a:p>
            <a:pPr eaLnBrk="1" hangingPunct="1">
              <a:spcBef>
                <a:spcPts val="600"/>
              </a:spcBef>
            </a:pPr>
            <a:r>
              <a:rPr lang="ja-JP" altLang="en-US" sz="2600" b="1" dirty="0" smtClean="0">
                <a:latin typeface="Meiryo UI" pitchFamily="50" charset="-128"/>
                <a:ea typeface="Meiryo UI" pitchFamily="50" charset="-128"/>
                <a:cs typeface="Meiryo UI" pitchFamily="50" charset="-128"/>
              </a:rPr>
              <a:t>    と</a:t>
            </a:r>
            <a:r>
              <a:rPr lang="ja-JP" altLang="en-US" sz="2600" b="1" dirty="0">
                <a:latin typeface="Meiryo UI" pitchFamily="50" charset="-128"/>
                <a:ea typeface="Meiryo UI" pitchFamily="50" charset="-128"/>
                <a:cs typeface="Meiryo UI" pitchFamily="50" charset="-128"/>
              </a:rPr>
              <a:t>する行為は繰り返された。</a:t>
            </a:r>
          </a:p>
          <a:p>
            <a:pPr eaLnBrk="1" hangingPunct="1">
              <a:spcBef>
                <a:spcPts val="600"/>
              </a:spcBef>
            </a:pPr>
            <a:r>
              <a:rPr lang="ja-JP" altLang="en-US" sz="2600" b="1" dirty="0">
                <a:latin typeface="Meiryo UI" pitchFamily="50" charset="-128"/>
                <a:ea typeface="Meiryo UI" pitchFamily="50" charset="-128"/>
                <a:cs typeface="Meiryo UI" pitchFamily="50" charset="-128"/>
              </a:rPr>
              <a:t>    明け方になり眠り始めた</a:t>
            </a:r>
            <a:r>
              <a:rPr lang="ja-JP" altLang="en-US" sz="2800" b="1" dirty="0">
                <a:latin typeface="Meiryo UI" pitchFamily="50" charset="-128"/>
                <a:ea typeface="Meiryo UI" pitchFamily="50" charset="-128"/>
                <a:cs typeface="Meiryo UI" pitchFamily="50" charset="-128"/>
              </a:rPr>
              <a:t>。</a:t>
            </a:r>
            <a:endParaRPr lang="en-US" altLang="ja-JP" sz="2800" b="1" dirty="0">
              <a:latin typeface="Meiryo UI" pitchFamily="50" charset="-128"/>
              <a:ea typeface="Meiryo UI" pitchFamily="50" charset="-128"/>
              <a:cs typeface="Meiryo UI" pitchFamily="50" charset="-128"/>
            </a:endParaRPr>
          </a:p>
        </p:txBody>
      </p:sp>
      <p:sp>
        <p:nvSpPr>
          <p:cNvPr id="6" name="正方形/長方形 5"/>
          <p:cNvSpPr>
            <a:spLocks noChangeArrowheads="1"/>
          </p:cNvSpPr>
          <p:nvPr/>
        </p:nvSpPr>
        <p:spPr bwMode="auto">
          <a:xfrm>
            <a:off x="1011238" y="1685925"/>
            <a:ext cx="7099300" cy="4284663"/>
          </a:xfrm>
          <a:prstGeom prst="rect">
            <a:avLst/>
          </a:prstGeom>
          <a:noFill/>
          <a:ln w="63500" cap="rnd" algn="ctr">
            <a:solidFill>
              <a:srgbClr val="6699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-34</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04334791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1660525" y="314379"/>
            <a:ext cx="6518275" cy="5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200" b="1" dirty="0" smtClean="0">
                <a:latin typeface="Meiryo UI" pitchFamily="50" charset="-128"/>
                <a:ea typeface="Meiryo UI" pitchFamily="50" charset="-128"/>
                <a:cs typeface="Meiryo UI" pitchFamily="50" charset="-128"/>
              </a:rPr>
              <a:t>せん妄の事例</a:t>
            </a:r>
            <a:r>
              <a:rPr lang="ja-JP" altLang="en-US" sz="3200" b="1" dirty="0" smtClean="0">
                <a:solidFill>
                  <a:srgbClr val="FF7C80"/>
                </a:solidFill>
                <a:latin typeface="Meiryo UI" pitchFamily="50" charset="-128"/>
                <a:ea typeface="Meiryo UI" pitchFamily="50" charset="-128"/>
                <a:cs typeface="Meiryo UI" pitchFamily="50" charset="-128"/>
              </a:rPr>
              <a:t>（</a:t>
            </a:r>
            <a:r>
              <a:rPr lang="ja-JP" altLang="en-US" sz="3200" b="1" dirty="0">
                <a:solidFill>
                  <a:srgbClr val="FF7C80"/>
                </a:solidFill>
                <a:latin typeface="Meiryo UI" pitchFamily="50" charset="-128"/>
                <a:ea typeface="Meiryo UI" pitchFamily="50" charset="-128"/>
                <a:cs typeface="Meiryo UI" pitchFamily="50" charset="-128"/>
              </a:rPr>
              <a:t>低活動型）</a:t>
            </a:r>
            <a:endParaRPr lang="ja-JP" altLang="ja-JP" sz="2400" b="1" dirty="0">
              <a:solidFill>
                <a:srgbClr val="FF7C80"/>
              </a:solidFill>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正方形/長方形 5"/>
          <p:cNvSpPr>
            <a:spLocks noChangeArrowheads="1"/>
          </p:cNvSpPr>
          <p:nvPr/>
        </p:nvSpPr>
        <p:spPr bwMode="auto">
          <a:xfrm>
            <a:off x="1180214" y="1685925"/>
            <a:ext cx="6930324" cy="3417703"/>
          </a:xfrm>
          <a:prstGeom prst="rect">
            <a:avLst/>
          </a:prstGeom>
          <a:noFill/>
          <a:ln w="63500" cap="rnd" algn="ctr">
            <a:solidFill>
              <a:srgbClr val="FF505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-35</a:t>
            </a:r>
            <a:endParaRPr kumimoji="1" lang="ja-JP" altLang="en-US" sz="1600" b="1" dirty="0">
              <a:latin typeface="Meiryo UI" pitchFamily="50" charset="-128"/>
              <a:ea typeface="Meiryo UI" pitchFamily="50" charset="-128"/>
              <a:cs typeface="Meiryo UI" pitchFamily="50" charset="-128"/>
            </a:endParaRPr>
          </a:p>
        </p:txBody>
      </p:sp>
      <p:sp>
        <p:nvSpPr>
          <p:cNvPr id="9" name="テキスト ボックス 2"/>
          <p:cNvSpPr txBox="1">
            <a:spLocks noChangeArrowheads="1"/>
          </p:cNvSpPr>
          <p:nvPr/>
        </p:nvSpPr>
        <p:spPr bwMode="auto">
          <a:xfrm>
            <a:off x="1428750" y="1998663"/>
            <a:ext cx="6471241" cy="293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2600" b="1" dirty="0">
                <a:latin typeface="Meiryo UI" pitchFamily="50" charset="-128"/>
                <a:ea typeface="Meiryo UI" pitchFamily="50" charset="-128"/>
                <a:cs typeface="Meiryo UI" pitchFamily="50" charset="-128"/>
              </a:rPr>
              <a:t>■ </a:t>
            </a:r>
            <a:r>
              <a:rPr lang="en-US" altLang="ja-JP" sz="2600" b="1" dirty="0" smtClean="0">
                <a:latin typeface="Meiryo UI" pitchFamily="50" charset="-128"/>
                <a:ea typeface="Meiryo UI" pitchFamily="50" charset="-128"/>
                <a:cs typeface="Meiryo UI" pitchFamily="50" charset="-128"/>
              </a:rPr>
              <a:t>81</a:t>
            </a:r>
            <a:r>
              <a:rPr lang="ja-JP" altLang="en-US" sz="2600" b="1" dirty="0" smtClean="0">
                <a:latin typeface="Meiryo UI" pitchFamily="50" charset="-128"/>
                <a:ea typeface="Meiryo UI" pitchFamily="50" charset="-128"/>
                <a:cs typeface="Meiryo UI" pitchFamily="50" charset="-128"/>
              </a:rPr>
              <a:t>歳</a:t>
            </a:r>
            <a:r>
              <a:rPr lang="ja-JP" altLang="en-US" sz="2600" b="1" dirty="0">
                <a:latin typeface="Meiryo UI" pitchFamily="50" charset="-128"/>
                <a:ea typeface="Meiryo UI" pitchFamily="50" charset="-128"/>
                <a:cs typeface="Meiryo UI" pitchFamily="50" charset="-128"/>
              </a:rPr>
              <a:t>、女性</a:t>
            </a:r>
            <a:r>
              <a:rPr lang="ja-JP" altLang="en-US" sz="2600" b="1" dirty="0" smtClean="0">
                <a:latin typeface="Meiryo UI" pitchFamily="50" charset="-128"/>
                <a:ea typeface="Meiryo UI" pitchFamily="50" charset="-128"/>
                <a:cs typeface="Meiryo UI" pitchFamily="50" charset="-128"/>
              </a:rPr>
              <a:t>、</a:t>
            </a:r>
            <a:endParaRPr lang="en-US" altLang="ja-JP" sz="2600" b="1" dirty="0" smtClean="0">
              <a:latin typeface="Meiryo UI" pitchFamily="50" charset="-128"/>
              <a:ea typeface="Meiryo UI" pitchFamily="50" charset="-128"/>
              <a:cs typeface="Meiryo UI" pitchFamily="50" charset="-128"/>
            </a:endParaRPr>
          </a:p>
          <a:p>
            <a:pPr eaLnBrk="1" hangingPunct="1"/>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軽度のアルツハイマー型認知症</a:t>
            </a:r>
            <a:endParaRPr lang="en-US" altLang="ja-JP" sz="2600" b="1" dirty="0">
              <a:latin typeface="Meiryo UI" pitchFamily="50" charset="-128"/>
              <a:ea typeface="Meiryo UI" pitchFamily="50" charset="-128"/>
              <a:cs typeface="Meiryo UI" pitchFamily="50" charset="-128"/>
            </a:endParaRPr>
          </a:p>
          <a:p>
            <a:pPr eaLnBrk="1" hangingPunct="1"/>
            <a:r>
              <a:rPr lang="ja-JP" altLang="en-US" sz="800" b="1" dirty="0">
                <a:latin typeface="Meiryo UI" pitchFamily="50" charset="-128"/>
                <a:ea typeface="Meiryo UI" pitchFamily="50" charset="-128"/>
                <a:cs typeface="Meiryo UI" pitchFamily="50" charset="-128"/>
              </a:rPr>
              <a:t>　　　　　　　　　</a:t>
            </a:r>
            <a:r>
              <a:rPr lang="ja-JP" altLang="en-US" sz="1200" b="1" dirty="0">
                <a:latin typeface="Meiryo UI" pitchFamily="50" charset="-128"/>
                <a:ea typeface="Meiryo UI" pitchFamily="50" charset="-128"/>
                <a:cs typeface="Meiryo UI" pitchFamily="50" charset="-128"/>
              </a:rPr>
              <a:t>　　　　　　　　　　　　　　　　　　　　　</a:t>
            </a:r>
            <a:endParaRPr lang="en-US" altLang="ja-JP" sz="1200" b="1" dirty="0">
              <a:latin typeface="Meiryo UI" pitchFamily="50" charset="-128"/>
              <a:ea typeface="Meiryo UI" pitchFamily="50" charset="-128"/>
              <a:cs typeface="Meiryo UI" pitchFamily="50" charset="-128"/>
            </a:endParaRPr>
          </a:p>
          <a:p>
            <a:pPr eaLnBrk="1" hangingPunct="1"/>
            <a:r>
              <a:rPr lang="en-US" altLang="ja-JP" sz="26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急性胃</a:t>
            </a:r>
            <a:r>
              <a:rPr lang="ja-JP" altLang="en-US" sz="2600" b="1" dirty="0" smtClean="0">
                <a:latin typeface="Meiryo UI" pitchFamily="50" charset="-128"/>
                <a:ea typeface="Meiryo UI" pitchFamily="50" charset="-128"/>
                <a:cs typeface="Meiryo UI" pitchFamily="50" charset="-128"/>
              </a:rPr>
              <a:t>腸炎・脱水で入院</a:t>
            </a:r>
            <a:r>
              <a:rPr lang="ja-JP" altLang="en-US" sz="2600" b="1" dirty="0">
                <a:latin typeface="Meiryo UI" pitchFamily="50" charset="-128"/>
                <a:ea typeface="Meiryo UI" pitchFamily="50" charset="-128"/>
                <a:cs typeface="Meiryo UI" pitchFamily="50" charset="-128"/>
              </a:rPr>
              <a:t>する</a:t>
            </a:r>
            <a:r>
              <a:rPr lang="ja-JP" altLang="en-US" sz="2600" b="1" dirty="0" smtClean="0">
                <a:latin typeface="Meiryo UI" pitchFamily="50" charset="-128"/>
                <a:ea typeface="Meiryo UI" pitchFamily="50" charset="-128"/>
                <a:cs typeface="Meiryo UI" pitchFamily="50" charset="-128"/>
              </a:rPr>
              <a:t>。</a:t>
            </a:r>
            <a:endParaRPr lang="en-US" altLang="ja-JP" sz="2600" b="1" dirty="0" smtClean="0">
              <a:latin typeface="Meiryo UI" pitchFamily="50" charset="-128"/>
              <a:ea typeface="Meiryo UI" pitchFamily="50" charset="-128"/>
              <a:cs typeface="Meiryo UI" pitchFamily="50" charset="-128"/>
            </a:endParaRPr>
          </a:p>
          <a:p>
            <a:pPr eaLnBrk="1" hangingPunct="1"/>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ベンゾジアゼピン系睡眠薬を投与。</a:t>
            </a:r>
            <a:endParaRPr lang="en-US" altLang="ja-JP" sz="2600" b="1" dirty="0">
              <a:latin typeface="Meiryo UI" pitchFamily="50" charset="-128"/>
              <a:ea typeface="Meiryo UI" pitchFamily="50" charset="-128"/>
              <a:cs typeface="Meiryo UI" pitchFamily="50" charset="-128"/>
            </a:endParaRPr>
          </a:p>
          <a:p>
            <a:pPr eaLnBrk="1" hangingPunct="1">
              <a:spcBef>
                <a:spcPts val="600"/>
              </a:spcBef>
            </a:pPr>
            <a:r>
              <a:rPr lang="ja-JP" altLang="en-US" sz="1200" b="1" dirty="0">
                <a:latin typeface="Meiryo UI" pitchFamily="50" charset="-128"/>
                <a:ea typeface="Meiryo UI" pitchFamily="50" charset="-128"/>
                <a:cs typeface="Meiryo UI" pitchFamily="50" charset="-128"/>
              </a:rPr>
              <a:t>　　　　　　　　　　　　　　　　　　　　　　　　　　　　　</a:t>
            </a:r>
            <a:endParaRPr lang="en-US" altLang="ja-JP" sz="1200" b="1" dirty="0">
              <a:latin typeface="Meiryo UI" pitchFamily="50" charset="-128"/>
              <a:ea typeface="Meiryo UI" pitchFamily="50" charset="-128"/>
              <a:cs typeface="Meiryo UI" pitchFamily="50" charset="-128"/>
            </a:endParaRPr>
          </a:p>
          <a:p>
            <a:pPr eaLnBrk="1" hangingPunct="1"/>
            <a:r>
              <a:rPr lang="en-US" altLang="ja-JP" sz="26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胃</a:t>
            </a:r>
            <a:r>
              <a:rPr lang="ja-JP" altLang="en-US" sz="2600" b="1" dirty="0" smtClean="0">
                <a:latin typeface="Meiryo UI" pitchFamily="50" charset="-128"/>
                <a:ea typeface="Meiryo UI" pitchFamily="50" charset="-128"/>
                <a:cs typeface="Meiryo UI" pitchFamily="50" charset="-128"/>
              </a:rPr>
              <a:t>腸炎改善後も食事摂取が進まず、</a:t>
            </a:r>
            <a:endParaRPr lang="en-US" altLang="ja-JP" sz="2600" b="1" dirty="0" smtClean="0">
              <a:latin typeface="Meiryo UI" pitchFamily="50" charset="-128"/>
              <a:ea typeface="Meiryo UI" pitchFamily="50" charset="-128"/>
              <a:cs typeface="Meiryo UI" pitchFamily="50" charset="-128"/>
            </a:endParaRPr>
          </a:p>
          <a:p>
            <a:pPr eaLnBrk="1" hangingPunct="1"/>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治療意欲もなく、悲観的な発言あり。</a:t>
            </a:r>
            <a:endParaRPr lang="en-US" altLang="ja-JP" sz="2600" b="1" dirty="0" smtClean="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6864168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752475" y="317861"/>
            <a:ext cx="7573963"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対応の違いでみる せん妄と認知症</a:t>
            </a:r>
          </a:p>
        </p:txBody>
      </p:sp>
      <p:sp>
        <p:nvSpPr>
          <p:cNvPr id="901123" name="Rectangle 3"/>
          <p:cNvSpPr>
            <a:spLocks noChangeArrowheads="1"/>
          </p:cNvSpPr>
          <p:nvPr/>
        </p:nvSpPr>
        <p:spPr bwMode="auto">
          <a:xfrm>
            <a:off x="303213" y="92233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1269" name="テキスト ボックス 5"/>
          <p:cNvSpPr txBox="1">
            <a:spLocks noChangeArrowheads="1"/>
          </p:cNvSpPr>
          <p:nvPr/>
        </p:nvSpPr>
        <p:spPr bwMode="auto">
          <a:xfrm>
            <a:off x="1123949" y="1193800"/>
            <a:ext cx="7439025" cy="536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600" b="1" dirty="0">
                <a:latin typeface="Meiryo UI" pitchFamily="50" charset="-128"/>
                <a:ea typeface="Meiryo UI" pitchFamily="50" charset="-128"/>
                <a:cs typeface="Meiryo UI" pitchFamily="50" charset="-128"/>
              </a:rPr>
              <a:t>認知症と間違えられやすい症状に</a:t>
            </a:r>
            <a:r>
              <a:rPr lang="ja-JP" altLang="en-US" sz="14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せん妄</a:t>
            </a:r>
            <a:r>
              <a:rPr lang="ja-JP" altLang="en-US" sz="14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がある</a:t>
            </a:r>
            <a:endParaRPr lang="en-US" altLang="ja-JP" sz="2600" b="1" dirty="0">
              <a:latin typeface="Meiryo UI" pitchFamily="50" charset="-128"/>
              <a:ea typeface="Meiryo UI" pitchFamily="50" charset="-128"/>
              <a:cs typeface="Meiryo UI" pitchFamily="50" charset="-128"/>
            </a:endParaRPr>
          </a:p>
          <a:p>
            <a:pPr eaLnBrk="1" hangingPunct="1"/>
            <a:endParaRPr lang="ja-JP" altLang="en-US" sz="1400" b="1" dirty="0">
              <a:latin typeface="Meiryo UI" pitchFamily="50" charset="-128"/>
              <a:ea typeface="Meiryo UI" pitchFamily="50" charset="-128"/>
              <a:cs typeface="Meiryo UI" pitchFamily="50" charset="-128"/>
            </a:endParaRPr>
          </a:p>
          <a:p>
            <a:pPr eaLnBrk="1" hangingPunct="1"/>
            <a:r>
              <a:rPr lang="ja-JP" altLang="en-US" sz="2600" b="1" dirty="0">
                <a:solidFill>
                  <a:srgbClr val="669900"/>
                </a:solidFill>
                <a:latin typeface="Meiryo UI" pitchFamily="50" charset="-128"/>
                <a:ea typeface="Meiryo UI" pitchFamily="50" charset="-128"/>
                <a:cs typeface="Meiryo UI" pitchFamily="50" charset="-128"/>
              </a:rPr>
              <a:t>　</a:t>
            </a:r>
            <a:r>
              <a:rPr lang="en-US" altLang="ja-JP" sz="2600" b="1" dirty="0">
                <a:solidFill>
                  <a:srgbClr val="669900"/>
                </a:solidFill>
                <a:latin typeface="Meiryo UI" pitchFamily="50" charset="-128"/>
                <a:ea typeface="Meiryo UI" pitchFamily="50" charset="-128"/>
                <a:cs typeface="Meiryo UI" pitchFamily="50" charset="-128"/>
              </a:rPr>
              <a:t>⇒</a:t>
            </a:r>
            <a:r>
              <a:rPr lang="ja-JP" altLang="en-US" sz="2600" b="1" dirty="0">
                <a:solidFill>
                  <a:srgbClr val="669900"/>
                </a:solidFill>
                <a:latin typeface="Meiryo UI" pitchFamily="50" charset="-128"/>
                <a:ea typeface="Meiryo UI" pitchFamily="50" charset="-128"/>
                <a:cs typeface="Meiryo UI" pitchFamily="50" charset="-128"/>
              </a:rPr>
              <a:t>　身体疾患と薬物に起因するものが多く、　　</a:t>
            </a:r>
          </a:p>
          <a:p>
            <a:pPr eaLnBrk="1" hangingPunct="1"/>
            <a:r>
              <a:rPr lang="ja-JP" altLang="en-US" sz="2000" b="1" dirty="0">
                <a:solidFill>
                  <a:srgbClr val="669900"/>
                </a:solidFill>
                <a:latin typeface="Meiryo UI" pitchFamily="50" charset="-128"/>
                <a:ea typeface="Meiryo UI" pitchFamily="50" charset="-128"/>
                <a:cs typeface="Meiryo UI" pitchFamily="50" charset="-128"/>
              </a:rPr>
              <a:t>  　</a:t>
            </a:r>
            <a:r>
              <a:rPr lang="ja-JP" altLang="en-US" sz="2400" b="1" dirty="0">
                <a:solidFill>
                  <a:srgbClr val="669900"/>
                </a:solidFill>
                <a:latin typeface="Meiryo UI" pitchFamily="50" charset="-128"/>
                <a:ea typeface="Meiryo UI" pitchFamily="50" charset="-128"/>
                <a:cs typeface="Meiryo UI" pitchFamily="50" charset="-128"/>
              </a:rPr>
              <a:t>　</a:t>
            </a:r>
            <a:r>
              <a:rPr lang="ja-JP" altLang="en-US" sz="2000" b="1" dirty="0">
                <a:solidFill>
                  <a:srgbClr val="669900"/>
                </a:solidFill>
                <a:latin typeface="Meiryo UI" pitchFamily="50" charset="-128"/>
                <a:ea typeface="Meiryo UI" pitchFamily="50" charset="-128"/>
                <a:cs typeface="Meiryo UI" pitchFamily="50" charset="-128"/>
              </a:rPr>
              <a:t>　</a:t>
            </a:r>
            <a:r>
              <a:rPr lang="ja-JP" altLang="en-US" sz="2600" b="1" dirty="0">
                <a:solidFill>
                  <a:srgbClr val="669900"/>
                </a:solidFill>
                <a:latin typeface="Meiryo UI" pitchFamily="50" charset="-128"/>
                <a:ea typeface="Meiryo UI" pitchFamily="50" charset="-128"/>
                <a:cs typeface="Meiryo UI" pitchFamily="50" charset="-128"/>
              </a:rPr>
              <a:t>治療することによって症状改善が図れる</a:t>
            </a:r>
          </a:p>
          <a:p>
            <a:pPr eaLnBrk="1" hangingPunct="1">
              <a:spcBef>
                <a:spcPct val="30000"/>
              </a:spcBef>
            </a:pPr>
            <a:endParaRPr lang="en-US" altLang="ja-JP" sz="1050" b="1" dirty="0" smtClean="0">
              <a:latin typeface="Meiryo UI" pitchFamily="50" charset="-128"/>
              <a:ea typeface="Meiryo UI" pitchFamily="50" charset="-128"/>
              <a:cs typeface="Meiryo UI" pitchFamily="50" charset="-128"/>
            </a:endParaRPr>
          </a:p>
          <a:p>
            <a:pPr eaLnBrk="1" hangingPunct="1">
              <a:spcBef>
                <a:spcPct val="30000"/>
              </a:spcBef>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症状の特徴</a:t>
            </a:r>
            <a:r>
              <a:rPr lang="en-US" altLang="ja-JP" sz="2000" b="1" dirty="0">
                <a:latin typeface="Meiryo UI" pitchFamily="50" charset="-128"/>
                <a:ea typeface="Meiryo UI" pitchFamily="50" charset="-128"/>
                <a:cs typeface="Meiryo UI" pitchFamily="50" charset="-128"/>
              </a:rPr>
              <a:t>】</a:t>
            </a:r>
          </a:p>
          <a:p>
            <a:pPr eaLnBrk="1" hangingPunct="1">
              <a:spcBef>
                <a:spcPct val="20000"/>
              </a:spcBef>
            </a:pPr>
            <a:r>
              <a:rPr lang="ja-JP" altLang="en-US" sz="2400" b="1" dirty="0">
                <a:latin typeface="Meiryo UI" pitchFamily="50" charset="-128"/>
                <a:ea typeface="Meiryo UI" pitchFamily="50" charset="-128"/>
                <a:cs typeface="Meiryo UI" pitchFamily="50" charset="-128"/>
              </a:rPr>
              <a:t>　      ・意識障害がある</a:t>
            </a:r>
            <a:endParaRPr lang="en-US" altLang="ja-JP" sz="2400" b="1" dirty="0">
              <a:latin typeface="Meiryo UI" pitchFamily="50" charset="-128"/>
              <a:ea typeface="Meiryo UI" pitchFamily="50" charset="-128"/>
              <a:cs typeface="Meiryo UI" pitchFamily="50" charset="-128"/>
            </a:endParaRPr>
          </a:p>
          <a:p>
            <a:pPr eaLnBrk="1" hangingPunct="1">
              <a:spcBef>
                <a:spcPct val="2000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起始が明確である</a:t>
            </a:r>
            <a:endParaRPr lang="en-US" altLang="ja-JP" sz="2400" b="1" dirty="0">
              <a:latin typeface="Meiryo UI" pitchFamily="50" charset="-128"/>
              <a:ea typeface="Meiryo UI" pitchFamily="50" charset="-128"/>
              <a:cs typeface="Meiryo UI" pitchFamily="50" charset="-128"/>
            </a:endParaRPr>
          </a:p>
          <a:p>
            <a:pPr eaLnBrk="1" hangingPunct="1">
              <a:spcBef>
                <a:spcPct val="2000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・夜間に増悪することが多い</a:t>
            </a:r>
          </a:p>
          <a:p>
            <a:pPr eaLnBrk="1" hangingPunct="1">
              <a:spcBef>
                <a:spcPct val="30000"/>
              </a:spcBef>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留意点</a:t>
            </a:r>
            <a:r>
              <a:rPr lang="en-US" altLang="ja-JP" sz="2000" b="1" dirty="0">
                <a:latin typeface="Meiryo UI" pitchFamily="50" charset="-128"/>
                <a:ea typeface="Meiryo UI" pitchFamily="50" charset="-128"/>
                <a:cs typeface="Meiryo UI" pitchFamily="50" charset="-128"/>
              </a:rPr>
              <a:t>】</a:t>
            </a:r>
          </a:p>
          <a:p>
            <a:pPr eaLnBrk="1" hangingPunct="1">
              <a:spcBef>
                <a:spcPct val="20000"/>
              </a:spcBef>
            </a:pPr>
            <a:r>
              <a:rPr lang="ja-JP" altLang="en-US" sz="2400" b="1" dirty="0">
                <a:latin typeface="Meiryo UI" pitchFamily="50" charset="-128"/>
                <a:ea typeface="Meiryo UI" pitchFamily="50" charset="-128"/>
                <a:cs typeface="Meiryo UI" pitchFamily="50" charset="-128"/>
              </a:rPr>
              <a:t>　　</a:t>
            </a:r>
            <a:r>
              <a:rPr lang="ja-JP" altLang="en-US" sz="2400" b="1" dirty="0">
                <a:solidFill>
                  <a:srgbClr val="FF5050"/>
                </a:solidFill>
                <a:latin typeface="Meiryo UI" pitchFamily="50" charset="-128"/>
                <a:ea typeface="Meiryo UI" pitchFamily="50" charset="-128"/>
                <a:cs typeface="Meiryo UI" pitchFamily="50" charset="-128"/>
              </a:rPr>
              <a:t>　</a:t>
            </a:r>
            <a:r>
              <a:rPr lang="ja-JP" altLang="en-US" sz="2400" b="1" dirty="0" smtClean="0">
                <a:solidFill>
                  <a:srgbClr val="FF5050"/>
                </a:solidFill>
                <a:latin typeface="Meiryo UI" pitchFamily="50" charset="-128"/>
                <a:ea typeface="Meiryo UI" pitchFamily="50" charset="-128"/>
                <a:cs typeface="Meiryo UI" pitchFamily="50" charset="-128"/>
              </a:rPr>
              <a:t> </a:t>
            </a:r>
            <a:r>
              <a:rPr lang="ja-JP" altLang="en-US" sz="2400" b="1" i="1" dirty="0">
                <a:solidFill>
                  <a:srgbClr val="FF5050"/>
                </a:solidFill>
                <a:latin typeface="Meiryo UI" pitchFamily="50" charset="-128"/>
                <a:ea typeface="Meiryo UI" pitchFamily="50" charset="-128"/>
                <a:cs typeface="Meiryo UI" pitchFamily="50" charset="-128"/>
              </a:rPr>
              <a:t>・せん妄を疑ってアセスメント</a:t>
            </a:r>
            <a:r>
              <a:rPr lang="ja-JP" altLang="en-US" sz="2400" b="1" i="1" dirty="0" smtClean="0">
                <a:solidFill>
                  <a:srgbClr val="FF5050"/>
                </a:solidFill>
                <a:latin typeface="Meiryo UI" pitchFamily="50" charset="-128"/>
                <a:ea typeface="Meiryo UI" pitchFamily="50" charset="-128"/>
                <a:cs typeface="Meiryo UI" pitchFamily="50" charset="-128"/>
              </a:rPr>
              <a:t>する</a:t>
            </a:r>
            <a:endParaRPr lang="en-US" altLang="ja-JP" sz="2400" b="1" dirty="0">
              <a:solidFill>
                <a:srgbClr val="FF5050"/>
              </a:solidFill>
              <a:latin typeface="Meiryo UI" pitchFamily="50" charset="-128"/>
              <a:ea typeface="Meiryo UI" pitchFamily="50" charset="-128"/>
              <a:cs typeface="Meiryo UI" pitchFamily="50" charset="-128"/>
            </a:endParaRPr>
          </a:p>
          <a:p>
            <a:pPr eaLnBrk="1" hangingPunct="1">
              <a:spcBef>
                <a:spcPct val="2000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・身体状態、病歴や投与されている薬剤などに</a:t>
            </a:r>
          </a:p>
          <a:p>
            <a:pPr eaLnBrk="1" hangingPunct="1">
              <a:spcBef>
                <a:spcPct val="20000"/>
              </a:spcBef>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注意</a:t>
            </a:r>
            <a:r>
              <a:rPr lang="ja-JP" altLang="en-US" sz="2400" b="1" dirty="0">
                <a:latin typeface="Meiryo UI" pitchFamily="50" charset="-128"/>
                <a:ea typeface="Meiryo UI" pitchFamily="50" charset="-128"/>
                <a:cs typeface="Meiryo UI" pitchFamily="50" charset="-128"/>
              </a:rPr>
              <a:t>を向けることが重要</a:t>
            </a:r>
            <a:endParaRPr lang="en-US" altLang="ja-JP" sz="2400" b="1" dirty="0">
              <a:latin typeface="Meiryo UI" pitchFamily="50" charset="-128"/>
              <a:ea typeface="Meiryo UI" pitchFamily="50" charset="-128"/>
              <a:cs typeface="Meiryo UI" pitchFamily="50" charset="-128"/>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-36</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7829910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1241425" y="339779"/>
            <a:ext cx="6518275" cy="5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200" b="1" dirty="0">
                <a:latin typeface="Meiryo UI" pitchFamily="50" charset="-128"/>
                <a:ea typeface="Meiryo UI" pitchFamily="50" charset="-128"/>
                <a:cs typeface="Meiryo UI" pitchFamily="50" charset="-128"/>
              </a:rPr>
              <a:t>せん妄の問題</a:t>
            </a:r>
            <a:endParaRPr lang="ja-JP" altLang="ja-JP" sz="2400" b="1" dirty="0">
              <a:solidFill>
                <a:srgbClr val="FF7C80"/>
              </a:solidFill>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2293" name="Rectangle 6"/>
          <p:cNvSpPr>
            <a:spLocks noChangeArrowheads="1"/>
          </p:cNvSpPr>
          <p:nvPr/>
        </p:nvSpPr>
        <p:spPr bwMode="auto">
          <a:xfrm>
            <a:off x="1524000" y="1806575"/>
            <a:ext cx="7059613"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762000">
              <a:spcBef>
                <a:spcPct val="50000"/>
              </a:spcBef>
              <a:tabLst>
                <a:tab pos="3238500" algn="l"/>
                <a:tab pos="6388100" algn="r"/>
                <a:tab pos="8483600" algn="r"/>
              </a:tabLst>
            </a:pPr>
            <a:r>
              <a:rPr lang="en-US" altLang="ja-JP" sz="2400" b="1" dirty="0">
                <a:solidFill>
                  <a:srgbClr val="669900"/>
                </a:solidFill>
                <a:latin typeface="Meiryo UI" pitchFamily="50" charset="-128"/>
                <a:ea typeface="Meiryo UI" pitchFamily="50" charset="-128"/>
                <a:cs typeface="Meiryo UI" pitchFamily="50" charset="-128"/>
              </a:rPr>
              <a:t>●</a:t>
            </a:r>
            <a:r>
              <a:rPr lang="en-US" altLang="ja-JP" sz="2800" b="1" dirty="0">
                <a:solidFill>
                  <a:schemeClr val="tx2"/>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危険行動による事故・自殺</a:t>
            </a:r>
            <a:endParaRPr lang="ja-JP" altLang="en-US" sz="2800" b="1" dirty="0">
              <a:solidFill>
                <a:schemeClr val="bg1"/>
              </a:solidFill>
              <a:latin typeface="Meiryo UI" pitchFamily="50" charset="-128"/>
              <a:ea typeface="Meiryo UI" pitchFamily="50" charset="-128"/>
              <a:cs typeface="Meiryo UI" pitchFamily="50" charset="-128"/>
            </a:endParaRPr>
          </a:p>
          <a:p>
            <a:pPr defTabSz="762000">
              <a:spcBef>
                <a:spcPct val="50000"/>
              </a:spcBef>
              <a:tabLst>
                <a:tab pos="3238500" algn="l"/>
                <a:tab pos="6388100" algn="r"/>
                <a:tab pos="8483600" algn="r"/>
              </a:tabLst>
            </a:pPr>
            <a:r>
              <a:rPr lang="ja-JP" altLang="en-US" sz="2400" b="1" dirty="0">
                <a:solidFill>
                  <a:srgbClr val="669900"/>
                </a:solidFill>
                <a:latin typeface="Meiryo UI" pitchFamily="50" charset="-128"/>
                <a:ea typeface="Meiryo UI" pitchFamily="50" charset="-128"/>
                <a:cs typeface="Meiryo UI" pitchFamily="50" charset="-128"/>
              </a:rPr>
              <a:t>●</a:t>
            </a:r>
            <a:r>
              <a:rPr lang="ja-JP" altLang="en-US" sz="2800" b="1" dirty="0">
                <a:solidFill>
                  <a:schemeClr val="hlink"/>
                </a:solidFill>
                <a:latin typeface="Meiryo UI" pitchFamily="50" charset="-128"/>
                <a:ea typeface="Meiryo UI" pitchFamily="50" charset="-128"/>
                <a:cs typeface="Meiryo UI" pitchFamily="50" charset="-128"/>
              </a:rPr>
              <a:t> </a:t>
            </a:r>
            <a:r>
              <a:rPr lang="ja-JP" altLang="en-US" sz="2800" b="1" dirty="0">
                <a:solidFill>
                  <a:schemeClr val="tx2"/>
                </a:solidFill>
                <a:latin typeface="Meiryo UI" pitchFamily="50" charset="-128"/>
                <a:ea typeface="Meiryo UI" pitchFamily="50" charset="-128"/>
                <a:cs typeface="Meiryo UI" pitchFamily="50" charset="-128"/>
              </a:rPr>
              <a:t>早期対応が困難・重症化</a:t>
            </a:r>
            <a:endParaRPr lang="en-US" altLang="ja-JP" sz="2800" b="1" dirty="0">
              <a:solidFill>
                <a:schemeClr val="tx2"/>
              </a:solidFill>
              <a:latin typeface="Meiryo UI" pitchFamily="50" charset="-128"/>
              <a:ea typeface="Meiryo UI" pitchFamily="50" charset="-128"/>
              <a:cs typeface="Meiryo UI" pitchFamily="50" charset="-128"/>
            </a:endParaRPr>
          </a:p>
          <a:p>
            <a:pPr defTabSz="762000">
              <a:spcBef>
                <a:spcPct val="50000"/>
              </a:spcBef>
              <a:tabLst>
                <a:tab pos="3238500" algn="l"/>
                <a:tab pos="6388100" algn="r"/>
                <a:tab pos="8483600" algn="r"/>
              </a:tabLst>
            </a:pPr>
            <a:r>
              <a:rPr lang="ja-JP" altLang="en-US" sz="2400" b="1" dirty="0">
                <a:solidFill>
                  <a:srgbClr val="669900"/>
                </a:solidFill>
                <a:latin typeface="Meiryo UI" pitchFamily="50" charset="-128"/>
                <a:ea typeface="Meiryo UI" pitchFamily="50" charset="-128"/>
                <a:cs typeface="Meiryo UI" pitchFamily="50" charset="-128"/>
              </a:rPr>
              <a:t>●</a:t>
            </a:r>
            <a:r>
              <a:rPr lang="ja-JP" altLang="en-US" sz="2800" b="1" dirty="0">
                <a:solidFill>
                  <a:schemeClr val="tx2"/>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意思決定ができない</a:t>
            </a:r>
            <a:endParaRPr lang="ja-JP" altLang="en-US" sz="2800" b="1" dirty="0">
              <a:solidFill>
                <a:schemeClr val="bg1"/>
              </a:solidFill>
              <a:latin typeface="Meiryo UI" pitchFamily="50" charset="-128"/>
              <a:ea typeface="Meiryo UI" pitchFamily="50" charset="-128"/>
              <a:cs typeface="Meiryo UI" pitchFamily="50" charset="-128"/>
            </a:endParaRPr>
          </a:p>
          <a:p>
            <a:pPr defTabSz="762000">
              <a:spcBef>
                <a:spcPct val="50000"/>
              </a:spcBef>
              <a:tabLst>
                <a:tab pos="3238500" algn="l"/>
                <a:tab pos="6388100" algn="r"/>
                <a:tab pos="8483600" algn="r"/>
              </a:tabLst>
            </a:pPr>
            <a:r>
              <a:rPr lang="ja-JP" altLang="en-US" sz="2400" b="1" dirty="0">
                <a:solidFill>
                  <a:srgbClr val="669900"/>
                </a:solidFill>
                <a:latin typeface="Meiryo UI" pitchFamily="50" charset="-128"/>
                <a:ea typeface="Meiryo UI" pitchFamily="50" charset="-128"/>
                <a:cs typeface="Meiryo UI" pitchFamily="50" charset="-128"/>
              </a:rPr>
              <a:t>●</a:t>
            </a:r>
            <a:r>
              <a:rPr lang="ja-JP" altLang="en-US" sz="2800" b="1" dirty="0">
                <a:solidFill>
                  <a:schemeClr val="tx2"/>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医療スタッフの疲弊</a:t>
            </a:r>
          </a:p>
          <a:p>
            <a:pPr defTabSz="762000">
              <a:spcBef>
                <a:spcPct val="50000"/>
              </a:spcBef>
              <a:tabLst>
                <a:tab pos="3238500" algn="l"/>
                <a:tab pos="6388100" algn="r"/>
                <a:tab pos="8483600" algn="r"/>
              </a:tabLst>
            </a:pPr>
            <a:r>
              <a:rPr lang="ja-JP" altLang="en-US" sz="2400" b="1" dirty="0">
                <a:solidFill>
                  <a:srgbClr val="669900"/>
                </a:solidFill>
                <a:latin typeface="Meiryo UI" pitchFamily="50" charset="-128"/>
                <a:ea typeface="Meiryo UI" pitchFamily="50" charset="-128"/>
                <a:cs typeface="Meiryo UI" pitchFamily="50" charset="-128"/>
              </a:rPr>
              <a:t>●</a:t>
            </a:r>
            <a:r>
              <a:rPr lang="ja-JP" altLang="en-US" sz="2800" b="1" dirty="0">
                <a:solidFill>
                  <a:schemeClr val="hlink"/>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入院期間の長期化</a:t>
            </a:r>
          </a:p>
          <a:p>
            <a:pPr defTabSz="762000">
              <a:tabLst>
                <a:tab pos="3238500" algn="l"/>
                <a:tab pos="6388100" algn="r"/>
                <a:tab pos="8483600" algn="r"/>
              </a:tabLst>
            </a:pPr>
            <a:endParaRPr lang="en-US" altLang="ja-JP" sz="2800" b="1" dirty="0">
              <a:latin typeface="Meiryo UI" pitchFamily="50" charset="-128"/>
              <a:ea typeface="Meiryo UI" pitchFamily="50" charset="-128"/>
              <a:cs typeface="Meiryo UI" pitchFamily="50" charset="-128"/>
            </a:endParaRPr>
          </a:p>
        </p:txBody>
      </p:sp>
      <p:sp>
        <p:nvSpPr>
          <p:cNvPr id="12294" name="Rectangle 7"/>
          <p:cNvSpPr>
            <a:spLocks noChangeArrowheads="1"/>
          </p:cNvSpPr>
          <p:nvPr/>
        </p:nvSpPr>
        <p:spPr bwMode="auto">
          <a:xfrm>
            <a:off x="4731487" y="5715000"/>
            <a:ext cx="4098187"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762000"/>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Litaker</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et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al.,Gen</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Hosp</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Psychiatry,2001</a:t>
            </a:r>
          </a:p>
          <a:p>
            <a:pPr defTabSz="762000"/>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Lawlor</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et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al.,Arch</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Intern Med,2000</a:t>
            </a:r>
          </a:p>
          <a:p>
            <a:pPr defTabSz="762000"/>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Inouye et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al.,N</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Engl</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J Med,1999</a:t>
            </a: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-37</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31427267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8531" name="Group 51"/>
          <p:cNvGraphicFramePr>
            <a:graphicFrameLocks noGrp="1"/>
          </p:cNvGraphicFramePr>
          <p:nvPr>
            <p:ph idx="4294967295"/>
            <p:extLst>
              <p:ext uri="{D42A27DB-BD31-4B8C-83A1-F6EECF244321}">
                <p14:modId xmlns:p14="http://schemas.microsoft.com/office/powerpoint/2010/main" val="1527206551"/>
              </p:ext>
            </p:extLst>
          </p:nvPr>
        </p:nvGraphicFramePr>
        <p:xfrm>
          <a:off x="428625" y="1452563"/>
          <a:ext cx="8229600" cy="2836863"/>
        </p:xfrm>
        <a:graphic>
          <a:graphicData uri="http://schemas.openxmlformats.org/drawingml/2006/table">
            <a:tbl>
              <a:tblPr/>
              <a:tblGrid>
                <a:gridCol w="2743200"/>
                <a:gridCol w="2743200"/>
                <a:gridCol w="2743200"/>
              </a:tblGrid>
              <a:tr h="6604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90000" marR="90000" marT="46800" marB="46800" anchor="ctr" anchorCtr="1" horzOverflow="overflow">
                    <a:lnL>
                      <a:noFill/>
                    </a:lnL>
                    <a:lnR w="28575" cap="flat" cmpd="sng" algn="ctr">
                      <a:solidFill>
                        <a:schemeClr val="tx1"/>
                      </a:solidFill>
                      <a:prstDash val="sysDot"/>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患者  </a:t>
                      </a: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2,721</a:t>
                      </a: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名</a:t>
                      </a:r>
                    </a:p>
                  </a:txBody>
                  <a:tcPr marL="90000" marR="90000" marT="46800" marB="46800" anchor="ctr" anchorCtr="1" horzOverflow="overflow">
                    <a:lnL w="28575" cap="flat" cmpd="sng" algn="ctr">
                      <a:solidFill>
                        <a:schemeClr val="tx1"/>
                      </a:solidFill>
                      <a:prstDash val="sysDot"/>
                      <a:round/>
                      <a:headEnd type="none" w="med" len="med"/>
                      <a:tailEnd type="none" w="med" len="med"/>
                    </a:lnL>
                    <a:lnR>
                      <a:noFill/>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r>
              <a:tr h="9001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看護師の評価</a:t>
                      </a:r>
                    </a:p>
                  </a:txBody>
                  <a:tcPr marL="90000" marR="90000" marT="46800" marB="46800" anchor="ctr" anchorCtr="1" horzOverflow="overflow">
                    <a:lnL>
                      <a:noFill/>
                    </a:lnL>
                    <a:lnR w="28575"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400" b="1" i="0" u="none" strike="noStrike" cap="none" normalizeH="0" baseline="0" smtClean="0">
                          <a:ln>
                            <a:noFill/>
                          </a:ln>
                          <a:solidFill>
                            <a:srgbClr val="FF5050"/>
                          </a:solidFill>
                          <a:effectLst/>
                          <a:latin typeface="Meiryo UI" pitchFamily="50" charset="-128"/>
                          <a:ea typeface="Meiryo UI" pitchFamily="50" charset="-128"/>
                          <a:cs typeface="Meiryo UI" pitchFamily="50" charset="-128"/>
                        </a:rPr>
                        <a:t>せん妄あり</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239</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名</a:t>
                      </a:r>
                    </a:p>
                  </a:txBody>
                  <a:tcPr marL="90000" marR="90000" marT="46800" marB="46800" anchor="ctr" anchorCtr="1" horzOverflow="overflow">
                    <a:lnL w="28575"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8F1D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せん妄なし</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2,482</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名</a:t>
                      </a:r>
                    </a:p>
                  </a:txBody>
                  <a:tcPr marL="90000" marR="90000" marT="46800" marB="46800" anchor="ctr" anchorCtr="1" horzOverflow="overflow">
                    <a:lnL w="12700" cap="flat" cmpd="sng" algn="ctr">
                      <a:solidFill>
                        <a:schemeClr val="tx1"/>
                      </a:solidFill>
                      <a:prstDash val="sysDot"/>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せん妄あり</a:t>
                      </a:r>
                    </a:p>
                  </a:txBody>
                  <a:tcPr marL="90000" marR="90000" marT="46800" marB="46800" anchor="ctr" anchorCtr="1" horzOverflow="overflow">
                    <a:lnL>
                      <a:noFill/>
                    </a:lnL>
                    <a:lnR w="28575" cap="flat" cmpd="sng" algn="ctr">
                      <a:solidFill>
                        <a:schemeClr val="tx1"/>
                      </a:solidFill>
                      <a:prstDash val="sysDot"/>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19%</a:t>
                      </a:r>
                    </a:p>
                  </a:txBody>
                  <a:tcPr marL="90000" marR="90000" marT="46800" marB="46800" anchor="ctr" anchorCtr="1" horzOverflow="overflow">
                    <a:lnL w="28575"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rgbClr val="FF5050"/>
                      </a:solidFill>
                      <a:prstDash val="solid"/>
                      <a:round/>
                      <a:headEnd type="none" w="med" len="med"/>
                      <a:tailEnd type="none" w="med" len="med"/>
                    </a:lnB>
                    <a:lnTlToBr>
                      <a:noFill/>
                    </a:lnTlToBr>
                    <a:lnBlToTr>
                      <a:noFill/>
                    </a:lnBlToTr>
                    <a:solidFill>
                      <a:srgbClr val="E8F1D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4%</a:t>
                      </a:r>
                    </a:p>
                  </a:txBody>
                  <a:tcPr marL="90000" marR="90000" marT="46800" marB="46800" anchor="ctr" anchorCtr="1" horzOverflow="overflow">
                    <a:lnL w="12700" cap="flat" cmpd="sng" algn="ctr">
                      <a:solidFill>
                        <a:schemeClr val="tx1"/>
                      </a:solidFill>
                      <a:prstDash val="sysDot"/>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1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2400" b="1" i="0" u="none" strike="noStrike" cap="none" normalizeH="0" baseline="0" smtClean="0">
                          <a:ln>
                            <a:noFill/>
                          </a:ln>
                          <a:solidFill>
                            <a:srgbClr val="FF5050"/>
                          </a:solidFill>
                          <a:effectLst/>
                          <a:latin typeface="Meiryo UI" pitchFamily="50" charset="-128"/>
                          <a:ea typeface="Meiryo UI" pitchFamily="50" charset="-128"/>
                          <a:cs typeface="Meiryo UI" pitchFamily="50" charset="-128"/>
                        </a:rPr>
                        <a:t>せん妄なし</a:t>
                      </a:r>
                    </a:p>
                  </a:txBody>
                  <a:tcPr marL="90000" marR="90000" marT="46800" marB="46800" anchor="ctr" anchorCtr="1" horzOverflow="overflow">
                    <a:lnL>
                      <a:noFill/>
                    </a:lnL>
                    <a:lnR w="28575" cap="flat" cmpd="sng" algn="ctr">
                      <a:solidFill>
                        <a:srgbClr val="FF5050"/>
                      </a:solidFill>
                      <a:prstDash val="solid"/>
                      <a:round/>
                      <a:headEnd type="none" w="med" len="med"/>
                      <a:tailEnd type="none" w="med" len="med"/>
                    </a:lnR>
                    <a:lnT>
                      <a:noFill/>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2400" b="1" i="0" u="none" strike="noStrike" cap="none" normalizeH="0" baseline="0" smtClean="0">
                          <a:ln>
                            <a:noFill/>
                          </a:ln>
                          <a:solidFill>
                            <a:srgbClr val="FF5050"/>
                          </a:solidFill>
                          <a:effectLst/>
                          <a:latin typeface="Meiryo UI" pitchFamily="50" charset="-128"/>
                          <a:ea typeface="Meiryo UI" pitchFamily="50" charset="-128"/>
                          <a:cs typeface="Meiryo UI" pitchFamily="50" charset="-128"/>
                        </a:rPr>
                        <a:t>81%</a:t>
                      </a:r>
                    </a:p>
                  </a:txBody>
                  <a:tcPr marL="90000" marR="90000" marT="46800" marB="46800" anchor="ctr" anchorCtr="1" horzOverflow="overflow">
                    <a:lnL w="28575" cap="flat" cmpd="sng" algn="ctr">
                      <a:solidFill>
                        <a:srgbClr val="FF5050"/>
                      </a:solidFill>
                      <a:prstDash val="solid"/>
                      <a:round/>
                      <a:headEnd type="none" w="med" len="med"/>
                      <a:tailEnd type="none" w="med" len="med"/>
                    </a:lnL>
                    <a:lnR w="28575" cap="flat" cmpd="sng" algn="ctr">
                      <a:solidFill>
                        <a:srgbClr val="FF5050"/>
                      </a:solidFill>
                      <a:prstDash val="solid"/>
                      <a:round/>
                      <a:headEnd type="none" w="med" len="med"/>
                      <a:tailEnd type="none" w="med" len="med"/>
                    </a:lnR>
                    <a:lnT w="28575" cap="flat" cmpd="sng" algn="ctr">
                      <a:solidFill>
                        <a:srgbClr val="FF5050"/>
                      </a:solidFill>
                      <a:prstDash val="solid"/>
                      <a:round/>
                      <a:headEnd type="none" w="med" len="med"/>
                      <a:tailEnd type="none" w="med" len="med"/>
                    </a:lnT>
                    <a:lnB w="38100" cap="flat" cmpd="sng" algn="ctr">
                      <a:solidFill>
                        <a:srgbClr val="FF5050"/>
                      </a:solidFill>
                      <a:prstDash val="solid"/>
                      <a:round/>
                      <a:headEnd type="none" w="med" len="med"/>
                      <a:tailEnd type="none" w="med" len="med"/>
                    </a:lnB>
                    <a:lnTlToBr>
                      <a:noFill/>
                    </a:lnTlToBr>
                    <a:lnBlToTr>
                      <a:noFill/>
                    </a:lnBlToTr>
                    <a:solidFill>
                      <a:srgbClr val="E8F1DB"/>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96%</a:t>
                      </a:r>
                    </a:p>
                  </a:txBody>
                  <a:tcPr marL="90000" marR="90000" marT="46800" marB="46800" anchor="ctr" anchorCtr="1" horzOverflow="overflow">
                    <a:lnL w="28575" cap="flat" cmpd="sng" algn="ctr">
                      <a:solidFill>
                        <a:srgbClr val="FF505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5386" name="Text Box 28"/>
          <p:cNvSpPr txBox="1">
            <a:spLocks noChangeArrowheads="1"/>
          </p:cNvSpPr>
          <p:nvPr/>
        </p:nvSpPr>
        <p:spPr bwMode="auto">
          <a:xfrm>
            <a:off x="5598972" y="6267450"/>
            <a:ext cx="3068404"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Inouye et al., Arch </a:t>
            </a:r>
            <a:r>
              <a:rPr lang="en-US" altLang="ja-JP" sz="1300" b="1" dirty="0" err="1">
                <a:solidFill>
                  <a:schemeClr val="tx1">
                    <a:lumMod val="50000"/>
                    <a:lumOff val="50000"/>
                  </a:schemeClr>
                </a:solidFill>
                <a:latin typeface="Meiryo UI" pitchFamily="50" charset="-128"/>
                <a:ea typeface="Meiryo UI" pitchFamily="50" charset="-128"/>
                <a:cs typeface="Meiryo UI" pitchFamily="50" charset="-128"/>
              </a:rPr>
              <a:t>Int</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 Med 2001</a:t>
            </a:r>
          </a:p>
        </p:txBody>
      </p:sp>
      <p:sp>
        <p:nvSpPr>
          <p:cNvPr id="15387" name="テキスト ボックス 1"/>
          <p:cNvSpPr txBox="1">
            <a:spLocks noChangeArrowheads="1"/>
          </p:cNvSpPr>
          <p:nvPr/>
        </p:nvSpPr>
        <p:spPr bwMode="auto">
          <a:xfrm>
            <a:off x="1463675" y="4886325"/>
            <a:ext cx="6066084" cy="94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2400" b="1">
                <a:latin typeface="Meiryo UI" pitchFamily="50" charset="-128"/>
                <a:ea typeface="Meiryo UI" pitchFamily="50" charset="-128"/>
                <a:cs typeface="Meiryo UI" pitchFamily="50" charset="-128"/>
              </a:rPr>
              <a:t>経験に基づく評価では、</a:t>
            </a:r>
            <a:endParaRPr lang="en-US" altLang="ja-JP" sz="2400" b="1">
              <a:latin typeface="Meiryo UI" pitchFamily="50" charset="-128"/>
              <a:ea typeface="Meiryo UI" pitchFamily="50" charset="-128"/>
              <a:cs typeface="Meiryo UI" pitchFamily="50" charset="-128"/>
            </a:endParaRPr>
          </a:p>
          <a:p>
            <a:pPr eaLnBrk="1" hangingPunct="1">
              <a:spcBef>
                <a:spcPct val="30000"/>
              </a:spcBef>
            </a:pPr>
            <a:r>
              <a:rPr lang="ja-JP" altLang="en-US" sz="2400" b="1">
                <a:latin typeface="Meiryo UI" pitchFamily="50" charset="-128"/>
                <a:ea typeface="Meiryo UI" pitchFamily="50" charset="-128"/>
                <a:cs typeface="Meiryo UI" pitchFamily="50" charset="-128"/>
              </a:rPr>
              <a:t>看護師はせん妄の</a:t>
            </a:r>
            <a:r>
              <a:rPr lang="en-US" altLang="ja-JP" sz="2400" b="1">
                <a:solidFill>
                  <a:srgbClr val="FF5050"/>
                </a:solidFill>
                <a:latin typeface="Meiryo UI" pitchFamily="50" charset="-128"/>
                <a:ea typeface="Meiryo UI" pitchFamily="50" charset="-128"/>
                <a:cs typeface="Meiryo UI" pitchFamily="50" charset="-128"/>
              </a:rPr>
              <a:t>70</a:t>
            </a:r>
            <a:r>
              <a:rPr lang="ja-JP" altLang="en-US" sz="2400" b="1">
                <a:solidFill>
                  <a:srgbClr val="FF5050"/>
                </a:solidFill>
                <a:latin typeface="Meiryo UI" pitchFamily="50" charset="-128"/>
                <a:ea typeface="Meiryo UI" pitchFamily="50" charset="-128"/>
                <a:cs typeface="Meiryo UI" pitchFamily="50" charset="-128"/>
              </a:rPr>
              <a:t>～</a:t>
            </a:r>
            <a:r>
              <a:rPr lang="en-US" altLang="ja-JP" sz="2400" b="1">
                <a:solidFill>
                  <a:srgbClr val="FF5050"/>
                </a:solidFill>
                <a:latin typeface="Meiryo UI" pitchFamily="50" charset="-128"/>
                <a:ea typeface="Meiryo UI" pitchFamily="50" charset="-128"/>
                <a:cs typeface="Meiryo UI" pitchFamily="50" charset="-128"/>
              </a:rPr>
              <a:t>80%</a:t>
            </a:r>
            <a:r>
              <a:rPr lang="ja-JP" altLang="en-US" sz="2400" b="1">
                <a:latin typeface="Meiryo UI" pitchFamily="50" charset="-128"/>
                <a:ea typeface="Meiryo UI" pitchFamily="50" charset="-128"/>
                <a:cs typeface="Meiryo UI" pitchFamily="50" charset="-128"/>
              </a:rPr>
              <a:t>を見落としている</a:t>
            </a:r>
            <a:endParaRPr lang="en-US" altLang="ja-JP" sz="2400" b="1">
              <a:latin typeface="Meiryo UI" pitchFamily="50" charset="-128"/>
              <a:ea typeface="Meiryo UI" pitchFamily="50" charset="-128"/>
              <a:cs typeface="Meiryo UI" pitchFamily="50" charset="-128"/>
            </a:endParaRPr>
          </a:p>
        </p:txBody>
      </p:sp>
      <p:sp>
        <p:nvSpPr>
          <p:cNvPr id="15388" name="Rectangle 2"/>
          <p:cNvSpPr>
            <a:spLocks noChangeArrowheads="1"/>
          </p:cNvSpPr>
          <p:nvPr/>
        </p:nvSpPr>
        <p:spPr bwMode="auto">
          <a:xfrm>
            <a:off x="625474" y="275188"/>
            <a:ext cx="78390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itchFamily="50" charset="-128"/>
                <a:ea typeface="Meiryo UI" pitchFamily="50" charset="-128"/>
                <a:cs typeface="Meiryo UI" pitchFamily="50" charset="-128"/>
              </a:rPr>
              <a:t>せん妄は見落とされる</a:t>
            </a:r>
          </a:p>
        </p:txBody>
      </p:sp>
      <p:sp>
        <p:nvSpPr>
          <p:cNvPr id="901123" name="Rectangle 3"/>
          <p:cNvSpPr>
            <a:spLocks noChangeArrowheads="1"/>
          </p:cNvSpPr>
          <p:nvPr/>
        </p:nvSpPr>
        <p:spPr bwMode="auto">
          <a:xfrm>
            <a:off x="260350" y="9286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8" name="テキスト ボックス 7"/>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-38</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941237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777874" y="314326"/>
            <a:ext cx="78390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itchFamily="50" charset="-128"/>
                <a:ea typeface="Meiryo UI" pitchFamily="50" charset="-128"/>
                <a:cs typeface="Meiryo UI" pitchFamily="50" charset="-128"/>
              </a:rPr>
              <a:t>せん妄と認知症の臨床的特徴 </a:t>
            </a:r>
          </a:p>
        </p:txBody>
      </p:sp>
      <p:graphicFrame>
        <p:nvGraphicFramePr>
          <p:cNvPr id="146475" name="Group 43"/>
          <p:cNvGraphicFramePr>
            <a:graphicFrameLocks noGrp="1"/>
          </p:cNvGraphicFramePr>
          <p:nvPr>
            <p:extLst>
              <p:ext uri="{D42A27DB-BD31-4B8C-83A1-F6EECF244321}">
                <p14:modId xmlns:p14="http://schemas.microsoft.com/office/powerpoint/2010/main" val="2312705463"/>
              </p:ext>
            </p:extLst>
          </p:nvPr>
        </p:nvGraphicFramePr>
        <p:xfrm>
          <a:off x="829347" y="1595438"/>
          <a:ext cx="7474681" cy="4348164"/>
        </p:xfrm>
        <a:graphic>
          <a:graphicData uri="http://schemas.openxmlformats.org/drawingml/2006/table">
            <a:tbl>
              <a:tblPr/>
              <a:tblGrid>
                <a:gridCol w="1359891"/>
                <a:gridCol w="3611456"/>
                <a:gridCol w="2503334"/>
              </a:tblGrid>
              <a:tr h="425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800" b="1" i="0" u="none" strike="noStrike" cap="none" normalizeH="0" baseline="0" dirty="0" smtClean="0">
                        <a:ln>
                          <a:noFill/>
                        </a:ln>
                        <a:solidFill>
                          <a:schemeClr val="tx1"/>
                        </a:solidFill>
                        <a:effectLst/>
                        <a:latin typeface="メイリオ" pitchFamily="50" charset="-128"/>
                        <a:ea typeface="メイリオ" pitchFamily="50" charset="-128"/>
                        <a:cs typeface="メイリオ" pitchFamily="50" charset="-128"/>
                      </a:endParaRPr>
                    </a:p>
                  </a:txBody>
                  <a:tcPr marL="0" marR="0"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ctr" defTabSz="828675" rtl="0" eaLnBrk="1" fontAlgn="base" latinLnBrk="0" hangingPunct="1">
                        <a:lnSpc>
                          <a:spcPts val="31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せん妄</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828675" rtl="0" eaLnBrk="1" fontAlgn="base" latinLnBrk="0" hangingPunct="1">
                        <a:lnSpc>
                          <a:spcPts val="31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認知症</a:t>
                      </a:r>
                    </a:p>
                  </a:txBody>
                  <a:tcPr marL="0" marR="0" marT="0" marB="0" anchor="ctr" horzOverflow="overflow">
                    <a:lnL w="12700"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solidFill>
                      <a:srgbClr val="DDDDDD"/>
                    </a:solidFill>
                  </a:tcPr>
                </a:tc>
              </a:tr>
              <a:tr h="565150">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発　症</a:t>
                      </a:r>
                    </a:p>
                  </a:txBody>
                  <a:tcPr marL="0" marR="0" marT="0" marB="0" anchor="ctr" horzOverflow="overflow">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急激</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緩徐 </a:t>
                      </a:r>
                    </a:p>
                  </a:txBody>
                  <a:tcPr marL="108000" marR="0" marT="0" marB="0" anchor="ctr" horzOverflow="overflow">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0388">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日内変動</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夜間や夕刻に悪化</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変化に乏しい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57213">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初発症状</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錯覚、幻覚、妄想、興奮</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記憶力低下</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1975">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持　続</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数時間 ～ </a:t>
                      </a:r>
                      <a:r>
                        <a:rPr kumimoji="1" lang="en-US" altLang="ja-JP"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1</a:t>
                      </a: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週間</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永続的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58800">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知的能力</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メイリオ" pitchFamily="50" charset="-128"/>
                          <a:ea typeface="メイリオ" pitchFamily="50" charset="-128"/>
                          <a:cs typeface="Times New Roman" pitchFamily="18" charset="0"/>
                        </a:rPr>
                        <a:t> 動揺性</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変化あり </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57213">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身体疾患</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メイリオ" pitchFamily="50" charset="-128"/>
                          <a:ea typeface="メイリオ" pitchFamily="50" charset="-128"/>
                          <a:cs typeface="Times New Roman" pitchFamily="18" charset="0"/>
                        </a:rPr>
                        <a:t> あることが多い</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時にあり </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61975">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環境の関与</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F0CE"/>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メイリオ" pitchFamily="50" charset="-128"/>
                          <a:ea typeface="メイリオ" pitchFamily="50" charset="-128"/>
                          <a:cs typeface="Times New Roman" pitchFamily="18" charset="0"/>
                        </a:rPr>
                        <a:t> 関与することが多い</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828675" rtl="0" eaLnBrk="1" fontAlgn="base" latinLnBrk="0" hangingPunct="1">
                        <a:lnSpc>
                          <a:spcPts val="3000"/>
                        </a:lnSpc>
                        <a:spcBef>
                          <a:spcPts val="60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メイリオ" pitchFamily="50" charset="-128"/>
                          <a:ea typeface="メイリオ" pitchFamily="50" charset="-128"/>
                          <a:cs typeface="Times New Roman" pitchFamily="18" charset="0"/>
                        </a:rPr>
                        <a:t> 関与ない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901123" name="Rectangle 3"/>
          <p:cNvSpPr>
            <a:spLocks noChangeArrowheads="1"/>
          </p:cNvSpPr>
          <p:nvPr/>
        </p:nvSpPr>
        <p:spPr bwMode="auto">
          <a:xfrm>
            <a:off x="260350" y="9286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-39</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383090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3"/>
          <p:cNvSpPr txBox="1">
            <a:spLocks noChangeArrowheads="1"/>
          </p:cNvSpPr>
          <p:nvPr/>
        </p:nvSpPr>
        <p:spPr bwMode="auto">
          <a:xfrm>
            <a:off x="5023938" y="6004504"/>
            <a:ext cx="395021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spcBef>
                <a:spcPct val="20000"/>
              </a:spcBef>
            </a:pPr>
            <a:r>
              <a:rPr lang="ja-JP" altLang="ja-JP" sz="1000" b="1" dirty="0">
                <a:solidFill>
                  <a:schemeClr val="tx1">
                    <a:lumMod val="65000"/>
                    <a:lumOff val="35000"/>
                  </a:schemeClr>
                </a:solidFill>
                <a:latin typeface="Meiryo UI" pitchFamily="50" charset="-128"/>
                <a:ea typeface="Meiryo UI" pitchFamily="50" charset="-128"/>
                <a:cs typeface="Meiryo UI" pitchFamily="50" charset="-128"/>
              </a:rPr>
              <a:t>（平成</a:t>
            </a:r>
            <a:r>
              <a:rPr lang="en-US" altLang="ja-JP" sz="1000" b="1" dirty="0">
                <a:solidFill>
                  <a:schemeClr val="tx1">
                    <a:lumMod val="65000"/>
                    <a:lumOff val="35000"/>
                  </a:schemeClr>
                </a:solidFill>
                <a:latin typeface="Meiryo UI" pitchFamily="50" charset="-128"/>
                <a:ea typeface="Meiryo UI" pitchFamily="50" charset="-128"/>
                <a:cs typeface="Meiryo UI" pitchFamily="50" charset="-128"/>
              </a:rPr>
              <a:t>25</a:t>
            </a:r>
            <a:r>
              <a:rPr lang="ja-JP" altLang="ja-JP" sz="1000" b="1" dirty="0" smtClean="0">
                <a:solidFill>
                  <a:schemeClr val="tx1">
                    <a:lumMod val="65000"/>
                    <a:lumOff val="35000"/>
                  </a:schemeClr>
                </a:solidFill>
                <a:latin typeface="Meiryo UI" pitchFamily="50" charset="-128"/>
                <a:ea typeface="Meiryo UI" pitchFamily="50" charset="-128"/>
                <a:cs typeface="Meiryo UI" pitchFamily="50" charset="-128"/>
              </a:rPr>
              <a:t>年度</a:t>
            </a:r>
            <a:r>
              <a:rPr lang="ja-JP" altLang="en-US" sz="1000" b="1" dirty="0">
                <a:solidFill>
                  <a:schemeClr val="tx1">
                    <a:lumMod val="65000"/>
                    <a:lumOff val="35000"/>
                  </a:schemeClr>
                </a:solidFill>
                <a:latin typeface="Meiryo UI" pitchFamily="50" charset="-128"/>
                <a:ea typeface="Meiryo UI" pitchFamily="50" charset="-128"/>
                <a:cs typeface="Meiryo UI" pitchFamily="50" charset="-128"/>
              </a:rPr>
              <a:t>厚生労働科学</a:t>
            </a: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研究費補助金</a:t>
            </a:r>
            <a:endParaRPr lang="en-US" altLang="ja-JP" sz="1000" b="1" dirty="0" smtClean="0">
              <a:solidFill>
                <a:schemeClr val="tx1">
                  <a:lumMod val="65000"/>
                  <a:lumOff val="35000"/>
                </a:schemeClr>
              </a:solidFill>
              <a:latin typeface="Meiryo UI" pitchFamily="50" charset="-128"/>
              <a:ea typeface="Meiryo UI" pitchFamily="50" charset="-128"/>
              <a:cs typeface="Meiryo UI" pitchFamily="50" charset="-128"/>
            </a:endParaRPr>
          </a:p>
          <a:p>
            <a:pPr>
              <a:spcBef>
                <a:spcPct val="20000"/>
              </a:spcBef>
            </a:pP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  「</a:t>
            </a:r>
            <a:r>
              <a:rPr lang="ja-JP" altLang="en-US" sz="1000" b="1" dirty="0">
                <a:solidFill>
                  <a:schemeClr val="tx1">
                    <a:lumMod val="65000"/>
                    <a:lumOff val="35000"/>
                  </a:schemeClr>
                </a:solidFill>
                <a:latin typeface="Meiryo UI" pitchFamily="50" charset="-128"/>
                <a:ea typeface="Meiryo UI" pitchFamily="50" charset="-128"/>
                <a:cs typeface="Meiryo UI" pitchFamily="50" charset="-128"/>
              </a:rPr>
              <a:t>急性期病院における認知症患者の入院・外来実態把握と医療者</a:t>
            </a: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の</a:t>
            </a:r>
            <a:endParaRPr lang="en-US" altLang="ja-JP" sz="1000" b="1" dirty="0" smtClean="0">
              <a:solidFill>
                <a:schemeClr val="tx1">
                  <a:lumMod val="65000"/>
                  <a:lumOff val="35000"/>
                </a:schemeClr>
              </a:solidFill>
              <a:latin typeface="Meiryo UI" pitchFamily="50" charset="-128"/>
              <a:ea typeface="Meiryo UI" pitchFamily="50" charset="-128"/>
              <a:cs typeface="Meiryo UI" pitchFamily="50" charset="-128"/>
            </a:endParaRPr>
          </a:p>
          <a:p>
            <a:pPr>
              <a:spcBef>
                <a:spcPct val="20000"/>
              </a:spcBef>
            </a:pP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  負担</a:t>
            </a:r>
            <a:r>
              <a:rPr lang="ja-JP" altLang="en-US" sz="1000" b="1" dirty="0">
                <a:solidFill>
                  <a:schemeClr val="tx1">
                    <a:lumMod val="65000"/>
                    <a:lumOff val="35000"/>
                  </a:schemeClr>
                </a:solidFill>
                <a:latin typeface="Meiryo UI" pitchFamily="50" charset="-128"/>
                <a:ea typeface="Meiryo UI" pitchFamily="50" charset="-128"/>
                <a:cs typeface="Meiryo UI" pitchFamily="50" charset="-128"/>
              </a:rPr>
              <a:t>軽減を目指した</a:t>
            </a: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支援</a:t>
            </a:r>
            <a:r>
              <a:rPr lang="ja-JP" altLang="en-US" sz="1000" b="1" dirty="0">
                <a:solidFill>
                  <a:schemeClr val="tx1">
                    <a:lumMod val="65000"/>
                    <a:lumOff val="35000"/>
                  </a:schemeClr>
                </a:solidFill>
                <a:latin typeface="Meiryo UI" pitchFamily="50" charset="-128"/>
                <a:ea typeface="Meiryo UI" pitchFamily="50" charset="-128"/>
                <a:cs typeface="Meiryo UI" pitchFamily="50" charset="-128"/>
              </a:rPr>
              <a:t>プログラム</a:t>
            </a: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の開発</a:t>
            </a:r>
            <a:r>
              <a:rPr lang="ja-JP" altLang="en-US" sz="1000" b="1" dirty="0">
                <a:solidFill>
                  <a:schemeClr val="tx1">
                    <a:lumMod val="65000"/>
                    <a:lumOff val="35000"/>
                  </a:schemeClr>
                </a:solidFill>
                <a:latin typeface="Meiryo UI" pitchFamily="50" charset="-128"/>
                <a:ea typeface="Meiryo UI" pitchFamily="50" charset="-128"/>
                <a:cs typeface="Meiryo UI" pitchFamily="50" charset="-128"/>
              </a:rPr>
              <a:t>に関する研究</a:t>
            </a: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」班</a:t>
            </a:r>
            <a:r>
              <a:rPr lang="ja-JP" altLang="en-US" sz="1000" b="1" dirty="0">
                <a:solidFill>
                  <a:schemeClr val="tx1">
                    <a:lumMod val="65000"/>
                    <a:lumOff val="35000"/>
                  </a:schemeClr>
                </a:solidFill>
                <a:latin typeface="Meiryo UI" pitchFamily="50" charset="-128"/>
                <a:ea typeface="Meiryo UI" pitchFamily="50" charset="-128"/>
                <a:cs typeface="Meiryo UI" pitchFamily="50" charset="-128"/>
              </a:rPr>
              <a:t>より</a:t>
            </a:r>
            <a:r>
              <a:rPr lang="ja-JP" altLang="en-US" sz="1000" b="1" dirty="0" smtClean="0">
                <a:solidFill>
                  <a:schemeClr val="tx1">
                    <a:lumMod val="65000"/>
                    <a:lumOff val="35000"/>
                  </a:schemeClr>
                </a:solidFill>
                <a:latin typeface="Meiryo UI" pitchFamily="50" charset="-128"/>
                <a:ea typeface="Meiryo UI" pitchFamily="50" charset="-128"/>
                <a:cs typeface="Meiryo UI" pitchFamily="50" charset="-128"/>
              </a:rPr>
              <a:t>）</a:t>
            </a:r>
            <a:endParaRPr lang="ja-JP" altLang="ja-JP" sz="1000" b="1" dirty="0">
              <a:solidFill>
                <a:schemeClr val="tx1">
                  <a:lumMod val="65000"/>
                  <a:lumOff val="35000"/>
                </a:schemeClr>
              </a:solidFill>
              <a:latin typeface="Meiryo UI" pitchFamily="50" charset="-128"/>
              <a:ea typeface="Meiryo UI" pitchFamily="50" charset="-128"/>
              <a:cs typeface="Meiryo UI" pitchFamily="50" charset="-128"/>
            </a:endParaRPr>
          </a:p>
        </p:txBody>
      </p:sp>
      <p:sp>
        <p:nvSpPr>
          <p:cNvPr id="15" name="テキスト ボックス 14"/>
          <p:cNvSpPr txBox="1"/>
          <p:nvPr/>
        </p:nvSpPr>
        <p:spPr>
          <a:xfrm>
            <a:off x="133350" y="120501"/>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-40</a:t>
            </a:r>
            <a:endParaRPr kumimoji="1" lang="ja-JP" altLang="en-US" sz="1600" b="1" dirty="0">
              <a:latin typeface="Meiryo UI" pitchFamily="50" charset="-128"/>
              <a:ea typeface="Meiryo UI" pitchFamily="50" charset="-128"/>
              <a:cs typeface="Meiryo UI" pitchFamily="50" charset="-128"/>
            </a:endParaRPr>
          </a:p>
        </p:txBody>
      </p:sp>
      <p:sp>
        <p:nvSpPr>
          <p:cNvPr id="17" name="Text Box 2"/>
          <p:cNvSpPr txBox="1">
            <a:spLocks noChangeArrowheads="1"/>
          </p:cNvSpPr>
          <p:nvPr/>
        </p:nvSpPr>
        <p:spPr bwMode="auto">
          <a:xfrm>
            <a:off x="1330325" y="289032"/>
            <a:ext cx="6518275" cy="57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200" b="1" dirty="0">
                <a:latin typeface="Meiryo UI" pitchFamily="50" charset="-128"/>
                <a:ea typeface="Meiryo UI" pitchFamily="50" charset="-128"/>
                <a:cs typeface="Meiryo UI" pitchFamily="50" charset="-128"/>
              </a:rPr>
              <a:t>せん妄の</a:t>
            </a:r>
            <a:r>
              <a:rPr lang="ja-JP" altLang="en-US" sz="3200" b="1" dirty="0" smtClean="0">
                <a:latin typeface="Meiryo UI" pitchFamily="50" charset="-128"/>
                <a:ea typeface="Meiryo UI" pitchFamily="50" charset="-128"/>
                <a:cs typeface="Meiryo UI" pitchFamily="50" charset="-128"/>
              </a:rPr>
              <a:t>発症</a:t>
            </a:r>
            <a:endParaRPr lang="ja-JP" altLang="ja-JP" sz="2400" b="1" dirty="0">
              <a:solidFill>
                <a:srgbClr val="FF7C80"/>
              </a:solidFill>
              <a:latin typeface="Meiryo UI" pitchFamily="50" charset="-128"/>
              <a:ea typeface="Meiryo UI" pitchFamily="50" charset="-128"/>
              <a:cs typeface="Meiryo UI" pitchFamily="50" charset="-128"/>
            </a:endParaRPr>
          </a:p>
        </p:txBody>
      </p:sp>
      <p:sp>
        <p:nvSpPr>
          <p:cNvPr id="18" name="Rectangle 3"/>
          <p:cNvSpPr>
            <a:spLocks noChangeArrowheads="1"/>
          </p:cNvSpPr>
          <p:nvPr/>
        </p:nvSpPr>
        <p:spPr bwMode="auto">
          <a:xfrm>
            <a:off x="260350" y="896824"/>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9" name="Oval 10"/>
          <p:cNvSpPr>
            <a:spLocks noChangeArrowheads="1"/>
          </p:cNvSpPr>
          <p:nvPr/>
        </p:nvSpPr>
        <p:spPr bwMode="auto">
          <a:xfrm>
            <a:off x="1710046" y="1260393"/>
            <a:ext cx="6015305" cy="736269"/>
          </a:xfrm>
          <a:prstGeom prst="ellipse">
            <a:avLst/>
          </a:prstGeom>
          <a:solidFill>
            <a:srgbClr val="669900"/>
          </a:solidFill>
          <a:ln>
            <a:noFill/>
          </a:ln>
          <a:effectLst/>
          <a:extLst/>
        </p:spPr>
        <p:txBody>
          <a:bodyPr wrap="none" anchor="ctr"/>
          <a:lstStyle/>
          <a:p>
            <a:endParaRPr lang="ja-JP" altLang="en-US"/>
          </a:p>
        </p:txBody>
      </p:sp>
      <p:sp>
        <p:nvSpPr>
          <p:cNvPr id="20" name="タイトル 1"/>
          <p:cNvSpPr>
            <a:spLocks/>
          </p:cNvSpPr>
          <p:nvPr/>
        </p:nvSpPr>
        <p:spPr bwMode="auto">
          <a:xfrm>
            <a:off x="781050" y="993395"/>
            <a:ext cx="2309284" cy="74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dirty="0">
                <a:latin typeface="Meiryo UI" pitchFamily="50" charset="-128"/>
                <a:ea typeface="Meiryo UI" pitchFamily="50" charset="-128"/>
                <a:cs typeface="Meiryo UI" pitchFamily="50" charset="-128"/>
              </a:rPr>
              <a:t>準備因子</a:t>
            </a:r>
          </a:p>
        </p:txBody>
      </p:sp>
      <p:sp>
        <p:nvSpPr>
          <p:cNvPr id="21" name="タイトル 1"/>
          <p:cNvSpPr>
            <a:spLocks/>
          </p:cNvSpPr>
          <p:nvPr/>
        </p:nvSpPr>
        <p:spPr bwMode="auto">
          <a:xfrm>
            <a:off x="2033565" y="1248428"/>
            <a:ext cx="5691786" cy="74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ja-JP" sz="2200" b="1" dirty="0" smtClean="0">
                <a:solidFill>
                  <a:schemeClr val="bg1"/>
                </a:solidFill>
                <a:latin typeface="Meiryo UI" pitchFamily="50" charset="-128"/>
                <a:ea typeface="Meiryo UI" pitchFamily="50" charset="-128"/>
                <a:cs typeface="Meiryo UI" pitchFamily="50" charset="-128"/>
              </a:rPr>
              <a:t>70</a:t>
            </a:r>
            <a:r>
              <a:rPr lang="ja-JP" altLang="en-US" sz="2200" b="1" dirty="0" smtClean="0">
                <a:solidFill>
                  <a:schemeClr val="bg1"/>
                </a:solidFill>
                <a:latin typeface="Meiryo UI" pitchFamily="50" charset="-128"/>
                <a:ea typeface="Meiryo UI" pitchFamily="50" charset="-128"/>
                <a:cs typeface="Meiryo UI" pitchFamily="50" charset="-128"/>
              </a:rPr>
              <a:t>歳以上、脳器質疾患、認知症</a:t>
            </a:r>
            <a:endParaRPr lang="ja-JP" altLang="en-US" sz="2200" b="1" dirty="0">
              <a:solidFill>
                <a:schemeClr val="bg1"/>
              </a:solidFill>
              <a:latin typeface="Meiryo UI" pitchFamily="50" charset="-128"/>
              <a:ea typeface="Meiryo UI" pitchFamily="50" charset="-128"/>
              <a:cs typeface="Meiryo UI" pitchFamily="50" charset="-128"/>
            </a:endParaRPr>
          </a:p>
        </p:txBody>
      </p:sp>
      <p:sp>
        <p:nvSpPr>
          <p:cNvPr id="22" name="AutoShape 7"/>
          <p:cNvSpPr>
            <a:spLocks noChangeArrowheads="1"/>
          </p:cNvSpPr>
          <p:nvPr/>
        </p:nvSpPr>
        <p:spPr bwMode="auto">
          <a:xfrm>
            <a:off x="3234560" y="2138213"/>
            <a:ext cx="555213" cy="2121361"/>
          </a:xfrm>
          <a:prstGeom prst="downArrow">
            <a:avLst>
              <a:gd name="adj1" fmla="val 50000"/>
              <a:gd name="adj2" fmla="val 49067"/>
            </a:avLst>
          </a:prstGeom>
          <a:gradFill>
            <a:gsLst>
              <a:gs pos="0">
                <a:srgbClr val="669900"/>
              </a:gs>
              <a:gs pos="100000">
                <a:srgbClr val="FF7C80"/>
              </a:gs>
              <a:gs pos="100000">
                <a:srgbClr val="FF7C80"/>
              </a:gs>
            </a:gsLst>
            <a:lin ang="5400000" scaled="0"/>
          </a:gradFill>
          <a:ln w="9525" algn="ctr">
            <a:noFill/>
            <a:miter lim="800000"/>
            <a:headEnd/>
            <a:tailEnd/>
          </a:ln>
        </p:spPr>
        <p:txBody>
          <a:bodyPr wrap="none" anchor="ctr"/>
          <a:lstStyle/>
          <a:p>
            <a:endParaRPr lang="ja-JP" altLang="en-US">
              <a:solidFill>
                <a:srgbClr val="FFFFFF"/>
              </a:solidFill>
            </a:endParaRPr>
          </a:p>
        </p:txBody>
      </p:sp>
      <p:sp>
        <p:nvSpPr>
          <p:cNvPr id="23" name="Oval 8"/>
          <p:cNvSpPr>
            <a:spLocks noChangeArrowheads="1"/>
          </p:cNvSpPr>
          <p:nvPr/>
        </p:nvSpPr>
        <p:spPr bwMode="auto">
          <a:xfrm>
            <a:off x="5009453" y="2248865"/>
            <a:ext cx="3642494" cy="1948738"/>
          </a:xfrm>
          <a:prstGeom prst="ellipse">
            <a:avLst/>
          </a:prstGeom>
          <a:solidFill>
            <a:srgbClr val="4DC4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4" name="タイトル 1"/>
          <p:cNvSpPr>
            <a:spLocks/>
          </p:cNvSpPr>
          <p:nvPr/>
        </p:nvSpPr>
        <p:spPr bwMode="auto">
          <a:xfrm>
            <a:off x="6002757" y="1959434"/>
            <a:ext cx="1781969"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dirty="0">
                <a:latin typeface="Meiryo UI" pitchFamily="50" charset="-128"/>
                <a:ea typeface="Meiryo UI" pitchFamily="50" charset="-128"/>
                <a:cs typeface="Meiryo UI" pitchFamily="50" charset="-128"/>
              </a:rPr>
              <a:t>誘発因子</a:t>
            </a:r>
          </a:p>
        </p:txBody>
      </p:sp>
      <p:sp>
        <p:nvSpPr>
          <p:cNvPr id="25" name="コンテンツ プレースホルダ 2"/>
          <p:cNvSpPr>
            <a:spLocks/>
          </p:cNvSpPr>
          <p:nvPr/>
        </p:nvSpPr>
        <p:spPr bwMode="auto">
          <a:xfrm>
            <a:off x="5427240" y="2458859"/>
            <a:ext cx="3042928" cy="1622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altLang="ja-JP"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過少・過剰な感覚刺激</a:t>
            </a:r>
            <a:endParaRPr lang="ja-JP" altLang="en-US" sz="2000" b="1" dirty="0">
              <a:latin typeface="Meiryo UI" pitchFamily="50" charset="-128"/>
              <a:ea typeface="Meiryo UI" pitchFamily="50" charset="-128"/>
              <a:cs typeface="Meiryo UI" pitchFamily="50" charset="-128"/>
            </a:endParaRPr>
          </a:p>
          <a:p>
            <a:pPr marL="342900" indent="-342900">
              <a:spcBef>
                <a:spcPct val="20000"/>
              </a:spcBef>
            </a:pPr>
            <a:r>
              <a:rPr lang="en-US" altLang="ja-JP"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睡眠</a:t>
            </a:r>
            <a:r>
              <a:rPr lang="ja-JP" altLang="en-US" sz="2000" b="1" dirty="0">
                <a:latin typeface="Meiryo UI" pitchFamily="50" charset="-128"/>
                <a:ea typeface="Meiryo UI" pitchFamily="50" charset="-128"/>
                <a:cs typeface="Meiryo UI" pitchFamily="50" charset="-128"/>
              </a:rPr>
              <a:t>障害</a:t>
            </a:r>
          </a:p>
          <a:p>
            <a:pPr marL="342900" indent="-342900">
              <a:spcBef>
                <a:spcPct val="20000"/>
              </a:spcBef>
            </a:pPr>
            <a:r>
              <a:rPr lang="en-US" altLang="ja-JP" sz="2000" b="1" dirty="0" smtClean="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 強制的安静臥床</a:t>
            </a:r>
            <a:endParaRPr lang="en-US" altLang="ja-JP" sz="2000" b="1" dirty="0" smtClean="0">
              <a:latin typeface="Meiryo UI" pitchFamily="50" charset="-128"/>
              <a:ea typeface="Meiryo UI" pitchFamily="50" charset="-128"/>
              <a:cs typeface="Meiryo UI" pitchFamily="50" charset="-128"/>
            </a:endParaRPr>
          </a:p>
          <a:p>
            <a:pPr marL="342900" indent="-342900">
              <a:spcBef>
                <a:spcPct val="20000"/>
              </a:spcBef>
            </a:pPr>
            <a:r>
              <a:rPr lang="ja-JP" altLang="en-US" sz="2000" b="1" dirty="0" smtClean="0">
                <a:latin typeface="Meiryo UI" pitchFamily="50" charset="-128"/>
                <a:ea typeface="Meiryo UI" pitchFamily="50" charset="-128"/>
                <a:cs typeface="Meiryo UI" pitchFamily="50" charset="-128"/>
              </a:rPr>
              <a:t>● 身体拘束</a:t>
            </a:r>
            <a:r>
              <a:rPr lang="en-US" altLang="ja-JP" sz="2000" b="1" dirty="0" smtClean="0">
                <a:latin typeface="Meiryo UI" pitchFamily="50" charset="-128"/>
                <a:ea typeface="Meiryo UI" pitchFamily="50" charset="-128"/>
                <a:cs typeface="Meiryo UI" pitchFamily="50" charset="-128"/>
              </a:rPr>
              <a:t> </a:t>
            </a:r>
            <a:endParaRPr lang="ja-JP" altLang="en-US" sz="2000" b="1" dirty="0">
              <a:latin typeface="Meiryo UI" pitchFamily="50" charset="-128"/>
              <a:ea typeface="Meiryo UI" pitchFamily="50" charset="-128"/>
              <a:cs typeface="Meiryo UI" pitchFamily="50" charset="-128"/>
            </a:endParaRPr>
          </a:p>
        </p:txBody>
      </p:sp>
      <p:sp>
        <p:nvSpPr>
          <p:cNvPr id="26" name="AutoShape 7"/>
          <p:cNvSpPr>
            <a:spLocks noChangeArrowheads="1"/>
          </p:cNvSpPr>
          <p:nvPr/>
        </p:nvSpPr>
        <p:spPr bwMode="auto">
          <a:xfrm rot="18858230">
            <a:off x="4771826" y="2085172"/>
            <a:ext cx="488071" cy="580876"/>
          </a:xfrm>
          <a:prstGeom prst="downArrow">
            <a:avLst>
              <a:gd name="adj1" fmla="val 50000"/>
              <a:gd name="adj2" fmla="val 49067"/>
            </a:avLst>
          </a:prstGeom>
          <a:gradFill>
            <a:gsLst>
              <a:gs pos="0">
                <a:srgbClr val="669900"/>
              </a:gs>
              <a:gs pos="100000">
                <a:srgbClr val="66CCFF"/>
              </a:gs>
            </a:gsLst>
            <a:lin ang="5400000" scaled="0"/>
          </a:gradFill>
          <a:ln w="9525" algn="ctr">
            <a:noFill/>
            <a:miter lim="800000"/>
            <a:headEnd/>
            <a:tailEnd/>
          </a:ln>
        </p:spPr>
        <p:txBody>
          <a:bodyPr wrap="none" anchor="ctr"/>
          <a:lstStyle/>
          <a:p>
            <a:endParaRPr lang="ja-JP" altLang="en-US">
              <a:solidFill>
                <a:srgbClr val="FFFFFF"/>
              </a:solidFill>
            </a:endParaRPr>
          </a:p>
        </p:txBody>
      </p:sp>
      <p:sp>
        <p:nvSpPr>
          <p:cNvPr id="5" name="角丸四角形 4"/>
          <p:cNvSpPr/>
          <p:nvPr/>
        </p:nvSpPr>
        <p:spPr bwMode="auto">
          <a:xfrm>
            <a:off x="1348991" y="4465127"/>
            <a:ext cx="6411985" cy="736271"/>
          </a:xfrm>
          <a:prstGeom prst="roundRect">
            <a:avLst>
              <a:gd name="adj" fmla="val 35898"/>
            </a:avLst>
          </a:prstGeom>
          <a:solidFill>
            <a:srgbClr val="FF9B9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0" name="タイトル 1"/>
          <p:cNvSpPr>
            <a:spLocks/>
          </p:cNvSpPr>
          <p:nvPr/>
        </p:nvSpPr>
        <p:spPr bwMode="auto">
          <a:xfrm>
            <a:off x="1935692" y="4465127"/>
            <a:ext cx="5691786" cy="742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200" b="1" dirty="0" smtClean="0">
                <a:solidFill>
                  <a:schemeClr val="bg1"/>
                </a:solidFill>
                <a:latin typeface="Meiryo UI" pitchFamily="50" charset="-128"/>
                <a:ea typeface="Meiryo UI" pitchFamily="50" charset="-128"/>
                <a:cs typeface="Meiryo UI" pitchFamily="50" charset="-128"/>
              </a:rPr>
              <a:t>薬物、代謝性障害、敗血症、呼吸障害</a:t>
            </a:r>
            <a:endParaRPr lang="ja-JP" altLang="en-US" sz="2200" b="1" dirty="0">
              <a:solidFill>
                <a:schemeClr val="bg1"/>
              </a:solidFill>
              <a:latin typeface="Meiryo UI" pitchFamily="50" charset="-128"/>
              <a:ea typeface="Meiryo UI" pitchFamily="50" charset="-128"/>
              <a:cs typeface="Meiryo UI" pitchFamily="50" charset="-128"/>
            </a:endParaRPr>
          </a:p>
        </p:txBody>
      </p:sp>
      <p:sp>
        <p:nvSpPr>
          <p:cNvPr id="31" name="タイトル 1"/>
          <p:cNvSpPr>
            <a:spLocks/>
          </p:cNvSpPr>
          <p:nvPr/>
        </p:nvSpPr>
        <p:spPr bwMode="auto">
          <a:xfrm>
            <a:off x="1443991" y="4185727"/>
            <a:ext cx="1781969"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dirty="0" smtClean="0">
                <a:latin typeface="Meiryo UI" pitchFamily="50" charset="-128"/>
                <a:ea typeface="Meiryo UI" pitchFamily="50" charset="-128"/>
                <a:cs typeface="Meiryo UI" pitchFamily="50" charset="-128"/>
              </a:rPr>
              <a:t>直接</a:t>
            </a:r>
            <a:r>
              <a:rPr lang="ja-JP" altLang="en-US" sz="2400" b="1" dirty="0">
                <a:latin typeface="Meiryo UI" pitchFamily="50" charset="-128"/>
                <a:ea typeface="Meiryo UI" pitchFamily="50" charset="-128"/>
                <a:cs typeface="Meiryo UI" pitchFamily="50" charset="-128"/>
              </a:rPr>
              <a:t>原因</a:t>
            </a:r>
          </a:p>
        </p:txBody>
      </p:sp>
      <p:sp>
        <p:nvSpPr>
          <p:cNvPr id="32" name="AutoShape 7"/>
          <p:cNvSpPr>
            <a:spLocks noChangeArrowheads="1"/>
          </p:cNvSpPr>
          <p:nvPr/>
        </p:nvSpPr>
        <p:spPr bwMode="auto">
          <a:xfrm rot="2446203">
            <a:off x="4662941" y="3701363"/>
            <a:ext cx="498916" cy="580876"/>
          </a:xfrm>
          <a:prstGeom prst="downArrow">
            <a:avLst>
              <a:gd name="adj1" fmla="val 50000"/>
              <a:gd name="adj2" fmla="val 49067"/>
            </a:avLst>
          </a:prstGeom>
          <a:gradFill>
            <a:gsLst>
              <a:gs pos="0">
                <a:srgbClr val="66CCFF"/>
              </a:gs>
              <a:gs pos="100000">
                <a:srgbClr val="FF7C80"/>
              </a:gs>
            </a:gsLst>
            <a:lin ang="5400000" scaled="0"/>
          </a:gradFill>
          <a:ln w="9525" algn="ctr">
            <a:noFill/>
            <a:miter lim="800000"/>
            <a:headEnd/>
            <a:tailEnd/>
          </a:ln>
        </p:spPr>
        <p:txBody>
          <a:bodyPr wrap="none" anchor="ctr"/>
          <a:lstStyle/>
          <a:p>
            <a:endParaRPr lang="ja-JP" altLang="en-US">
              <a:solidFill>
                <a:srgbClr val="FFFFFF"/>
              </a:solidFill>
            </a:endParaRPr>
          </a:p>
        </p:txBody>
      </p:sp>
      <p:sp>
        <p:nvSpPr>
          <p:cNvPr id="33" name="AutoShape 7"/>
          <p:cNvSpPr>
            <a:spLocks noChangeArrowheads="1"/>
          </p:cNvSpPr>
          <p:nvPr/>
        </p:nvSpPr>
        <p:spPr bwMode="auto">
          <a:xfrm>
            <a:off x="3642545" y="5244923"/>
            <a:ext cx="897899" cy="432808"/>
          </a:xfrm>
          <a:prstGeom prst="downArrow">
            <a:avLst>
              <a:gd name="adj1" fmla="val 50000"/>
              <a:gd name="adj2" fmla="val 49067"/>
            </a:avLst>
          </a:prstGeom>
          <a:solidFill>
            <a:srgbClr val="FF9B9D"/>
          </a:solidFill>
          <a:ln w="9525" algn="ctr">
            <a:noFill/>
            <a:miter lim="800000"/>
            <a:headEnd/>
            <a:tailEnd/>
          </a:ln>
        </p:spPr>
        <p:txBody>
          <a:bodyPr wrap="none" anchor="ctr"/>
          <a:lstStyle/>
          <a:p>
            <a:endParaRPr lang="ja-JP" altLang="en-US">
              <a:solidFill>
                <a:srgbClr val="FFFFFF"/>
              </a:solidFill>
            </a:endParaRPr>
          </a:p>
        </p:txBody>
      </p:sp>
      <p:sp>
        <p:nvSpPr>
          <p:cNvPr id="34" name="タイトル 1"/>
          <p:cNvSpPr>
            <a:spLocks/>
          </p:cNvSpPr>
          <p:nvPr/>
        </p:nvSpPr>
        <p:spPr bwMode="auto">
          <a:xfrm>
            <a:off x="3085161" y="5825257"/>
            <a:ext cx="1781969"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dirty="0">
                <a:latin typeface="Meiryo UI" pitchFamily="50" charset="-128"/>
                <a:ea typeface="Meiryo UI" pitchFamily="50" charset="-128"/>
                <a:cs typeface="Meiryo UI" pitchFamily="50" charset="-128"/>
              </a:rPr>
              <a:t>せん妄</a:t>
            </a:r>
          </a:p>
        </p:txBody>
      </p:sp>
      <p:sp>
        <p:nvSpPr>
          <p:cNvPr id="6" name="星 7 5"/>
          <p:cNvSpPr/>
          <p:nvPr/>
        </p:nvSpPr>
        <p:spPr bwMode="auto">
          <a:xfrm rot="20655409">
            <a:off x="3180324" y="5677913"/>
            <a:ext cx="1647308" cy="817568"/>
          </a:xfrm>
          <a:prstGeom prst="star7">
            <a:avLst/>
          </a:prstGeom>
          <a:noFill/>
          <a:ln w="50800" cap="flat" cmpd="sng" algn="ctr">
            <a:solidFill>
              <a:srgbClr val="FF7C8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extLst>
      <p:ext uri="{BB962C8B-B14F-4D97-AF65-F5344CB8AC3E}">
        <p14:creationId xmlns:p14="http://schemas.microsoft.com/office/powerpoint/2010/main" val="29144259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a:spLocks noChangeArrowheads="1"/>
          </p:cNvSpPr>
          <p:nvPr/>
        </p:nvSpPr>
        <p:spPr bwMode="auto">
          <a:xfrm>
            <a:off x="917575" y="369763"/>
            <a:ext cx="73056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itchFamily="50" charset="-128"/>
                <a:ea typeface="Meiryo UI" pitchFamily="50" charset="-128"/>
                <a:cs typeface="Meiryo UI" pitchFamily="50" charset="-128"/>
              </a:rPr>
              <a:t>せん妄の原因と影響を及ぼす主な薬剤</a:t>
            </a:r>
          </a:p>
        </p:txBody>
      </p:sp>
      <p:sp>
        <p:nvSpPr>
          <p:cNvPr id="16387" name="Rectangle 3"/>
          <p:cNvSpPr txBox="1">
            <a:spLocks noChangeArrowheads="1"/>
          </p:cNvSpPr>
          <p:nvPr/>
        </p:nvSpPr>
        <p:spPr bwMode="auto">
          <a:xfrm>
            <a:off x="1193800" y="1190625"/>
            <a:ext cx="6073775"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60000"/>
              </a:lnSpc>
              <a:buClr>
                <a:srgbClr val="FF9900"/>
              </a:buClr>
              <a:buSzPct val="80000"/>
              <a:buFont typeface="Wingdings" pitchFamily="2" charset="2"/>
              <a:buNone/>
            </a:pPr>
            <a:r>
              <a:rPr lang="en-US" altLang="ja-JP" sz="2400" b="1">
                <a:solidFill>
                  <a:srgbClr val="669900"/>
                </a:solidFill>
                <a:latin typeface="Meiryo UI" pitchFamily="50" charset="-128"/>
                <a:ea typeface="Meiryo UI" pitchFamily="50" charset="-128"/>
                <a:cs typeface="Meiryo UI" pitchFamily="50" charset="-128"/>
              </a:rPr>
              <a:t>●</a:t>
            </a:r>
            <a:r>
              <a:rPr lang="en-US" altLang="ja-JP" sz="2400" b="1">
                <a:solidFill>
                  <a:schemeClr val="hlink"/>
                </a:solidFill>
                <a:latin typeface="Meiryo UI" pitchFamily="50" charset="-128"/>
                <a:ea typeface="Meiryo UI" pitchFamily="50" charset="-128"/>
                <a:cs typeface="Meiryo UI" pitchFamily="50" charset="-128"/>
              </a:rPr>
              <a:t> </a:t>
            </a:r>
            <a:r>
              <a:rPr lang="ja-JP" altLang="en-US" sz="2600" b="1">
                <a:latin typeface="Meiryo UI" pitchFamily="50" charset="-128"/>
                <a:ea typeface="Meiryo UI" pitchFamily="50" charset="-128"/>
                <a:cs typeface="Meiryo UI" pitchFamily="50" charset="-128"/>
              </a:rPr>
              <a:t>アルコール、薬物または薬物中毒</a:t>
            </a:r>
          </a:p>
          <a:p>
            <a:pPr eaLnBrk="1" hangingPunct="1">
              <a:lnSpc>
                <a:spcPct val="130000"/>
              </a:lnSpc>
              <a:buClr>
                <a:srgbClr val="FF9900"/>
              </a:buClr>
              <a:buSzPct val="80000"/>
              <a:buFont typeface="Wingdings" pitchFamily="2" charset="2"/>
              <a:buNone/>
            </a:pPr>
            <a:r>
              <a:rPr lang="ja-JP" altLang="en-US" sz="2400" b="1">
                <a:solidFill>
                  <a:srgbClr val="669900"/>
                </a:solidFill>
                <a:latin typeface="Meiryo UI" pitchFamily="50" charset="-128"/>
                <a:ea typeface="Meiryo UI" pitchFamily="50" charset="-128"/>
                <a:cs typeface="Meiryo UI" pitchFamily="50" charset="-128"/>
              </a:rPr>
              <a:t>●</a:t>
            </a:r>
            <a:r>
              <a:rPr lang="ja-JP" altLang="en-US" sz="2400" b="1">
                <a:solidFill>
                  <a:schemeClr val="hlink"/>
                </a:solidFill>
                <a:latin typeface="Meiryo UI" pitchFamily="50" charset="-128"/>
                <a:ea typeface="Meiryo UI" pitchFamily="50" charset="-128"/>
                <a:cs typeface="Meiryo UI" pitchFamily="50" charset="-128"/>
              </a:rPr>
              <a:t> </a:t>
            </a:r>
            <a:r>
              <a:rPr lang="ja-JP" altLang="en-US" sz="2600" b="1">
                <a:latin typeface="Meiryo UI" pitchFamily="50" charset="-128"/>
                <a:ea typeface="Meiryo UI" pitchFamily="50" charset="-128"/>
                <a:cs typeface="Meiryo UI" pitchFamily="50" charset="-128"/>
              </a:rPr>
              <a:t>感染症、特に肺炎と尿路感染症</a:t>
            </a:r>
          </a:p>
          <a:p>
            <a:pPr eaLnBrk="1" hangingPunct="1">
              <a:lnSpc>
                <a:spcPct val="130000"/>
              </a:lnSpc>
              <a:buClr>
                <a:srgbClr val="FF9900"/>
              </a:buClr>
              <a:buSzPct val="80000"/>
            </a:pPr>
            <a:r>
              <a:rPr lang="ja-JP" altLang="en-US" sz="2400" b="1">
                <a:solidFill>
                  <a:srgbClr val="669900"/>
                </a:solidFill>
                <a:latin typeface="Meiryo UI" pitchFamily="50" charset="-128"/>
                <a:ea typeface="Meiryo UI" pitchFamily="50" charset="-128"/>
                <a:cs typeface="Meiryo UI" pitchFamily="50" charset="-128"/>
              </a:rPr>
              <a:t>●</a:t>
            </a:r>
            <a:r>
              <a:rPr lang="ja-JP" altLang="en-US" sz="2400" b="1">
                <a:solidFill>
                  <a:schemeClr val="hlink"/>
                </a:solidFill>
                <a:latin typeface="Meiryo UI" pitchFamily="50" charset="-128"/>
                <a:ea typeface="Meiryo UI" pitchFamily="50" charset="-128"/>
                <a:cs typeface="Meiryo UI" pitchFamily="50" charset="-128"/>
              </a:rPr>
              <a:t> </a:t>
            </a:r>
            <a:r>
              <a:rPr lang="ja-JP" altLang="en-US" sz="2600" b="1">
                <a:latin typeface="Meiryo UI" pitchFamily="50" charset="-128"/>
                <a:ea typeface="Meiryo UI" pitchFamily="50" charset="-128"/>
                <a:cs typeface="Meiryo UI" pitchFamily="50" charset="-128"/>
              </a:rPr>
              <a:t>脱水状態および代謝異常</a:t>
            </a:r>
          </a:p>
          <a:p>
            <a:pPr eaLnBrk="1" hangingPunct="1">
              <a:lnSpc>
                <a:spcPct val="130000"/>
              </a:lnSpc>
              <a:buClr>
                <a:srgbClr val="FF9900"/>
              </a:buClr>
              <a:buSzPct val="80000"/>
            </a:pPr>
            <a:r>
              <a:rPr lang="ja-JP" altLang="en-US" sz="2400" b="1">
                <a:solidFill>
                  <a:srgbClr val="669900"/>
                </a:solidFill>
                <a:latin typeface="Meiryo UI" pitchFamily="50" charset="-128"/>
                <a:ea typeface="Meiryo UI" pitchFamily="50" charset="-128"/>
                <a:cs typeface="Meiryo UI" pitchFamily="50" charset="-128"/>
              </a:rPr>
              <a:t>●</a:t>
            </a:r>
            <a:r>
              <a:rPr lang="ja-JP" altLang="en-US" sz="2400" b="1">
                <a:solidFill>
                  <a:schemeClr val="hlink"/>
                </a:solidFill>
                <a:latin typeface="Meiryo UI" pitchFamily="50" charset="-128"/>
                <a:ea typeface="Meiryo UI" pitchFamily="50" charset="-128"/>
                <a:cs typeface="Meiryo UI" pitchFamily="50" charset="-128"/>
              </a:rPr>
              <a:t> </a:t>
            </a:r>
            <a:r>
              <a:rPr lang="ja-JP" altLang="en-US" sz="2600" b="1">
                <a:latin typeface="Meiryo UI" pitchFamily="50" charset="-128"/>
                <a:ea typeface="Meiryo UI" pitchFamily="50" charset="-128"/>
                <a:cs typeface="Meiryo UI" pitchFamily="50" charset="-128"/>
              </a:rPr>
              <a:t>感覚遮断</a:t>
            </a:r>
          </a:p>
          <a:p>
            <a:pPr eaLnBrk="1" hangingPunct="1">
              <a:lnSpc>
                <a:spcPct val="130000"/>
              </a:lnSpc>
              <a:buClr>
                <a:srgbClr val="FF9900"/>
              </a:buClr>
              <a:buSzPct val="80000"/>
            </a:pPr>
            <a:r>
              <a:rPr lang="ja-JP" altLang="en-US" sz="2400" b="1">
                <a:solidFill>
                  <a:srgbClr val="669900"/>
                </a:solidFill>
                <a:latin typeface="Meiryo UI" pitchFamily="50" charset="-128"/>
                <a:ea typeface="Meiryo UI" pitchFamily="50" charset="-128"/>
                <a:cs typeface="Meiryo UI" pitchFamily="50" charset="-128"/>
              </a:rPr>
              <a:t>●</a:t>
            </a:r>
            <a:r>
              <a:rPr lang="ja-JP" altLang="en-US" sz="2400" b="1">
                <a:solidFill>
                  <a:schemeClr val="hlink"/>
                </a:solidFill>
                <a:latin typeface="Meiryo UI" pitchFamily="50" charset="-128"/>
                <a:ea typeface="Meiryo UI" pitchFamily="50" charset="-128"/>
                <a:cs typeface="Meiryo UI" pitchFamily="50" charset="-128"/>
              </a:rPr>
              <a:t> </a:t>
            </a:r>
            <a:r>
              <a:rPr lang="ja-JP" altLang="en-US" sz="2600" b="1">
                <a:latin typeface="Meiryo UI" pitchFamily="50" charset="-128"/>
                <a:ea typeface="Meiryo UI" pitchFamily="50" charset="-128"/>
                <a:cs typeface="Meiryo UI" pitchFamily="50" charset="-128"/>
              </a:rPr>
              <a:t>心理的ストレス</a:t>
            </a:r>
            <a:endParaRPr lang="en-US" altLang="ja-JP" sz="2600" b="1">
              <a:latin typeface="Meiryo UI" pitchFamily="50" charset="-128"/>
              <a:ea typeface="Meiryo UI" pitchFamily="50" charset="-128"/>
              <a:cs typeface="Meiryo UI" pitchFamily="50" charset="-128"/>
            </a:endParaRPr>
          </a:p>
        </p:txBody>
      </p:sp>
      <p:sp>
        <p:nvSpPr>
          <p:cNvPr id="16388" name="テキスト ボックス 6"/>
          <p:cNvSpPr txBox="1">
            <a:spLocks noChangeArrowheads="1"/>
          </p:cNvSpPr>
          <p:nvPr/>
        </p:nvSpPr>
        <p:spPr bwMode="auto">
          <a:xfrm>
            <a:off x="4295957" y="3455865"/>
            <a:ext cx="4568643"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Aft>
                <a:spcPct val="20000"/>
              </a:spcAft>
            </a:pP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国際老年精神医学会</a:t>
            </a:r>
          </a:p>
          <a:p>
            <a:pPr eaLnBrk="1" hangingPunct="1"/>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：プライマリケア医のための</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BPSD</a:t>
            </a:r>
            <a:r>
              <a:rPr lang="ja-JP" altLang="en-US" sz="1300" b="1" dirty="0">
                <a:solidFill>
                  <a:schemeClr val="tx1">
                    <a:lumMod val="50000"/>
                    <a:lumOff val="50000"/>
                  </a:schemeClr>
                </a:solidFill>
                <a:latin typeface="Meiryo UI" pitchFamily="50" charset="-128"/>
                <a:ea typeface="Meiryo UI" pitchFamily="50" charset="-128"/>
                <a:cs typeface="Meiryo UI" pitchFamily="50" charset="-128"/>
              </a:rPr>
              <a:t>ガイド、アルタ出版、</a:t>
            </a:r>
            <a:r>
              <a:rPr lang="en-US" altLang="ja-JP" sz="1300" b="1" dirty="0">
                <a:solidFill>
                  <a:schemeClr val="tx1">
                    <a:lumMod val="50000"/>
                    <a:lumOff val="50000"/>
                  </a:schemeClr>
                </a:solidFill>
                <a:latin typeface="Meiryo UI" pitchFamily="50" charset="-128"/>
                <a:ea typeface="Meiryo UI" pitchFamily="50" charset="-128"/>
                <a:cs typeface="Meiryo UI" pitchFamily="50" charset="-128"/>
              </a:rPr>
              <a:t>2005</a:t>
            </a:r>
            <a:endParaRPr lang="ja-JP" altLang="en-US" sz="13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16389" name="Rectangle 3"/>
          <p:cNvSpPr txBox="1">
            <a:spLocks noChangeArrowheads="1"/>
          </p:cNvSpPr>
          <p:nvPr/>
        </p:nvSpPr>
        <p:spPr bwMode="auto">
          <a:xfrm>
            <a:off x="1211444" y="4699512"/>
            <a:ext cx="3084513"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20000"/>
              </a:spcBef>
              <a:buClr>
                <a:schemeClr val="hlink"/>
              </a:buClr>
              <a:buSzPct val="80000"/>
              <a:buFont typeface="Wingdings" pitchFamily="2" charset="2"/>
              <a:buNone/>
            </a:pPr>
            <a:r>
              <a:rPr lang="en-US" altLang="ja-JP" sz="2000" b="1">
                <a:solidFill>
                  <a:srgbClr val="FF5050"/>
                </a:solidFill>
                <a:latin typeface="Meiryo UI" pitchFamily="50" charset="-128"/>
                <a:ea typeface="Meiryo UI" pitchFamily="50" charset="-128"/>
                <a:cs typeface="Meiryo UI" pitchFamily="50" charset="-128"/>
              </a:rPr>
              <a:t>･</a:t>
            </a:r>
            <a:r>
              <a:rPr lang="ja-JP" altLang="en-US" sz="2000" b="1">
                <a:solidFill>
                  <a:srgbClr val="FF5050"/>
                </a:solidFill>
                <a:latin typeface="Meiryo UI" pitchFamily="50" charset="-128"/>
                <a:ea typeface="Meiryo UI" pitchFamily="50" charset="-128"/>
                <a:cs typeface="Meiryo UI" pitchFamily="50" charset="-128"/>
              </a:rPr>
              <a:t>抗パーキンソン病薬</a:t>
            </a:r>
          </a:p>
          <a:p>
            <a:pPr eaLnBrk="1" hangingPunct="1">
              <a:spcBef>
                <a:spcPct val="25000"/>
              </a:spcBef>
              <a:buClr>
                <a:schemeClr val="hlink"/>
              </a:buClr>
              <a:buSzPct val="80000"/>
              <a:buFont typeface="Wingdings" pitchFamily="2" charset="2"/>
              <a:buNone/>
            </a:pPr>
            <a:r>
              <a:rPr lang="en-US" altLang="ja-JP" sz="2000" b="1">
                <a:solidFill>
                  <a:srgbClr val="FF5050"/>
                </a:solidFill>
                <a:latin typeface="Meiryo UI" pitchFamily="50" charset="-128"/>
                <a:ea typeface="Meiryo UI" pitchFamily="50" charset="-128"/>
                <a:cs typeface="Meiryo UI" pitchFamily="50" charset="-128"/>
              </a:rPr>
              <a:t>･</a:t>
            </a:r>
            <a:r>
              <a:rPr lang="ja-JP" altLang="en-US" sz="2000" b="1">
                <a:solidFill>
                  <a:srgbClr val="FF5050"/>
                </a:solidFill>
                <a:latin typeface="Meiryo UI" pitchFamily="50" charset="-128"/>
                <a:ea typeface="Meiryo UI" pitchFamily="50" charset="-128"/>
                <a:cs typeface="Meiryo UI" pitchFamily="50" charset="-128"/>
              </a:rPr>
              <a:t>抗コリン薬</a:t>
            </a:r>
          </a:p>
          <a:p>
            <a:pPr eaLnBrk="1" hangingPunct="1">
              <a:spcBef>
                <a:spcPct val="25000"/>
              </a:spcBef>
              <a:buClr>
                <a:schemeClr val="hlink"/>
              </a:buClr>
              <a:buSzPct val="80000"/>
              <a:buFont typeface="Wingdings" pitchFamily="2" charset="2"/>
              <a:buNone/>
            </a:pPr>
            <a:r>
              <a:rPr lang="en-US" altLang="ja-JP" sz="2000" b="1">
                <a:solidFill>
                  <a:srgbClr val="FF5050"/>
                </a:solidFill>
                <a:latin typeface="Meiryo UI" pitchFamily="50" charset="-128"/>
                <a:ea typeface="Meiryo UI" pitchFamily="50" charset="-128"/>
                <a:cs typeface="Meiryo UI" pitchFamily="50" charset="-128"/>
              </a:rPr>
              <a:t>･</a:t>
            </a:r>
            <a:r>
              <a:rPr lang="ja-JP" altLang="en-US" sz="2000" b="1">
                <a:solidFill>
                  <a:srgbClr val="FF5050"/>
                </a:solidFill>
                <a:latin typeface="Meiryo UI" pitchFamily="50" charset="-128"/>
                <a:ea typeface="Meiryo UI" pitchFamily="50" charset="-128"/>
                <a:cs typeface="Meiryo UI" pitchFamily="50" charset="-128"/>
              </a:rPr>
              <a:t>抗不安薬</a:t>
            </a:r>
          </a:p>
          <a:p>
            <a:pPr eaLnBrk="1" hangingPunct="1">
              <a:spcBef>
                <a:spcPct val="25000"/>
              </a:spcBef>
              <a:buClr>
                <a:schemeClr val="hlink"/>
              </a:buClr>
              <a:buSzPct val="80000"/>
              <a:buFont typeface="Wingdings" pitchFamily="2" charset="2"/>
              <a:buNone/>
            </a:pPr>
            <a:r>
              <a:rPr lang="en-US" altLang="ja-JP" sz="2000" b="1">
                <a:solidFill>
                  <a:srgbClr val="FF5050"/>
                </a:solidFill>
                <a:latin typeface="Meiryo UI" pitchFamily="50" charset="-128"/>
                <a:ea typeface="Meiryo UI" pitchFamily="50" charset="-128"/>
                <a:cs typeface="Meiryo UI" pitchFamily="50" charset="-128"/>
              </a:rPr>
              <a:t>･</a:t>
            </a:r>
            <a:r>
              <a:rPr lang="ja-JP" altLang="en-US" sz="2000" b="1">
                <a:solidFill>
                  <a:srgbClr val="FF5050"/>
                </a:solidFill>
                <a:latin typeface="Meiryo UI" pitchFamily="50" charset="-128"/>
                <a:ea typeface="Meiryo UI" pitchFamily="50" charset="-128"/>
                <a:cs typeface="Meiryo UI" pitchFamily="50" charset="-128"/>
              </a:rPr>
              <a:t>抗うつ薬</a:t>
            </a:r>
          </a:p>
        </p:txBody>
      </p:sp>
      <p:sp>
        <p:nvSpPr>
          <p:cNvPr id="16390" name="Rectangle 3"/>
          <p:cNvSpPr txBox="1">
            <a:spLocks noChangeArrowheads="1"/>
          </p:cNvSpPr>
          <p:nvPr/>
        </p:nvSpPr>
        <p:spPr bwMode="auto">
          <a:xfrm>
            <a:off x="4046719" y="4497602"/>
            <a:ext cx="453072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ct val="25000"/>
              </a:spcBef>
              <a:buClr>
                <a:schemeClr val="hlink"/>
              </a:buClr>
              <a:buSzPct val="80000"/>
              <a:buFont typeface="Wingdings" pitchFamily="2" charset="2"/>
              <a:buNone/>
            </a:pPr>
            <a:r>
              <a:rPr lang="en-US" altLang="ja-JP" sz="2000" b="1" dirty="0">
                <a:solidFill>
                  <a:srgbClr val="FF5050"/>
                </a:solidFill>
                <a:latin typeface="Meiryo UI" pitchFamily="50" charset="-128"/>
                <a:ea typeface="Meiryo UI" pitchFamily="50" charset="-128"/>
                <a:cs typeface="Meiryo UI" pitchFamily="50" charset="-128"/>
              </a:rPr>
              <a:t>･</a:t>
            </a:r>
            <a:r>
              <a:rPr lang="ja-JP" altLang="en-US" sz="2000" b="1" dirty="0">
                <a:solidFill>
                  <a:srgbClr val="FF5050"/>
                </a:solidFill>
                <a:latin typeface="Meiryo UI" pitchFamily="50" charset="-128"/>
                <a:ea typeface="Meiryo UI" pitchFamily="50" charset="-128"/>
                <a:cs typeface="Meiryo UI" pitchFamily="50" charset="-128"/>
              </a:rPr>
              <a:t>循環器用薬</a:t>
            </a:r>
          </a:p>
          <a:p>
            <a:pPr eaLnBrk="1" hangingPunct="1">
              <a:buClr>
                <a:schemeClr val="hlink"/>
              </a:buClr>
              <a:buSzPct val="80000"/>
              <a:buFont typeface="Wingdings" pitchFamily="2" charset="2"/>
              <a:buNone/>
            </a:pPr>
            <a:r>
              <a:rPr lang="ja-JP" altLang="en-US" sz="1900" b="1" dirty="0">
                <a:solidFill>
                  <a:srgbClr val="FF5050"/>
                </a:solidFill>
                <a:latin typeface="Meiryo UI" pitchFamily="50" charset="-128"/>
                <a:ea typeface="Meiryo UI" pitchFamily="50" charset="-128"/>
                <a:cs typeface="Meiryo UI" pitchFamily="50" charset="-128"/>
              </a:rPr>
              <a:t>　   </a:t>
            </a:r>
            <a:r>
              <a:rPr lang="ja-JP" altLang="en-US" sz="1600" b="1" dirty="0">
                <a:solidFill>
                  <a:srgbClr val="FF5050"/>
                </a:solidFill>
                <a:latin typeface="Meiryo UI" pitchFamily="50" charset="-128"/>
                <a:ea typeface="Meiryo UI" pitchFamily="50" charset="-128"/>
                <a:cs typeface="Meiryo UI" pitchFamily="50" charset="-128"/>
              </a:rPr>
              <a:t>：ジギタリス、</a:t>
            </a:r>
            <a:r>
              <a:rPr lang="en-US" altLang="ja-JP" sz="1600" b="1" dirty="0">
                <a:solidFill>
                  <a:srgbClr val="FF5050"/>
                </a:solidFill>
                <a:latin typeface="Meiryo UI" pitchFamily="50" charset="-128"/>
                <a:ea typeface="Meiryo UI" pitchFamily="50" charset="-128"/>
                <a:cs typeface="Meiryo UI" pitchFamily="50" charset="-128"/>
              </a:rPr>
              <a:t>β</a:t>
            </a:r>
            <a:r>
              <a:rPr lang="ja-JP" altLang="en-US" sz="1600" b="1" dirty="0">
                <a:solidFill>
                  <a:srgbClr val="FF5050"/>
                </a:solidFill>
                <a:latin typeface="Meiryo UI" pitchFamily="50" charset="-128"/>
                <a:ea typeface="Meiryo UI" pitchFamily="50" charset="-128"/>
                <a:cs typeface="Meiryo UI" pitchFamily="50" charset="-128"/>
              </a:rPr>
              <a:t>ブロッカー、利尿薬</a:t>
            </a:r>
          </a:p>
          <a:p>
            <a:pPr eaLnBrk="1" hangingPunct="1">
              <a:spcBef>
                <a:spcPct val="25000"/>
              </a:spcBef>
              <a:buClr>
                <a:schemeClr val="hlink"/>
              </a:buClr>
              <a:buSzPct val="80000"/>
              <a:buFont typeface="Wingdings" pitchFamily="2" charset="2"/>
              <a:buNone/>
            </a:pPr>
            <a:r>
              <a:rPr lang="en-US" altLang="ja-JP" sz="2000" b="1" dirty="0">
                <a:solidFill>
                  <a:srgbClr val="FF5050"/>
                </a:solidFill>
                <a:latin typeface="Meiryo UI" pitchFamily="50" charset="-128"/>
                <a:ea typeface="Meiryo UI" pitchFamily="50" charset="-128"/>
                <a:cs typeface="Meiryo UI" pitchFamily="50" charset="-128"/>
              </a:rPr>
              <a:t>･H2</a:t>
            </a:r>
            <a:r>
              <a:rPr lang="ja-JP" altLang="en-US" sz="2000" b="1" dirty="0">
                <a:solidFill>
                  <a:srgbClr val="FF5050"/>
                </a:solidFill>
                <a:latin typeface="Meiryo UI" pitchFamily="50" charset="-128"/>
                <a:ea typeface="Meiryo UI" pitchFamily="50" charset="-128"/>
                <a:cs typeface="Meiryo UI" pitchFamily="50" charset="-128"/>
              </a:rPr>
              <a:t>受容体拮抗薬</a:t>
            </a:r>
          </a:p>
          <a:p>
            <a:pPr eaLnBrk="1" hangingPunct="1">
              <a:spcBef>
                <a:spcPct val="25000"/>
              </a:spcBef>
              <a:buClr>
                <a:schemeClr val="hlink"/>
              </a:buClr>
              <a:buSzPct val="80000"/>
              <a:buFont typeface="Wingdings" pitchFamily="2" charset="2"/>
              <a:buNone/>
            </a:pPr>
            <a:r>
              <a:rPr lang="en-US" altLang="ja-JP" sz="2000" b="1" dirty="0">
                <a:solidFill>
                  <a:srgbClr val="FF5050"/>
                </a:solidFill>
                <a:latin typeface="Meiryo UI" pitchFamily="50" charset="-128"/>
                <a:ea typeface="Meiryo UI" pitchFamily="50" charset="-128"/>
                <a:cs typeface="Meiryo UI" pitchFamily="50" charset="-128"/>
              </a:rPr>
              <a:t>･</a:t>
            </a:r>
            <a:r>
              <a:rPr lang="ja-JP" altLang="en-US" sz="2000" b="1" dirty="0">
                <a:solidFill>
                  <a:srgbClr val="FF5050"/>
                </a:solidFill>
                <a:latin typeface="Meiryo UI" pitchFamily="50" charset="-128"/>
                <a:ea typeface="Meiryo UI" pitchFamily="50" charset="-128"/>
                <a:cs typeface="Meiryo UI" pitchFamily="50" charset="-128"/>
              </a:rPr>
              <a:t>抗癌薬</a:t>
            </a:r>
          </a:p>
          <a:p>
            <a:pPr eaLnBrk="1" hangingPunct="1">
              <a:spcBef>
                <a:spcPct val="25000"/>
              </a:spcBef>
              <a:buClr>
                <a:schemeClr val="hlink"/>
              </a:buClr>
              <a:buSzPct val="80000"/>
              <a:buFont typeface="Wingdings" pitchFamily="2" charset="2"/>
              <a:buNone/>
            </a:pPr>
            <a:r>
              <a:rPr lang="en-US" altLang="ja-JP" sz="2000" b="1" dirty="0">
                <a:solidFill>
                  <a:srgbClr val="FF5050"/>
                </a:solidFill>
                <a:latin typeface="Meiryo UI" pitchFamily="50" charset="-128"/>
                <a:ea typeface="Meiryo UI" pitchFamily="50" charset="-128"/>
                <a:cs typeface="Meiryo UI" pitchFamily="50" charset="-128"/>
              </a:rPr>
              <a:t>･</a:t>
            </a:r>
            <a:r>
              <a:rPr lang="ja-JP" altLang="en-US" sz="2000" b="1" dirty="0">
                <a:solidFill>
                  <a:srgbClr val="FF5050"/>
                </a:solidFill>
                <a:latin typeface="Meiryo UI" pitchFamily="50" charset="-128"/>
                <a:ea typeface="Meiryo UI" pitchFamily="50" charset="-128"/>
                <a:cs typeface="Meiryo UI" pitchFamily="50" charset="-128"/>
              </a:rPr>
              <a:t>ステロイド</a:t>
            </a:r>
          </a:p>
        </p:txBody>
      </p:sp>
      <p:sp>
        <p:nvSpPr>
          <p:cNvPr id="16391" name="AutoShape 13"/>
          <p:cNvSpPr>
            <a:spLocks noChangeArrowheads="1"/>
          </p:cNvSpPr>
          <p:nvPr/>
        </p:nvSpPr>
        <p:spPr bwMode="auto">
          <a:xfrm>
            <a:off x="978082" y="4328037"/>
            <a:ext cx="6975071" cy="2138363"/>
          </a:xfrm>
          <a:prstGeom prst="roundRect">
            <a:avLst>
              <a:gd name="adj" fmla="val 11880"/>
            </a:avLst>
          </a:prstGeom>
          <a:noFill/>
          <a:ln w="50800" cap="rnd">
            <a:solidFill>
              <a:srgbClr val="FF5050"/>
            </a:solidFill>
            <a:prstDash val="sysDot"/>
            <a:round/>
            <a:headEnd/>
            <a:tailEnd/>
          </a:ln>
          <a:extLst>
            <a:ext uri="{909E8E84-426E-40DD-AFC4-6F175D3DCCD1}">
              <a14:hiddenFill xmlns:a14="http://schemas.microsoft.com/office/drawing/2010/main">
                <a:solidFill>
                  <a:schemeClr val="bg1"/>
                </a:solidFill>
              </a14:hiddenFill>
            </a:ext>
          </a:extLst>
        </p:spPr>
        <p:txBody>
          <a:bodyPr wrap="none" lIns="90792" tIns="45395" rIns="90792" bIns="45395" anchor="ctr"/>
          <a:lstStyle/>
          <a:p>
            <a:pPr algn="ctr" defTabSz="909638">
              <a:lnSpc>
                <a:spcPct val="85000"/>
              </a:lnSpc>
            </a:pPr>
            <a:endParaRPr lang="ja-JP" altLang="en-US" sz="2600">
              <a:solidFill>
                <a:srgbClr val="000066"/>
              </a:solidFill>
              <a:latin typeface="Times New Roman" pitchFamily="18" charset="0"/>
              <a:ea typeface="HGP創英角ｺﾞｼｯｸUB" pitchFamily="50" charset="-128"/>
            </a:endParaRPr>
          </a:p>
        </p:txBody>
      </p:sp>
      <p:sp>
        <p:nvSpPr>
          <p:cNvPr id="16392" name="テキスト ボックス 20"/>
          <p:cNvSpPr txBox="1">
            <a:spLocks noChangeArrowheads="1"/>
          </p:cNvSpPr>
          <p:nvPr/>
        </p:nvSpPr>
        <p:spPr bwMode="auto">
          <a:xfrm>
            <a:off x="1451157" y="4153412"/>
            <a:ext cx="1504950" cy="396875"/>
          </a:xfrm>
          <a:prstGeom prst="rect">
            <a:avLst/>
          </a:prstGeom>
          <a:solidFill>
            <a:schemeClr val="bg1"/>
          </a:solidFill>
          <a:ln>
            <a:noFill/>
          </a:ln>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a:solidFill>
                  <a:srgbClr val="FF5050"/>
                </a:solidFill>
                <a:latin typeface="Meiryo UI" pitchFamily="50" charset="-128"/>
                <a:ea typeface="Meiryo UI" pitchFamily="50" charset="-128"/>
                <a:cs typeface="Meiryo UI" pitchFamily="50" charset="-128"/>
              </a:rPr>
              <a:t>主な薬剤</a:t>
            </a:r>
          </a:p>
        </p:txBody>
      </p:sp>
      <p:sp>
        <p:nvSpPr>
          <p:cNvPr id="901123" name="Rectangle 3"/>
          <p:cNvSpPr>
            <a:spLocks noChangeArrowheads="1"/>
          </p:cNvSpPr>
          <p:nvPr/>
        </p:nvSpPr>
        <p:spPr bwMode="auto">
          <a:xfrm>
            <a:off x="260349" y="1000126"/>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11" name="テキスト ボックス 10"/>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-41</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75357826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ChangeArrowheads="1"/>
          </p:cNvSpPr>
          <p:nvPr/>
        </p:nvSpPr>
        <p:spPr bwMode="auto">
          <a:xfrm>
            <a:off x="1001336" y="254794"/>
            <a:ext cx="7087351"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a:r>
              <a:rPr lang="ja-JP" altLang="en-US" sz="3000" b="1" dirty="0">
                <a:latin typeface="Meiryo UI" pitchFamily="50" charset="-128"/>
                <a:ea typeface="Meiryo UI" pitchFamily="50" charset="-128"/>
                <a:cs typeface="Meiryo UI" pitchFamily="50" charset="-128"/>
              </a:rPr>
              <a:t>せん妄の予防</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前駆症状</a:t>
            </a:r>
          </a:p>
        </p:txBody>
      </p:sp>
      <p:sp>
        <p:nvSpPr>
          <p:cNvPr id="17411" name="Rectangle 3"/>
          <p:cNvSpPr txBox="1">
            <a:spLocks noChangeArrowheads="1"/>
          </p:cNvSpPr>
          <p:nvPr/>
        </p:nvSpPr>
        <p:spPr bwMode="auto">
          <a:xfrm>
            <a:off x="609600" y="1127051"/>
            <a:ext cx="8245475" cy="527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eaLnBrk="0" hangingPunct="0">
              <a:defRPr kumimoji="1" sz="3600">
                <a:solidFill>
                  <a:schemeClr val="tx1"/>
                </a:solidFill>
                <a:latin typeface="Arial" pitchFamily="34" charset="0"/>
                <a:ea typeface="ＭＳ Ｐゴシック" pitchFamily="50" charset="-128"/>
              </a:defRPr>
            </a:lvl1pPr>
            <a:lvl2pPr marL="742950" indent="-285750" defTabSz="909638" eaLnBrk="0" hangingPunct="0">
              <a:defRPr kumimoji="1" sz="3600">
                <a:solidFill>
                  <a:schemeClr val="tx1"/>
                </a:solidFill>
                <a:latin typeface="Arial" pitchFamily="34" charset="0"/>
                <a:ea typeface="ＭＳ Ｐゴシック" pitchFamily="50" charset="-128"/>
              </a:defRPr>
            </a:lvl2pPr>
            <a:lvl3pPr marL="1143000" indent="-228600" defTabSz="909638" eaLnBrk="0" hangingPunct="0">
              <a:defRPr kumimoji="1" sz="3600">
                <a:solidFill>
                  <a:schemeClr val="tx1"/>
                </a:solidFill>
                <a:latin typeface="Arial" pitchFamily="34" charset="0"/>
                <a:ea typeface="ＭＳ Ｐゴシック" pitchFamily="50" charset="-128"/>
              </a:defRPr>
            </a:lvl3pPr>
            <a:lvl4pPr marL="1600200" indent="-228600" defTabSz="909638" eaLnBrk="0" hangingPunct="0">
              <a:defRPr kumimoji="1" sz="3600">
                <a:solidFill>
                  <a:schemeClr val="tx1"/>
                </a:solidFill>
                <a:latin typeface="Arial" pitchFamily="34" charset="0"/>
                <a:ea typeface="ＭＳ Ｐゴシック" pitchFamily="50" charset="-128"/>
              </a:defRPr>
            </a:lvl4pPr>
            <a:lvl5pPr marL="2057400" indent="-228600" defTabSz="909638" eaLnBrk="0" hangingPunct="0">
              <a:defRPr kumimoji="1" sz="3600">
                <a:solidFill>
                  <a:schemeClr val="tx1"/>
                </a:solidFill>
                <a:latin typeface="Arial" pitchFamily="34" charset="0"/>
                <a:ea typeface="ＭＳ Ｐゴシック" pitchFamily="50" charset="-128"/>
              </a:defRPr>
            </a:lvl5pPr>
            <a:lvl6pPr marL="25146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963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Clr>
                <a:srgbClr val="FF9900"/>
              </a:buClr>
              <a:buSzPct val="80000"/>
              <a:buFont typeface="Wingdings" pitchFamily="2" charset="2"/>
              <a:buNone/>
            </a:pPr>
            <a:r>
              <a:rPr lang="en-US" altLang="ja-JP" sz="2000" b="1" dirty="0">
                <a:solidFill>
                  <a:srgbClr val="669900"/>
                </a:solidFill>
                <a:latin typeface="Meiryo UI" pitchFamily="50" charset="-128"/>
                <a:ea typeface="Meiryo UI" pitchFamily="50" charset="-128"/>
                <a:cs typeface="Meiryo UI" pitchFamily="50" charset="-128"/>
              </a:rPr>
              <a:t>【</a:t>
            </a:r>
            <a:r>
              <a:rPr lang="ja-JP" altLang="en-US" sz="2000" b="1" dirty="0">
                <a:solidFill>
                  <a:srgbClr val="669900"/>
                </a:solidFill>
                <a:latin typeface="Meiryo UI" pitchFamily="50" charset="-128"/>
                <a:ea typeface="Meiryo UI" pitchFamily="50" charset="-128"/>
                <a:cs typeface="Meiryo UI" pitchFamily="50" charset="-128"/>
              </a:rPr>
              <a:t>発症因子の評価と対策</a:t>
            </a:r>
            <a:r>
              <a:rPr lang="en-US" altLang="ja-JP" sz="2000" b="1" dirty="0">
                <a:solidFill>
                  <a:srgbClr val="669900"/>
                </a:solidFill>
                <a:latin typeface="Meiryo UI" pitchFamily="50" charset="-128"/>
                <a:ea typeface="Meiryo UI" pitchFamily="50" charset="-128"/>
                <a:cs typeface="Meiryo UI" pitchFamily="50" charset="-128"/>
              </a:rPr>
              <a:t>】</a:t>
            </a:r>
            <a:endParaRPr lang="ja-JP" altLang="en-US" sz="2000" b="1" dirty="0">
              <a:solidFill>
                <a:srgbClr val="669900"/>
              </a:solidFill>
              <a:latin typeface="Meiryo UI" pitchFamily="50" charset="-128"/>
              <a:ea typeface="Meiryo UI" pitchFamily="50" charset="-128"/>
              <a:cs typeface="Meiryo UI" pitchFamily="50" charset="-128"/>
            </a:endParaRPr>
          </a:p>
          <a:p>
            <a:pPr eaLnBrk="1" hangingPunct="1">
              <a:buClr>
                <a:srgbClr val="FF9900"/>
              </a:buClr>
              <a:buSzPct val="80000"/>
              <a:buFont typeface="Wingdings" pitchFamily="2" charset="2"/>
              <a:buNone/>
            </a:pPr>
            <a:r>
              <a:rPr lang="ja-JP" altLang="en-US" sz="2000" b="1" dirty="0">
                <a:solidFill>
                  <a:schemeClr val="hlink"/>
                </a:solidFill>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1</a:t>
            </a:r>
            <a:r>
              <a:rPr lang="ja-JP" altLang="en-US" sz="2000" b="1" dirty="0">
                <a:latin typeface="Meiryo UI" pitchFamily="50" charset="-128"/>
                <a:ea typeface="Meiryo UI" pitchFamily="50" charset="-128"/>
                <a:cs typeface="Meiryo UI" pitchFamily="50" charset="-128"/>
              </a:rPr>
              <a:t>）聴覚</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視覚機能</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移動能力低下の援助</a:t>
            </a:r>
          </a:p>
          <a:p>
            <a:pPr eaLnBrk="1" hangingPunct="1">
              <a:buClr>
                <a:srgbClr val="FF9900"/>
              </a:buClr>
              <a:buSzPct val="80000"/>
              <a:buFont typeface="Wingdings" pitchFamily="2" charset="2"/>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：補聴器、眼鏡等の補助具、リハビリ</a:t>
            </a:r>
          </a:p>
          <a:p>
            <a:pPr eaLnBrk="1" hangingPunct="1">
              <a:spcBef>
                <a:spcPts val="600"/>
              </a:spcBef>
              <a:buClr>
                <a:srgbClr val="FF9900"/>
              </a:buClr>
              <a:buSzPct val="80000"/>
              <a:buFont typeface="Wingdings" pitchFamily="2" charset="2"/>
              <a:buNone/>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2</a:t>
            </a:r>
            <a:r>
              <a:rPr lang="ja-JP" altLang="en-US" sz="2000" b="1" dirty="0">
                <a:latin typeface="Meiryo UI" pitchFamily="50" charset="-128"/>
                <a:ea typeface="Meiryo UI" pitchFamily="50" charset="-128"/>
                <a:cs typeface="Meiryo UI" pitchFamily="50" charset="-128"/>
              </a:rPr>
              <a:t>）栄養状態（脱水）の管理</a:t>
            </a:r>
          </a:p>
          <a:p>
            <a:pPr eaLnBrk="1" hangingPunct="1">
              <a:spcBef>
                <a:spcPts val="600"/>
              </a:spcBef>
              <a:buClr>
                <a:srgbClr val="FF9900"/>
              </a:buClr>
              <a:buSzPct val="80000"/>
              <a:buFont typeface="Wingdings" pitchFamily="2" charset="2"/>
              <a:buNone/>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3</a:t>
            </a:r>
            <a:r>
              <a:rPr lang="ja-JP" altLang="en-US" sz="2000" b="1" dirty="0">
                <a:latin typeface="Meiryo UI" pitchFamily="50" charset="-128"/>
                <a:ea typeface="Meiryo UI" pitchFamily="50" charset="-128"/>
                <a:cs typeface="Meiryo UI" pitchFamily="50" charset="-128"/>
              </a:rPr>
              <a:t>）睡眠障害の是正、不安、抑うつの</a:t>
            </a:r>
            <a:r>
              <a:rPr lang="ja-JP" altLang="en-US" sz="2000" b="1" dirty="0" smtClean="0">
                <a:latin typeface="Meiryo UI" pitchFamily="50" charset="-128"/>
                <a:ea typeface="Meiryo UI" pitchFamily="50" charset="-128"/>
                <a:cs typeface="Meiryo UI" pitchFamily="50" charset="-128"/>
              </a:rPr>
              <a:t>緩和</a:t>
            </a:r>
            <a:endParaRPr lang="ja-JP" altLang="en-US" sz="2000" b="1" dirty="0">
              <a:solidFill>
                <a:srgbClr val="C00000"/>
              </a:solidFill>
              <a:latin typeface="Meiryo UI" pitchFamily="50" charset="-128"/>
              <a:ea typeface="Meiryo UI" pitchFamily="50" charset="-128"/>
              <a:cs typeface="Meiryo UI" pitchFamily="50" charset="-128"/>
            </a:endParaRPr>
          </a:p>
          <a:p>
            <a:pPr eaLnBrk="1" hangingPunct="1">
              <a:spcBef>
                <a:spcPts val="600"/>
              </a:spcBef>
              <a:buClr>
                <a:srgbClr val="FF9900"/>
              </a:buClr>
              <a:buSzPct val="80000"/>
              <a:buFont typeface="Wingdings" pitchFamily="2" charset="2"/>
              <a:buNone/>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4</a:t>
            </a:r>
            <a:r>
              <a:rPr lang="ja-JP" altLang="en-US" sz="2000" b="1" dirty="0">
                <a:latin typeface="Meiryo UI" pitchFamily="50" charset="-128"/>
                <a:ea typeface="Meiryo UI" pitchFamily="50" charset="-128"/>
                <a:cs typeface="Meiryo UI" pitchFamily="50" charset="-128"/>
              </a:rPr>
              <a:t>）脳の画像検査、脳波検査の施行。血液生化学検査</a:t>
            </a:r>
          </a:p>
          <a:p>
            <a:pPr eaLnBrk="1" hangingPunct="1">
              <a:spcBef>
                <a:spcPts val="600"/>
              </a:spcBef>
              <a:buClr>
                <a:srgbClr val="FF9900"/>
              </a:buClr>
              <a:buSzPct val="80000"/>
              <a:buFont typeface="Wingdings" pitchFamily="2" charset="2"/>
              <a:buNone/>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5</a:t>
            </a:r>
            <a:r>
              <a:rPr lang="ja-JP" altLang="en-US" sz="2000" b="1" dirty="0">
                <a:latin typeface="Meiryo UI" pitchFamily="50" charset="-128"/>
                <a:ea typeface="Meiryo UI" pitchFamily="50" charset="-128"/>
                <a:cs typeface="Meiryo UI" pitchFamily="50" charset="-128"/>
              </a:rPr>
              <a:t>）見当識障害の有無のチェック</a:t>
            </a:r>
          </a:p>
          <a:p>
            <a:pPr eaLnBrk="1" hangingPunct="1">
              <a:spcBef>
                <a:spcPts val="600"/>
              </a:spcBef>
              <a:buClr>
                <a:srgbClr val="FF9900"/>
              </a:buClr>
              <a:buSzPct val="80000"/>
              <a:buFont typeface="Wingdings" pitchFamily="2" charset="2"/>
              <a:buNone/>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6</a:t>
            </a:r>
            <a:r>
              <a:rPr lang="ja-JP" altLang="en-US" sz="2000" b="1" dirty="0">
                <a:latin typeface="Meiryo UI" pitchFamily="50" charset="-128"/>
                <a:ea typeface="Meiryo UI" pitchFamily="50" charset="-128"/>
                <a:cs typeface="Meiryo UI" pitchFamily="50" charset="-128"/>
              </a:rPr>
              <a:t>）使用薬剤内容の検討：抗コリン作用薬、</a:t>
            </a:r>
            <a:r>
              <a:rPr lang="ja-JP" altLang="en-US" sz="2000" b="1" dirty="0" smtClean="0">
                <a:latin typeface="Meiryo UI" pitchFamily="50" charset="-128"/>
                <a:ea typeface="Meiryo UI" pitchFamily="50" charset="-128"/>
                <a:cs typeface="Meiryo UI" pitchFamily="50" charset="-128"/>
              </a:rPr>
              <a:t>ベンゾジアゼピン</a:t>
            </a:r>
            <a:r>
              <a:rPr lang="en-US" altLang="ja-JP" sz="2000" b="1" dirty="0">
                <a:latin typeface="Meiryo UI" pitchFamily="50" charset="-128"/>
                <a:ea typeface="Meiryo UI" pitchFamily="50" charset="-128"/>
                <a:cs typeface="Meiryo UI" pitchFamily="50" charset="-128"/>
              </a:rPr>
              <a:t>(BZ)</a:t>
            </a:r>
            <a:r>
              <a:rPr lang="ja-JP" altLang="en-US" sz="2000" b="1" dirty="0" smtClean="0">
                <a:latin typeface="Meiryo UI" pitchFamily="50" charset="-128"/>
                <a:ea typeface="Meiryo UI" pitchFamily="50" charset="-128"/>
                <a:cs typeface="Meiryo UI" pitchFamily="50" charset="-128"/>
              </a:rPr>
              <a:t>系</a:t>
            </a:r>
            <a:endParaRPr lang="ja-JP" altLang="en-US" sz="2000" b="1" dirty="0">
              <a:latin typeface="Meiryo UI" pitchFamily="50" charset="-128"/>
              <a:ea typeface="Meiryo UI" pitchFamily="50" charset="-128"/>
              <a:cs typeface="Meiryo UI" pitchFamily="50" charset="-128"/>
            </a:endParaRPr>
          </a:p>
          <a:p>
            <a:pPr eaLnBrk="1" hangingPunct="1">
              <a:buClr>
                <a:srgbClr val="FF9900"/>
              </a:buClr>
              <a:buSzPct val="80000"/>
              <a:buFont typeface="Wingdings" pitchFamily="2" charset="2"/>
              <a:buNone/>
            </a:pPr>
            <a:r>
              <a:rPr lang="ja-JP" altLang="en-US" sz="2000" b="1" dirty="0" smtClean="0">
                <a:latin typeface="Meiryo UI" pitchFamily="50" charset="-128"/>
                <a:ea typeface="Meiryo UI" pitchFamily="50" charset="-128"/>
                <a:cs typeface="Meiryo UI" pitchFamily="50" charset="-128"/>
              </a:rPr>
              <a:t>                                        の</a:t>
            </a:r>
            <a:r>
              <a:rPr lang="ja-JP" altLang="en-US" sz="2000" b="1" dirty="0">
                <a:latin typeface="Meiryo UI" pitchFamily="50" charset="-128"/>
                <a:ea typeface="Meiryo UI" pitchFamily="50" charset="-128"/>
                <a:cs typeface="Meiryo UI" pitchFamily="50" charset="-128"/>
              </a:rPr>
              <a:t>減量</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中止 </a:t>
            </a:r>
          </a:p>
          <a:p>
            <a:pPr eaLnBrk="1" hangingPunct="1"/>
            <a:r>
              <a:rPr lang="en-US" altLang="ja-JP" sz="2000" b="1" dirty="0" smtClean="0">
                <a:solidFill>
                  <a:srgbClr val="669900"/>
                </a:solidFill>
                <a:latin typeface="Meiryo UI" pitchFamily="50" charset="-128"/>
                <a:ea typeface="Meiryo UI" pitchFamily="50" charset="-128"/>
                <a:cs typeface="Meiryo UI" pitchFamily="50" charset="-128"/>
              </a:rPr>
              <a:t>【</a:t>
            </a:r>
            <a:r>
              <a:rPr lang="ja-JP" altLang="en-US" sz="2000" b="1" dirty="0">
                <a:solidFill>
                  <a:srgbClr val="669900"/>
                </a:solidFill>
                <a:latin typeface="Meiryo UI" pitchFamily="50" charset="-128"/>
                <a:ea typeface="Meiryo UI" pitchFamily="50" charset="-128"/>
                <a:cs typeface="Meiryo UI" pitchFamily="50" charset="-128"/>
              </a:rPr>
              <a:t>前駆症状</a:t>
            </a:r>
            <a:r>
              <a:rPr lang="en-US" altLang="ja-JP" sz="2000" b="1" dirty="0">
                <a:solidFill>
                  <a:srgbClr val="669900"/>
                </a:solidFill>
                <a:latin typeface="Meiryo UI" pitchFamily="50" charset="-128"/>
                <a:ea typeface="Meiryo UI" pitchFamily="50" charset="-128"/>
                <a:cs typeface="Meiryo UI" pitchFamily="50" charset="-128"/>
              </a:rPr>
              <a:t>】</a:t>
            </a:r>
            <a:endParaRPr lang="ja-JP" altLang="en-US" sz="2000" b="1" dirty="0">
              <a:solidFill>
                <a:srgbClr val="669900"/>
              </a:solidFill>
              <a:latin typeface="Meiryo UI" pitchFamily="50" charset="-128"/>
              <a:ea typeface="Meiryo UI" pitchFamily="50" charset="-128"/>
              <a:cs typeface="Meiryo UI" pitchFamily="50" charset="-128"/>
            </a:endParaRPr>
          </a:p>
          <a:p>
            <a:pPr eaLnBrk="1" hangingPunct="1"/>
            <a:r>
              <a:rPr lang="ja-JP" altLang="en-US" sz="2000" b="1" dirty="0">
                <a:solidFill>
                  <a:schemeClr val="hlink"/>
                </a:solidFill>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1</a:t>
            </a:r>
            <a:r>
              <a:rPr lang="ja-JP" altLang="en-US" sz="2000" b="1" dirty="0">
                <a:latin typeface="Meiryo UI" pitchFamily="50" charset="-128"/>
                <a:ea typeface="Meiryo UI" pitchFamily="50" charset="-128"/>
                <a:cs typeface="Meiryo UI" pitchFamily="50" charset="-128"/>
              </a:rPr>
              <a:t>）わずかな注意力の低下</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計算間違い</a:t>
            </a:r>
            <a:r>
              <a:rPr lang="en-US" altLang="ja-JP" sz="2000" b="1" dirty="0">
                <a:latin typeface="Meiryo UI" pitchFamily="50" charset="-128"/>
                <a:ea typeface="Meiryo UI" pitchFamily="50" charset="-128"/>
                <a:cs typeface="Meiryo UI" pitchFamily="50" charset="-128"/>
              </a:rPr>
              <a:t>)</a:t>
            </a:r>
            <a:r>
              <a:rPr lang="ja-JP" altLang="en-US" sz="2000" b="1" dirty="0" err="1">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集中困難、記銘力低下、</a:t>
            </a:r>
          </a:p>
          <a:p>
            <a:pPr eaLnBrk="1" hangingPunct="1"/>
            <a:r>
              <a:rPr lang="ja-JP" altLang="en-US" sz="2000" b="1" dirty="0">
                <a:latin typeface="Meiryo UI" pitchFamily="50" charset="-128"/>
                <a:ea typeface="Meiryo UI" pitchFamily="50" charset="-128"/>
                <a:cs typeface="Meiryo UI" pitchFamily="50" charset="-128"/>
              </a:rPr>
              <a:t>          理解力低下</a:t>
            </a: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2</a:t>
            </a:r>
            <a:r>
              <a:rPr lang="ja-JP" altLang="en-US" sz="2000" b="1" dirty="0">
                <a:latin typeface="Meiryo UI" pitchFamily="50" charset="-128"/>
                <a:ea typeface="Meiryo UI" pitchFamily="50" charset="-128"/>
                <a:cs typeface="Meiryo UI" pitchFamily="50" charset="-128"/>
              </a:rPr>
              <a:t>）見当識の障害</a:t>
            </a: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3</a:t>
            </a:r>
            <a:r>
              <a:rPr lang="ja-JP" altLang="en-US" sz="2000" b="1" dirty="0">
                <a:latin typeface="Meiryo UI" pitchFamily="50" charset="-128"/>
                <a:ea typeface="Meiryo UI" pitchFamily="50" charset="-128"/>
                <a:cs typeface="Meiryo UI" pitchFamily="50" charset="-128"/>
              </a:rPr>
              <a:t>）睡眠の障害、悪夢</a:t>
            </a: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4</a:t>
            </a:r>
            <a:r>
              <a:rPr lang="ja-JP" altLang="en-US" sz="2000" b="1" dirty="0">
                <a:latin typeface="Meiryo UI" pitchFamily="50" charset="-128"/>
                <a:ea typeface="Meiryo UI" pitchFamily="50" charset="-128"/>
                <a:cs typeface="Meiryo UI" pitchFamily="50" charset="-128"/>
              </a:rPr>
              <a:t>）落ち着きなさ、イライラしやすさ、怒りっぽさ</a:t>
            </a:r>
          </a:p>
        </p:txBody>
      </p:sp>
      <p:sp>
        <p:nvSpPr>
          <p:cNvPr id="901123" name="Rectangle 3"/>
          <p:cNvSpPr>
            <a:spLocks noChangeArrowheads="1"/>
          </p:cNvSpPr>
          <p:nvPr/>
        </p:nvSpPr>
        <p:spPr bwMode="auto">
          <a:xfrm>
            <a:off x="260350" y="907422"/>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-42</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144316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660525" y="300399"/>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メイリオ" pitchFamily="50" charset="-128"/>
                <a:ea typeface="メイリオ" pitchFamily="50" charset="-128"/>
                <a:cs typeface="Trebuchet MS" pitchFamily="34" charset="0"/>
              </a:rPr>
              <a:t>アセスメントツール</a:t>
            </a:r>
            <a:endParaRPr lang="ja-JP" altLang="ja-JP" sz="3000" b="1" dirty="0">
              <a:latin typeface="メイリオ" pitchFamily="50" charset="-128"/>
              <a:ea typeface="メイリオ" pitchFamily="50" charset="-128"/>
              <a:cs typeface="Trebuchet MS" pitchFamily="34" charset="0"/>
            </a:endParaRPr>
          </a:p>
        </p:txBody>
      </p:sp>
      <p:sp>
        <p:nvSpPr>
          <p:cNvPr id="901123" name="Rectangle 3"/>
          <p:cNvSpPr>
            <a:spLocks noChangeArrowheads="1"/>
          </p:cNvSpPr>
          <p:nvPr/>
        </p:nvSpPr>
        <p:spPr bwMode="auto">
          <a:xfrm>
            <a:off x="260350" y="936626"/>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-43</a:t>
            </a:r>
            <a:endParaRPr kumimoji="1" lang="ja-JP" altLang="en-US" sz="1600" b="1" dirty="0">
              <a:latin typeface="Meiryo UI" pitchFamily="50" charset="-128"/>
              <a:ea typeface="Meiryo UI" pitchFamily="50" charset="-128"/>
              <a:cs typeface="Meiryo UI" pitchFamily="50" charset="-128"/>
            </a:endParaRPr>
          </a:p>
        </p:txBody>
      </p:sp>
      <p:sp>
        <p:nvSpPr>
          <p:cNvPr id="31745" name="Rectangle 1"/>
          <p:cNvSpPr>
            <a:spLocks noChangeArrowheads="1"/>
          </p:cNvSpPr>
          <p:nvPr/>
        </p:nvSpPr>
        <p:spPr bwMode="auto">
          <a:xfrm>
            <a:off x="425669" y="1570883"/>
            <a:ext cx="8404006" cy="43088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54000" algn="l" defTabSz="914400" rtl="0" eaLnBrk="1" fontAlgn="base" latinLnBrk="0" hangingPunct="1">
              <a:lnSpc>
                <a:spcPct val="150000"/>
              </a:lnSpc>
              <a:spcBef>
                <a:spcPct val="0"/>
              </a:spcBef>
              <a:spcAft>
                <a:spcPct val="0"/>
              </a:spcAft>
              <a:buClrTx/>
              <a:buSzTx/>
              <a:buFontTx/>
              <a:buNone/>
              <a:tabLst/>
            </a:pPr>
            <a:r>
              <a:rPr kumimoji="1" lang="ja-JP" sz="2800" b="1" i="0" u="none" strike="noStrike" cap="none" normalizeH="0" baseline="0" dirty="0" smtClean="0">
                <a:ln>
                  <a:noFill/>
                </a:ln>
                <a:solidFill>
                  <a:srgbClr val="669900"/>
                </a:solidFill>
                <a:effectLst/>
                <a:latin typeface="Meiryo UI" pitchFamily="50" charset="-128"/>
                <a:ea typeface="Meiryo UI" pitchFamily="50" charset="-128"/>
                <a:cs typeface="Meiryo UI" pitchFamily="50" charset="-128"/>
              </a:rPr>
              <a:t>質問形式</a:t>
            </a:r>
          </a:p>
          <a:p>
            <a:pPr lvl="1" indent="254000" eaLnBrk="0" hangingPunct="0">
              <a:lnSpc>
                <a:spcPct val="150000"/>
              </a:lnSpc>
              <a:buFont typeface="Wingdings" pitchFamily="2" charset="2"/>
              <a:buChar char="l"/>
            </a:pPr>
            <a:r>
              <a:rPr kumimoji="1" lang="ja-JP" sz="2400" b="1" i="0" u="none" strike="noStrike" cap="none" normalizeH="0" baseline="0" dirty="0" smtClean="0">
                <a:ln>
                  <a:noFill/>
                </a:ln>
                <a:effectLst/>
                <a:latin typeface="Meiryo UI" pitchFamily="50" charset="-128"/>
                <a:ea typeface="Meiryo UI" pitchFamily="50" charset="-128"/>
                <a:cs typeface="Meiryo UI" pitchFamily="50" charset="-128"/>
              </a:rPr>
              <a:t>改訂版長谷川式簡易知的機能評価スケール</a:t>
            </a:r>
            <a:endPar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endParaRPr>
          </a:p>
          <a:p>
            <a:pPr lvl="1" indent="254000" eaLnBrk="0" hangingPunct="0">
              <a:lnSpc>
                <a:spcPct val="150000"/>
              </a:lnSpc>
              <a:spcAft>
                <a:spcPts val="1200"/>
              </a:spcAft>
              <a:buFont typeface="Wingdings" pitchFamily="2" charset="2"/>
              <a:buChar char="l"/>
            </a:pP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Mini-Mental State Examination</a:t>
            </a:r>
          </a:p>
          <a:p>
            <a:pPr marL="0" marR="0" lvl="0" indent="254000" algn="l" defTabSz="914400" rtl="0" eaLnBrk="0" fontAlgn="base" latinLnBrk="0" hangingPunct="0">
              <a:lnSpc>
                <a:spcPct val="150000"/>
              </a:lnSpc>
              <a:spcBef>
                <a:spcPct val="0"/>
              </a:spcBef>
              <a:spcAft>
                <a:spcPct val="0"/>
              </a:spcAft>
              <a:buClrTx/>
              <a:buSzTx/>
              <a:buFontTx/>
              <a:buNone/>
              <a:tabLst/>
            </a:pPr>
            <a:r>
              <a:rPr kumimoji="1" lang="ja-JP" altLang="en-US" sz="2800" b="1" i="0" u="none" strike="noStrike" cap="none" normalizeH="0" baseline="0" dirty="0" smtClean="0">
                <a:ln>
                  <a:noFill/>
                </a:ln>
                <a:solidFill>
                  <a:srgbClr val="669900"/>
                </a:solidFill>
                <a:effectLst/>
                <a:latin typeface="Meiryo UI" pitchFamily="50" charset="-128"/>
                <a:ea typeface="Meiryo UI" pitchFamily="50" charset="-128"/>
                <a:cs typeface="Meiryo UI" pitchFamily="50" charset="-128"/>
              </a:rPr>
              <a:t>観察形式</a:t>
            </a:r>
          </a:p>
          <a:p>
            <a:pPr lvl="1" indent="254000" eaLnBrk="0" hangingPunct="0">
              <a:lnSpc>
                <a:spcPct val="150000"/>
              </a:lnSpc>
              <a:buFont typeface="Wingdings" pitchFamily="2" charset="2"/>
              <a:buChar char="l"/>
            </a:pP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Delirium Rating Scale</a:t>
            </a:r>
            <a:r>
              <a:rPr kumimoji="1" lang="ja-JP" altLang="en-US" sz="2400" b="1" i="0" u="none" strike="noStrike" cap="none" normalizeH="0" baseline="0" dirty="0" smtClean="0">
                <a:ln>
                  <a:noFill/>
                </a:ln>
                <a:effectLst/>
                <a:latin typeface="Meiryo UI" pitchFamily="50" charset="-128"/>
                <a:ea typeface="Meiryo UI" pitchFamily="50" charset="-128"/>
                <a:cs typeface="Meiryo UI" pitchFamily="50" charset="-128"/>
              </a:rPr>
              <a:t>（</a:t>
            </a: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DRS</a:t>
            </a:r>
            <a:r>
              <a:rPr kumimoji="1" lang="ja-JP" altLang="en-US" sz="2400" b="1" i="0" u="none" strike="noStrike" cap="none" normalizeH="0" baseline="0" dirty="0" smtClean="0">
                <a:ln>
                  <a:noFill/>
                </a:ln>
                <a:effectLst/>
                <a:latin typeface="Meiryo UI" pitchFamily="50" charset="-128"/>
                <a:ea typeface="Meiryo UI" pitchFamily="50" charset="-128"/>
                <a:cs typeface="Meiryo UI" pitchFamily="50" charset="-128"/>
              </a:rPr>
              <a:t>）</a:t>
            </a:r>
          </a:p>
          <a:p>
            <a:pPr lvl="1" indent="254000" eaLnBrk="0" hangingPunct="0">
              <a:lnSpc>
                <a:spcPct val="150000"/>
              </a:lnSpc>
              <a:buFont typeface="Wingdings" pitchFamily="2" charset="2"/>
              <a:buChar char="l"/>
            </a:pP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Memorial Delirium Assessment Scale</a:t>
            </a:r>
            <a:r>
              <a:rPr kumimoji="1" lang="ja-JP" altLang="en-US" sz="2400" b="1" i="0" u="none" strike="noStrike" cap="none" normalizeH="0" baseline="0" dirty="0" smtClean="0">
                <a:ln>
                  <a:noFill/>
                </a:ln>
                <a:effectLst/>
                <a:latin typeface="Meiryo UI" pitchFamily="50" charset="-128"/>
                <a:ea typeface="Meiryo UI" pitchFamily="50" charset="-128"/>
                <a:cs typeface="Meiryo UI" pitchFamily="50" charset="-128"/>
              </a:rPr>
              <a:t>（</a:t>
            </a: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MDAS</a:t>
            </a:r>
            <a:r>
              <a:rPr kumimoji="1" lang="ja-JP" altLang="en-US" sz="2400" b="1" i="0" u="none" strike="noStrike" cap="none" normalizeH="0" baseline="0" dirty="0" smtClean="0">
                <a:ln>
                  <a:noFill/>
                </a:ln>
                <a:effectLst/>
                <a:latin typeface="Meiryo UI" pitchFamily="50" charset="-128"/>
                <a:ea typeface="Meiryo UI" pitchFamily="50" charset="-128"/>
                <a:cs typeface="Meiryo UI" pitchFamily="50" charset="-128"/>
              </a:rPr>
              <a:t>）</a:t>
            </a:r>
            <a:endPar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endParaRPr>
          </a:p>
          <a:p>
            <a:pPr lvl="1" indent="254000" eaLnBrk="0" hangingPunct="0">
              <a:lnSpc>
                <a:spcPct val="150000"/>
              </a:lnSpc>
              <a:buFont typeface="Wingdings" pitchFamily="2" charset="2"/>
              <a:buChar char="l"/>
            </a:pP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Delirium Screening Tool</a:t>
            </a:r>
            <a:r>
              <a:rPr kumimoji="1" lang="ja-JP" altLang="en-US" sz="2400" b="1" i="0" u="none" strike="noStrike" cap="none" normalizeH="0" baseline="0" dirty="0" smtClean="0">
                <a:ln>
                  <a:noFill/>
                </a:ln>
                <a:effectLst/>
                <a:latin typeface="Meiryo UI" pitchFamily="50" charset="-128"/>
                <a:ea typeface="Meiryo UI" pitchFamily="50" charset="-128"/>
                <a:cs typeface="Meiryo UI" pitchFamily="50" charset="-128"/>
              </a:rPr>
              <a:t>（</a:t>
            </a:r>
            <a:r>
              <a:rPr kumimoji="1" lang="en-US" altLang="ja-JP" sz="2400" b="1" i="0" u="none" strike="noStrike" cap="none" normalizeH="0" baseline="0" dirty="0" smtClean="0">
                <a:ln>
                  <a:noFill/>
                </a:ln>
                <a:effectLst/>
                <a:latin typeface="Meiryo UI" pitchFamily="50" charset="-128"/>
                <a:ea typeface="Meiryo UI" pitchFamily="50" charset="-128"/>
                <a:cs typeface="Meiryo UI" pitchFamily="50" charset="-128"/>
              </a:rPr>
              <a:t>DST</a:t>
            </a:r>
            <a:r>
              <a:rPr kumimoji="1" lang="ja-JP" altLang="en-US" sz="2400" b="1" i="0" u="none" strike="noStrike" cap="none" normalizeH="0" baseline="0" dirty="0" smtClean="0">
                <a:ln>
                  <a:noFill/>
                </a:ln>
                <a:effectLst/>
                <a:latin typeface="Meiryo UI" pitchFamily="50" charset="-128"/>
                <a:ea typeface="Meiryo UI" pitchFamily="50" charset="-128"/>
                <a:cs typeface="Meiryo UI" pitchFamily="50" charset="-128"/>
              </a:rPr>
              <a: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660525" y="300399"/>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en-US" altLang="ja-JP" sz="3000" b="1" dirty="0" smtClean="0">
                <a:latin typeface="メイリオ" pitchFamily="50" charset="-128"/>
                <a:ea typeface="メイリオ" pitchFamily="50" charset="-128"/>
                <a:cs typeface="Trebuchet MS" pitchFamily="34" charset="0"/>
              </a:rPr>
              <a:t>DST</a:t>
            </a:r>
            <a:r>
              <a:rPr lang="ja-JP" altLang="en-US" sz="3000" b="1" dirty="0" smtClean="0">
                <a:latin typeface="メイリオ" pitchFamily="50" charset="-128"/>
                <a:ea typeface="メイリオ" pitchFamily="50" charset="-128"/>
                <a:cs typeface="Trebuchet MS" pitchFamily="34" charset="0"/>
              </a:rPr>
              <a:t>の紹介</a:t>
            </a:r>
            <a:endParaRPr lang="ja-JP" altLang="ja-JP" sz="3000" b="1" dirty="0">
              <a:latin typeface="メイリオ" pitchFamily="50" charset="-128"/>
              <a:ea typeface="メイリオ" pitchFamily="50" charset="-128"/>
              <a:cs typeface="Trebuchet MS" pitchFamily="34" charset="0"/>
            </a:endParaRPr>
          </a:p>
        </p:txBody>
      </p:sp>
      <p:sp>
        <p:nvSpPr>
          <p:cNvPr id="901123" name="Rectangle 3"/>
          <p:cNvSpPr>
            <a:spLocks noChangeArrowheads="1"/>
          </p:cNvSpPr>
          <p:nvPr/>
        </p:nvSpPr>
        <p:spPr bwMode="auto">
          <a:xfrm>
            <a:off x="260350" y="936626"/>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-44</a:t>
            </a:r>
            <a:endParaRPr kumimoji="1" lang="ja-JP" altLang="en-US" sz="1600" b="1" dirty="0">
              <a:latin typeface="Meiryo UI" pitchFamily="50" charset="-128"/>
              <a:ea typeface="Meiryo UI" pitchFamily="50" charset="-128"/>
              <a:cs typeface="Meiryo UI" pitchFamily="50" charset="-128"/>
            </a:endParaRPr>
          </a:p>
        </p:txBody>
      </p:sp>
      <p:sp>
        <p:nvSpPr>
          <p:cNvPr id="8" name="正方形/長方形 7"/>
          <p:cNvSpPr/>
          <p:nvPr/>
        </p:nvSpPr>
        <p:spPr>
          <a:xfrm>
            <a:off x="467833" y="1281728"/>
            <a:ext cx="8240232" cy="5016758"/>
          </a:xfrm>
          <a:prstGeom prst="rect">
            <a:avLst/>
          </a:prstGeom>
        </p:spPr>
        <p:txBody>
          <a:bodyPr wrap="square">
            <a:spAutoFit/>
          </a:bodyPr>
          <a:lstStyle/>
          <a:p>
            <a:pPr>
              <a:lnSpc>
                <a:spcPct val="150000"/>
              </a:lnSpc>
            </a:pPr>
            <a:r>
              <a:rPr lang="en-US" altLang="ja-JP" sz="2000" b="1" dirty="0" smtClean="0">
                <a:latin typeface="メイリオ" pitchFamily="50" charset="-128"/>
                <a:ea typeface="メイリオ" pitchFamily="50" charset="-128"/>
                <a:cs typeface="メイリオ" pitchFamily="50" charset="-128"/>
              </a:rPr>
              <a:t>Delirium Screening Tool</a:t>
            </a:r>
            <a:r>
              <a:rPr lang="ja-JP" altLang="en-US" sz="2000" b="1" dirty="0" smtClean="0">
                <a:latin typeface="メイリオ" pitchFamily="50" charset="-128"/>
                <a:ea typeface="メイリオ" pitchFamily="50" charset="-128"/>
                <a:cs typeface="メイリオ" pitchFamily="50" charset="-128"/>
              </a:rPr>
              <a:t>（</a:t>
            </a:r>
            <a:r>
              <a:rPr lang="en-US" altLang="ja-JP" sz="2000" b="1" dirty="0" smtClean="0">
                <a:latin typeface="メイリオ" pitchFamily="50" charset="-128"/>
                <a:ea typeface="メイリオ" pitchFamily="50" charset="-128"/>
                <a:cs typeface="メイリオ" pitchFamily="50" charset="-128"/>
              </a:rPr>
              <a:t>DST</a:t>
            </a:r>
            <a:r>
              <a:rPr lang="ja-JP" altLang="en-US" sz="2000" b="1" dirty="0" smtClean="0">
                <a:latin typeface="メイリオ" pitchFamily="50" charset="-128"/>
                <a:ea typeface="メイリオ" pitchFamily="50" charset="-128"/>
                <a:cs typeface="メイリオ" pitchFamily="50" charset="-128"/>
              </a:rPr>
              <a:t>）：せん妄スクリーニング・ツール</a:t>
            </a:r>
          </a:p>
          <a:p>
            <a:pPr>
              <a:lnSpc>
                <a:spcPct val="150000"/>
              </a:lnSpc>
            </a:pPr>
            <a:r>
              <a:rPr lang="ja-JP" altLang="en-US" sz="2000" b="1" dirty="0" smtClean="0">
                <a:latin typeface="メイリオ" pitchFamily="50" charset="-128"/>
                <a:ea typeface="メイリオ" pitchFamily="50" charset="-128"/>
                <a:cs typeface="メイリオ" pitchFamily="50" charset="-128"/>
              </a:rPr>
              <a:t>「Ａ：意識・覚醒・環境認識のレベル」：７項目</a:t>
            </a:r>
          </a:p>
          <a:p>
            <a:pPr>
              <a:lnSpc>
                <a:spcPct val="150000"/>
              </a:lnSpc>
            </a:pPr>
            <a:r>
              <a:rPr lang="ja-JP" altLang="en-US" sz="2000" b="1" dirty="0" smtClean="0">
                <a:latin typeface="メイリオ" pitchFamily="50" charset="-128"/>
                <a:ea typeface="メイリオ" pitchFamily="50" charset="-128"/>
                <a:cs typeface="メイリオ" pitchFamily="50" charset="-128"/>
              </a:rPr>
              <a:t>「Ｂ：認知の変化」：２項目</a:t>
            </a:r>
          </a:p>
          <a:p>
            <a:pPr>
              <a:lnSpc>
                <a:spcPct val="150000"/>
              </a:lnSpc>
            </a:pPr>
            <a:r>
              <a:rPr lang="ja-JP" altLang="en-US" sz="2000" b="1" dirty="0" smtClean="0">
                <a:latin typeface="メイリオ" pitchFamily="50" charset="-128"/>
                <a:ea typeface="メイリオ" pitchFamily="50" charset="-128"/>
                <a:cs typeface="メイリオ" pitchFamily="50" charset="-128"/>
              </a:rPr>
              <a:t>「Ｃ：症状の変動」：２項目</a:t>
            </a:r>
          </a:p>
          <a:p>
            <a:r>
              <a:rPr lang="ja-JP" altLang="en-US" sz="2000" b="1" dirty="0" smtClean="0">
                <a:latin typeface="メイリオ" pitchFamily="50" charset="-128"/>
                <a:ea typeface="メイリオ" pitchFamily="50" charset="-128"/>
                <a:cs typeface="メイリオ" pitchFamily="50" charset="-128"/>
              </a:rPr>
              <a:t>　　の３系列・</a:t>
            </a:r>
            <a:r>
              <a:rPr lang="en-US" altLang="ja-JP" sz="2000" b="1" dirty="0" smtClean="0">
                <a:latin typeface="メイリオ" pitchFamily="50" charset="-128"/>
                <a:ea typeface="メイリオ" pitchFamily="50" charset="-128"/>
                <a:cs typeface="メイリオ" pitchFamily="50" charset="-128"/>
              </a:rPr>
              <a:t>11</a:t>
            </a:r>
            <a:r>
              <a:rPr lang="ja-JP" altLang="en-US" sz="2000" b="1" dirty="0" smtClean="0">
                <a:latin typeface="メイリオ" pitchFamily="50" charset="-128"/>
                <a:ea typeface="メイリオ" pitchFamily="50" charset="-128"/>
                <a:cs typeface="メイリオ" pitchFamily="50" charset="-128"/>
              </a:rPr>
              <a:t>下位項目から成る観察形式のアセスメント・ツール</a:t>
            </a:r>
          </a:p>
          <a:p>
            <a:endParaRPr lang="en-US" altLang="ja-JP" sz="2000" b="1" dirty="0" smtClean="0">
              <a:latin typeface="メイリオ" pitchFamily="50" charset="-128"/>
              <a:ea typeface="メイリオ" pitchFamily="50" charset="-128"/>
              <a:cs typeface="メイリオ" pitchFamily="50" charset="-128"/>
            </a:endParaRPr>
          </a:p>
          <a:p>
            <a:r>
              <a:rPr lang="ja-JP" altLang="en-US" sz="2000" b="1" dirty="0" smtClean="0">
                <a:latin typeface="メイリオ" pitchFamily="50" charset="-128"/>
                <a:ea typeface="メイリオ" pitchFamily="50" charset="-128"/>
                <a:cs typeface="メイリオ" pitchFamily="50" charset="-128"/>
              </a:rPr>
              <a:t>各系列の下位項目が１つでも該当する場合、</a:t>
            </a:r>
            <a:r>
              <a:rPr lang="en-US" altLang="ja-JP" sz="2000" b="1" dirty="0" smtClean="0">
                <a:latin typeface="メイリオ" pitchFamily="50" charset="-128"/>
                <a:ea typeface="メイリオ" pitchFamily="50" charset="-128"/>
                <a:cs typeface="メイリオ" pitchFamily="50" charset="-128"/>
              </a:rPr>
              <a:t>A → B → C</a:t>
            </a:r>
            <a:r>
              <a:rPr lang="ja-JP" altLang="en-US" sz="2000" b="1" dirty="0" smtClean="0">
                <a:latin typeface="メイリオ" pitchFamily="50" charset="-128"/>
                <a:ea typeface="メイリオ" pitchFamily="50" charset="-128"/>
                <a:cs typeface="メイリオ" pitchFamily="50" charset="-128"/>
              </a:rPr>
              <a:t>と進んでチェックし、最終系列</a:t>
            </a:r>
            <a:r>
              <a:rPr lang="en-US" altLang="ja-JP" sz="2000" b="1" dirty="0" smtClean="0">
                <a:latin typeface="メイリオ" pitchFamily="50" charset="-128"/>
                <a:ea typeface="メイリオ" pitchFamily="50" charset="-128"/>
                <a:cs typeface="メイリオ" pitchFamily="50" charset="-128"/>
              </a:rPr>
              <a:t>C</a:t>
            </a:r>
            <a:r>
              <a:rPr lang="ja-JP" altLang="en-US" sz="2000" b="1" dirty="0" smtClean="0">
                <a:latin typeface="メイリオ" pitchFamily="50" charset="-128"/>
                <a:ea typeface="メイリオ" pitchFamily="50" charset="-128"/>
                <a:cs typeface="メイリオ" pitchFamily="50" charset="-128"/>
              </a:rPr>
              <a:t>で該当すれば、「せん妄の可能性あり」と評価される。</a:t>
            </a:r>
            <a:endParaRPr lang="en-US" altLang="ja-JP" sz="2000" b="1" dirty="0" smtClean="0">
              <a:latin typeface="メイリオ" pitchFamily="50" charset="-128"/>
              <a:ea typeface="メイリオ" pitchFamily="50" charset="-128"/>
              <a:cs typeface="メイリオ" pitchFamily="50" charset="-128"/>
            </a:endParaRPr>
          </a:p>
          <a:p>
            <a:endParaRPr lang="ja-JP" altLang="en-US" sz="2000" b="1" dirty="0" smtClean="0">
              <a:latin typeface="メイリオ" pitchFamily="50" charset="-128"/>
              <a:ea typeface="メイリオ" pitchFamily="50" charset="-128"/>
              <a:cs typeface="メイリオ" pitchFamily="50" charset="-128"/>
            </a:endParaRPr>
          </a:p>
          <a:p>
            <a:r>
              <a:rPr lang="ja-JP" altLang="en-US" sz="2000" b="1" dirty="0" smtClean="0">
                <a:latin typeface="メイリオ" pitchFamily="50" charset="-128"/>
                <a:ea typeface="メイリオ" pitchFamily="50" charset="-128"/>
                <a:cs typeface="メイリオ" pitchFamily="50" charset="-128"/>
              </a:rPr>
              <a:t>＊このツールは、患者面接や病歴聴取、さらには家族情報などによって得られる全情報を用いて評価する。さらに、せん妄の症状は、１日のうちでも変転するため、</a:t>
            </a:r>
            <a:r>
              <a:rPr lang="en-US" altLang="ja-JP" sz="2000" b="1" dirty="0" smtClean="0">
                <a:latin typeface="メイリオ" pitchFamily="50" charset="-128"/>
                <a:ea typeface="メイリオ" pitchFamily="50" charset="-128"/>
                <a:cs typeface="メイリオ" pitchFamily="50" charset="-128"/>
              </a:rPr>
              <a:t>DST</a:t>
            </a:r>
            <a:r>
              <a:rPr lang="ja-JP" altLang="en-US" sz="2000" b="1" dirty="0" smtClean="0">
                <a:latin typeface="メイリオ" pitchFamily="50" charset="-128"/>
                <a:ea typeface="メイリオ" pitchFamily="50" charset="-128"/>
                <a:cs typeface="メイリオ" pitchFamily="50" charset="-128"/>
              </a:rPr>
              <a:t>は、少なくとも</a:t>
            </a:r>
            <a:r>
              <a:rPr lang="en-US" altLang="ja-JP" sz="2000" b="1" dirty="0" smtClean="0">
                <a:latin typeface="メイリオ" pitchFamily="50" charset="-128"/>
                <a:ea typeface="メイリオ" pitchFamily="50" charset="-128"/>
                <a:cs typeface="メイリオ" pitchFamily="50" charset="-128"/>
              </a:rPr>
              <a:t>24</a:t>
            </a:r>
            <a:r>
              <a:rPr lang="ja-JP" altLang="en-US" sz="2000" b="1" dirty="0" smtClean="0">
                <a:latin typeface="メイリオ" pitchFamily="50" charset="-128"/>
                <a:ea typeface="メイリオ" pitchFamily="50" charset="-128"/>
                <a:cs typeface="メイリオ" pitchFamily="50" charset="-128"/>
              </a:rPr>
              <a:t>時間を振り返って評価する。</a:t>
            </a:r>
            <a:endParaRPr lang="ja-JP" altLang="en-US" sz="2000" b="1" dirty="0">
              <a:latin typeface="メイリオ" pitchFamily="50" charset="-128"/>
              <a:ea typeface="メイリオ" pitchFamily="50" charset="-128"/>
              <a:cs typeface="メイリオ" pitchFamily="50" charset="-128"/>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956930" y="1382233"/>
            <a:ext cx="7187610" cy="4743931"/>
          </a:xfrm>
        </p:spPr>
        <p:txBody>
          <a:bodyPr/>
          <a:lstStyle/>
          <a:p>
            <a:pPr>
              <a:buNone/>
            </a:pPr>
            <a:r>
              <a:rPr kumimoji="1" lang="ja-JP" altLang="en-US" sz="2800" b="1" dirty="0" smtClean="0">
                <a:solidFill>
                  <a:srgbClr val="669900"/>
                </a:solidFill>
                <a:latin typeface="Meiryo UI" pitchFamily="50" charset="-128"/>
                <a:ea typeface="Meiryo UI" pitchFamily="50" charset="-128"/>
                <a:cs typeface="Meiryo UI" pitchFamily="50" charset="-128"/>
              </a:rPr>
              <a:t>身体的要因</a:t>
            </a:r>
            <a:endParaRPr kumimoji="1" lang="en-US" altLang="ja-JP" sz="2800" b="1" dirty="0" smtClean="0">
              <a:solidFill>
                <a:srgbClr val="669900"/>
              </a:solidFill>
              <a:latin typeface="Meiryo UI" pitchFamily="50" charset="-128"/>
              <a:ea typeface="Meiryo UI" pitchFamily="50" charset="-128"/>
              <a:cs typeface="Meiryo UI" pitchFamily="50" charset="-128"/>
            </a:endParaRPr>
          </a:p>
          <a:p>
            <a:pPr lvl="1">
              <a:buFont typeface="Wingdings" pitchFamily="2" charset="2"/>
              <a:buChar char="l"/>
            </a:pPr>
            <a:r>
              <a:rPr kumimoji="1" lang="ja-JP" altLang="en-US" sz="2400" b="1" dirty="0" smtClean="0">
                <a:latin typeface="Meiryo UI" pitchFamily="50" charset="-128"/>
                <a:ea typeface="Meiryo UI" pitchFamily="50" charset="-128"/>
                <a:cs typeface="Meiryo UI" pitchFamily="50" charset="-128"/>
              </a:rPr>
              <a:t>表情・行動の観察から苦痛を評価する　　　　　　　　　　　</a:t>
            </a:r>
            <a:r>
              <a:rPr kumimoji="1" lang="ja-JP" altLang="en-US" sz="2400" b="1" dirty="0" smtClean="0">
                <a:solidFill>
                  <a:schemeClr val="bg1">
                    <a:lumMod val="50000"/>
                  </a:schemeClr>
                </a:solidFill>
                <a:latin typeface="Meiryo UI" pitchFamily="50" charset="-128"/>
                <a:ea typeface="Meiryo UI" pitchFamily="50" charset="-128"/>
                <a:cs typeface="Meiryo UI" pitchFamily="50" charset="-128"/>
              </a:rPr>
              <a:t>（鎮痛剤使用後の観察は綿密に行う）</a:t>
            </a:r>
            <a:endParaRPr kumimoji="1" lang="en-US" altLang="ja-JP" sz="2400" b="1" dirty="0" smtClean="0">
              <a:solidFill>
                <a:schemeClr val="bg1">
                  <a:lumMod val="50000"/>
                </a:schemeClr>
              </a:solidFill>
              <a:latin typeface="Meiryo UI" pitchFamily="50" charset="-128"/>
              <a:ea typeface="Meiryo UI" pitchFamily="50" charset="-128"/>
              <a:cs typeface="Meiryo UI" pitchFamily="50" charset="-128"/>
            </a:endParaRPr>
          </a:p>
          <a:p>
            <a:pPr lvl="1">
              <a:buFont typeface="Wingdings" pitchFamily="2" charset="2"/>
              <a:buChar char="l"/>
            </a:pPr>
            <a:r>
              <a:rPr kumimoji="1" lang="ja-JP" altLang="en-US" sz="2400" b="1" dirty="0" smtClean="0">
                <a:latin typeface="Meiryo UI" pitchFamily="50" charset="-128"/>
                <a:ea typeface="Meiryo UI" pitchFamily="50" charset="-128"/>
                <a:cs typeface="Meiryo UI" pitchFamily="50" charset="-128"/>
              </a:rPr>
              <a:t>全身状態の安定を図る</a:t>
            </a:r>
            <a:endParaRPr kumimoji="1"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固定ベルトなどの皮膚発赤や痒みなどを防ぐ</a:t>
            </a:r>
            <a:endParaRPr lang="en-US" altLang="ja-JP" sz="2400" b="1" dirty="0" smtClean="0">
              <a:latin typeface="Meiryo UI" pitchFamily="50" charset="-128"/>
              <a:ea typeface="Meiryo UI" pitchFamily="50" charset="-128"/>
              <a:cs typeface="Meiryo UI" pitchFamily="50" charset="-128"/>
            </a:endParaRPr>
          </a:p>
          <a:p>
            <a:pPr>
              <a:buNone/>
            </a:pPr>
            <a:r>
              <a:rPr kumimoji="1" lang="ja-JP" altLang="en-US" sz="2800" b="1" dirty="0" smtClean="0">
                <a:solidFill>
                  <a:srgbClr val="669900"/>
                </a:solidFill>
                <a:latin typeface="Meiryo UI" pitchFamily="50" charset="-128"/>
                <a:ea typeface="Meiryo UI" pitchFamily="50" charset="-128"/>
                <a:cs typeface="Meiryo UI" pitchFamily="50" charset="-128"/>
              </a:rPr>
              <a:t>心理的要因</a:t>
            </a:r>
            <a:endParaRPr kumimoji="1" lang="en-US" altLang="ja-JP" sz="2800" b="1" dirty="0" smtClean="0">
              <a:solidFill>
                <a:srgbClr val="669900"/>
              </a:solidFill>
              <a:latin typeface="Meiryo UI" pitchFamily="50" charset="-128"/>
              <a:ea typeface="Meiryo UI" pitchFamily="50" charset="-128"/>
              <a:cs typeface="Meiryo UI" pitchFamily="50" charset="-128"/>
            </a:endParaRPr>
          </a:p>
          <a:p>
            <a:pPr lvl="1">
              <a:buFont typeface="Wingdings" pitchFamily="2" charset="2"/>
              <a:buChar char="l"/>
            </a:pPr>
            <a:r>
              <a:rPr kumimoji="1" lang="ja-JP" altLang="en-US" sz="2400" b="1" dirty="0" smtClean="0">
                <a:latin typeface="Meiryo UI" pitchFamily="50" charset="-128"/>
                <a:ea typeface="Meiryo UI" pitchFamily="50" charset="-128"/>
                <a:cs typeface="Meiryo UI" pitchFamily="50" charset="-128"/>
              </a:rPr>
              <a:t>眼鏡や補聴器の使用を早めに勧め、失見当の　　悪化を防ぐ</a:t>
            </a:r>
            <a:endParaRPr kumimoji="1"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家族の協力を得て、心理的不安の軽減に努める</a:t>
            </a:r>
            <a:endParaRPr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kumimoji="1" lang="ja-JP" altLang="en-US" sz="2400" b="1" dirty="0" smtClean="0">
                <a:latin typeface="Meiryo UI" pitchFamily="50" charset="-128"/>
                <a:ea typeface="Meiryo UI" pitchFamily="50" charset="-128"/>
                <a:cs typeface="Meiryo UI" pitchFamily="50" charset="-128"/>
              </a:rPr>
              <a:t>夜間の混乱を予防するために、照明に配慮する</a:t>
            </a:r>
            <a:endParaRPr kumimoji="1"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定期的に運動をして拘束間を軽減する</a:t>
            </a:r>
            <a:endParaRPr kumimoji="1" lang="ja-JP" altLang="en-US" sz="2400" b="1" dirty="0">
              <a:latin typeface="Meiryo UI" pitchFamily="50" charset="-128"/>
              <a:ea typeface="Meiryo UI" pitchFamily="50" charset="-128"/>
              <a:cs typeface="Meiryo UI" pitchFamily="50" charset="-128"/>
            </a:endParaRPr>
          </a:p>
        </p:txBody>
      </p:sp>
      <p:sp>
        <p:nvSpPr>
          <p:cNvPr id="4" name="Text Box 2"/>
          <p:cNvSpPr txBox="1">
            <a:spLocks noChangeArrowheads="1"/>
          </p:cNvSpPr>
          <p:nvPr/>
        </p:nvSpPr>
        <p:spPr bwMode="auto">
          <a:xfrm>
            <a:off x="1774825" y="379774"/>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術後のせん妄発症リスクの減少</a:t>
            </a:r>
            <a:endParaRPr lang="ja-JP" altLang="ja-JP" sz="3000" b="1" dirty="0">
              <a:latin typeface="Meiryo UI" pitchFamily="50" charset="-128"/>
              <a:ea typeface="Meiryo UI" pitchFamily="50" charset="-128"/>
              <a:cs typeface="Meiryo UI" pitchFamily="50" charset="-128"/>
            </a:endParaRPr>
          </a:p>
        </p:txBody>
      </p:sp>
      <p:sp>
        <p:nvSpPr>
          <p:cNvPr id="5"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-45</a:t>
            </a:r>
            <a:endParaRPr kumimoji="1" lang="ja-JP" altLang="en-US" sz="1600" b="1" dirty="0">
              <a:latin typeface="Meiryo UI" pitchFamily="50" charset="-128"/>
              <a:ea typeface="Meiryo UI" pitchFamily="50" charset="-128"/>
              <a:cs typeface="Meiryo UI" pitchFamily="50"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261245" y="84522"/>
            <a:ext cx="6883295" cy="88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en-US" altLang="ja-JP" sz="2600" b="1" dirty="0" smtClean="0">
                <a:latin typeface="Meiryo UI" pitchFamily="50" charset="-128"/>
                <a:ea typeface="Meiryo UI" pitchFamily="50" charset="-128"/>
                <a:cs typeface="Meiryo UI" pitchFamily="50" charset="-128"/>
              </a:rPr>
              <a:t>Pain Assessment in Advanced</a:t>
            </a:r>
          </a:p>
          <a:p>
            <a:pPr algn="ctr" eaLnBrk="1" hangingPunct="1"/>
            <a:r>
              <a:rPr lang="en-US" altLang="ja-JP" sz="2600" b="1" dirty="0" smtClean="0">
                <a:latin typeface="Meiryo UI" pitchFamily="50" charset="-128"/>
                <a:ea typeface="Meiryo UI" pitchFamily="50" charset="-128"/>
                <a:cs typeface="Meiryo UI" pitchFamily="50" charset="-128"/>
              </a:rPr>
              <a:t>Dementia Scale</a:t>
            </a:r>
            <a:r>
              <a:rPr lang="ja-JP" altLang="ja-JP" sz="2600" b="1" dirty="0" smtClean="0">
                <a:latin typeface="Meiryo UI" pitchFamily="50" charset="-128"/>
                <a:ea typeface="Meiryo UI" pitchFamily="50" charset="-128"/>
                <a:cs typeface="Meiryo UI" pitchFamily="50" charset="-128"/>
              </a:rPr>
              <a:t>（</a:t>
            </a:r>
            <a:r>
              <a:rPr lang="en-US" altLang="ja-JP" sz="2600" b="1" dirty="0" smtClean="0">
                <a:latin typeface="Meiryo UI" pitchFamily="50" charset="-128"/>
                <a:ea typeface="Meiryo UI" pitchFamily="50" charset="-128"/>
                <a:cs typeface="Meiryo UI" pitchFamily="50" charset="-128"/>
              </a:rPr>
              <a:t>PAINAD</a:t>
            </a:r>
            <a:r>
              <a:rPr lang="ja-JP" altLang="ja-JP" sz="2600" b="1" dirty="0" smtClean="0">
                <a:latin typeface="Meiryo UI" pitchFamily="50" charset="-128"/>
                <a:ea typeface="Meiryo UI" pitchFamily="50" charset="-128"/>
                <a:cs typeface="Meiryo UI" pitchFamily="50" charset="-128"/>
              </a:rPr>
              <a:t>）</a:t>
            </a:r>
            <a:endParaRPr lang="ja-JP" altLang="ja-JP" sz="2600" b="1" dirty="0">
              <a:latin typeface="Meiryo UI" pitchFamily="50" charset="-128"/>
              <a:ea typeface="Meiryo UI" pitchFamily="50" charset="-128"/>
              <a:cs typeface="Meiryo UI" pitchFamily="50" charset="-128"/>
            </a:endParaRPr>
          </a:p>
        </p:txBody>
      </p:sp>
      <p:sp>
        <p:nvSpPr>
          <p:cNvPr id="5"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-46</a:t>
            </a:r>
            <a:endParaRPr kumimoji="1" lang="ja-JP" altLang="en-US" sz="1600" b="1" dirty="0">
              <a:latin typeface="Meiryo UI" pitchFamily="50" charset="-128"/>
              <a:ea typeface="Meiryo UI" pitchFamily="50" charset="-128"/>
              <a:cs typeface="Meiryo UI"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218294838"/>
              </p:ext>
            </p:extLst>
          </p:nvPr>
        </p:nvGraphicFramePr>
        <p:xfrm>
          <a:off x="297713" y="1223630"/>
          <a:ext cx="8516678" cy="5272865"/>
        </p:xfrm>
        <a:graphic>
          <a:graphicData uri="http://schemas.openxmlformats.org/drawingml/2006/table">
            <a:tbl>
              <a:tblPr/>
              <a:tblGrid>
                <a:gridCol w="1632477"/>
                <a:gridCol w="2294081"/>
                <a:gridCol w="2295060"/>
                <a:gridCol w="2295060"/>
              </a:tblGrid>
              <a:tr h="351525">
                <a:tc>
                  <a:txBody>
                    <a:bodyPr/>
                    <a:lstStyle/>
                    <a:p>
                      <a:pPr algn="just">
                        <a:lnSpc>
                          <a:spcPct val="100000"/>
                        </a:lnSpc>
                        <a:spcAft>
                          <a:spcPts val="0"/>
                        </a:spcAft>
                      </a:pPr>
                      <a:endParaRPr lang="en-US" sz="1800" b="1" kern="100" dirty="0">
                        <a:latin typeface="Meiryo UI" pitchFamily="50" charset="-128"/>
                        <a:ea typeface="Meiryo UI" pitchFamily="50" charset="-128"/>
                        <a:cs typeface="Meiryo UI" pitchFamily="50" charset="-128"/>
                      </a:endParaRPr>
                    </a:p>
                  </a:txBody>
                  <a:tcPr marL="68580" marR="6858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1F2CE"/>
                    </a:solidFill>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０ </a:t>
                      </a:r>
                      <a:endParaRPr lang="ja-JP" sz="1800" b="1" kern="100" dirty="0">
                        <a:latin typeface="Meiryo UI" pitchFamily="50" charset="-128"/>
                        <a:ea typeface="Meiryo UI" pitchFamily="50" charset="-128"/>
                        <a:cs typeface="Meiryo UI" pitchFamily="50" charset="-128"/>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pPr>
                      <a:r>
                        <a:rPr lang="en-US" sz="1800" b="1" kern="1200" dirty="0">
                          <a:solidFill>
                            <a:srgbClr val="000000"/>
                          </a:solidFill>
                          <a:latin typeface="Meiryo UI" pitchFamily="50" charset="-128"/>
                          <a:ea typeface="Meiryo UI" pitchFamily="50" charset="-128"/>
                          <a:cs typeface="Meiryo UI" pitchFamily="50" charset="-128"/>
                        </a:rPr>
                        <a:t>1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spcAft>
                          <a:spcPts val="0"/>
                        </a:spcAft>
                      </a:pPr>
                      <a:r>
                        <a:rPr lang="en-US" sz="1800" b="1" kern="1200" dirty="0">
                          <a:solidFill>
                            <a:srgbClr val="000000"/>
                          </a:solidFill>
                          <a:latin typeface="Meiryo UI" pitchFamily="50" charset="-128"/>
                          <a:ea typeface="Meiryo UI" pitchFamily="50" charset="-128"/>
                          <a:cs typeface="Meiryo UI" pitchFamily="50" charset="-128"/>
                        </a:rPr>
                        <a:t>2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85000"/>
                      </a:schemeClr>
                    </a:solidFill>
                  </a:tcPr>
                </a:tc>
              </a:tr>
              <a:tr h="1054573">
                <a:tc>
                  <a:txBody>
                    <a:bodyPr/>
                    <a:lstStyle/>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呼吸</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a:t>
                      </a:r>
                      <a:r>
                        <a:rPr lang="ja-JP" sz="1800" b="1" kern="1200" dirty="0">
                          <a:solidFill>
                            <a:srgbClr val="000000"/>
                          </a:solidFill>
                          <a:latin typeface="Meiryo UI" pitchFamily="50" charset="-128"/>
                          <a:ea typeface="Meiryo UI" pitchFamily="50" charset="-128"/>
                          <a:cs typeface="Meiryo UI" pitchFamily="50" charset="-128"/>
                        </a:rPr>
                        <a:t>非発声時）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F2CE"/>
                    </a:solidFill>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正常 </a:t>
                      </a:r>
                      <a:endParaRPr lang="ja-JP" sz="1800" b="1" kern="100" dirty="0">
                        <a:latin typeface="Meiryo UI" pitchFamily="50" charset="-128"/>
                        <a:ea typeface="Meiryo UI" pitchFamily="50" charset="-128"/>
                        <a:cs typeface="Meiryo UI" pitchFamily="50" charset="-128"/>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随時の努力呼吸</a:t>
                      </a:r>
                      <a:r>
                        <a:rPr lang="ja-JP" sz="1800" b="1" kern="1200" dirty="0" smtClean="0">
                          <a:solidFill>
                            <a:srgbClr val="000000"/>
                          </a:solidFill>
                          <a:latin typeface="Meiryo UI" pitchFamily="50" charset="-128"/>
                          <a:ea typeface="Meiryo UI" pitchFamily="50" charset="-128"/>
                          <a:cs typeface="Meiryo UI" pitchFamily="50" charset="-128"/>
                        </a:rPr>
                        <a:t>、</a:t>
                      </a:r>
                      <a:r>
                        <a:rPr lang="ja-JP" altLang="en-US" sz="1800" b="1" kern="1200" dirty="0" smtClean="0">
                          <a:solidFill>
                            <a:srgbClr val="000000"/>
                          </a:solidFill>
                          <a:latin typeface="Meiryo UI" pitchFamily="50" charset="-128"/>
                          <a:ea typeface="Meiryo UI" pitchFamily="50" charset="-128"/>
                          <a:cs typeface="Meiryo UI" pitchFamily="50" charset="-128"/>
                        </a:rPr>
                        <a:t>　　</a:t>
                      </a:r>
                      <a:r>
                        <a:rPr lang="ja-JP" sz="1800" b="1" kern="1200" dirty="0" smtClean="0">
                          <a:solidFill>
                            <a:srgbClr val="000000"/>
                          </a:solidFill>
                          <a:latin typeface="Meiryo UI" pitchFamily="50" charset="-128"/>
                          <a:ea typeface="Meiryo UI" pitchFamily="50" charset="-128"/>
                          <a:cs typeface="Meiryo UI" pitchFamily="50" charset="-128"/>
                        </a:rPr>
                        <a:t>短期間</a:t>
                      </a:r>
                      <a:r>
                        <a:rPr lang="ja-JP" sz="1800" b="1" kern="1200" dirty="0">
                          <a:solidFill>
                            <a:srgbClr val="000000"/>
                          </a:solidFill>
                          <a:latin typeface="Meiryo UI" pitchFamily="50" charset="-128"/>
                          <a:ea typeface="Meiryo UI" pitchFamily="50" charset="-128"/>
                          <a:cs typeface="Meiryo UI" pitchFamily="50" charset="-128"/>
                        </a:rPr>
                        <a:t>の過換気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雑音が多い</a:t>
                      </a:r>
                      <a:r>
                        <a:rPr lang="ja-JP" sz="1800" b="1" kern="1200" dirty="0" smtClean="0">
                          <a:solidFill>
                            <a:srgbClr val="000000"/>
                          </a:solidFill>
                          <a:latin typeface="Meiryo UI" pitchFamily="50" charset="-128"/>
                          <a:ea typeface="Meiryo UI" pitchFamily="50" charset="-128"/>
                          <a:cs typeface="Meiryo UI" pitchFamily="50" charset="-128"/>
                        </a:rPr>
                        <a:t>努力性</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呼吸</a:t>
                      </a:r>
                      <a:r>
                        <a:rPr lang="ja-JP" sz="1800" b="1" kern="1200" dirty="0">
                          <a:solidFill>
                            <a:srgbClr val="000000"/>
                          </a:solidFill>
                          <a:latin typeface="Meiryo UI" pitchFamily="50" charset="-128"/>
                          <a:ea typeface="Meiryo UI" pitchFamily="50" charset="-128"/>
                          <a:cs typeface="Meiryo UI" pitchFamily="50" charset="-128"/>
                        </a:rPr>
                        <a:t>、長期の過換気、チェーンストークス呼吸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4573">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ネガティブ</a:t>
                      </a:r>
                      <a:r>
                        <a:rPr lang="ja-JP" sz="1800" b="1" kern="1200" dirty="0" smtClean="0">
                          <a:solidFill>
                            <a:srgbClr val="000000"/>
                          </a:solidFill>
                          <a:latin typeface="Meiryo UI" pitchFamily="50" charset="-128"/>
                          <a:ea typeface="Meiryo UI" pitchFamily="50" charset="-128"/>
                          <a:cs typeface="Meiryo UI" pitchFamily="50" charset="-128"/>
                        </a:rPr>
                        <a:t>な</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発声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F2CE"/>
                    </a:solidFill>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なし </a:t>
                      </a:r>
                      <a:endParaRPr lang="ja-JP" sz="1800" b="1" kern="100" dirty="0">
                        <a:latin typeface="Meiryo UI" pitchFamily="50" charset="-128"/>
                        <a:ea typeface="Meiryo UI" pitchFamily="50" charset="-128"/>
                        <a:cs typeface="Meiryo UI" pitchFamily="50" charset="-128"/>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随時のうめき声</a:t>
                      </a:r>
                      <a:r>
                        <a:rPr lang="ja-JP" sz="1800" b="1" kern="1200" dirty="0" smtClean="0">
                          <a:solidFill>
                            <a:srgbClr val="000000"/>
                          </a:solidFill>
                          <a:latin typeface="Meiryo UI" pitchFamily="50" charset="-128"/>
                          <a:ea typeface="Meiryo UI" pitchFamily="50" charset="-128"/>
                          <a:cs typeface="Meiryo UI" pitchFamily="50" charset="-128"/>
                        </a:rPr>
                        <a:t>、</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ネガティブ</a:t>
                      </a:r>
                      <a:r>
                        <a:rPr lang="ja-JP" sz="1800" b="1" kern="1200" dirty="0">
                          <a:solidFill>
                            <a:srgbClr val="000000"/>
                          </a:solidFill>
                          <a:latin typeface="Meiryo UI" pitchFamily="50" charset="-128"/>
                          <a:ea typeface="Meiryo UI" pitchFamily="50" charset="-128"/>
                          <a:cs typeface="Meiryo UI" pitchFamily="50" charset="-128"/>
                        </a:rPr>
                        <a:t>で批判的な内容の小声での話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繰り返す困らせる大声、大声でうめき、苦しむ、泣く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3048">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顔の表情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F2CE"/>
                    </a:solidFill>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微笑んでいる、無表情 </a:t>
                      </a:r>
                      <a:endParaRPr lang="ja-JP" sz="1800" b="1" kern="100" dirty="0">
                        <a:latin typeface="Meiryo UI" pitchFamily="50" charset="-128"/>
                        <a:ea typeface="Meiryo UI" pitchFamily="50" charset="-128"/>
                        <a:cs typeface="Meiryo UI" pitchFamily="50" charset="-128"/>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悲しい、怯えている</a:t>
                      </a:r>
                      <a:r>
                        <a:rPr lang="ja-JP" sz="1800" b="1" kern="1200" dirty="0" smtClean="0">
                          <a:solidFill>
                            <a:srgbClr val="000000"/>
                          </a:solidFill>
                          <a:latin typeface="Meiryo UI" pitchFamily="50" charset="-128"/>
                          <a:ea typeface="Meiryo UI" pitchFamily="50" charset="-128"/>
                          <a:cs typeface="Meiryo UI" pitchFamily="50" charset="-128"/>
                        </a:rPr>
                        <a:t>、</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不機嫌</a:t>
                      </a:r>
                      <a:r>
                        <a:rPr lang="ja-JP" sz="1800" b="1" kern="1200" dirty="0">
                          <a:solidFill>
                            <a:srgbClr val="000000"/>
                          </a:solidFill>
                          <a:latin typeface="Meiryo UI" pitchFamily="50" charset="-128"/>
                          <a:ea typeface="Meiryo UI" pitchFamily="50" charset="-128"/>
                          <a:cs typeface="Meiryo UI" pitchFamily="50" charset="-128"/>
                        </a:rPr>
                        <a:t>な顔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顔面をゆがめている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4573">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ボディランゲージ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F2CE"/>
                    </a:solidFill>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リラックスしている </a:t>
                      </a:r>
                      <a:endParaRPr lang="ja-JP" sz="1800" b="1" kern="100" dirty="0">
                        <a:latin typeface="Meiryo UI" pitchFamily="50" charset="-128"/>
                        <a:ea typeface="Meiryo UI" pitchFamily="50" charset="-128"/>
                        <a:cs typeface="Meiryo UI" pitchFamily="50" charset="-128"/>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緊張している、苦しむ、行ったり来たりする</a:t>
                      </a:r>
                      <a:r>
                        <a:rPr lang="ja-JP" sz="1800" b="1" kern="1200" dirty="0" smtClean="0">
                          <a:solidFill>
                            <a:srgbClr val="000000"/>
                          </a:solidFill>
                          <a:latin typeface="Meiryo UI" pitchFamily="50" charset="-128"/>
                          <a:ea typeface="Meiryo UI" pitchFamily="50" charset="-128"/>
                          <a:cs typeface="Meiryo UI" pitchFamily="50" charset="-128"/>
                        </a:rPr>
                        <a:t>、</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そわそわ</a:t>
                      </a:r>
                      <a:r>
                        <a:rPr lang="ja-JP" sz="1800" b="1" kern="1200" dirty="0">
                          <a:solidFill>
                            <a:srgbClr val="000000"/>
                          </a:solidFill>
                          <a:latin typeface="Meiryo UI" pitchFamily="50" charset="-128"/>
                          <a:ea typeface="Meiryo UI" pitchFamily="50" charset="-128"/>
                          <a:cs typeface="Meiryo UI" pitchFamily="50" charset="-128"/>
                        </a:rPr>
                        <a:t>する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剛直、握ったこぶし、引き上げた膝、引っ張る、押しのける、殴りかかる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4573">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慰めやすさ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1F2CE"/>
                    </a:solidFill>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慰める必要なし </a:t>
                      </a:r>
                      <a:endParaRPr lang="ja-JP" sz="1800" b="1" kern="100" dirty="0">
                        <a:latin typeface="Meiryo UI" pitchFamily="50" charset="-128"/>
                        <a:ea typeface="Meiryo UI" pitchFamily="50" charset="-128"/>
                        <a:cs typeface="Meiryo UI" pitchFamily="50" charset="-128"/>
                      </a:endParaRPr>
                    </a:p>
                  </a:txBody>
                  <a:tcPr marL="68580" marR="68580" marT="0"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声かけや接触で気</a:t>
                      </a:r>
                      <a:r>
                        <a:rPr lang="ja-JP" sz="1800" b="1" kern="1200" dirty="0" smtClean="0">
                          <a:solidFill>
                            <a:srgbClr val="000000"/>
                          </a:solidFill>
                          <a:latin typeface="Meiryo UI" pitchFamily="50" charset="-128"/>
                          <a:ea typeface="Meiryo UI" pitchFamily="50" charset="-128"/>
                          <a:cs typeface="Meiryo UI" pitchFamily="50" charset="-128"/>
                        </a:rPr>
                        <a:t>を</a:t>
                      </a:r>
                      <a:endParaRPr lang="en-US" altLang="ja-JP" sz="1800" b="1" kern="1200" dirty="0" smtClean="0">
                        <a:solidFill>
                          <a:srgbClr val="000000"/>
                        </a:solidFill>
                        <a:latin typeface="Meiryo UI" pitchFamily="50" charset="-128"/>
                        <a:ea typeface="Meiryo UI" pitchFamily="50" charset="-128"/>
                        <a:cs typeface="Meiryo UI" pitchFamily="50" charset="-128"/>
                      </a:endParaRPr>
                    </a:p>
                    <a:p>
                      <a:pPr algn="ctr">
                        <a:lnSpc>
                          <a:spcPct val="100000"/>
                        </a:lnSpc>
                        <a:spcAft>
                          <a:spcPts val="0"/>
                        </a:spcAft>
                      </a:pPr>
                      <a:r>
                        <a:rPr lang="ja-JP" sz="1800" b="1" kern="1200" dirty="0" smtClean="0">
                          <a:solidFill>
                            <a:srgbClr val="000000"/>
                          </a:solidFill>
                          <a:latin typeface="Meiryo UI" pitchFamily="50" charset="-128"/>
                          <a:ea typeface="Meiryo UI" pitchFamily="50" charset="-128"/>
                          <a:cs typeface="Meiryo UI" pitchFamily="50" charset="-128"/>
                        </a:rPr>
                        <a:t>そらせる</a:t>
                      </a:r>
                      <a:r>
                        <a:rPr lang="ja-JP" sz="1800" b="1" kern="1200" dirty="0">
                          <a:solidFill>
                            <a:srgbClr val="000000"/>
                          </a:solidFill>
                          <a:latin typeface="Meiryo UI" pitchFamily="50" charset="-128"/>
                          <a:ea typeface="Meiryo UI" pitchFamily="50" charset="-128"/>
                          <a:cs typeface="Meiryo UI" pitchFamily="50" charset="-128"/>
                        </a:rPr>
                        <a:t>、安心する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lnSpc>
                          <a:spcPct val="100000"/>
                        </a:lnSpc>
                        <a:spcAft>
                          <a:spcPts val="0"/>
                        </a:spcAft>
                      </a:pPr>
                      <a:r>
                        <a:rPr lang="ja-JP" sz="1800" b="1" kern="1200" dirty="0">
                          <a:solidFill>
                            <a:srgbClr val="000000"/>
                          </a:solidFill>
                          <a:latin typeface="Meiryo UI" pitchFamily="50" charset="-128"/>
                          <a:ea typeface="Meiryo UI" pitchFamily="50" charset="-128"/>
                          <a:cs typeface="Meiryo UI" pitchFamily="50" charset="-128"/>
                        </a:rPr>
                        <a:t>慰めたり、気をそらしたり、安心させることができない </a:t>
                      </a:r>
                      <a:endParaRPr lang="ja-JP" sz="1800" b="1" kern="100" dirty="0">
                        <a:latin typeface="Meiryo UI" pitchFamily="50" charset="-128"/>
                        <a:ea typeface="Meiryo UI" pitchFamily="50" charset="-128"/>
                        <a:cs typeface="Meiryo UI" pitchFamily="50"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r>
            </a:tbl>
          </a:graphicData>
        </a:graphic>
      </p:graphicFrame>
      <p:sp>
        <p:nvSpPr>
          <p:cNvPr id="9" name="正方形/長方形 8"/>
          <p:cNvSpPr/>
          <p:nvPr/>
        </p:nvSpPr>
        <p:spPr>
          <a:xfrm>
            <a:off x="3923414" y="6549657"/>
            <a:ext cx="5029200" cy="276999"/>
          </a:xfrm>
          <a:prstGeom prst="rect">
            <a:avLst/>
          </a:prstGeom>
        </p:spPr>
        <p:txBody>
          <a:bodyPr wrap="square">
            <a:spAutoFit/>
          </a:bodyPr>
          <a:lstStyle/>
          <a:p>
            <a:r>
              <a:rPr lang="ja-JP" altLang="ja-JP" sz="1200" b="1" dirty="0" smtClean="0">
                <a:latin typeface="Meiryo UI" pitchFamily="50" charset="-128"/>
                <a:ea typeface="Meiryo UI" pitchFamily="50" charset="-128"/>
                <a:cs typeface="Meiryo UI" pitchFamily="50" charset="-128"/>
              </a:rPr>
              <a:t>（平原佐斗司：認知症の緩和ケア，緩和医療学</a:t>
            </a:r>
            <a:r>
              <a:rPr lang="en-US" altLang="ja-JP" sz="1200" b="1" dirty="0" smtClean="0">
                <a:latin typeface="Meiryo UI" pitchFamily="50" charset="-128"/>
                <a:ea typeface="Meiryo UI" pitchFamily="50" charset="-128"/>
                <a:cs typeface="Meiryo UI" pitchFamily="50" charset="-128"/>
              </a:rPr>
              <a:t>,11</a:t>
            </a:r>
            <a:r>
              <a:rPr lang="ja-JP" altLang="ja-JP" sz="1200" b="1" dirty="0" smtClean="0">
                <a:latin typeface="Meiryo UI" pitchFamily="50" charset="-128"/>
                <a:ea typeface="Meiryo UI" pitchFamily="50" charset="-128"/>
                <a:cs typeface="Meiryo UI" pitchFamily="50" charset="-128"/>
              </a:rPr>
              <a:t>（</a:t>
            </a:r>
            <a:r>
              <a:rPr lang="en-US" altLang="ja-JP" sz="1200" b="1" dirty="0" smtClean="0">
                <a:latin typeface="Meiryo UI" pitchFamily="50" charset="-128"/>
                <a:ea typeface="Meiryo UI" pitchFamily="50" charset="-128"/>
                <a:cs typeface="Meiryo UI" pitchFamily="50" charset="-128"/>
              </a:rPr>
              <a:t>2</a:t>
            </a:r>
            <a:r>
              <a:rPr lang="ja-JP" altLang="ja-JP" sz="1200" b="1" dirty="0" smtClean="0">
                <a:latin typeface="Meiryo UI" pitchFamily="50" charset="-128"/>
                <a:ea typeface="Meiryo UI" pitchFamily="50" charset="-128"/>
                <a:cs typeface="Meiryo UI" pitchFamily="50" charset="-128"/>
              </a:rPr>
              <a:t>）</a:t>
            </a:r>
            <a:r>
              <a:rPr lang="en-US" altLang="ja-JP" sz="1200" b="1" dirty="0" smtClean="0">
                <a:latin typeface="Meiryo UI" pitchFamily="50" charset="-128"/>
                <a:ea typeface="Meiryo UI" pitchFamily="50" charset="-128"/>
                <a:cs typeface="Meiryo UI" pitchFamily="50" charset="-128"/>
              </a:rPr>
              <a:t>,P36,2009.</a:t>
            </a:r>
            <a:r>
              <a:rPr lang="ja-JP" altLang="ja-JP" sz="1200" b="1" dirty="0" smtClean="0">
                <a:latin typeface="Meiryo UI" pitchFamily="50" charset="-128"/>
                <a:ea typeface="Meiryo UI" pitchFamily="50" charset="-128"/>
                <a:cs typeface="Meiryo UI" pitchFamily="50" charset="-128"/>
              </a:rPr>
              <a:t>）</a:t>
            </a:r>
            <a:endParaRPr lang="ja-JP" altLang="en-US" sz="1200" b="1" dirty="0">
              <a:latin typeface="Meiryo UI" pitchFamily="50" charset="-128"/>
              <a:ea typeface="Meiryo UI" pitchFamily="50" charset="-128"/>
              <a:cs typeface="Meiryo UI" pitchFamily="50" charset="-128"/>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956930" y="1382233"/>
            <a:ext cx="7187610" cy="4743931"/>
          </a:xfrm>
        </p:spPr>
        <p:txBody>
          <a:bodyPr/>
          <a:lstStyle/>
          <a:p>
            <a:pPr>
              <a:lnSpc>
                <a:spcPts val="3360"/>
              </a:lnSpc>
              <a:buNone/>
            </a:pPr>
            <a:r>
              <a:rPr kumimoji="1" lang="ja-JP" altLang="en-US" sz="2800" b="1" dirty="0" smtClean="0">
                <a:solidFill>
                  <a:srgbClr val="669900"/>
                </a:solidFill>
                <a:latin typeface="Meiryo UI" pitchFamily="50" charset="-128"/>
                <a:ea typeface="Meiryo UI" pitchFamily="50" charset="-128"/>
                <a:cs typeface="Meiryo UI" pitchFamily="50" charset="-128"/>
              </a:rPr>
              <a:t>ルート類</a:t>
            </a:r>
            <a:endParaRPr kumimoji="1" lang="en-US" altLang="ja-JP" sz="2800" b="1" dirty="0" smtClean="0">
              <a:solidFill>
                <a:srgbClr val="669900"/>
              </a:solidFill>
              <a:latin typeface="Meiryo UI" pitchFamily="50" charset="-128"/>
              <a:ea typeface="Meiryo UI" pitchFamily="50" charset="-128"/>
              <a:cs typeface="Meiryo UI" pitchFamily="50" charset="-128"/>
            </a:endParaRPr>
          </a:p>
          <a:p>
            <a:pPr lvl="1">
              <a:lnSpc>
                <a:spcPts val="3360"/>
              </a:lnSpc>
              <a:buFont typeface="Wingdings" pitchFamily="2" charset="2"/>
              <a:buChar char="l"/>
            </a:pPr>
            <a:r>
              <a:rPr lang="ja-JP" altLang="en-US" sz="2400" b="1" dirty="0" smtClean="0">
                <a:latin typeface="Meiryo UI" pitchFamily="50" charset="-128"/>
                <a:ea typeface="Meiryo UI" pitchFamily="50" charset="-128"/>
                <a:cs typeface="Meiryo UI" pitchFamily="50" charset="-128"/>
              </a:rPr>
              <a:t>目に触れないようにする</a:t>
            </a:r>
            <a:r>
              <a:rPr lang="ja-JP" altLang="en-US" sz="2400" b="1" dirty="0" smtClean="0">
                <a:solidFill>
                  <a:schemeClr val="bg1">
                    <a:lumMod val="50000"/>
                  </a:schemeClr>
                </a:solidFill>
                <a:latin typeface="Meiryo UI" pitchFamily="50" charset="-128"/>
                <a:ea typeface="Meiryo UI" pitchFamily="50" charset="-128"/>
                <a:cs typeface="Meiryo UI" pitchFamily="50" charset="-128"/>
              </a:rPr>
              <a:t>（点滴台は頭部後方へ）</a:t>
            </a:r>
            <a:endParaRPr lang="en-US" altLang="ja-JP" sz="2400" b="1" dirty="0" smtClean="0">
              <a:solidFill>
                <a:schemeClr val="bg1">
                  <a:lumMod val="50000"/>
                </a:schemeClr>
              </a:solidFill>
              <a:latin typeface="Meiryo UI" pitchFamily="50" charset="-128"/>
              <a:ea typeface="Meiryo UI" pitchFamily="50" charset="-128"/>
              <a:cs typeface="Meiryo UI" pitchFamily="50" charset="-128"/>
            </a:endParaRPr>
          </a:p>
          <a:p>
            <a:pPr lvl="1">
              <a:lnSpc>
                <a:spcPts val="3360"/>
              </a:lnSpc>
              <a:buFont typeface="Wingdings" pitchFamily="2" charset="2"/>
              <a:buChar char="l"/>
            </a:pPr>
            <a:r>
              <a:rPr lang="ja-JP" altLang="en-US" sz="2400" b="1" dirty="0" smtClean="0">
                <a:latin typeface="Meiryo UI" pitchFamily="50" charset="-128"/>
                <a:ea typeface="Meiryo UI" pitchFamily="50" charset="-128"/>
                <a:cs typeface="Meiryo UI" pitchFamily="50" charset="-128"/>
              </a:rPr>
              <a:t>手が届かないようにする</a:t>
            </a:r>
            <a:r>
              <a:rPr lang="ja-JP" altLang="en-US" sz="2400" b="1" dirty="0" smtClean="0">
                <a:solidFill>
                  <a:schemeClr val="bg1">
                    <a:lumMod val="50000"/>
                  </a:schemeClr>
                </a:solidFill>
                <a:latin typeface="Meiryo UI" pitchFamily="50" charset="-128"/>
                <a:ea typeface="Meiryo UI" pitchFamily="50" charset="-128"/>
                <a:cs typeface="Meiryo UI" pitchFamily="50" charset="-128"/>
              </a:rPr>
              <a:t>（尿道カテーテルは違和感が強く、健肢側にセットすると膝を曲げて手を届かせるため患側大腿面に這わせ、裾から出す。ドレーンは腹帯で覆う）</a:t>
            </a:r>
            <a:endParaRPr lang="en-US" altLang="ja-JP" sz="2400" b="1" dirty="0" smtClean="0">
              <a:solidFill>
                <a:schemeClr val="bg1">
                  <a:lumMod val="50000"/>
                </a:schemeClr>
              </a:solidFill>
              <a:latin typeface="Meiryo UI" pitchFamily="50" charset="-128"/>
              <a:ea typeface="Meiryo UI" pitchFamily="50" charset="-128"/>
              <a:cs typeface="Meiryo UI" pitchFamily="50" charset="-128"/>
            </a:endParaRPr>
          </a:p>
          <a:p>
            <a:pPr lvl="1">
              <a:lnSpc>
                <a:spcPts val="3360"/>
              </a:lnSpc>
              <a:buFont typeface="Wingdings" pitchFamily="2" charset="2"/>
              <a:buChar char="l"/>
            </a:pPr>
            <a:r>
              <a:rPr lang="ja-JP" altLang="en-US" sz="2400" b="1" dirty="0" smtClean="0">
                <a:latin typeface="Meiryo UI" pitchFamily="50" charset="-128"/>
                <a:ea typeface="Meiryo UI" pitchFamily="50" charset="-128"/>
                <a:cs typeface="Meiryo UI" pitchFamily="50" charset="-128"/>
              </a:rPr>
              <a:t>尿道カテーテル屈曲による尿意切迫感は苦痛であるため、屈曲の確認を怠らない</a:t>
            </a:r>
            <a:endParaRPr lang="en-US" altLang="ja-JP" sz="2400" b="1" dirty="0" smtClean="0">
              <a:latin typeface="Meiryo UI" pitchFamily="50" charset="-128"/>
              <a:ea typeface="Meiryo UI" pitchFamily="50" charset="-128"/>
              <a:cs typeface="Meiryo UI" pitchFamily="50" charset="-128"/>
            </a:endParaRPr>
          </a:p>
          <a:p>
            <a:pPr lvl="1">
              <a:lnSpc>
                <a:spcPts val="3360"/>
              </a:lnSpc>
              <a:buFont typeface="Wingdings" pitchFamily="2" charset="2"/>
              <a:buChar char="l"/>
            </a:pPr>
            <a:r>
              <a:rPr lang="ja-JP" altLang="en-US" sz="2400" b="1" dirty="0" smtClean="0">
                <a:latin typeface="Meiryo UI" pitchFamily="50" charset="-128"/>
                <a:ea typeface="Meiryo UI" pitchFamily="50" charset="-128"/>
                <a:cs typeface="Meiryo UI" pitchFamily="50" charset="-128"/>
              </a:rPr>
              <a:t>手術翌日の覚醒した時間、朝方に抜去ことが多いため、その時間に訪室し説明を繰り返す</a:t>
            </a:r>
            <a:endParaRPr lang="en-US" altLang="ja-JP" sz="2400" b="1" dirty="0" smtClean="0">
              <a:latin typeface="Meiryo UI" pitchFamily="50" charset="-128"/>
              <a:ea typeface="Meiryo UI" pitchFamily="50" charset="-128"/>
              <a:cs typeface="Meiryo UI" pitchFamily="50" charset="-128"/>
            </a:endParaRPr>
          </a:p>
          <a:p>
            <a:pPr lvl="1">
              <a:lnSpc>
                <a:spcPts val="3360"/>
              </a:lnSpc>
              <a:buFont typeface="Wingdings" pitchFamily="2" charset="2"/>
              <a:buChar char="l"/>
            </a:pPr>
            <a:endParaRPr kumimoji="1" lang="en-US" altLang="ja-JP" sz="2400" b="1" dirty="0" smtClean="0">
              <a:latin typeface="Meiryo UI" pitchFamily="50" charset="-128"/>
              <a:ea typeface="Meiryo UI" pitchFamily="50" charset="-128"/>
              <a:cs typeface="Meiryo UI" pitchFamily="50" charset="-128"/>
            </a:endParaRPr>
          </a:p>
        </p:txBody>
      </p:sp>
      <p:sp>
        <p:nvSpPr>
          <p:cNvPr id="4" name="Text Box 2"/>
          <p:cNvSpPr txBox="1">
            <a:spLocks noChangeArrowheads="1"/>
          </p:cNvSpPr>
          <p:nvPr/>
        </p:nvSpPr>
        <p:spPr bwMode="auto">
          <a:xfrm>
            <a:off x="1498378" y="379774"/>
            <a:ext cx="609326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ルート類の抜去に対する予防的対応</a:t>
            </a:r>
            <a:endParaRPr lang="ja-JP" altLang="ja-JP" sz="3000" b="1" dirty="0">
              <a:latin typeface="Meiryo UI" pitchFamily="50" charset="-128"/>
              <a:ea typeface="Meiryo UI" pitchFamily="50" charset="-128"/>
              <a:cs typeface="Meiryo UI" pitchFamily="50" charset="-128"/>
            </a:endParaRPr>
          </a:p>
        </p:txBody>
      </p:sp>
      <p:sp>
        <p:nvSpPr>
          <p:cNvPr id="5" name="Rectangle 3"/>
          <p:cNvSpPr>
            <a:spLocks noChangeArrowheads="1"/>
          </p:cNvSpPr>
          <p:nvPr/>
        </p:nvSpPr>
        <p:spPr bwMode="auto">
          <a:xfrm>
            <a:off x="305081" y="1099427"/>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-47</a:t>
            </a:r>
            <a:endParaRPr kumimoji="1" lang="ja-JP" altLang="en-US" sz="1600" b="1" dirty="0">
              <a:latin typeface="Meiryo UI" pitchFamily="50" charset="-128"/>
              <a:ea typeface="Meiryo UI" pitchFamily="50" charset="-128"/>
              <a:cs typeface="Meiryo UI" pitchFamily="50" charset="-12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850606" y="1541721"/>
            <a:ext cx="7464054" cy="4478117"/>
          </a:xfrm>
        </p:spPr>
        <p:txBody>
          <a:bodyPr/>
          <a:lstStyle/>
          <a:p>
            <a:pPr>
              <a:lnSpc>
                <a:spcPct val="150000"/>
              </a:lnSpc>
              <a:buFont typeface="Wingdings" pitchFamily="2" charset="2"/>
              <a:buChar char="l"/>
            </a:pPr>
            <a:r>
              <a:rPr lang="ja-JP" altLang="ja-JP" sz="2400" b="1" dirty="0" smtClean="0">
                <a:latin typeface="Meiryo UI" pitchFamily="50" charset="-128"/>
                <a:ea typeface="Meiryo UI" pitchFamily="50" charset="-128"/>
                <a:cs typeface="Meiryo UI" pitchFamily="50" charset="-128"/>
              </a:rPr>
              <a:t>せん妄状態にあると、興奮して暴れる、転倒するなどの</a:t>
            </a:r>
            <a:r>
              <a:rPr lang="ja-JP" altLang="en-US" sz="2400" b="1" dirty="0" smtClean="0">
                <a:latin typeface="Meiryo UI" pitchFamily="50" charset="-128"/>
                <a:ea typeface="Meiryo UI" pitchFamily="50" charset="-128"/>
                <a:cs typeface="Meiryo UI" pitchFamily="50" charset="-128"/>
              </a:rPr>
              <a:t>　</a:t>
            </a:r>
            <a:r>
              <a:rPr lang="ja-JP" altLang="ja-JP" sz="2400" b="1" dirty="0" smtClean="0">
                <a:latin typeface="Meiryo UI" pitchFamily="50" charset="-128"/>
                <a:ea typeface="Meiryo UI" pitchFamily="50" charset="-128"/>
                <a:cs typeface="Meiryo UI" pitchFamily="50" charset="-128"/>
              </a:rPr>
              <a:t>危険があるため、認知症の人の</a:t>
            </a:r>
            <a:r>
              <a:rPr lang="ja-JP" altLang="ja-JP" sz="2400" b="1" dirty="0" smtClean="0">
                <a:solidFill>
                  <a:srgbClr val="669900"/>
                </a:solidFill>
                <a:latin typeface="Meiryo UI" pitchFamily="50" charset="-128"/>
                <a:ea typeface="Meiryo UI" pitchFamily="50" charset="-128"/>
                <a:cs typeface="Meiryo UI" pitchFamily="50" charset="-128"/>
              </a:rPr>
              <a:t>安全を確保</a:t>
            </a:r>
            <a:r>
              <a:rPr lang="ja-JP" altLang="ja-JP" sz="2400" b="1" dirty="0" smtClean="0">
                <a:latin typeface="Meiryo UI" pitchFamily="50" charset="-128"/>
                <a:ea typeface="Meiryo UI" pitchFamily="50" charset="-128"/>
                <a:cs typeface="Meiryo UI" pitchFamily="50" charset="-128"/>
              </a:rPr>
              <a:t>することが</a:t>
            </a:r>
            <a:r>
              <a:rPr lang="ja-JP" altLang="en-US" sz="2400" b="1" dirty="0" smtClean="0">
                <a:latin typeface="Meiryo UI" pitchFamily="50" charset="-128"/>
                <a:ea typeface="Meiryo UI" pitchFamily="50" charset="-128"/>
                <a:cs typeface="Meiryo UI" pitchFamily="50" charset="-128"/>
              </a:rPr>
              <a:t>　</a:t>
            </a:r>
            <a:r>
              <a:rPr lang="ja-JP" altLang="ja-JP" sz="2400" b="1" dirty="0" smtClean="0">
                <a:latin typeface="Meiryo UI" pitchFamily="50" charset="-128"/>
                <a:ea typeface="Meiryo UI" pitchFamily="50" charset="-128"/>
                <a:cs typeface="Meiryo UI" pitchFamily="50" charset="-128"/>
              </a:rPr>
              <a:t>先決にな</a:t>
            </a:r>
            <a:r>
              <a:rPr lang="ja-JP" altLang="en-US" sz="2400" b="1" dirty="0" smtClean="0">
                <a:latin typeface="Meiryo UI" pitchFamily="50" charset="-128"/>
                <a:ea typeface="Meiryo UI" pitchFamily="50" charset="-128"/>
                <a:cs typeface="Meiryo UI" pitchFamily="50" charset="-128"/>
              </a:rPr>
              <a:t>る</a:t>
            </a:r>
            <a:endParaRPr lang="en-US" altLang="ja-JP" sz="2400" b="1" dirty="0" smtClean="0">
              <a:latin typeface="Meiryo UI" pitchFamily="50" charset="-128"/>
              <a:ea typeface="Meiryo UI" pitchFamily="50" charset="-128"/>
              <a:cs typeface="Meiryo UI" pitchFamily="50" charset="-128"/>
            </a:endParaRPr>
          </a:p>
          <a:p>
            <a:pPr>
              <a:lnSpc>
                <a:spcPct val="150000"/>
              </a:lnSpc>
              <a:buFont typeface="Wingdings" pitchFamily="2" charset="2"/>
              <a:buChar char="l"/>
            </a:pPr>
            <a:r>
              <a:rPr lang="ja-JP" altLang="ja-JP" sz="2400" b="1" dirty="0" smtClean="0">
                <a:latin typeface="Meiryo UI" pitchFamily="50" charset="-128"/>
                <a:ea typeface="Meiryo UI" pitchFamily="50" charset="-128"/>
                <a:cs typeface="Meiryo UI" pitchFamily="50" charset="-128"/>
              </a:rPr>
              <a:t>十分な観察を行うとともに、認知症の人のそばに寄り添い、</a:t>
            </a:r>
            <a:r>
              <a:rPr lang="ja-JP" altLang="ja-JP" sz="2400" b="1" dirty="0" smtClean="0">
                <a:solidFill>
                  <a:srgbClr val="669900"/>
                </a:solidFill>
                <a:latin typeface="Meiryo UI" pitchFamily="50" charset="-128"/>
                <a:ea typeface="Meiryo UI" pitchFamily="50" charset="-128"/>
                <a:cs typeface="Meiryo UI" pitchFamily="50" charset="-128"/>
              </a:rPr>
              <a:t>認知症の人が不安を高めないような姿勢</a:t>
            </a:r>
            <a:r>
              <a:rPr lang="ja-JP" altLang="ja-JP" sz="2400" b="1" dirty="0" smtClean="0">
                <a:latin typeface="Meiryo UI" pitchFamily="50" charset="-128"/>
                <a:ea typeface="Meiryo UI" pitchFamily="50" charset="-128"/>
                <a:cs typeface="Meiryo UI" pitchFamily="50" charset="-128"/>
              </a:rPr>
              <a:t>で接する</a:t>
            </a:r>
            <a:endParaRPr lang="en-US" altLang="ja-JP" sz="2400" b="1" dirty="0" smtClean="0">
              <a:latin typeface="Meiryo UI" pitchFamily="50" charset="-128"/>
              <a:ea typeface="Meiryo UI" pitchFamily="50" charset="-128"/>
              <a:cs typeface="Meiryo UI" pitchFamily="50" charset="-128"/>
            </a:endParaRPr>
          </a:p>
          <a:p>
            <a:pPr>
              <a:lnSpc>
                <a:spcPct val="150000"/>
              </a:lnSpc>
              <a:buFont typeface="Wingdings" pitchFamily="2" charset="2"/>
              <a:buChar char="l"/>
            </a:pPr>
            <a:r>
              <a:rPr lang="ja-JP" altLang="en-US" sz="2400" b="1" dirty="0" smtClean="0">
                <a:latin typeface="Meiryo UI" pitchFamily="50" charset="-128"/>
                <a:ea typeface="Meiryo UI" pitchFamily="50" charset="-128"/>
                <a:cs typeface="Meiryo UI" pitchFamily="50" charset="-128"/>
              </a:rPr>
              <a:t>せ</a:t>
            </a:r>
            <a:r>
              <a:rPr lang="ja-JP" altLang="ja-JP" sz="2400" b="1" dirty="0" smtClean="0">
                <a:latin typeface="Meiryo UI" pitchFamily="50" charset="-128"/>
                <a:ea typeface="Meiryo UI" pitchFamily="50" charset="-128"/>
                <a:cs typeface="Meiryo UI" pitchFamily="50" charset="-128"/>
              </a:rPr>
              <a:t>ん妄の原因となる</a:t>
            </a:r>
            <a:r>
              <a:rPr lang="ja-JP" altLang="ja-JP" sz="2400" b="1" dirty="0" smtClean="0">
                <a:solidFill>
                  <a:srgbClr val="669900"/>
                </a:solidFill>
                <a:latin typeface="Meiryo UI" pitchFamily="50" charset="-128"/>
                <a:ea typeface="Meiryo UI" pitchFamily="50" charset="-128"/>
                <a:cs typeface="Meiryo UI" pitchFamily="50" charset="-128"/>
              </a:rPr>
              <a:t>身体状況や治療状況、生活リズム、認知症の人を取り巻く環境を見直して改善</a:t>
            </a:r>
            <a:r>
              <a:rPr lang="ja-JP" altLang="ja-JP" sz="2400" b="1" dirty="0" smtClean="0">
                <a:latin typeface="Meiryo UI" pitchFamily="50" charset="-128"/>
                <a:ea typeface="Meiryo UI" pitchFamily="50" charset="-128"/>
                <a:cs typeface="Meiryo UI" pitchFamily="50" charset="-128"/>
              </a:rPr>
              <a:t>していくことでせん妄状態の緩和につなが</a:t>
            </a:r>
            <a:r>
              <a:rPr lang="ja-JP" altLang="en-US" sz="2400" b="1" dirty="0" smtClean="0">
                <a:latin typeface="Meiryo UI" pitchFamily="50" charset="-128"/>
                <a:ea typeface="Meiryo UI" pitchFamily="50" charset="-128"/>
                <a:cs typeface="Meiryo UI" pitchFamily="50" charset="-128"/>
              </a:rPr>
              <a:t>る</a:t>
            </a:r>
            <a:endParaRPr lang="en-US" altLang="ja-JP" sz="2400" b="1" dirty="0" smtClean="0">
              <a:latin typeface="Meiryo UI" pitchFamily="50" charset="-128"/>
              <a:ea typeface="Meiryo UI" pitchFamily="50" charset="-128"/>
              <a:cs typeface="Meiryo UI" pitchFamily="50" charset="-128"/>
            </a:endParaRPr>
          </a:p>
        </p:txBody>
      </p:sp>
      <p:sp>
        <p:nvSpPr>
          <p:cNvPr id="4" name="Text Box 2"/>
          <p:cNvSpPr txBox="1">
            <a:spLocks noChangeArrowheads="1"/>
          </p:cNvSpPr>
          <p:nvPr/>
        </p:nvSpPr>
        <p:spPr bwMode="auto">
          <a:xfrm>
            <a:off x="1551542" y="379774"/>
            <a:ext cx="609326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せん妄発症時の対応</a:t>
            </a:r>
            <a:endParaRPr lang="ja-JP" altLang="ja-JP" sz="3000" b="1" dirty="0">
              <a:latin typeface="Meiryo UI" pitchFamily="50" charset="-128"/>
              <a:ea typeface="Meiryo UI" pitchFamily="50" charset="-128"/>
              <a:cs typeface="Meiryo UI" pitchFamily="50" charset="-128"/>
            </a:endParaRPr>
          </a:p>
        </p:txBody>
      </p:sp>
      <p:sp>
        <p:nvSpPr>
          <p:cNvPr id="5"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-48</a:t>
            </a:r>
            <a:endParaRPr kumimoji="1" lang="ja-JP" altLang="en-US" sz="1600" b="1" dirty="0">
              <a:latin typeface="Meiryo UI" pitchFamily="50" charset="-128"/>
              <a:ea typeface="Meiryo UI" pitchFamily="50" charset="-128"/>
              <a:cs typeface="Meiryo UI" pitchFamily="50" charset="-128"/>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659220" y="1382233"/>
            <a:ext cx="7825561" cy="4743931"/>
          </a:xfrm>
        </p:spPr>
        <p:txBody>
          <a:bodyPr/>
          <a:lstStyle/>
          <a:p>
            <a:pPr>
              <a:buNone/>
            </a:pPr>
            <a:r>
              <a:rPr lang="ja-JP" altLang="en-US" sz="2800" b="1" dirty="0" smtClean="0">
                <a:solidFill>
                  <a:srgbClr val="669900"/>
                </a:solidFill>
                <a:latin typeface="Meiryo UI" pitchFamily="50" charset="-128"/>
                <a:ea typeface="Meiryo UI" pitchFamily="50" charset="-128"/>
                <a:cs typeface="Meiryo UI" pitchFamily="50" charset="-128"/>
              </a:rPr>
              <a:t>せん妄の直接的原因への対処</a:t>
            </a:r>
            <a:r>
              <a:rPr lang="ja-JP" altLang="en-US" sz="2800" b="1" dirty="0" smtClean="0">
                <a:solidFill>
                  <a:schemeClr val="bg1">
                    <a:lumMod val="50000"/>
                  </a:schemeClr>
                </a:solidFill>
                <a:latin typeface="Meiryo UI" pitchFamily="50" charset="-128"/>
                <a:ea typeface="Meiryo UI" pitchFamily="50" charset="-128"/>
                <a:cs typeface="Meiryo UI" pitchFamily="50" charset="-128"/>
              </a:rPr>
              <a:t>（全身状態の安定）</a:t>
            </a:r>
            <a:endParaRPr kumimoji="1" lang="en-US" altLang="ja-JP" sz="2800" b="1" dirty="0" smtClean="0">
              <a:solidFill>
                <a:schemeClr val="bg1">
                  <a:lumMod val="50000"/>
                </a:schemeClr>
              </a:solidFill>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水分・電解質、酸素化などの保持、基礎疾患の治療</a:t>
            </a:r>
            <a:endParaRPr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直接的原因となる薬物の特定と減量・中止の検討</a:t>
            </a:r>
            <a:endParaRPr lang="en-US" altLang="ja-JP" sz="2400" b="1" dirty="0" smtClean="0">
              <a:solidFill>
                <a:schemeClr val="bg1">
                  <a:lumMod val="50000"/>
                </a:schemeClr>
              </a:solidFill>
              <a:latin typeface="Meiryo UI" pitchFamily="50" charset="-128"/>
              <a:ea typeface="Meiryo UI" pitchFamily="50" charset="-128"/>
              <a:cs typeface="Meiryo UI" pitchFamily="50" charset="-128"/>
            </a:endParaRPr>
          </a:p>
          <a:p>
            <a:pPr>
              <a:buNone/>
            </a:pPr>
            <a:r>
              <a:rPr lang="ja-JP" altLang="en-US" sz="2800" b="1" dirty="0" smtClean="0">
                <a:solidFill>
                  <a:srgbClr val="669900"/>
                </a:solidFill>
                <a:latin typeface="Meiryo UI" pitchFamily="50" charset="-128"/>
                <a:ea typeface="Meiryo UI" pitchFamily="50" charset="-128"/>
                <a:cs typeface="Meiryo UI" pitchFamily="50" charset="-128"/>
              </a:rPr>
              <a:t>せん妄の間接的原因への対処</a:t>
            </a:r>
            <a:r>
              <a:rPr lang="ja-JP" altLang="en-US" sz="2800" b="1" dirty="0" smtClean="0">
                <a:solidFill>
                  <a:schemeClr val="bg1">
                    <a:lumMod val="50000"/>
                  </a:schemeClr>
                </a:solidFill>
                <a:latin typeface="Meiryo UI" pitchFamily="50" charset="-128"/>
                <a:ea typeface="Meiryo UI" pitchFamily="50" charset="-128"/>
                <a:cs typeface="Meiryo UI" pitchFamily="50" charset="-128"/>
              </a:rPr>
              <a:t>（環境調整）</a:t>
            </a:r>
            <a:endParaRPr lang="en-US" altLang="ja-JP" sz="2800" b="1" dirty="0" smtClean="0">
              <a:solidFill>
                <a:schemeClr val="bg1">
                  <a:lumMod val="50000"/>
                </a:schemeClr>
              </a:solidFill>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睡眠－覚醒パターンの改善</a:t>
            </a:r>
            <a:endParaRPr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過剰な刺激や感覚遮断の改善</a:t>
            </a:r>
            <a:endParaRPr lang="en-US" altLang="ja-JP" sz="2400" b="1" dirty="0" smtClean="0">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身体拘束や体動の制限の改善</a:t>
            </a:r>
            <a:endParaRPr lang="en-US" altLang="ja-JP" sz="2400" b="1" dirty="0" smtClean="0">
              <a:latin typeface="Meiryo UI" pitchFamily="50" charset="-128"/>
              <a:ea typeface="Meiryo UI" pitchFamily="50" charset="-128"/>
              <a:cs typeface="Meiryo UI" pitchFamily="50" charset="-128"/>
            </a:endParaRPr>
          </a:p>
          <a:p>
            <a:pPr>
              <a:buNone/>
            </a:pPr>
            <a:r>
              <a:rPr lang="ja-JP" altLang="en-US" sz="2800" b="1" dirty="0" smtClean="0">
                <a:solidFill>
                  <a:srgbClr val="669900"/>
                </a:solidFill>
                <a:latin typeface="Meiryo UI" pitchFamily="50" charset="-128"/>
                <a:ea typeface="Meiryo UI" pitchFamily="50" charset="-128"/>
                <a:cs typeface="Meiryo UI" pitchFamily="50" charset="-128"/>
              </a:rPr>
              <a:t>薬物療法</a:t>
            </a:r>
            <a:endParaRPr lang="en-US" altLang="ja-JP" sz="2800" b="1" dirty="0" smtClean="0">
              <a:solidFill>
                <a:srgbClr val="669900"/>
              </a:solidFill>
              <a:latin typeface="Meiryo UI" pitchFamily="50" charset="-128"/>
              <a:ea typeface="Meiryo UI" pitchFamily="50" charset="-128"/>
              <a:cs typeface="Meiryo UI" pitchFamily="50" charset="-128"/>
            </a:endParaRPr>
          </a:p>
          <a:p>
            <a:pPr lvl="1">
              <a:buFont typeface="Wingdings" pitchFamily="2" charset="2"/>
              <a:buChar char="l"/>
            </a:pPr>
            <a:r>
              <a:rPr lang="ja-JP" altLang="en-US" sz="2400" b="1" dirty="0" smtClean="0">
                <a:latin typeface="Meiryo UI" pitchFamily="50" charset="-128"/>
                <a:ea typeface="Meiryo UI" pitchFamily="50" charset="-128"/>
                <a:cs typeface="Meiryo UI" pitchFamily="50" charset="-128"/>
              </a:rPr>
              <a:t>専門医と相談し、鎮静目的で少量の抗精神病薬を　　投与する場合もある</a:t>
            </a:r>
            <a:r>
              <a:rPr lang="ja-JP" altLang="en-US" sz="2400" b="1" dirty="0" smtClean="0">
                <a:solidFill>
                  <a:schemeClr val="bg1">
                    <a:lumMod val="50000"/>
                  </a:schemeClr>
                </a:solidFill>
                <a:latin typeface="Meiryo UI" pitchFamily="50" charset="-128"/>
                <a:ea typeface="Meiryo UI" pitchFamily="50" charset="-128"/>
                <a:cs typeface="Meiryo UI" pitchFamily="50" charset="-128"/>
              </a:rPr>
              <a:t>（第一選択として抗コリン作用のすくないハロペリドールが使用されることが多い）</a:t>
            </a:r>
            <a:endParaRPr lang="en-US" altLang="ja-JP" sz="2400" b="1" dirty="0" smtClean="0">
              <a:solidFill>
                <a:schemeClr val="bg1">
                  <a:lumMod val="50000"/>
                </a:schemeClr>
              </a:solidFill>
              <a:latin typeface="Meiryo UI" pitchFamily="50" charset="-128"/>
              <a:ea typeface="Meiryo UI" pitchFamily="50" charset="-128"/>
              <a:cs typeface="Meiryo UI" pitchFamily="50" charset="-128"/>
            </a:endParaRPr>
          </a:p>
        </p:txBody>
      </p:sp>
      <p:sp>
        <p:nvSpPr>
          <p:cNvPr id="4" name="Text Box 2"/>
          <p:cNvSpPr txBox="1">
            <a:spLocks noChangeArrowheads="1"/>
          </p:cNvSpPr>
          <p:nvPr/>
        </p:nvSpPr>
        <p:spPr bwMode="auto">
          <a:xfrm>
            <a:off x="1498378" y="379774"/>
            <a:ext cx="6093268"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せん妄の治療・ケア</a:t>
            </a:r>
            <a:endParaRPr lang="ja-JP" altLang="ja-JP" sz="3000" b="1" dirty="0">
              <a:latin typeface="Meiryo UI" pitchFamily="50" charset="-128"/>
              <a:ea typeface="Meiryo UI" pitchFamily="50" charset="-128"/>
              <a:cs typeface="Meiryo UI" pitchFamily="50" charset="-128"/>
            </a:endParaRPr>
          </a:p>
        </p:txBody>
      </p:sp>
      <p:sp>
        <p:nvSpPr>
          <p:cNvPr id="5"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80186"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-49</a:t>
            </a:r>
            <a:endParaRPr kumimoji="1" lang="ja-JP" altLang="en-US" sz="1600" b="1" dirty="0">
              <a:latin typeface="Meiryo UI" pitchFamily="50" charset="-128"/>
              <a:ea typeface="Meiryo UI" pitchFamily="50" charset="-128"/>
              <a:cs typeface="Meiryo UI" pitchFamily="50" charset="-128"/>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23" name="Rectangle 3"/>
          <p:cNvSpPr>
            <a:spLocks noChangeArrowheads="1"/>
          </p:cNvSpPr>
          <p:nvPr/>
        </p:nvSpPr>
        <p:spPr bwMode="auto">
          <a:xfrm>
            <a:off x="260350" y="1017588"/>
            <a:ext cx="8569325" cy="69850"/>
          </a:xfrm>
          <a:prstGeom prst="rect">
            <a:avLst/>
          </a:prstGeom>
          <a:gradFill rotWithShape="1">
            <a:gsLst>
              <a:gs pos="0">
                <a:srgbClr val="FFFFCC"/>
              </a:gs>
              <a:gs pos="100000">
                <a:srgbClr val="FF9900"/>
              </a:gs>
            </a:gsLst>
            <a:lin ang="0" scaled="1"/>
          </a:gradFill>
          <a:ln w="9525" algn="ctr">
            <a:noFill/>
            <a:miter lim="800000"/>
            <a:headEnd/>
            <a:tailEnd/>
          </a:ln>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20483" name="正方形/長方形 1"/>
          <p:cNvSpPr>
            <a:spLocks noChangeArrowheads="1"/>
          </p:cNvSpPr>
          <p:nvPr/>
        </p:nvSpPr>
        <p:spPr bwMode="auto">
          <a:xfrm>
            <a:off x="935666" y="1693087"/>
            <a:ext cx="7436994"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800" b="1" dirty="0">
                <a:solidFill>
                  <a:srgbClr val="669900"/>
                </a:solidFill>
                <a:latin typeface="Meiryo UI" pitchFamily="50" charset="-128"/>
                <a:ea typeface="Meiryo UI" pitchFamily="50" charset="-128"/>
                <a:cs typeface="Meiryo UI" pitchFamily="50" charset="-128"/>
              </a:rPr>
              <a:t>●</a:t>
            </a:r>
            <a:r>
              <a:rPr lang="ja-JP" altLang="en-US" sz="2800" b="1" dirty="0">
                <a:solidFill>
                  <a:srgbClr val="4597A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認知症の高齢者は、せん妄を</a:t>
            </a:r>
            <a:r>
              <a:rPr lang="ja-JP" altLang="en-US" sz="2800" b="1" dirty="0" smtClean="0">
                <a:latin typeface="Meiryo UI" pitchFamily="50" charset="-128"/>
                <a:ea typeface="Meiryo UI" pitchFamily="50" charset="-128"/>
                <a:cs typeface="Meiryo UI" pitchFamily="50" charset="-128"/>
              </a:rPr>
              <a:t>起こす可能性</a:t>
            </a:r>
            <a:endParaRPr lang="en-US" altLang="ja-JP" sz="2800" b="1" dirty="0" smtClean="0">
              <a:latin typeface="Meiryo UI" pitchFamily="50" charset="-128"/>
              <a:ea typeface="Meiryo UI" pitchFamily="50" charset="-128"/>
              <a:cs typeface="Meiryo UI" pitchFamily="50" charset="-128"/>
            </a:endParaRPr>
          </a:p>
          <a:p>
            <a:r>
              <a:rPr lang="ja-JP" altLang="en-US" sz="2800" b="1" dirty="0">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   が</a:t>
            </a:r>
            <a:r>
              <a:rPr lang="ja-JP" altLang="en-US" sz="2800" b="1" dirty="0">
                <a:latin typeface="Meiryo UI" pitchFamily="50" charset="-128"/>
                <a:ea typeface="Meiryo UI" pitchFamily="50" charset="-128"/>
                <a:cs typeface="Meiryo UI" pitchFamily="50" charset="-128"/>
              </a:rPr>
              <a:t>高い、せん妄の発症を念頭</a:t>
            </a:r>
            <a:r>
              <a:rPr lang="ja-JP" altLang="en-US" sz="2800" b="1" dirty="0" smtClean="0">
                <a:latin typeface="Meiryo UI" pitchFamily="50" charset="-128"/>
                <a:ea typeface="Meiryo UI" pitchFamily="50" charset="-128"/>
                <a:cs typeface="Meiryo UI" pitchFamily="50" charset="-128"/>
              </a:rPr>
              <a:t>において関わる</a:t>
            </a:r>
            <a:endParaRPr lang="en-US" altLang="ja-JP" sz="2800" b="1" dirty="0" smtClean="0">
              <a:latin typeface="Meiryo UI" pitchFamily="50" charset="-128"/>
              <a:ea typeface="Meiryo UI" pitchFamily="50" charset="-128"/>
              <a:cs typeface="Meiryo UI" pitchFamily="50" charset="-128"/>
            </a:endParaRPr>
          </a:p>
          <a:p>
            <a:r>
              <a:rPr lang="ja-JP" altLang="en-US" sz="2800" b="1" dirty="0">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   ことが必要</a:t>
            </a:r>
            <a:endParaRPr lang="en-US" altLang="ja-JP" sz="2800" b="1" dirty="0">
              <a:latin typeface="Meiryo UI" pitchFamily="50" charset="-128"/>
              <a:ea typeface="Meiryo UI" pitchFamily="50" charset="-128"/>
              <a:cs typeface="Meiryo UI" pitchFamily="50" charset="-128"/>
            </a:endParaRPr>
          </a:p>
          <a:p>
            <a:endParaRPr lang="en-US" altLang="ja-JP" sz="1000" b="1" dirty="0">
              <a:latin typeface="Meiryo UI" pitchFamily="50" charset="-128"/>
              <a:ea typeface="Meiryo UI" pitchFamily="50" charset="-128"/>
              <a:cs typeface="Meiryo UI" pitchFamily="50" charset="-128"/>
            </a:endParaRPr>
          </a:p>
          <a:p>
            <a:r>
              <a:rPr lang="ja-JP" altLang="en-US" sz="2800" b="1" dirty="0">
                <a:solidFill>
                  <a:srgbClr val="669900"/>
                </a:solidFill>
                <a:latin typeface="Meiryo UI" pitchFamily="50" charset="-128"/>
                <a:ea typeface="Meiryo UI" pitchFamily="50" charset="-128"/>
                <a:cs typeface="Meiryo UI" pitchFamily="50" charset="-128"/>
              </a:rPr>
              <a:t>●</a:t>
            </a:r>
            <a:r>
              <a:rPr lang="ja-JP" altLang="en-US" sz="2800" b="1" dirty="0">
                <a:solidFill>
                  <a:srgbClr val="4597A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せん妄は早期発見、早期対応が</a:t>
            </a:r>
            <a:r>
              <a:rPr lang="ja-JP" altLang="en-US" sz="2800" b="1" dirty="0" smtClean="0">
                <a:latin typeface="Meiryo UI" pitchFamily="50" charset="-128"/>
                <a:ea typeface="Meiryo UI" pitchFamily="50" charset="-128"/>
                <a:cs typeface="Meiryo UI" pitchFamily="50" charset="-128"/>
              </a:rPr>
              <a:t>必要</a:t>
            </a:r>
            <a:endParaRPr lang="en-US" altLang="ja-JP" sz="2800" b="1" dirty="0">
              <a:latin typeface="Meiryo UI" pitchFamily="50" charset="-128"/>
              <a:ea typeface="Meiryo UI" pitchFamily="50" charset="-128"/>
              <a:cs typeface="Meiryo UI" pitchFamily="50" charset="-128"/>
            </a:endParaRPr>
          </a:p>
          <a:p>
            <a:endParaRPr lang="en-US" altLang="ja-JP" sz="1000" b="1" dirty="0">
              <a:latin typeface="Meiryo UI" pitchFamily="50" charset="-128"/>
              <a:ea typeface="Meiryo UI" pitchFamily="50" charset="-128"/>
              <a:cs typeface="Meiryo UI" pitchFamily="50" charset="-128"/>
            </a:endParaRPr>
          </a:p>
          <a:p>
            <a:r>
              <a:rPr lang="en-US" altLang="ja-JP" sz="2800" b="1" dirty="0">
                <a:solidFill>
                  <a:srgbClr val="669900"/>
                </a:solidFill>
                <a:latin typeface="Meiryo UI" pitchFamily="50" charset="-128"/>
                <a:ea typeface="Meiryo UI" pitchFamily="50" charset="-128"/>
                <a:cs typeface="Meiryo UI" pitchFamily="50" charset="-128"/>
              </a:rPr>
              <a:t>●</a:t>
            </a:r>
            <a:r>
              <a:rPr lang="en-US" altLang="ja-JP" sz="2800" b="1" dirty="0">
                <a:solidFill>
                  <a:srgbClr val="4597A0"/>
                </a:solidFill>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チームで関わる</a:t>
            </a:r>
            <a:r>
              <a:rPr lang="ja-JP" altLang="en-US" sz="2800" b="1" dirty="0" smtClean="0">
                <a:latin typeface="Meiryo UI" pitchFamily="50" charset="-128"/>
                <a:ea typeface="Meiryo UI" pitchFamily="50" charset="-128"/>
                <a:cs typeface="Meiryo UI" pitchFamily="50" charset="-128"/>
              </a:rPr>
              <a:t>場合は</a:t>
            </a:r>
            <a:r>
              <a:rPr lang="ja-JP" altLang="en-US" sz="2800" b="1" dirty="0">
                <a:latin typeface="Meiryo UI" pitchFamily="50" charset="-128"/>
                <a:ea typeface="Meiryo UI" pitchFamily="50" charset="-128"/>
                <a:cs typeface="Meiryo UI" pitchFamily="50" charset="-128"/>
              </a:rPr>
              <a:t>、スケール</a:t>
            </a:r>
            <a:r>
              <a:rPr lang="ja-JP" altLang="en-US" sz="2800" b="1" dirty="0" smtClean="0">
                <a:latin typeface="Meiryo UI" pitchFamily="50" charset="-128"/>
                <a:ea typeface="Meiryo UI" pitchFamily="50" charset="-128"/>
                <a:cs typeface="Meiryo UI" pitchFamily="50" charset="-128"/>
              </a:rPr>
              <a:t>などを使用し</a:t>
            </a:r>
            <a:endParaRPr lang="en-US" altLang="ja-JP" sz="2800" b="1" dirty="0" smtClean="0">
              <a:latin typeface="Meiryo UI" pitchFamily="50" charset="-128"/>
              <a:ea typeface="Meiryo UI" pitchFamily="50" charset="-128"/>
              <a:cs typeface="Meiryo UI" pitchFamily="50" charset="-128"/>
            </a:endParaRPr>
          </a:p>
          <a:p>
            <a:r>
              <a:rPr lang="ja-JP" altLang="en-US" sz="2800" b="1" dirty="0">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   正確</a:t>
            </a:r>
            <a:r>
              <a:rPr lang="ja-JP" altLang="en-US" sz="2800" b="1" dirty="0">
                <a:latin typeface="Meiryo UI" pitchFamily="50" charset="-128"/>
                <a:ea typeface="Meiryo UI" pitchFamily="50" charset="-128"/>
                <a:cs typeface="Meiryo UI" pitchFamily="50" charset="-128"/>
              </a:rPr>
              <a:t>に評価を行うことが</a:t>
            </a:r>
            <a:r>
              <a:rPr lang="ja-JP" altLang="en-US" sz="2800" b="1" dirty="0" smtClean="0">
                <a:latin typeface="Meiryo UI" pitchFamily="50" charset="-128"/>
                <a:ea typeface="Meiryo UI" pitchFamily="50" charset="-128"/>
                <a:cs typeface="Meiryo UI" pitchFamily="50" charset="-128"/>
              </a:rPr>
              <a:t>重要</a:t>
            </a:r>
            <a:endParaRPr lang="ja-JP" altLang="en-US" sz="2800" b="1" dirty="0">
              <a:latin typeface="Meiryo UI" pitchFamily="50" charset="-128"/>
              <a:ea typeface="Meiryo UI" pitchFamily="50" charset="-128"/>
              <a:cs typeface="Meiryo UI" pitchFamily="50" charset="-128"/>
            </a:endParaRPr>
          </a:p>
          <a:p>
            <a:endParaRPr lang="en-US" altLang="ja-JP" sz="1000" b="1" dirty="0">
              <a:latin typeface="Meiryo UI" pitchFamily="50" charset="-128"/>
              <a:ea typeface="Meiryo UI" pitchFamily="50" charset="-128"/>
              <a:cs typeface="Meiryo UI" pitchFamily="50" charset="-128"/>
            </a:endParaRPr>
          </a:p>
          <a:p>
            <a:r>
              <a:rPr lang="en-US" altLang="ja-JP" sz="2800" b="1" dirty="0">
                <a:solidFill>
                  <a:srgbClr val="669900"/>
                </a:solidFill>
                <a:latin typeface="Meiryo UI" pitchFamily="50" charset="-128"/>
                <a:ea typeface="Meiryo UI" pitchFamily="50" charset="-128"/>
                <a:cs typeface="Meiryo UI" pitchFamily="50" charset="-128"/>
              </a:rPr>
              <a:t>●</a:t>
            </a:r>
            <a:r>
              <a:rPr lang="en-US" altLang="ja-JP" sz="2800" b="1" dirty="0">
                <a:latin typeface="Meiryo UI" pitchFamily="50" charset="-128"/>
                <a:ea typeface="Meiryo UI" pitchFamily="50" charset="-128"/>
                <a:cs typeface="Meiryo UI" pitchFamily="50" charset="-128"/>
              </a:rPr>
              <a:t> </a:t>
            </a:r>
            <a:r>
              <a:rPr lang="ja-JP" altLang="en-US" sz="2800" b="1" dirty="0">
                <a:latin typeface="Meiryo UI" pitchFamily="50" charset="-128"/>
                <a:ea typeface="Meiryo UI" pitchFamily="50" charset="-128"/>
                <a:cs typeface="Meiryo UI" pitchFamily="50" charset="-128"/>
              </a:rPr>
              <a:t>せん</a:t>
            </a:r>
            <a:r>
              <a:rPr lang="ja-JP" altLang="en-US" sz="2800" b="1" dirty="0" smtClean="0">
                <a:latin typeface="Meiryo UI" pitchFamily="50" charset="-128"/>
                <a:ea typeface="Meiryo UI" pitchFamily="50" charset="-128"/>
                <a:cs typeface="Meiryo UI" pitchFamily="50" charset="-128"/>
              </a:rPr>
              <a:t>妄への対応はチームによる医療が不可欠</a:t>
            </a:r>
            <a:endParaRPr lang="en-US" altLang="ja-JP" sz="2800" b="1" dirty="0" smtClean="0">
              <a:latin typeface="Meiryo UI" pitchFamily="50" charset="-128"/>
              <a:ea typeface="Meiryo UI" pitchFamily="50" charset="-128"/>
              <a:cs typeface="Meiryo UI" pitchFamily="50" charset="-128"/>
            </a:endParaRPr>
          </a:p>
          <a:p>
            <a:r>
              <a:rPr lang="ja-JP" altLang="en-US" sz="2800" b="1" dirty="0">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   であり、特に、院内の共通理解と連携が重要</a:t>
            </a:r>
            <a:endParaRPr lang="en-US" altLang="ja-JP" sz="2800" b="1" dirty="0">
              <a:latin typeface="Meiryo UI" pitchFamily="50" charset="-128"/>
              <a:ea typeface="Meiryo UI" pitchFamily="50" charset="-128"/>
              <a:cs typeface="Meiryo UI" pitchFamily="50" charset="-128"/>
            </a:endParaRPr>
          </a:p>
        </p:txBody>
      </p:sp>
      <p:sp>
        <p:nvSpPr>
          <p:cNvPr id="20484" name="Text Box 2"/>
          <p:cNvSpPr txBox="1">
            <a:spLocks noChangeArrowheads="1"/>
          </p:cNvSpPr>
          <p:nvPr/>
        </p:nvSpPr>
        <p:spPr bwMode="auto">
          <a:xfrm>
            <a:off x="1711325" y="379774"/>
            <a:ext cx="561657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せん妄への対応（まとめ）</a:t>
            </a:r>
            <a:endParaRPr lang="ja-JP" altLang="ja-JP" sz="3000" b="1" dirty="0">
              <a:latin typeface="Meiryo UI" pitchFamily="50" charset="-128"/>
              <a:ea typeface="Meiryo UI" pitchFamily="50" charset="-128"/>
              <a:cs typeface="Meiryo UI" pitchFamily="50" charset="-128"/>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kumimoji="1" lang="ja-JP" altLang="en-US" sz="1600" b="1" dirty="0" smtClean="0">
                <a:latin typeface="Meiryo UI" pitchFamily="50" charset="-128"/>
                <a:ea typeface="Meiryo UI" pitchFamily="50" charset="-128"/>
                <a:cs typeface="Meiryo UI" pitchFamily="50" charset="-128"/>
              </a:rPr>
              <a:t>対応力</a:t>
            </a:r>
            <a:r>
              <a:rPr kumimoji="1" lang="en-US" altLang="ja-JP" sz="1600" b="1" dirty="0" smtClean="0">
                <a:latin typeface="Meiryo UI" pitchFamily="50" charset="-128"/>
                <a:ea typeface="Meiryo UI" pitchFamily="50" charset="-128"/>
                <a:cs typeface="Meiryo UI" pitchFamily="50" charset="-128"/>
              </a:rPr>
              <a:t>-</a:t>
            </a:r>
            <a:r>
              <a:rPr lang="en-US" altLang="ja-JP" sz="1600" b="1" dirty="0">
                <a:latin typeface="Meiryo UI" pitchFamily="50" charset="-128"/>
                <a:ea typeface="Meiryo UI" pitchFamily="50" charset="-128"/>
                <a:cs typeface="Meiryo UI" pitchFamily="50" charset="-128"/>
              </a:rPr>
              <a:t>50</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1567365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998830" y="2402069"/>
            <a:ext cx="6107902" cy="183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eaLnBrk="0" hangingPunct="0">
              <a:defRPr kumimoji="1" sz="3600">
                <a:solidFill>
                  <a:schemeClr val="tx1"/>
                </a:solidFill>
                <a:latin typeface="Arial" pitchFamily="34" charset="0"/>
                <a:ea typeface="ＭＳ Ｐゴシック" pitchFamily="50" charset="-128"/>
              </a:defRPr>
            </a:lvl1pPr>
            <a:lvl2pPr marL="742950" indent="-285750" defTabSz="908050" eaLnBrk="0" hangingPunct="0">
              <a:defRPr kumimoji="1" sz="3600">
                <a:solidFill>
                  <a:schemeClr val="tx1"/>
                </a:solidFill>
                <a:latin typeface="Arial" pitchFamily="34" charset="0"/>
                <a:ea typeface="ＭＳ Ｐゴシック" pitchFamily="50" charset="-128"/>
              </a:defRPr>
            </a:lvl2pPr>
            <a:lvl3pPr marL="1143000" indent="-228600" defTabSz="908050" eaLnBrk="0" hangingPunct="0">
              <a:defRPr kumimoji="1" sz="3600">
                <a:solidFill>
                  <a:schemeClr val="tx1"/>
                </a:solidFill>
                <a:latin typeface="Arial" pitchFamily="34" charset="0"/>
                <a:ea typeface="ＭＳ Ｐゴシック" pitchFamily="50" charset="-128"/>
              </a:defRPr>
            </a:lvl3pPr>
            <a:lvl4pPr marL="1600200" indent="-228600" defTabSz="908050" eaLnBrk="0" hangingPunct="0">
              <a:defRPr kumimoji="1" sz="3600">
                <a:solidFill>
                  <a:schemeClr val="tx1"/>
                </a:solidFill>
                <a:latin typeface="Arial" pitchFamily="34" charset="0"/>
                <a:ea typeface="ＭＳ Ｐゴシック" pitchFamily="50" charset="-128"/>
              </a:defRPr>
            </a:lvl4pPr>
            <a:lvl5pPr marL="2057400" indent="-228600" defTabSz="908050" eaLnBrk="0" hangingPunct="0">
              <a:defRPr kumimoji="1" sz="3600">
                <a:solidFill>
                  <a:schemeClr val="tx1"/>
                </a:solidFill>
                <a:latin typeface="Arial" pitchFamily="34" charset="0"/>
                <a:ea typeface="ＭＳ Ｐゴシック" pitchFamily="50" charset="-128"/>
              </a:defRPr>
            </a:lvl5pPr>
            <a:lvl6pPr marL="25146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3000"/>
              </a:spcBef>
            </a:pP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１．</a:t>
            </a:r>
            <a:r>
              <a:rPr lang="ja-JP" altLang="ja-JP"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目的</a:t>
            </a:r>
            <a:r>
              <a:rPr lang="ja-JP" altLang="ja-JP"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編</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a:t>
            </a:r>
            <a:r>
              <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rPr>
              <a:t>10</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分</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a:t>
            </a:r>
          </a:p>
          <a:p>
            <a:pPr eaLnBrk="1" hangingPunct="1">
              <a:spcBef>
                <a:spcPts val="1800"/>
              </a:spcBef>
            </a:pP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２．</a:t>
            </a:r>
            <a:r>
              <a:rPr lang="ja-JP" altLang="ja-JP" sz="2400" b="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i="1" dirty="0" smtClean="0">
                <a:solidFill>
                  <a:schemeClr val="bg2">
                    <a:lumMod val="60000"/>
                    <a:lumOff val="40000"/>
                  </a:schemeClr>
                </a:solidFill>
                <a:latin typeface="Meiryo UI" pitchFamily="50" charset="-128"/>
                <a:ea typeface="Meiryo UI" pitchFamily="50" charset="-128"/>
                <a:cs typeface="Meiryo UI" pitchFamily="50" charset="-128"/>
              </a:rPr>
              <a:t>対応力</a:t>
            </a:r>
            <a:r>
              <a:rPr lang="ja-JP" altLang="ja-JP" sz="2400" b="1" i="1" dirty="0" smtClean="0">
                <a:solidFill>
                  <a:schemeClr val="bg2">
                    <a:lumMod val="60000"/>
                    <a:lumOff val="40000"/>
                  </a:schemeClr>
                </a:solidFill>
                <a:latin typeface="Meiryo UI" pitchFamily="50" charset="-128"/>
                <a:ea typeface="Meiryo UI" pitchFamily="50" charset="-128"/>
                <a:cs typeface="Meiryo UI" pitchFamily="50" charset="-128"/>
              </a:rPr>
              <a:t>」</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編</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a:t>
            </a:r>
            <a:r>
              <a:rPr lang="en-US" altLang="ja-JP" sz="2400" b="1" dirty="0">
                <a:solidFill>
                  <a:schemeClr val="bg2">
                    <a:lumMod val="60000"/>
                    <a:lumOff val="40000"/>
                  </a:schemeClr>
                </a:solidFill>
                <a:latin typeface="Meiryo UI" pitchFamily="50" charset="-128"/>
                <a:ea typeface="Meiryo UI" pitchFamily="50" charset="-128"/>
                <a:cs typeface="Meiryo UI" pitchFamily="50" charset="-128"/>
              </a:rPr>
              <a:t>6</a:t>
            </a:r>
            <a:r>
              <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rPr>
              <a:t>0</a:t>
            </a:r>
            <a:r>
              <a:rPr lang="ja-JP" altLang="en-US" sz="2400" b="1" dirty="0">
                <a:solidFill>
                  <a:schemeClr val="bg2">
                    <a:lumMod val="60000"/>
                    <a:lumOff val="40000"/>
                  </a:schemeClr>
                </a:solidFill>
                <a:latin typeface="Meiryo UI" pitchFamily="50" charset="-128"/>
                <a:ea typeface="Meiryo UI" pitchFamily="50" charset="-128"/>
                <a:cs typeface="Meiryo UI" pitchFamily="50" charset="-128"/>
              </a:rPr>
              <a:t>分</a:t>
            </a:r>
            <a:r>
              <a:rPr lang="ja-JP" altLang="en-US" sz="2400" b="1" dirty="0" smtClean="0">
                <a:solidFill>
                  <a:schemeClr val="bg2">
                    <a:lumMod val="60000"/>
                    <a:lumOff val="40000"/>
                  </a:schemeClr>
                </a:solidFill>
                <a:latin typeface="Meiryo UI" pitchFamily="50" charset="-128"/>
                <a:ea typeface="Meiryo UI" pitchFamily="50" charset="-128"/>
                <a:cs typeface="Meiryo UI" pitchFamily="50" charset="-128"/>
              </a:rPr>
              <a:t>）</a:t>
            </a:r>
            <a:endParaRPr lang="en-US" altLang="ja-JP" sz="2400" b="1" dirty="0" smtClean="0">
              <a:solidFill>
                <a:schemeClr val="bg2">
                  <a:lumMod val="60000"/>
                  <a:lumOff val="40000"/>
                </a:schemeClr>
              </a:solidFill>
              <a:latin typeface="Meiryo UI" pitchFamily="50" charset="-128"/>
              <a:ea typeface="Meiryo UI" pitchFamily="50" charset="-128"/>
              <a:cs typeface="Meiryo UI" pitchFamily="50" charset="-128"/>
            </a:endParaRPr>
          </a:p>
          <a:p>
            <a:pPr eaLnBrk="1" hangingPunct="1">
              <a:spcBef>
                <a:spcPts val="1800"/>
              </a:spcBef>
            </a:pPr>
            <a:r>
              <a:rPr lang="ja-JP" altLang="en-US" b="1" dirty="0" smtClean="0">
                <a:solidFill>
                  <a:srgbClr val="FF5050"/>
                </a:solidFill>
                <a:latin typeface="Meiryo UI" pitchFamily="50" charset="-128"/>
                <a:ea typeface="Meiryo UI" pitchFamily="50" charset="-128"/>
                <a:cs typeface="Meiryo UI" pitchFamily="50" charset="-128"/>
              </a:rPr>
              <a:t>３</a:t>
            </a:r>
            <a:r>
              <a:rPr lang="ja-JP" altLang="en-US" b="1" dirty="0">
                <a:solidFill>
                  <a:srgbClr val="FF5050"/>
                </a:solidFill>
                <a:latin typeface="Meiryo UI" pitchFamily="50" charset="-128"/>
                <a:ea typeface="Meiryo UI" pitchFamily="50" charset="-128"/>
                <a:cs typeface="Meiryo UI" pitchFamily="50" charset="-128"/>
              </a:rPr>
              <a:t>．</a:t>
            </a:r>
            <a:r>
              <a:rPr lang="ja-JP" altLang="ja-JP" b="1" dirty="0">
                <a:solidFill>
                  <a:srgbClr val="FF5050"/>
                </a:solidFill>
                <a:latin typeface="Meiryo UI" pitchFamily="50" charset="-128"/>
                <a:ea typeface="Meiryo UI" pitchFamily="50" charset="-128"/>
                <a:cs typeface="Meiryo UI" pitchFamily="50" charset="-128"/>
              </a:rPr>
              <a:t>「</a:t>
            </a:r>
            <a:r>
              <a:rPr lang="ja-JP" altLang="ja-JP" b="1" dirty="0" smtClean="0">
                <a:solidFill>
                  <a:srgbClr val="FF5050"/>
                </a:solidFill>
                <a:latin typeface="Meiryo UI" pitchFamily="50" charset="-128"/>
                <a:ea typeface="Meiryo UI" pitchFamily="50" charset="-128"/>
                <a:cs typeface="Meiryo UI" pitchFamily="50" charset="-128"/>
              </a:rPr>
              <a:t>連携」</a:t>
            </a:r>
            <a:r>
              <a:rPr lang="ja-JP" altLang="en-US" b="1" i="1" dirty="0">
                <a:solidFill>
                  <a:srgbClr val="FF5050"/>
                </a:solidFill>
                <a:latin typeface="Meiryo UI" pitchFamily="50" charset="-128"/>
                <a:ea typeface="Meiryo UI" pitchFamily="50" charset="-128"/>
                <a:cs typeface="Meiryo UI" pitchFamily="50" charset="-128"/>
              </a:rPr>
              <a:t>編</a:t>
            </a:r>
            <a:r>
              <a:rPr lang="ja-JP" altLang="en-US" b="1" i="1" dirty="0" smtClean="0">
                <a:solidFill>
                  <a:srgbClr val="FF5050"/>
                </a:solidFill>
                <a:latin typeface="Meiryo UI" pitchFamily="50" charset="-128"/>
                <a:ea typeface="Meiryo UI" pitchFamily="50" charset="-128"/>
                <a:cs typeface="Meiryo UI" pitchFamily="50" charset="-128"/>
              </a:rPr>
              <a:t>（</a:t>
            </a:r>
            <a:r>
              <a:rPr lang="en-US" altLang="ja-JP" b="1" dirty="0">
                <a:solidFill>
                  <a:srgbClr val="FF5050"/>
                </a:solidFill>
                <a:latin typeface="Meiryo UI" pitchFamily="50" charset="-128"/>
                <a:ea typeface="Meiryo UI" pitchFamily="50" charset="-128"/>
                <a:cs typeface="Meiryo UI" pitchFamily="50" charset="-128"/>
              </a:rPr>
              <a:t>2</a:t>
            </a:r>
            <a:r>
              <a:rPr lang="en-US" altLang="ja-JP" b="1" dirty="0" smtClean="0">
                <a:solidFill>
                  <a:srgbClr val="FF5050"/>
                </a:solidFill>
                <a:latin typeface="Meiryo UI" pitchFamily="50" charset="-128"/>
                <a:ea typeface="Meiryo UI" pitchFamily="50" charset="-128"/>
                <a:cs typeface="Meiryo UI" pitchFamily="50" charset="-128"/>
              </a:rPr>
              <a:t>0</a:t>
            </a:r>
            <a:r>
              <a:rPr lang="ja-JP" altLang="en-US" b="1" dirty="0" smtClean="0">
                <a:solidFill>
                  <a:srgbClr val="FF5050"/>
                </a:solidFill>
                <a:latin typeface="Meiryo UI" pitchFamily="50" charset="-128"/>
                <a:ea typeface="Meiryo UI" pitchFamily="50" charset="-128"/>
                <a:cs typeface="Meiryo UI" pitchFamily="50" charset="-128"/>
              </a:rPr>
              <a:t>分）</a:t>
            </a:r>
            <a:endParaRPr lang="en-US" altLang="ja-JP" b="1" dirty="0" smtClean="0">
              <a:solidFill>
                <a:srgbClr val="FF505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2142081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659606" y="249974"/>
            <a:ext cx="7786687" cy="100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認知症の人に適切でスムーズな</a:t>
            </a:r>
            <a:endParaRPr lang="en-US" altLang="ja-JP" sz="3000" b="1" dirty="0">
              <a:latin typeface="Meiryo UI" pitchFamily="50" charset="-128"/>
              <a:ea typeface="Meiryo UI" pitchFamily="50" charset="-128"/>
              <a:cs typeface="Meiryo UI" pitchFamily="50" charset="-128"/>
            </a:endParaRPr>
          </a:p>
          <a:p>
            <a:pPr algn="ctr" eaLnBrk="1" hangingPunct="1"/>
            <a:r>
              <a:rPr lang="ja-JP" altLang="en-US" sz="3000" b="1" dirty="0">
                <a:latin typeface="Meiryo UI" pitchFamily="50" charset="-128"/>
                <a:ea typeface="Meiryo UI" pitchFamily="50" charset="-128"/>
                <a:cs typeface="Meiryo UI" pitchFamily="50" charset="-128"/>
              </a:rPr>
              <a:t>医療・ケアを提供するために</a:t>
            </a:r>
          </a:p>
        </p:txBody>
      </p:sp>
      <p:sp>
        <p:nvSpPr>
          <p:cNvPr id="901123" name="Rectangle 3"/>
          <p:cNvSpPr>
            <a:spLocks noChangeArrowheads="1"/>
          </p:cNvSpPr>
          <p:nvPr/>
        </p:nvSpPr>
        <p:spPr bwMode="auto">
          <a:xfrm>
            <a:off x="268288" y="1311275"/>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53252" name="テキスト ボックス 6"/>
          <p:cNvSpPr txBox="1">
            <a:spLocks noChangeArrowheads="1"/>
          </p:cNvSpPr>
          <p:nvPr/>
        </p:nvSpPr>
        <p:spPr bwMode="auto">
          <a:xfrm>
            <a:off x="869501" y="2068721"/>
            <a:ext cx="7366895" cy="354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55600" indent="-3556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ts val="3500"/>
              </a:lnSpc>
              <a:spcBef>
                <a:spcPts val="1200"/>
              </a:spcBef>
            </a:pPr>
            <a:r>
              <a:rPr lang="en-US" altLang="ja-JP" sz="2600" b="1" dirty="0">
                <a:solidFill>
                  <a:srgbClr val="669900"/>
                </a:solidFill>
                <a:latin typeface="Meiryo UI" pitchFamily="50" charset="-128"/>
                <a:ea typeface="Meiryo UI" pitchFamily="50" charset="-128"/>
                <a:cs typeface="Meiryo UI" pitchFamily="50" charset="-128"/>
              </a:rPr>
              <a:t>●</a:t>
            </a:r>
            <a:r>
              <a:rPr lang="en-US" altLang="ja-JP" sz="2600" b="1" dirty="0">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認知症の人がスムーズに入院加療を受け、</a:t>
            </a:r>
          </a:p>
          <a:p>
            <a:pPr eaLnBrk="1" hangingPunct="1">
              <a:lnSpc>
                <a:spcPts val="3500"/>
              </a:lnSpc>
              <a:spcBef>
                <a:spcPts val="300"/>
              </a:spcBef>
            </a:pPr>
            <a:r>
              <a:rPr lang="ja-JP" altLang="en-US" sz="2600" b="1" dirty="0">
                <a:latin typeface="Meiryo UI" pitchFamily="50" charset="-128"/>
                <a:ea typeface="Meiryo UI" pitchFamily="50" charset="-128"/>
                <a:cs typeface="Meiryo UI" pitchFamily="50" charset="-128"/>
              </a:rPr>
              <a:t>    退院してもとの暮らしに</a:t>
            </a:r>
            <a:r>
              <a:rPr lang="ja-JP" altLang="en-US" sz="2600" b="1" dirty="0" smtClean="0">
                <a:latin typeface="Meiryo UI" pitchFamily="50" charset="-128"/>
                <a:ea typeface="Meiryo UI" pitchFamily="50" charset="-128"/>
                <a:cs typeface="Meiryo UI" pitchFamily="50" charset="-128"/>
              </a:rPr>
              <a:t>戻れるようにするため</a:t>
            </a:r>
            <a:r>
              <a:rPr lang="ja-JP" altLang="en-US" sz="2600" b="1" dirty="0">
                <a:latin typeface="Meiryo UI" pitchFamily="50" charset="-128"/>
                <a:ea typeface="Meiryo UI" pitchFamily="50" charset="-128"/>
                <a:cs typeface="Meiryo UI" pitchFamily="50" charset="-128"/>
              </a:rPr>
              <a:t>には</a:t>
            </a:r>
            <a:r>
              <a:rPr lang="ja-JP" altLang="en-US" sz="2600" b="1" dirty="0" smtClean="0">
                <a:latin typeface="Meiryo UI" pitchFamily="50" charset="-128"/>
                <a:ea typeface="Meiryo UI" pitchFamily="50" charset="-128"/>
                <a:cs typeface="Meiryo UI" pitchFamily="50" charset="-128"/>
              </a:rPr>
              <a:t>、</a:t>
            </a:r>
            <a:endParaRPr lang="en-US" altLang="ja-JP" sz="2600" b="1" dirty="0" smtClean="0">
              <a:latin typeface="Meiryo UI" pitchFamily="50" charset="-128"/>
              <a:ea typeface="Meiryo UI" pitchFamily="50" charset="-128"/>
              <a:cs typeface="Meiryo UI" pitchFamily="50" charset="-128"/>
            </a:endParaRPr>
          </a:p>
          <a:p>
            <a:pPr eaLnBrk="1" hangingPunct="1">
              <a:lnSpc>
                <a:spcPts val="3500"/>
              </a:lnSpc>
              <a:spcBef>
                <a:spcPts val="300"/>
              </a:spcBef>
            </a:pPr>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本人の暮らし</a:t>
            </a:r>
            <a:r>
              <a:rPr lang="ja-JP" altLang="en-US" sz="2600" b="1" dirty="0">
                <a:latin typeface="Meiryo UI" pitchFamily="50" charset="-128"/>
                <a:ea typeface="Meiryo UI" pitchFamily="50" charset="-128"/>
                <a:cs typeface="Meiryo UI" pitchFamily="50" charset="-128"/>
              </a:rPr>
              <a:t>に関する情報を具体的に把握し</a:t>
            </a:r>
            <a:r>
              <a:rPr lang="ja-JP" altLang="en-US" sz="2600" b="1" dirty="0" smtClean="0">
                <a:latin typeface="Meiryo UI" pitchFamily="50" charset="-128"/>
                <a:ea typeface="Meiryo UI" pitchFamily="50" charset="-128"/>
                <a:cs typeface="Meiryo UI" pitchFamily="50" charset="-128"/>
              </a:rPr>
              <a:t>、</a:t>
            </a:r>
            <a:endParaRPr lang="en-US" altLang="ja-JP" sz="2600" b="1" dirty="0" smtClean="0">
              <a:latin typeface="Meiryo UI" pitchFamily="50" charset="-128"/>
              <a:ea typeface="Meiryo UI" pitchFamily="50" charset="-128"/>
              <a:cs typeface="Meiryo UI" pitchFamily="50" charset="-128"/>
            </a:endParaRPr>
          </a:p>
          <a:p>
            <a:pPr eaLnBrk="1" hangingPunct="1">
              <a:lnSpc>
                <a:spcPts val="3500"/>
              </a:lnSpc>
              <a:spcBef>
                <a:spcPts val="300"/>
              </a:spcBef>
            </a:pPr>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得た情報を治療</a:t>
            </a:r>
            <a:r>
              <a:rPr lang="ja-JP" altLang="en-US" sz="2600" b="1" dirty="0">
                <a:latin typeface="Meiryo UI" pitchFamily="50" charset="-128"/>
                <a:ea typeface="Meiryo UI" pitchFamily="50" charset="-128"/>
                <a:cs typeface="Meiryo UI" pitchFamily="50" charset="-128"/>
              </a:rPr>
              <a:t>、処置、療養の場面</a:t>
            </a:r>
            <a:r>
              <a:rPr lang="ja-JP" altLang="en-US" sz="2600" b="1" dirty="0" smtClean="0">
                <a:latin typeface="Meiryo UI" pitchFamily="50" charset="-128"/>
                <a:ea typeface="Meiryo UI" pitchFamily="50" charset="-128"/>
                <a:cs typeface="Meiryo UI" pitchFamily="50" charset="-128"/>
              </a:rPr>
              <a:t>で活かす</a:t>
            </a:r>
            <a:endParaRPr lang="en-US" altLang="ja-JP" sz="2600" b="1" dirty="0" smtClean="0">
              <a:latin typeface="Meiryo UI" pitchFamily="50" charset="-128"/>
              <a:ea typeface="Meiryo UI" pitchFamily="50" charset="-128"/>
              <a:cs typeface="Meiryo UI" pitchFamily="50" charset="-128"/>
            </a:endParaRPr>
          </a:p>
          <a:p>
            <a:pPr eaLnBrk="1" hangingPunct="1">
              <a:lnSpc>
                <a:spcPts val="3500"/>
              </a:lnSpc>
              <a:spcBef>
                <a:spcPts val="300"/>
              </a:spcBef>
            </a:pPr>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ことが必要である。</a:t>
            </a:r>
            <a:endParaRPr lang="en-US" altLang="ja-JP" sz="2600" b="1" dirty="0">
              <a:latin typeface="Meiryo UI" pitchFamily="50" charset="-128"/>
              <a:ea typeface="Meiryo UI" pitchFamily="50" charset="-128"/>
              <a:cs typeface="Meiryo UI" pitchFamily="50" charset="-128"/>
            </a:endParaRPr>
          </a:p>
          <a:p>
            <a:pPr eaLnBrk="1" hangingPunct="1">
              <a:lnSpc>
                <a:spcPts val="3500"/>
              </a:lnSpc>
              <a:spcBef>
                <a:spcPts val="1200"/>
              </a:spcBef>
            </a:pPr>
            <a:r>
              <a:rPr lang="en-US" altLang="ja-JP" sz="2600" b="1" dirty="0">
                <a:solidFill>
                  <a:srgbClr val="669900"/>
                </a:solidFill>
                <a:latin typeface="Meiryo UI" pitchFamily="50" charset="-128"/>
                <a:ea typeface="Meiryo UI" pitchFamily="50" charset="-128"/>
                <a:cs typeface="Meiryo UI" pitchFamily="50" charset="-128"/>
              </a:rPr>
              <a:t>●</a:t>
            </a:r>
            <a:r>
              <a:rPr lang="en-US" altLang="ja-JP" sz="2600" b="1" dirty="0">
                <a:solidFill>
                  <a:schemeClr val="hlink"/>
                </a:solidFill>
                <a:latin typeface="Meiryo UI" pitchFamily="50" charset="-128"/>
                <a:ea typeface="Meiryo UI" pitchFamily="50" charset="-128"/>
                <a:cs typeface="Meiryo UI" pitchFamily="50" charset="-128"/>
              </a:rPr>
              <a:t> </a:t>
            </a:r>
            <a:r>
              <a:rPr lang="ja-JP" altLang="en-US" sz="2600" b="1" dirty="0">
                <a:latin typeface="Meiryo UI" pitchFamily="50" charset="-128"/>
                <a:ea typeface="Meiryo UI" pitchFamily="50" charset="-128"/>
                <a:cs typeface="Meiryo UI" pitchFamily="50" charset="-128"/>
              </a:rPr>
              <a:t>そのためには、家族や地域の医療</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介護職との</a:t>
            </a:r>
          </a:p>
          <a:p>
            <a:pPr eaLnBrk="1" hangingPunct="1">
              <a:lnSpc>
                <a:spcPts val="3500"/>
              </a:lnSpc>
            </a:pPr>
            <a:r>
              <a:rPr lang="ja-JP" altLang="en-US" sz="2600" b="1" dirty="0">
                <a:latin typeface="Meiryo UI" pitchFamily="50" charset="-128"/>
                <a:ea typeface="Meiryo UI" pitchFamily="50" charset="-128"/>
                <a:cs typeface="Meiryo UI" pitchFamily="50" charset="-128"/>
              </a:rPr>
              <a:t>    連携が</a:t>
            </a:r>
            <a:r>
              <a:rPr lang="ja-JP" altLang="en-US" sz="2600" b="1" dirty="0" smtClean="0">
                <a:latin typeface="Meiryo UI" pitchFamily="50" charset="-128"/>
                <a:ea typeface="Meiryo UI" pitchFamily="50" charset="-128"/>
                <a:cs typeface="Meiryo UI" pitchFamily="50" charset="-128"/>
              </a:rPr>
              <a:t>重要</a:t>
            </a:r>
            <a:r>
              <a:rPr lang="ja-JP" altLang="en-US" sz="2600" b="1" dirty="0">
                <a:latin typeface="Meiryo UI" pitchFamily="50" charset="-128"/>
                <a:ea typeface="Meiryo UI" pitchFamily="50" charset="-128"/>
                <a:cs typeface="Meiryo UI" pitchFamily="50" charset="-128"/>
              </a:rPr>
              <a:t>である</a:t>
            </a:r>
            <a:r>
              <a:rPr lang="ja-JP" altLang="en-US" sz="2600" b="1" dirty="0" smtClean="0">
                <a:latin typeface="Meiryo UI" pitchFamily="50" charset="-128"/>
                <a:ea typeface="Meiryo UI" pitchFamily="50" charset="-128"/>
                <a:cs typeface="Meiryo UI" pitchFamily="50" charset="-128"/>
              </a:rPr>
              <a:t>。</a:t>
            </a:r>
            <a:endParaRPr lang="en-US" altLang="ja-JP" sz="2600" b="1" dirty="0">
              <a:latin typeface="Meiryo UI" pitchFamily="50" charset="-128"/>
              <a:ea typeface="Meiryo UI" pitchFamily="50" charset="-128"/>
              <a:cs typeface="Meiryo UI" pitchFamily="50" charset="-128"/>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-1</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2159990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2"/>
          <p:cNvSpPr txBox="1">
            <a:spLocks noChangeArrowheads="1"/>
          </p:cNvSpPr>
          <p:nvPr/>
        </p:nvSpPr>
        <p:spPr bwMode="auto">
          <a:xfrm>
            <a:off x="1925638" y="248011"/>
            <a:ext cx="50625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連携により期待される成果</a:t>
            </a:r>
          </a:p>
        </p:txBody>
      </p:sp>
      <p:sp>
        <p:nvSpPr>
          <p:cNvPr id="901123" name="Rectangle 3"/>
          <p:cNvSpPr>
            <a:spLocks noChangeArrowheads="1"/>
          </p:cNvSpPr>
          <p:nvPr/>
        </p:nvSpPr>
        <p:spPr bwMode="auto">
          <a:xfrm>
            <a:off x="269875" y="90011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54277" name="正方形/長方形 3"/>
          <p:cNvSpPr>
            <a:spLocks noChangeArrowheads="1"/>
          </p:cNvSpPr>
          <p:nvPr/>
        </p:nvSpPr>
        <p:spPr bwMode="auto">
          <a:xfrm>
            <a:off x="954087" y="1284252"/>
            <a:ext cx="7334250" cy="333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55600" indent="-355600">
              <a:spcBef>
                <a:spcPts val="1200"/>
              </a:spcBef>
            </a:pPr>
            <a:r>
              <a:rPr lang="ja-JP" altLang="en-US" sz="2500" b="1" dirty="0" smtClean="0">
                <a:latin typeface="Meiryo UI" pitchFamily="50" charset="-128"/>
                <a:ea typeface="Meiryo UI" pitchFamily="50" charset="-128"/>
                <a:cs typeface="Meiryo UI" pitchFamily="50" charset="-128"/>
              </a:rPr>
              <a:t>① 入院</a:t>
            </a:r>
            <a:r>
              <a:rPr lang="ja-JP" altLang="en-US" sz="2500" b="1" dirty="0">
                <a:latin typeface="Meiryo UI" pitchFamily="50" charset="-128"/>
                <a:ea typeface="Meiryo UI" pitchFamily="50" charset="-128"/>
                <a:cs typeface="Meiryo UI" pitchFamily="50" charset="-128"/>
              </a:rPr>
              <a:t>加療を必要としている人が</a:t>
            </a:r>
            <a:r>
              <a:rPr lang="ja-JP" altLang="en-US" sz="2500" b="1" dirty="0">
                <a:solidFill>
                  <a:srgbClr val="FF5050"/>
                </a:solidFill>
                <a:latin typeface="Meiryo UI" pitchFamily="50" charset="-128"/>
                <a:ea typeface="Meiryo UI" pitchFamily="50" charset="-128"/>
                <a:cs typeface="Meiryo UI" pitchFamily="50" charset="-128"/>
              </a:rPr>
              <a:t>入院できる</a:t>
            </a:r>
            <a:endParaRPr lang="en-US" altLang="ja-JP" sz="2500" b="1" dirty="0">
              <a:solidFill>
                <a:srgbClr val="FF5050"/>
              </a:solidFill>
              <a:latin typeface="Meiryo UI" pitchFamily="50" charset="-128"/>
              <a:ea typeface="Meiryo UI" pitchFamily="50" charset="-128"/>
              <a:cs typeface="Meiryo UI" pitchFamily="50" charset="-128"/>
            </a:endParaRPr>
          </a:p>
          <a:p>
            <a:pPr marL="355600" indent="-355600">
              <a:spcBef>
                <a:spcPts val="1500"/>
              </a:spcBef>
            </a:pPr>
            <a:r>
              <a:rPr lang="ja-JP" altLang="en-US" sz="2500" b="1" dirty="0" smtClean="0">
                <a:latin typeface="Meiryo UI" pitchFamily="50" charset="-128"/>
                <a:ea typeface="Meiryo UI" pitchFamily="50" charset="-128"/>
                <a:cs typeface="Meiryo UI" pitchFamily="50" charset="-128"/>
              </a:rPr>
              <a:t>② 本人</a:t>
            </a:r>
            <a:r>
              <a:rPr lang="ja-JP" altLang="en-US" sz="2500" b="1" dirty="0">
                <a:latin typeface="Meiryo UI" pitchFamily="50" charset="-128"/>
                <a:ea typeface="Meiryo UI" pitchFamily="50" charset="-128"/>
                <a:cs typeface="Meiryo UI" pitchFamily="50" charset="-128"/>
              </a:rPr>
              <a:t>が</a:t>
            </a:r>
            <a:r>
              <a:rPr lang="ja-JP" altLang="en-US" sz="2500" b="1" dirty="0">
                <a:solidFill>
                  <a:srgbClr val="FF5050"/>
                </a:solidFill>
                <a:latin typeface="Meiryo UI" pitchFamily="50" charset="-128"/>
                <a:ea typeface="Meiryo UI" pitchFamily="50" charset="-128"/>
                <a:cs typeface="Meiryo UI" pitchFamily="50" charset="-128"/>
              </a:rPr>
              <a:t>安心</a:t>
            </a:r>
            <a:r>
              <a:rPr lang="en-US" altLang="ja-JP" sz="2500" b="1" dirty="0">
                <a:solidFill>
                  <a:srgbClr val="FF5050"/>
                </a:solidFill>
                <a:latin typeface="Meiryo UI" pitchFamily="50" charset="-128"/>
                <a:ea typeface="Meiryo UI" pitchFamily="50" charset="-128"/>
                <a:cs typeface="Meiryo UI" pitchFamily="50" charset="-128"/>
              </a:rPr>
              <a:t>･</a:t>
            </a:r>
            <a:r>
              <a:rPr lang="ja-JP" altLang="en-US" sz="2500" b="1" dirty="0">
                <a:solidFill>
                  <a:srgbClr val="FF5050"/>
                </a:solidFill>
                <a:latin typeface="Meiryo UI" pitchFamily="50" charset="-128"/>
                <a:ea typeface="Meiryo UI" pitchFamily="50" charset="-128"/>
                <a:cs typeface="Meiryo UI" pitchFamily="50" charset="-128"/>
              </a:rPr>
              <a:t>安定</a:t>
            </a:r>
            <a:r>
              <a:rPr lang="ja-JP" altLang="en-US" sz="2500" b="1" dirty="0">
                <a:latin typeface="Meiryo UI" pitchFamily="50" charset="-128"/>
                <a:ea typeface="Meiryo UI" pitchFamily="50" charset="-128"/>
                <a:cs typeface="Meiryo UI" pitchFamily="50" charset="-128"/>
              </a:rPr>
              <a:t>して入院生活を送れる</a:t>
            </a:r>
            <a:endParaRPr lang="en-US" altLang="ja-JP" sz="2500" b="1" dirty="0">
              <a:latin typeface="Meiryo UI" pitchFamily="50" charset="-128"/>
              <a:ea typeface="Meiryo UI" pitchFamily="50" charset="-128"/>
              <a:cs typeface="Meiryo UI" pitchFamily="50" charset="-128"/>
            </a:endParaRPr>
          </a:p>
          <a:p>
            <a:pPr marL="355600" indent="-355600">
              <a:spcBef>
                <a:spcPts val="1500"/>
              </a:spcBef>
            </a:pPr>
            <a:r>
              <a:rPr lang="ja-JP" altLang="en-US" sz="2500" b="1" dirty="0" smtClean="0">
                <a:latin typeface="Meiryo UI" pitchFamily="50" charset="-128"/>
                <a:ea typeface="Meiryo UI" pitchFamily="50" charset="-128"/>
                <a:cs typeface="Meiryo UI" pitchFamily="50" charset="-128"/>
              </a:rPr>
              <a:t>③ 本人</a:t>
            </a:r>
            <a:r>
              <a:rPr lang="ja-JP" altLang="en-US" sz="2500" b="1" dirty="0">
                <a:latin typeface="Meiryo UI" pitchFamily="50" charset="-128"/>
                <a:ea typeface="Meiryo UI" pitchFamily="50" charset="-128"/>
                <a:cs typeface="Meiryo UI" pitchFamily="50" charset="-128"/>
              </a:rPr>
              <a:t>が必要とする医療を</a:t>
            </a:r>
            <a:r>
              <a:rPr lang="ja-JP" altLang="en-US" sz="2500" b="1" dirty="0">
                <a:solidFill>
                  <a:srgbClr val="FF5050"/>
                </a:solidFill>
                <a:latin typeface="Meiryo UI" pitchFamily="50" charset="-128"/>
                <a:ea typeface="Meiryo UI" pitchFamily="50" charset="-128"/>
                <a:cs typeface="Meiryo UI" pitchFamily="50" charset="-128"/>
              </a:rPr>
              <a:t>スムーズ</a:t>
            </a:r>
            <a:r>
              <a:rPr lang="ja-JP" altLang="en-US" sz="2500" b="1" dirty="0">
                <a:latin typeface="Meiryo UI" pitchFamily="50" charset="-128"/>
                <a:ea typeface="Meiryo UI" pitchFamily="50" charset="-128"/>
                <a:cs typeface="Meiryo UI" pitchFamily="50" charset="-128"/>
              </a:rPr>
              <a:t>に受けられる</a:t>
            </a:r>
            <a:endParaRPr lang="en-US" altLang="ja-JP" sz="2500" b="1" dirty="0">
              <a:latin typeface="Meiryo UI" pitchFamily="50" charset="-128"/>
              <a:ea typeface="Meiryo UI" pitchFamily="50" charset="-128"/>
              <a:cs typeface="Meiryo UI" pitchFamily="50" charset="-128"/>
            </a:endParaRPr>
          </a:p>
          <a:p>
            <a:pPr marL="355600" indent="-355600">
              <a:spcBef>
                <a:spcPts val="1500"/>
              </a:spcBef>
            </a:pPr>
            <a:r>
              <a:rPr lang="ja-JP" altLang="en-US" sz="2500" b="1" dirty="0" smtClean="0">
                <a:latin typeface="Meiryo UI" pitchFamily="50" charset="-128"/>
                <a:ea typeface="Meiryo UI" pitchFamily="50" charset="-128"/>
                <a:cs typeface="Meiryo UI" pitchFamily="50" charset="-128"/>
              </a:rPr>
              <a:t>④ 入院中</a:t>
            </a:r>
            <a:r>
              <a:rPr lang="ja-JP" altLang="en-US" sz="2500" b="1" dirty="0">
                <a:latin typeface="Meiryo UI" pitchFamily="50" charset="-128"/>
                <a:ea typeface="Meiryo UI" pitchFamily="50" charset="-128"/>
                <a:cs typeface="Meiryo UI" pitchFamily="50" charset="-128"/>
              </a:rPr>
              <a:t>の</a:t>
            </a:r>
            <a:r>
              <a:rPr lang="ja-JP" altLang="en-US" sz="2500" b="1" dirty="0">
                <a:solidFill>
                  <a:srgbClr val="FF5050"/>
                </a:solidFill>
                <a:latin typeface="Meiryo UI" pitchFamily="50" charset="-128"/>
                <a:ea typeface="Meiryo UI" pitchFamily="50" charset="-128"/>
                <a:cs typeface="Meiryo UI" pitchFamily="50" charset="-128"/>
              </a:rPr>
              <a:t>心身機能の低下を防げる</a:t>
            </a:r>
            <a:endParaRPr lang="en-US" altLang="ja-JP" sz="2500" b="1" dirty="0">
              <a:solidFill>
                <a:srgbClr val="FF5050"/>
              </a:solidFill>
              <a:latin typeface="Meiryo UI" pitchFamily="50" charset="-128"/>
              <a:ea typeface="Meiryo UI" pitchFamily="50" charset="-128"/>
              <a:cs typeface="Meiryo UI" pitchFamily="50" charset="-128"/>
            </a:endParaRPr>
          </a:p>
          <a:p>
            <a:pPr marL="355600" indent="-355600">
              <a:spcBef>
                <a:spcPts val="1500"/>
              </a:spcBef>
            </a:pPr>
            <a:r>
              <a:rPr lang="ja-JP" altLang="en-US" sz="2500" b="1" dirty="0" smtClean="0">
                <a:latin typeface="Meiryo UI" pitchFamily="50" charset="-128"/>
                <a:ea typeface="Meiryo UI" pitchFamily="50" charset="-128"/>
                <a:cs typeface="Meiryo UI" pitchFamily="50" charset="-128"/>
              </a:rPr>
              <a:t>⑤ スムーズ</a:t>
            </a:r>
            <a:r>
              <a:rPr lang="ja-JP" altLang="en-US" sz="2500" b="1" dirty="0">
                <a:latin typeface="Meiryo UI" pitchFamily="50" charset="-128"/>
                <a:ea typeface="Meiryo UI" pitchFamily="50" charset="-128"/>
                <a:cs typeface="Meiryo UI" pitchFamily="50" charset="-128"/>
              </a:rPr>
              <a:t>に</a:t>
            </a:r>
            <a:r>
              <a:rPr lang="ja-JP" altLang="en-US" sz="2500" b="1" dirty="0" smtClean="0">
                <a:latin typeface="Meiryo UI" pitchFamily="50" charset="-128"/>
                <a:ea typeface="Meiryo UI" pitchFamily="50" charset="-128"/>
                <a:cs typeface="Meiryo UI" pitchFamily="50" charset="-128"/>
              </a:rPr>
              <a:t>本人や家族の</a:t>
            </a:r>
            <a:r>
              <a:rPr lang="ja-JP" altLang="en-US" sz="2500" b="1" dirty="0">
                <a:solidFill>
                  <a:srgbClr val="FF5050"/>
                </a:solidFill>
                <a:latin typeface="Meiryo UI" pitchFamily="50" charset="-128"/>
                <a:ea typeface="Meiryo UI" pitchFamily="50" charset="-128"/>
                <a:cs typeface="Meiryo UI" pitchFamily="50" charset="-128"/>
              </a:rPr>
              <a:t>意向にそった退院</a:t>
            </a:r>
            <a:r>
              <a:rPr lang="ja-JP" altLang="en-US" sz="2500" b="1" dirty="0">
                <a:latin typeface="Meiryo UI" pitchFamily="50" charset="-128"/>
                <a:ea typeface="Meiryo UI" pitchFamily="50" charset="-128"/>
                <a:cs typeface="Meiryo UI" pitchFamily="50" charset="-128"/>
              </a:rPr>
              <a:t>ができる</a:t>
            </a:r>
            <a:endParaRPr lang="en-US" altLang="ja-JP" sz="2500" b="1" dirty="0">
              <a:latin typeface="Meiryo UI" pitchFamily="50" charset="-128"/>
              <a:ea typeface="Meiryo UI" pitchFamily="50" charset="-128"/>
              <a:cs typeface="Meiryo UI" pitchFamily="50" charset="-128"/>
            </a:endParaRPr>
          </a:p>
          <a:p>
            <a:pPr marL="355600" indent="-355600">
              <a:spcBef>
                <a:spcPts val="1500"/>
              </a:spcBef>
            </a:pPr>
            <a:r>
              <a:rPr lang="ja-JP" altLang="en-US" sz="2500" b="1" dirty="0" smtClean="0">
                <a:latin typeface="Meiryo UI" pitchFamily="50" charset="-128"/>
                <a:ea typeface="Meiryo UI" pitchFamily="50" charset="-128"/>
                <a:cs typeface="Meiryo UI" pitchFamily="50" charset="-128"/>
              </a:rPr>
              <a:t>⑥ </a:t>
            </a:r>
            <a:r>
              <a:rPr lang="ja-JP" altLang="en-US" sz="2500" b="1" dirty="0" smtClean="0">
                <a:solidFill>
                  <a:srgbClr val="FF5050"/>
                </a:solidFill>
                <a:latin typeface="Meiryo UI" pitchFamily="50" charset="-128"/>
                <a:ea typeface="Meiryo UI" pitchFamily="50" charset="-128"/>
                <a:cs typeface="Meiryo UI" pitchFamily="50" charset="-128"/>
              </a:rPr>
              <a:t>退院後</a:t>
            </a:r>
            <a:r>
              <a:rPr lang="ja-JP" altLang="en-US" sz="2500" b="1" dirty="0">
                <a:solidFill>
                  <a:srgbClr val="FF5050"/>
                </a:solidFill>
                <a:latin typeface="Meiryo UI" pitchFamily="50" charset="-128"/>
                <a:ea typeface="Meiryo UI" pitchFamily="50" charset="-128"/>
                <a:cs typeface="Meiryo UI" pitchFamily="50" charset="-128"/>
              </a:rPr>
              <a:t>も</a:t>
            </a:r>
            <a:r>
              <a:rPr lang="ja-JP" altLang="en-US" sz="2500" b="1" dirty="0">
                <a:latin typeface="Meiryo UI" pitchFamily="50" charset="-128"/>
                <a:ea typeface="Meiryo UI" pitchFamily="50" charset="-128"/>
                <a:cs typeface="Meiryo UI" pitchFamily="50" charset="-128"/>
              </a:rPr>
              <a:t>心身</a:t>
            </a:r>
            <a:r>
              <a:rPr lang="ja-JP" altLang="en-US" sz="2500" b="1" dirty="0" smtClean="0">
                <a:latin typeface="Meiryo UI" pitchFamily="50" charset="-128"/>
                <a:ea typeface="Meiryo UI" pitchFamily="50" charset="-128"/>
                <a:cs typeface="Meiryo UI" pitchFamily="50" charset="-128"/>
              </a:rPr>
              <a:t>状態や暮らし</a:t>
            </a:r>
            <a:r>
              <a:rPr lang="ja-JP" altLang="en-US" sz="2500" b="1" dirty="0">
                <a:latin typeface="Meiryo UI" pitchFamily="50" charset="-128"/>
                <a:ea typeface="Meiryo UI" pitchFamily="50" charset="-128"/>
                <a:cs typeface="Meiryo UI" pitchFamily="50" charset="-128"/>
              </a:rPr>
              <a:t>の</a:t>
            </a:r>
            <a:r>
              <a:rPr lang="ja-JP" altLang="en-US" sz="2500" b="1" dirty="0" smtClean="0">
                <a:latin typeface="Meiryo UI" pitchFamily="50" charset="-128"/>
                <a:ea typeface="Meiryo UI" pitchFamily="50" charset="-128"/>
                <a:cs typeface="Meiryo UI" pitchFamily="50" charset="-128"/>
              </a:rPr>
              <a:t>安定･維持</a:t>
            </a:r>
            <a:r>
              <a:rPr lang="ja-JP" altLang="en-US" sz="2500" b="1" dirty="0">
                <a:latin typeface="Meiryo UI" pitchFamily="50" charset="-128"/>
                <a:ea typeface="Meiryo UI" pitchFamily="50" charset="-128"/>
                <a:cs typeface="Meiryo UI" pitchFamily="50" charset="-128"/>
              </a:rPr>
              <a:t>が図れる</a:t>
            </a:r>
            <a:r>
              <a:rPr lang="ja-JP" altLang="en-US" sz="2300" dirty="0">
                <a:latin typeface="Meiryo UI" pitchFamily="50" charset="-128"/>
                <a:ea typeface="Meiryo UI" pitchFamily="50" charset="-128"/>
                <a:cs typeface="Meiryo UI" pitchFamily="50" charset="-128"/>
              </a:rPr>
              <a:t>　　　　　　　　　    </a:t>
            </a:r>
          </a:p>
        </p:txBody>
      </p:sp>
      <p:sp>
        <p:nvSpPr>
          <p:cNvPr id="54278" name="正方形/長方形 1"/>
          <p:cNvSpPr>
            <a:spLocks noChangeArrowheads="1"/>
          </p:cNvSpPr>
          <p:nvPr/>
        </p:nvSpPr>
        <p:spPr bwMode="auto">
          <a:xfrm>
            <a:off x="1051670" y="4912755"/>
            <a:ext cx="6986551" cy="1421928"/>
          </a:xfrm>
          <a:prstGeom prst="rect">
            <a:avLst/>
          </a:prstGeom>
          <a:solidFill>
            <a:srgbClr val="CAE3B1"/>
          </a:solidFill>
          <a:ln>
            <a:noFill/>
          </a:ln>
          <a:extLst>
            <a:ext uri="{91240B29-F687-4F45-9708-019B960494DF}">
              <a14:hiddenLine xmlns:a14="http://schemas.microsoft.com/office/drawing/2010/main" w="34925" cap="rnd">
                <a:solidFill>
                  <a:schemeClr val="hlink"/>
                </a:solidFill>
                <a:prstDash val="sysDot"/>
                <a:miter lim="800000"/>
                <a:headEnd/>
                <a:tailEnd/>
              </a14:hiddenLine>
            </a:ext>
          </a:extLst>
        </p:spPr>
        <p:txBody>
          <a:bodyPr wrap="square" anchor="ctr">
            <a:spAutoFit/>
          </a:bodyPr>
          <a:lstStyle/>
          <a:p>
            <a:pPr indent="177800">
              <a:lnSpc>
                <a:spcPct val="110000"/>
              </a:lnSpc>
            </a:pPr>
            <a:r>
              <a:rPr lang="en-US" altLang="ja-JP" sz="2400" b="1">
                <a:solidFill>
                  <a:srgbClr val="669900"/>
                </a:solidFill>
                <a:latin typeface="Meiryo UI" pitchFamily="50" charset="-128"/>
                <a:ea typeface="Meiryo UI" pitchFamily="50" charset="-128"/>
                <a:cs typeface="Meiryo UI" pitchFamily="50" charset="-128"/>
              </a:rPr>
              <a:t>●</a:t>
            </a:r>
            <a:r>
              <a:rPr lang="ja-JP" altLang="en-US" sz="2400" b="1">
                <a:latin typeface="Meiryo UI" pitchFamily="50" charset="-128"/>
                <a:ea typeface="Meiryo UI" pitchFamily="50" charset="-128"/>
                <a:cs typeface="Meiryo UI" pitchFamily="50" charset="-128"/>
              </a:rPr>
              <a:t>認知症医療</a:t>
            </a:r>
            <a:r>
              <a:rPr lang="en-US" altLang="ja-JP" sz="2400" b="1">
                <a:latin typeface="Meiryo UI" pitchFamily="50" charset="-128"/>
                <a:ea typeface="Meiryo UI" pitchFamily="50" charset="-128"/>
                <a:cs typeface="Meiryo UI" pitchFamily="50" charset="-128"/>
              </a:rPr>
              <a:t>･</a:t>
            </a:r>
            <a:r>
              <a:rPr lang="ja-JP" altLang="en-US" sz="2400" b="1">
                <a:latin typeface="Meiryo UI" pitchFamily="50" charset="-128"/>
                <a:ea typeface="Meiryo UI" pitchFamily="50" charset="-128"/>
                <a:cs typeface="Meiryo UI" pitchFamily="50" charset="-128"/>
              </a:rPr>
              <a:t>ケアの質の向上、職員の負担軽減</a:t>
            </a:r>
            <a:endParaRPr lang="en-US" altLang="ja-JP" sz="2400" b="1">
              <a:latin typeface="Meiryo UI" pitchFamily="50" charset="-128"/>
              <a:ea typeface="Meiryo UI" pitchFamily="50" charset="-128"/>
              <a:cs typeface="Meiryo UI" pitchFamily="50" charset="-128"/>
            </a:endParaRPr>
          </a:p>
          <a:p>
            <a:pPr indent="177800">
              <a:lnSpc>
                <a:spcPct val="120000"/>
              </a:lnSpc>
            </a:pPr>
            <a:r>
              <a:rPr lang="en-US" altLang="ja-JP" sz="2400" b="1">
                <a:solidFill>
                  <a:srgbClr val="669900"/>
                </a:solidFill>
                <a:latin typeface="Meiryo UI" pitchFamily="50" charset="-128"/>
                <a:ea typeface="Meiryo UI" pitchFamily="50" charset="-128"/>
                <a:cs typeface="Meiryo UI" pitchFamily="50" charset="-128"/>
              </a:rPr>
              <a:t>●</a:t>
            </a:r>
            <a:r>
              <a:rPr lang="ja-JP" altLang="en-US" sz="2400" b="1">
                <a:latin typeface="Meiryo UI" pitchFamily="50" charset="-128"/>
                <a:ea typeface="Meiryo UI" pitchFamily="50" charset="-128"/>
                <a:cs typeface="Meiryo UI" pitchFamily="50" charset="-128"/>
              </a:rPr>
              <a:t>本人の状態が安定し、よりよい経過をたどれる</a:t>
            </a:r>
            <a:endParaRPr lang="en-US" altLang="ja-JP" sz="2400" b="1">
              <a:latin typeface="Meiryo UI" pitchFamily="50" charset="-128"/>
              <a:ea typeface="Meiryo UI" pitchFamily="50" charset="-128"/>
              <a:cs typeface="Meiryo UI" pitchFamily="50" charset="-128"/>
            </a:endParaRPr>
          </a:p>
          <a:p>
            <a:pPr indent="177800">
              <a:lnSpc>
                <a:spcPct val="120000"/>
              </a:lnSpc>
              <a:spcAft>
                <a:spcPct val="5000"/>
              </a:spcAft>
            </a:pPr>
            <a:r>
              <a:rPr lang="en-US" altLang="ja-JP" sz="2400" b="1">
                <a:solidFill>
                  <a:srgbClr val="669900"/>
                </a:solidFill>
                <a:latin typeface="Meiryo UI" pitchFamily="50" charset="-128"/>
                <a:ea typeface="Meiryo UI" pitchFamily="50" charset="-128"/>
                <a:cs typeface="Meiryo UI" pitchFamily="50" charset="-128"/>
              </a:rPr>
              <a:t>●</a:t>
            </a:r>
            <a:r>
              <a:rPr lang="ja-JP" altLang="en-US" sz="2400" b="1">
                <a:latin typeface="Meiryo UI" pitchFamily="50" charset="-128"/>
                <a:ea typeface="Meiryo UI" pitchFamily="50" charset="-128"/>
                <a:cs typeface="Meiryo UI" pitchFamily="50" charset="-128"/>
              </a:rPr>
              <a:t>家族の不安</a:t>
            </a:r>
            <a:r>
              <a:rPr lang="en-US" altLang="ja-JP" sz="2400" b="1">
                <a:latin typeface="Meiryo UI" pitchFamily="50" charset="-128"/>
                <a:ea typeface="Meiryo UI" pitchFamily="50" charset="-128"/>
                <a:cs typeface="Meiryo UI" pitchFamily="50" charset="-128"/>
              </a:rPr>
              <a:t>･</a:t>
            </a:r>
            <a:r>
              <a:rPr lang="ja-JP" altLang="en-US" sz="2400" b="1">
                <a:latin typeface="Meiryo UI" pitchFamily="50" charset="-128"/>
                <a:ea typeface="Meiryo UI" pitchFamily="50" charset="-128"/>
                <a:cs typeface="Meiryo UI" pitchFamily="50" charset="-128"/>
              </a:rPr>
              <a:t>負担軽減、在宅生活の継続</a:t>
            </a:r>
          </a:p>
          <a:p>
            <a:pPr indent="177800">
              <a:lnSpc>
                <a:spcPct val="120000"/>
              </a:lnSpc>
              <a:spcAft>
                <a:spcPct val="20000"/>
              </a:spcAft>
            </a:pPr>
            <a:endParaRPr lang="en-US" altLang="ja-JP" sz="100" b="1">
              <a:latin typeface="Meiryo UI" pitchFamily="50" charset="-128"/>
              <a:ea typeface="Meiryo UI" pitchFamily="50" charset="-128"/>
              <a:cs typeface="Meiryo UI" pitchFamily="50" charset="-128"/>
            </a:endParaRPr>
          </a:p>
        </p:txBody>
      </p:sp>
      <p:sp>
        <p:nvSpPr>
          <p:cNvPr id="7" name="テキスト ボックス 6"/>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-2</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7240527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913606" y="240131"/>
            <a:ext cx="7319962"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800" b="1" dirty="0">
                <a:latin typeface="Meiryo UI" pitchFamily="50" charset="-128"/>
                <a:ea typeface="Meiryo UI" pitchFamily="50" charset="-128"/>
                <a:cs typeface="Meiryo UI" pitchFamily="50" charset="-128"/>
              </a:rPr>
              <a:t>病院</a:t>
            </a:r>
            <a:r>
              <a:rPr lang="ja-JP" altLang="en-US" sz="2800" b="1" dirty="0" smtClean="0">
                <a:latin typeface="Meiryo UI" pitchFamily="50" charset="-128"/>
                <a:ea typeface="Meiryo UI" pitchFamily="50" charset="-128"/>
                <a:cs typeface="Meiryo UI" pitchFamily="50" charset="-128"/>
              </a:rPr>
              <a:t>と</a:t>
            </a:r>
            <a:r>
              <a:rPr lang="ja-JP" altLang="en-US" sz="2800" b="1" dirty="0">
                <a:latin typeface="Meiryo UI" pitchFamily="50" charset="-128"/>
                <a:ea typeface="Meiryo UI" pitchFamily="50" charset="-128"/>
                <a:cs typeface="Meiryo UI" pitchFamily="50" charset="-128"/>
              </a:rPr>
              <a:t>地域資源との連携</a:t>
            </a:r>
          </a:p>
        </p:txBody>
      </p:sp>
      <p:sp>
        <p:nvSpPr>
          <p:cNvPr id="55" name="Rectangle 3"/>
          <p:cNvSpPr>
            <a:spLocks noChangeArrowheads="1"/>
          </p:cNvSpPr>
          <p:nvPr/>
        </p:nvSpPr>
        <p:spPr bwMode="auto">
          <a:xfrm>
            <a:off x="261938" y="77946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55301" name="Rectangle 2" descr="右上がり対角線 (太)"/>
          <p:cNvSpPr>
            <a:spLocks noChangeArrowheads="1"/>
          </p:cNvSpPr>
          <p:nvPr/>
        </p:nvSpPr>
        <p:spPr bwMode="auto">
          <a:xfrm>
            <a:off x="2495550" y="1395413"/>
            <a:ext cx="4156075" cy="5087937"/>
          </a:xfrm>
          <a:prstGeom prst="rect">
            <a:avLst/>
          </a:prstGeom>
          <a:pattFill prst="wdUpDiag">
            <a:fgClr>
              <a:srgbClr val="DCDCF4"/>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ja-JP"/>
          </a:p>
        </p:txBody>
      </p:sp>
      <p:sp>
        <p:nvSpPr>
          <p:cNvPr id="55302" name="Rectangle 2" descr="右上がり対角線 (太)"/>
          <p:cNvSpPr>
            <a:spLocks noChangeArrowheads="1"/>
          </p:cNvSpPr>
          <p:nvPr/>
        </p:nvSpPr>
        <p:spPr bwMode="auto">
          <a:xfrm>
            <a:off x="439738" y="1395413"/>
            <a:ext cx="2016125" cy="5059362"/>
          </a:xfrm>
          <a:prstGeom prst="rect">
            <a:avLst/>
          </a:prstGeom>
          <a:pattFill prst="wdUpDiag">
            <a:fgClr>
              <a:srgbClr val="DAEEC4"/>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355600" indent="-355600"/>
            <a:endParaRPr lang="ja-JP" altLang="ja-JP"/>
          </a:p>
        </p:txBody>
      </p:sp>
      <p:sp>
        <p:nvSpPr>
          <p:cNvPr id="55303" name="Rectangle 34" descr="右下がり対角線 (太)"/>
          <p:cNvSpPr>
            <a:spLocks noChangeArrowheads="1"/>
          </p:cNvSpPr>
          <p:nvPr/>
        </p:nvSpPr>
        <p:spPr bwMode="auto">
          <a:xfrm>
            <a:off x="6710363" y="1397000"/>
            <a:ext cx="2032000" cy="5114925"/>
          </a:xfrm>
          <a:prstGeom prst="rect">
            <a:avLst/>
          </a:prstGeom>
          <a:pattFill prst="wdUpDiag">
            <a:fgClr>
              <a:srgbClr val="FFD3A7"/>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ja-JP" altLang="en-US"/>
          </a:p>
        </p:txBody>
      </p:sp>
      <p:sp>
        <p:nvSpPr>
          <p:cNvPr id="55304" name="AutoShape 64"/>
          <p:cNvSpPr>
            <a:spLocks noChangeArrowheads="1"/>
          </p:cNvSpPr>
          <p:nvPr/>
        </p:nvSpPr>
        <p:spPr bwMode="auto">
          <a:xfrm>
            <a:off x="439738" y="1023938"/>
            <a:ext cx="2016125" cy="336550"/>
          </a:xfrm>
          <a:prstGeom prst="roundRect">
            <a:avLst>
              <a:gd name="adj" fmla="val 16667"/>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ja-JP" altLang="en-US" sz="1800" b="1">
                <a:solidFill>
                  <a:schemeClr val="bg1"/>
                </a:solidFill>
                <a:latin typeface="Meiryo UI" pitchFamily="50" charset="-128"/>
                <a:ea typeface="Meiryo UI" pitchFamily="50" charset="-128"/>
                <a:cs typeface="Meiryo UI" pitchFamily="50" charset="-128"/>
              </a:rPr>
              <a:t>入院時</a:t>
            </a:r>
          </a:p>
        </p:txBody>
      </p:sp>
      <p:sp>
        <p:nvSpPr>
          <p:cNvPr id="55305" name="AutoShape 64"/>
          <p:cNvSpPr>
            <a:spLocks noChangeArrowheads="1"/>
          </p:cNvSpPr>
          <p:nvPr/>
        </p:nvSpPr>
        <p:spPr bwMode="auto">
          <a:xfrm>
            <a:off x="2495550" y="1023938"/>
            <a:ext cx="4156075" cy="342900"/>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ja-JP" altLang="en-US" sz="1800" b="1">
                <a:solidFill>
                  <a:schemeClr val="bg1"/>
                </a:solidFill>
                <a:latin typeface="Meiryo UI" pitchFamily="50" charset="-128"/>
                <a:ea typeface="Meiryo UI" pitchFamily="50" charset="-128"/>
                <a:cs typeface="Meiryo UI" pitchFamily="50" charset="-128"/>
              </a:rPr>
              <a:t>入院中</a:t>
            </a:r>
          </a:p>
        </p:txBody>
      </p:sp>
      <p:sp>
        <p:nvSpPr>
          <p:cNvPr id="55306" name="AutoShape 64"/>
          <p:cNvSpPr>
            <a:spLocks noChangeArrowheads="1"/>
          </p:cNvSpPr>
          <p:nvPr/>
        </p:nvSpPr>
        <p:spPr bwMode="auto">
          <a:xfrm>
            <a:off x="6684963" y="1022350"/>
            <a:ext cx="2057400" cy="338138"/>
          </a:xfrm>
          <a:prstGeom prst="roundRect">
            <a:avLst>
              <a:gd name="adj" fmla="val 16667"/>
            </a:avLst>
          </a:prstGeom>
          <a:solidFill>
            <a:srgbClr val="FF993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r>
              <a:rPr lang="ja-JP" altLang="en-US" sz="1800" b="1">
                <a:solidFill>
                  <a:schemeClr val="bg1"/>
                </a:solidFill>
                <a:latin typeface="Meiryo UI" pitchFamily="50" charset="-128"/>
                <a:ea typeface="Meiryo UI" pitchFamily="50" charset="-128"/>
                <a:cs typeface="Meiryo UI" pitchFamily="50" charset="-128"/>
              </a:rPr>
              <a:t>退院前後</a:t>
            </a:r>
          </a:p>
        </p:txBody>
      </p:sp>
      <p:pic>
        <p:nvPicPr>
          <p:cNvPr id="55307" name="Picture 9" descr="C:\Users\ykomori\AppData\Local\Microsoft\Windows\Temporary Internet Files\Content.IE5\ZHJ7KRP8\MC900343525[1].wmf"/>
          <p:cNvPicPr>
            <a:picLocks noChangeAspect="1" noChangeArrowheads="1"/>
          </p:cNvPicPr>
          <p:nvPr/>
        </p:nvPicPr>
        <p:blipFill>
          <a:blip r:embed="rId3" cstate="print">
            <a:extLst>
              <a:ext uri="{28A0092B-C50C-407E-A947-70E740481C1C}">
                <a14:useLocalDpi xmlns:a14="http://schemas.microsoft.com/office/drawing/2010/main" val="0"/>
              </a:ext>
            </a:extLst>
          </a:blip>
          <a:srcRect r="70432"/>
          <a:stretch>
            <a:fillRect/>
          </a:stretch>
        </p:blipFill>
        <p:spPr bwMode="auto">
          <a:xfrm>
            <a:off x="893763" y="2420938"/>
            <a:ext cx="414337"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8" name="角丸四角形 23"/>
          <p:cNvSpPr>
            <a:spLocks noChangeArrowheads="1"/>
          </p:cNvSpPr>
          <p:nvPr/>
        </p:nvSpPr>
        <p:spPr bwMode="auto">
          <a:xfrm>
            <a:off x="3519488" y="2576513"/>
            <a:ext cx="3124200" cy="3906837"/>
          </a:xfrm>
          <a:prstGeom prst="roundRect">
            <a:avLst>
              <a:gd name="adj" fmla="val 528"/>
            </a:avLst>
          </a:prstGeom>
          <a:pattFill prst="wdUpDiag">
            <a:fgClr>
              <a:srgbClr val="FFD3A7"/>
            </a:fgClr>
            <a:bgClr>
              <a:schemeClr val="bg1"/>
            </a:bgClr>
          </a:pattFill>
          <a:ln>
            <a:noFill/>
          </a:ln>
          <a:extLst>
            <a:ext uri="{91240B29-F687-4F45-9708-019B960494DF}">
              <a14:hiddenLine xmlns:a14="http://schemas.microsoft.com/office/drawing/2010/main" w="9525" algn="ctr">
                <a:solidFill>
                  <a:srgbClr val="000000"/>
                </a:solidFill>
                <a:round/>
                <a:headEnd/>
                <a:tailEnd/>
              </a14:hiddenLine>
            </a:ext>
          </a:extLst>
        </p:spPr>
        <p:txBody>
          <a:bodyPr wrap="none" tIns="36000" rIns="36000" bIns="36000"/>
          <a:lstStyle/>
          <a:p>
            <a:pPr marL="266700" indent="-266700"/>
            <a:r>
              <a:rPr lang="ja-JP" altLang="en-US" sz="1400" b="1" dirty="0">
                <a:solidFill>
                  <a:srgbClr val="000000"/>
                </a:solidFill>
                <a:latin typeface="Meiryo UI" pitchFamily="50" charset="-128"/>
                <a:ea typeface="Meiryo UI" pitchFamily="50" charset="-128"/>
                <a:cs typeface="Meiryo UI" pitchFamily="50" charset="-128"/>
              </a:rPr>
              <a:t>５．スムーズに</a:t>
            </a:r>
            <a:r>
              <a:rPr lang="ja-JP" altLang="en-US" sz="1400" b="1" dirty="0" smtClean="0">
                <a:solidFill>
                  <a:srgbClr val="000000"/>
                </a:solidFill>
                <a:latin typeface="Meiryo UI" pitchFamily="50" charset="-128"/>
                <a:ea typeface="Meiryo UI" pitchFamily="50" charset="-128"/>
                <a:cs typeface="Meiryo UI" pitchFamily="50" charset="-128"/>
              </a:rPr>
              <a:t>本人や家族の</a:t>
            </a:r>
            <a:r>
              <a:rPr lang="ja-JP" altLang="en-US" sz="1400" b="1" dirty="0">
                <a:solidFill>
                  <a:srgbClr val="000000"/>
                </a:solidFill>
                <a:latin typeface="Meiryo UI" pitchFamily="50" charset="-128"/>
                <a:ea typeface="Meiryo UI" pitchFamily="50" charset="-128"/>
                <a:cs typeface="Meiryo UI" pitchFamily="50" charset="-128"/>
              </a:rPr>
              <a:t>意向</a:t>
            </a:r>
            <a:r>
              <a:rPr lang="ja-JP" altLang="en-US" sz="1400" b="1" dirty="0" smtClean="0">
                <a:solidFill>
                  <a:srgbClr val="000000"/>
                </a:solidFill>
                <a:latin typeface="Meiryo UI" pitchFamily="50" charset="-128"/>
                <a:ea typeface="Meiryo UI" pitchFamily="50" charset="-128"/>
                <a:cs typeface="Meiryo UI" pitchFamily="50" charset="-128"/>
              </a:rPr>
              <a:t>に</a:t>
            </a:r>
            <a:endParaRPr lang="en-US" altLang="ja-JP" sz="1400" b="1" dirty="0" smtClean="0">
              <a:solidFill>
                <a:srgbClr val="000000"/>
              </a:solidFill>
              <a:latin typeface="Meiryo UI" pitchFamily="50" charset="-128"/>
              <a:ea typeface="Meiryo UI" pitchFamily="50" charset="-128"/>
              <a:cs typeface="Meiryo UI" pitchFamily="50" charset="-128"/>
            </a:endParaRPr>
          </a:p>
          <a:p>
            <a:pPr marL="266700" indent="-266700"/>
            <a:r>
              <a:rPr lang="ja-JP" altLang="en-US" sz="1400" b="1" dirty="0">
                <a:solidFill>
                  <a:srgbClr val="000000"/>
                </a:solidFill>
                <a:latin typeface="Meiryo UI" pitchFamily="50" charset="-128"/>
                <a:ea typeface="Meiryo UI" pitchFamily="50" charset="-128"/>
                <a:cs typeface="Meiryo UI" pitchFamily="50" charset="-128"/>
              </a:rPr>
              <a:t> </a:t>
            </a:r>
            <a:r>
              <a:rPr lang="ja-JP" altLang="en-US" sz="1400" b="1" dirty="0" smtClean="0">
                <a:solidFill>
                  <a:srgbClr val="000000"/>
                </a:solidFill>
                <a:latin typeface="Meiryo UI" pitchFamily="50" charset="-128"/>
                <a:ea typeface="Meiryo UI" pitchFamily="50" charset="-128"/>
                <a:cs typeface="Meiryo UI" pitchFamily="50" charset="-128"/>
              </a:rPr>
              <a:t>    そった退院</a:t>
            </a:r>
            <a:r>
              <a:rPr lang="ja-JP" altLang="en-US" sz="1400" b="1" dirty="0">
                <a:solidFill>
                  <a:srgbClr val="000000"/>
                </a:solidFill>
                <a:latin typeface="Meiryo UI" pitchFamily="50" charset="-128"/>
                <a:ea typeface="Meiryo UI" pitchFamily="50" charset="-128"/>
                <a:cs typeface="Meiryo UI" pitchFamily="50" charset="-128"/>
              </a:rPr>
              <a:t>ができる</a:t>
            </a:r>
            <a:endParaRPr lang="en-US" altLang="ja-JP" sz="1400" b="1" dirty="0">
              <a:solidFill>
                <a:srgbClr val="000000"/>
              </a:solidFill>
              <a:latin typeface="Meiryo UI" pitchFamily="50" charset="-128"/>
              <a:ea typeface="Meiryo UI" pitchFamily="50" charset="-128"/>
              <a:cs typeface="Meiryo UI" pitchFamily="50" charset="-128"/>
            </a:endParaRPr>
          </a:p>
        </p:txBody>
      </p:sp>
      <p:sp>
        <p:nvSpPr>
          <p:cNvPr id="55309" name="角丸四角形 39"/>
          <p:cNvSpPr>
            <a:spLocks noChangeArrowheads="1"/>
          </p:cNvSpPr>
          <p:nvPr/>
        </p:nvSpPr>
        <p:spPr bwMode="auto">
          <a:xfrm>
            <a:off x="2490788" y="1309688"/>
            <a:ext cx="4014787" cy="1543050"/>
          </a:xfrm>
          <a:prstGeom prst="roundRect">
            <a:avLst>
              <a:gd name="adj" fmla="val 0"/>
            </a:avLst>
          </a:prstGeom>
          <a:noFill/>
          <a:ln>
            <a:noFill/>
          </a:ln>
          <a:extLst>
            <a:ext uri="{909E8E84-426E-40DD-AFC4-6F175D3DCCD1}">
              <a14:hiddenFill xmlns:a14="http://schemas.microsoft.com/office/drawing/2010/main">
                <a:solidFill>
                  <a:srgbClr val="D1D1F0"/>
                </a:solidFill>
              </a14:hiddenFill>
            </a:ext>
            <a:ext uri="{91240B29-F687-4F45-9708-019B960494DF}">
              <a14:hiddenLine xmlns:a14="http://schemas.microsoft.com/office/drawing/2010/main" w="9525" algn="ctr">
                <a:solidFill>
                  <a:srgbClr val="000000"/>
                </a:solidFill>
                <a:round/>
                <a:headEnd/>
                <a:tailEnd/>
              </a14:hiddenLine>
            </a:ext>
          </a:extLst>
        </p:spPr>
        <p:txBody>
          <a:bodyPr wrap="none" lIns="72000" tIns="180000"/>
          <a:lstStyle/>
          <a:p>
            <a:pPr marL="355600" indent="-355600">
              <a:spcBef>
                <a:spcPts val="1200"/>
              </a:spcBef>
            </a:pPr>
            <a:r>
              <a:rPr lang="ja-JP" altLang="en-US" sz="1400" b="1">
                <a:latin typeface="Meiryo UI" pitchFamily="50" charset="-128"/>
                <a:ea typeface="Meiryo UI" pitchFamily="50" charset="-128"/>
                <a:cs typeface="Meiryo UI" pitchFamily="50" charset="-128"/>
              </a:rPr>
              <a:t>２．本人が安心・安定して入院生活を送れる</a:t>
            </a:r>
            <a:endParaRPr lang="en-US" altLang="ja-JP" sz="1200" b="1">
              <a:latin typeface="Meiryo UI" pitchFamily="50" charset="-128"/>
              <a:ea typeface="Meiryo UI" pitchFamily="50" charset="-128"/>
              <a:cs typeface="Meiryo UI" pitchFamily="50" charset="-128"/>
            </a:endParaRPr>
          </a:p>
          <a:p>
            <a:pPr marL="355600" indent="-355600">
              <a:spcBef>
                <a:spcPts val="1200"/>
              </a:spcBef>
            </a:pPr>
            <a:r>
              <a:rPr lang="ja-JP" altLang="en-US" sz="1400" b="1">
                <a:latin typeface="Meiryo UI" pitchFamily="50" charset="-128"/>
                <a:ea typeface="Meiryo UI" pitchFamily="50" charset="-128"/>
                <a:cs typeface="Meiryo UI" pitchFamily="50" charset="-128"/>
              </a:rPr>
              <a:t>３．本人が必要とする医療をスムーズに受けられる</a:t>
            </a:r>
            <a:endParaRPr lang="en-US" altLang="ja-JP" sz="1200" b="1">
              <a:latin typeface="Meiryo UI" pitchFamily="50" charset="-128"/>
              <a:ea typeface="Meiryo UI" pitchFamily="50" charset="-128"/>
              <a:cs typeface="Meiryo UI" pitchFamily="50" charset="-128"/>
            </a:endParaRPr>
          </a:p>
          <a:p>
            <a:pPr marL="355600" indent="-355600">
              <a:spcBef>
                <a:spcPts val="1200"/>
              </a:spcBef>
            </a:pPr>
            <a:r>
              <a:rPr lang="ja-JP" altLang="en-US" sz="1400" b="1">
                <a:latin typeface="Meiryo UI" pitchFamily="50" charset="-128"/>
                <a:ea typeface="Meiryo UI" pitchFamily="50" charset="-128"/>
                <a:cs typeface="Meiryo UI" pitchFamily="50" charset="-128"/>
              </a:rPr>
              <a:t>４．入院中の心身機能の低下を防げる</a:t>
            </a:r>
            <a:endParaRPr lang="en-US" altLang="ja-JP" sz="1400" b="1">
              <a:latin typeface="Meiryo UI" pitchFamily="50" charset="-128"/>
              <a:ea typeface="Meiryo UI" pitchFamily="50" charset="-128"/>
              <a:cs typeface="Meiryo UI" pitchFamily="50" charset="-128"/>
            </a:endParaRPr>
          </a:p>
        </p:txBody>
      </p:sp>
      <p:sp>
        <p:nvSpPr>
          <p:cNvPr id="55310" name="正方形/長方形 10"/>
          <p:cNvSpPr>
            <a:spLocks noChangeArrowheads="1"/>
          </p:cNvSpPr>
          <p:nvPr/>
        </p:nvSpPr>
        <p:spPr bwMode="auto">
          <a:xfrm>
            <a:off x="6669088" y="1471613"/>
            <a:ext cx="21463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3050" indent="-273050">
              <a:spcBef>
                <a:spcPts val="1200"/>
              </a:spcBef>
            </a:pPr>
            <a:r>
              <a:rPr lang="ja-JP" altLang="en-US" sz="1400" b="1">
                <a:solidFill>
                  <a:srgbClr val="000000"/>
                </a:solidFill>
                <a:latin typeface="Meiryo UI" pitchFamily="50" charset="-128"/>
                <a:ea typeface="Meiryo UI" pitchFamily="50" charset="-128"/>
                <a:cs typeface="Meiryo UI" pitchFamily="50" charset="-128"/>
              </a:rPr>
              <a:t>６．退院後も心身状態・　　暮らしの安定と維持が図れる</a:t>
            </a:r>
            <a:endParaRPr lang="en-US" altLang="ja-JP" sz="1400" b="1">
              <a:solidFill>
                <a:srgbClr val="000000"/>
              </a:solidFill>
              <a:latin typeface="Meiryo UI" pitchFamily="50" charset="-128"/>
              <a:ea typeface="Meiryo UI" pitchFamily="50" charset="-128"/>
              <a:cs typeface="Meiryo UI" pitchFamily="50" charset="-128"/>
            </a:endParaRPr>
          </a:p>
        </p:txBody>
      </p:sp>
      <p:pic>
        <p:nvPicPr>
          <p:cNvPr id="55311" name="Picture 9" descr="C:\Users\ykomori\AppData\Local\Microsoft\Windows\Temporary Internet Files\Content.IE5\ZHJ7KRP8\MC90034352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02463" y="2273300"/>
            <a:ext cx="145415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2" name="正方形/長方形 3"/>
          <p:cNvSpPr>
            <a:spLocks noChangeArrowheads="1"/>
          </p:cNvSpPr>
          <p:nvPr/>
        </p:nvSpPr>
        <p:spPr bwMode="auto">
          <a:xfrm>
            <a:off x="620713" y="1582738"/>
            <a:ext cx="19589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273050" indent="-273050"/>
            <a:r>
              <a:rPr lang="ja-JP" altLang="en-US" sz="1400" b="1">
                <a:solidFill>
                  <a:srgbClr val="000000"/>
                </a:solidFill>
                <a:latin typeface="Meiryo UI" pitchFamily="50" charset="-128"/>
                <a:ea typeface="Meiryo UI" pitchFamily="50" charset="-128"/>
                <a:cs typeface="Meiryo UI" pitchFamily="50" charset="-128"/>
              </a:rPr>
              <a:t>１．入院加療を必要と</a:t>
            </a:r>
          </a:p>
          <a:p>
            <a:pPr marL="273050" indent="-273050"/>
            <a:r>
              <a:rPr lang="ja-JP" altLang="en-US" sz="1400" b="1">
                <a:solidFill>
                  <a:srgbClr val="000000"/>
                </a:solidFill>
                <a:latin typeface="Meiryo UI" pitchFamily="50" charset="-128"/>
                <a:ea typeface="Meiryo UI" pitchFamily="50" charset="-128"/>
                <a:cs typeface="Meiryo UI" pitchFamily="50" charset="-128"/>
              </a:rPr>
              <a:t>     している人が入院</a:t>
            </a:r>
          </a:p>
          <a:p>
            <a:pPr marL="273050" indent="-273050"/>
            <a:r>
              <a:rPr lang="ja-JP" altLang="en-US" sz="1400" b="1">
                <a:solidFill>
                  <a:srgbClr val="000000"/>
                </a:solidFill>
                <a:latin typeface="Meiryo UI" pitchFamily="50" charset="-128"/>
                <a:ea typeface="Meiryo UI" pitchFamily="50" charset="-128"/>
                <a:cs typeface="Meiryo UI" pitchFamily="50" charset="-128"/>
              </a:rPr>
              <a:t>     できる</a:t>
            </a:r>
            <a:endParaRPr lang="en-US" altLang="ja-JP" sz="1400" b="1">
              <a:solidFill>
                <a:srgbClr val="000000"/>
              </a:solidFill>
              <a:latin typeface="Meiryo UI" pitchFamily="50" charset="-128"/>
              <a:ea typeface="Meiryo UI" pitchFamily="50" charset="-128"/>
              <a:cs typeface="Meiryo UI" pitchFamily="50" charset="-128"/>
            </a:endParaRPr>
          </a:p>
        </p:txBody>
      </p:sp>
      <p:sp>
        <p:nvSpPr>
          <p:cNvPr id="55313" name="円形吹き出し 7"/>
          <p:cNvSpPr>
            <a:spLocks noChangeArrowheads="1"/>
          </p:cNvSpPr>
          <p:nvPr/>
        </p:nvSpPr>
        <p:spPr bwMode="auto">
          <a:xfrm>
            <a:off x="142875" y="2112963"/>
            <a:ext cx="739775" cy="547687"/>
          </a:xfrm>
          <a:prstGeom prst="wedgeEllipseCallout">
            <a:avLst>
              <a:gd name="adj1" fmla="val 46782"/>
              <a:gd name="adj2" fmla="val 39273"/>
            </a:avLst>
          </a:prstGeom>
          <a:solidFill>
            <a:srgbClr val="92D05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a:r>
              <a:rPr lang="ja-JP" altLang="en-US" sz="1200" b="1">
                <a:solidFill>
                  <a:schemeClr val="bg1"/>
                </a:solidFill>
                <a:latin typeface="メイリオ" pitchFamily="50" charset="-128"/>
                <a:ea typeface="メイリオ" pitchFamily="50" charset="-128"/>
                <a:cs typeface="メイリオ" pitchFamily="50" charset="-128"/>
              </a:rPr>
              <a:t>入院前</a:t>
            </a:r>
            <a:endParaRPr lang="en-US" altLang="ja-JP" sz="1200" b="1">
              <a:solidFill>
                <a:schemeClr val="bg1"/>
              </a:solidFill>
              <a:latin typeface="メイリオ" pitchFamily="50" charset="-128"/>
              <a:ea typeface="メイリオ" pitchFamily="50" charset="-128"/>
              <a:cs typeface="メイリオ" pitchFamily="50" charset="-128"/>
            </a:endParaRPr>
          </a:p>
          <a:p>
            <a:pPr algn="ctr"/>
            <a:r>
              <a:rPr lang="ja-JP" altLang="en-US" sz="1200" b="1">
                <a:solidFill>
                  <a:schemeClr val="bg1"/>
                </a:solidFill>
                <a:latin typeface="メイリオ" pitchFamily="50" charset="-128"/>
                <a:ea typeface="メイリオ" pitchFamily="50" charset="-128"/>
                <a:cs typeface="メイリオ" pitchFamily="50" charset="-128"/>
              </a:rPr>
              <a:t>の生活</a:t>
            </a:r>
          </a:p>
        </p:txBody>
      </p:sp>
      <p:pic>
        <p:nvPicPr>
          <p:cNvPr id="55314" name="Picture 32" descr="C:\Users\ykomori\AppData\Local\Microsoft\Windows\Temporary Internet Files\Content.IE5\ZHJ7KRP8\MC90042635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644650" y="2433638"/>
            <a:ext cx="585788" cy="44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5" name="角丸四角形 5"/>
          <p:cNvSpPr>
            <a:spLocks noChangeArrowheads="1"/>
          </p:cNvSpPr>
          <p:nvPr/>
        </p:nvSpPr>
        <p:spPr bwMode="auto">
          <a:xfrm>
            <a:off x="674688" y="3248025"/>
            <a:ext cx="7645400" cy="342900"/>
          </a:xfrm>
          <a:prstGeom prst="roundRect">
            <a:avLst>
              <a:gd name="adj" fmla="val 16667"/>
            </a:avLst>
          </a:prstGeom>
          <a:solidFill>
            <a:schemeClr val="hlink"/>
          </a:soli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p>
            <a:pPr algn="ctr">
              <a:lnSpc>
                <a:spcPts val="2900"/>
              </a:lnSpc>
            </a:pPr>
            <a:r>
              <a:rPr lang="ja-JP" altLang="en-US" sz="1900" b="1" dirty="0">
                <a:solidFill>
                  <a:schemeClr val="bg1"/>
                </a:solidFill>
                <a:latin typeface="メイリオ" pitchFamily="50" charset="-128"/>
                <a:ea typeface="メイリオ" pitchFamily="50" charset="-128"/>
                <a:cs typeface="メイリオ" pitchFamily="50" charset="-128"/>
              </a:rPr>
              <a:t>地域の連携相手（主なもの）</a:t>
            </a:r>
          </a:p>
        </p:txBody>
      </p:sp>
      <p:sp>
        <p:nvSpPr>
          <p:cNvPr id="55316" name="テキスト ボックス 26"/>
          <p:cNvSpPr txBox="1">
            <a:spLocks noChangeArrowheads="1"/>
          </p:cNvSpPr>
          <p:nvPr/>
        </p:nvSpPr>
        <p:spPr bwMode="auto">
          <a:xfrm>
            <a:off x="3935413" y="4205288"/>
            <a:ext cx="2598737"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dirty="0">
                <a:latin typeface="Meiryo UI" pitchFamily="50" charset="-128"/>
                <a:ea typeface="Meiryo UI" pitchFamily="50" charset="-128"/>
                <a:cs typeface="Meiryo UI" pitchFamily="50" charset="-128"/>
              </a:rPr>
              <a:t>○居宅サービス</a:t>
            </a:r>
            <a:endParaRPr lang="en-US" altLang="ja-JP" sz="1600" b="1" dirty="0">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・居宅介護支援事業所</a:t>
            </a:r>
            <a:endParaRPr lang="en-US" altLang="ja-JP" sz="1400" b="1" dirty="0">
              <a:solidFill>
                <a:schemeClr val="bg2"/>
              </a:solidFill>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・訪問看護</a:t>
            </a:r>
            <a:r>
              <a:rPr lang="en-US" altLang="ja-JP" sz="1400" b="1" dirty="0">
                <a:solidFill>
                  <a:schemeClr val="bg2"/>
                </a:solidFill>
                <a:latin typeface="Meiryo UI" pitchFamily="50" charset="-128"/>
                <a:ea typeface="Meiryo UI" pitchFamily="50" charset="-128"/>
                <a:cs typeface="Meiryo UI" pitchFamily="50" charset="-128"/>
              </a:rPr>
              <a:t>/</a:t>
            </a:r>
            <a:r>
              <a:rPr lang="ja-JP" altLang="en-US" sz="1400" b="1" dirty="0">
                <a:solidFill>
                  <a:schemeClr val="bg2"/>
                </a:solidFill>
                <a:latin typeface="Meiryo UI" pitchFamily="50" charset="-128"/>
                <a:ea typeface="Meiryo UI" pitchFamily="50" charset="-128"/>
                <a:cs typeface="Meiryo UI" pitchFamily="50" charset="-128"/>
              </a:rPr>
              <a:t>訪問リハ</a:t>
            </a:r>
            <a:endParaRPr lang="en-US" altLang="ja-JP" sz="1400" b="1" dirty="0">
              <a:solidFill>
                <a:schemeClr val="bg2"/>
              </a:solidFill>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・訪問介護</a:t>
            </a:r>
            <a:endParaRPr lang="en-US" altLang="ja-JP" sz="1400" b="1" dirty="0">
              <a:solidFill>
                <a:schemeClr val="bg2"/>
              </a:solidFill>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・デイサービス</a:t>
            </a:r>
            <a:endParaRPr lang="en-US" altLang="ja-JP" sz="1400" b="1" dirty="0">
              <a:solidFill>
                <a:schemeClr val="bg2"/>
              </a:solidFill>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・通所リハ</a:t>
            </a:r>
            <a:r>
              <a:rPr lang="ja-JP" altLang="en-US" sz="1200" b="1" dirty="0">
                <a:solidFill>
                  <a:schemeClr val="bg2"/>
                </a:solidFill>
                <a:latin typeface="Meiryo UI" pitchFamily="50" charset="-128"/>
                <a:ea typeface="Meiryo UI" pitchFamily="50" charset="-128"/>
                <a:cs typeface="Meiryo UI" pitchFamily="50" charset="-128"/>
              </a:rPr>
              <a:t>（デイケア）</a:t>
            </a:r>
            <a:endParaRPr lang="en-US" altLang="ja-JP" sz="1200" b="1" dirty="0">
              <a:solidFill>
                <a:schemeClr val="bg2"/>
              </a:solidFill>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・短期入所</a:t>
            </a:r>
            <a:r>
              <a:rPr lang="ja-JP" altLang="en-US" sz="1200" b="1" dirty="0">
                <a:solidFill>
                  <a:schemeClr val="bg2"/>
                </a:solidFill>
                <a:latin typeface="Meiryo UI" pitchFamily="50" charset="-128"/>
                <a:ea typeface="Meiryo UI" pitchFamily="50" charset="-128"/>
                <a:cs typeface="Meiryo UI" pitchFamily="50" charset="-128"/>
              </a:rPr>
              <a:t>（ショートステイ）</a:t>
            </a:r>
            <a:endParaRPr lang="en-US" altLang="ja-JP" sz="1200" b="1" dirty="0">
              <a:solidFill>
                <a:schemeClr val="bg2"/>
              </a:solidFill>
              <a:latin typeface="Meiryo UI" pitchFamily="50" charset="-128"/>
              <a:ea typeface="Meiryo UI" pitchFamily="50" charset="-128"/>
              <a:cs typeface="Meiryo UI" pitchFamily="50" charset="-128"/>
            </a:endParaRPr>
          </a:p>
          <a:p>
            <a:pPr eaLnBrk="1" hangingPunct="1"/>
            <a:r>
              <a:rPr lang="ja-JP" altLang="en-US" sz="1400" b="1" dirty="0">
                <a:solidFill>
                  <a:schemeClr val="bg2"/>
                </a:solidFill>
                <a:latin typeface="Meiryo UI" pitchFamily="50" charset="-128"/>
                <a:ea typeface="Meiryo UI" pitchFamily="50" charset="-128"/>
                <a:cs typeface="Meiryo UI" pitchFamily="50" charset="-128"/>
              </a:rPr>
              <a:t>  ・小規模多機能　　等</a:t>
            </a:r>
          </a:p>
        </p:txBody>
      </p:sp>
      <p:sp>
        <p:nvSpPr>
          <p:cNvPr id="55317" name="正方形/長方形 2"/>
          <p:cNvSpPr>
            <a:spLocks noChangeArrowheads="1"/>
          </p:cNvSpPr>
          <p:nvPr/>
        </p:nvSpPr>
        <p:spPr bwMode="auto">
          <a:xfrm>
            <a:off x="5211763" y="3744913"/>
            <a:ext cx="1998662"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1700" b="1" dirty="0">
                <a:solidFill>
                  <a:schemeClr val="hlink"/>
                </a:solidFill>
                <a:latin typeface="Meiryo UI" pitchFamily="50" charset="-128"/>
                <a:ea typeface="Meiryo UI" pitchFamily="50" charset="-128"/>
                <a:cs typeface="Meiryo UI" pitchFamily="50" charset="-128"/>
              </a:rPr>
              <a:t>【</a:t>
            </a:r>
            <a:r>
              <a:rPr lang="ja-JP" altLang="en-US" sz="1700" b="1" dirty="0">
                <a:solidFill>
                  <a:schemeClr val="hlink"/>
                </a:solidFill>
                <a:latin typeface="Meiryo UI" pitchFamily="50" charset="-128"/>
                <a:ea typeface="Meiryo UI" pitchFamily="50" charset="-128"/>
                <a:cs typeface="Meiryo UI" pitchFamily="50" charset="-128"/>
              </a:rPr>
              <a:t>介護保険サービス</a:t>
            </a:r>
            <a:r>
              <a:rPr lang="en-US" altLang="ja-JP" sz="1700" b="1" dirty="0">
                <a:solidFill>
                  <a:schemeClr val="hlink"/>
                </a:solidFill>
                <a:latin typeface="Meiryo UI" pitchFamily="50" charset="-128"/>
                <a:ea typeface="Meiryo UI" pitchFamily="50" charset="-128"/>
                <a:cs typeface="Meiryo UI" pitchFamily="50" charset="-128"/>
              </a:rPr>
              <a:t>】</a:t>
            </a:r>
          </a:p>
        </p:txBody>
      </p:sp>
      <p:sp>
        <p:nvSpPr>
          <p:cNvPr id="55318" name="テキスト ボックス 27"/>
          <p:cNvSpPr txBox="1">
            <a:spLocks noChangeArrowheads="1"/>
          </p:cNvSpPr>
          <p:nvPr/>
        </p:nvSpPr>
        <p:spPr bwMode="auto">
          <a:xfrm>
            <a:off x="6272213" y="4200525"/>
            <a:ext cx="231457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600" b="1">
                <a:latin typeface="Meiryo UI" pitchFamily="50" charset="-128"/>
                <a:ea typeface="Meiryo UI" pitchFamily="50" charset="-128"/>
                <a:cs typeface="Meiryo UI" pitchFamily="50" charset="-128"/>
              </a:rPr>
              <a:t>○居住・施設サービス</a:t>
            </a:r>
            <a:endParaRPr lang="en-US" altLang="ja-JP" sz="1600" b="1">
              <a:latin typeface="Meiryo UI" pitchFamily="50" charset="-128"/>
              <a:ea typeface="Meiryo UI" pitchFamily="50" charset="-128"/>
              <a:cs typeface="Meiryo UI" pitchFamily="50" charset="-128"/>
            </a:endParaRPr>
          </a:p>
          <a:p>
            <a:pPr eaLnBrk="1" hangingPunct="1"/>
            <a:r>
              <a:rPr lang="ja-JP" altLang="en-US" sz="1400" b="1">
                <a:solidFill>
                  <a:schemeClr val="bg2"/>
                </a:solidFill>
                <a:latin typeface="Meiryo UI" pitchFamily="50" charset="-128"/>
                <a:ea typeface="Meiryo UI" pitchFamily="50" charset="-128"/>
                <a:cs typeface="Meiryo UI" pitchFamily="50" charset="-128"/>
              </a:rPr>
              <a:t>  ・グループホーム</a:t>
            </a:r>
            <a:endParaRPr lang="en-US" altLang="ja-JP" sz="1400" b="1">
              <a:solidFill>
                <a:schemeClr val="bg2"/>
              </a:solidFill>
              <a:latin typeface="Meiryo UI" pitchFamily="50" charset="-128"/>
              <a:ea typeface="Meiryo UI" pitchFamily="50" charset="-128"/>
              <a:cs typeface="Meiryo UI" pitchFamily="50" charset="-128"/>
            </a:endParaRPr>
          </a:p>
          <a:p>
            <a:pPr eaLnBrk="1" hangingPunct="1"/>
            <a:r>
              <a:rPr lang="ja-JP" altLang="en-US" sz="1400" b="1">
                <a:solidFill>
                  <a:schemeClr val="bg2"/>
                </a:solidFill>
                <a:latin typeface="Meiryo UI" pitchFamily="50" charset="-128"/>
                <a:ea typeface="Meiryo UI" pitchFamily="50" charset="-128"/>
                <a:cs typeface="Meiryo UI" pitchFamily="50" charset="-128"/>
              </a:rPr>
              <a:t>  ・介護老人保健施設</a:t>
            </a:r>
            <a:endParaRPr lang="en-US" altLang="ja-JP" sz="1400" b="1">
              <a:solidFill>
                <a:schemeClr val="bg2"/>
              </a:solidFill>
              <a:latin typeface="Meiryo UI" pitchFamily="50" charset="-128"/>
              <a:ea typeface="Meiryo UI" pitchFamily="50" charset="-128"/>
              <a:cs typeface="Meiryo UI" pitchFamily="50" charset="-128"/>
            </a:endParaRPr>
          </a:p>
          <a:p>
            <a:pPr eaLnBrk="1" hangingPunct="1"/>
            <a:r>
              <a:rPr lang="ja-JP" altLang="en-US" sz="1400" b="1">
                <a:solidFill>
                  <a:schemeClr val="bg2"/>
                </a:solidFill>
                <a:latin typeface="Meiryo UI" pitchFamily="50" charset="-128"/>
                <a:ea typeface="Meiryo UI" pitchFamily="50" charset="-128"/>
                <a:cs typeface="Meiryo UI" pitchFamily="50" charset="-128"/>
              </a:rPr>
              <a:t>  ・特別養護老人ホーム</a:t>
            </a:r>
            <a:endParaRPr lang="en-US" altLang="ja-JP" sz="1400" b="1">
              <a:solidFill>
                <a:schemeClr val="bg2"/>
              </a:solidFill>
              <a:latin typeface="Meiryo UI" pitchFamily="50" charset="-128"/>
              <a:ea typeface="Meiryo UI" pitchFamily="50" charset="-128"/>
              <a:cs typeface="Meiryo UI" pitchFamily="50" charset="-128"/>
            </a:endParaRPr>
          </a:p>
          <a:p>
            <a:pPr eaLnBrk="1" hangingPunct="1"/>
            <a:r>
              <a:rPr lang="ja-JP" altLang="en-US" sz="1400" b="1">
                <a:solidFill>
                  <a:schemeClr val="bg2"/>
                </a:solidFill>
                <a:latin typeface="Meiryo UI" pitchFamily="50" charset="-128"/>
                <a:ea typeface="Meiryo UI" pitchFamily="50" charset="-128"/>
                <a:cs typeface="Meiryo UI" pitchFamily="50" charset="-128"/>
              </a:rPr>
              <a:t>  ・療養型医療施設</a:t>
            </a:r>
            <a:endParaRPr lang="en-US" altLang="ja-JP" sz="1400" b="1">
              <a:solidFill>
                <a:schemeClr val="bg2"/>
              </a:solidFill>
              <a:latin typeface="Meiryo UI" pitchFamily="50" charset="-128"/>
              <a:ea typeface="Meiryo UI" pitchFamily="50" charset="-128"/>
              <a:cs typeface="Meiryo UI" pitchFamily="50" charset="-128"/>
            </a:endParaRPr>
          </a:p>
          <a:p>
            <a:pPr eaLnBrk="1" hangingPunct="1"/>
            <a:r>
              <a:rPr lang="ja-JP" altLang="en-US" sz="1400" b="1">
                <a:solidFill>
                  <a:schemeClr val="bg2"/>
                </a:solidFill>
                <a:latin typeface="Meiryo UI" pitchFamily="50" charset="-128"/>
                <a:ea typeface="Meiryo UI" pitchFamily="50" charset="-128"/>
                <a:cs typeface="Meiryo UI" pitchFamily="50" charset="-128"/>
              </a:rPr>
              <a:t>  ・有料老人ホーム</a:t>
            </a:r>
            <a:endParaRPr lang="en-US" altLang="ja-JP" sz="1400" b="1">
              <a:solidFill>
                <a:schemeClr val="bg2"/>
              </a:solidFill>
              <a:latin typeface="Meiryo UI" pitchFamily="50" charset="-128"/>
              <a:ea typeface="Meiryo UI" pitchFamily="50" charset="-128"/>
              <a:cs typeface="Meiryo UI" pitchFamily="50" charset="-128"/>
            </a:endParaRPr>
          </a:p>
          <a:p>
            <a:pPr eaLnBrk="1" hangingPunct="1"/>
            <a:r>
              <a:rPr lang="ja-JP" altLang="en-US" sz="1400" b="1">
                <a:solidFill>
                  <a:schemeClr val="bg2"/>
                </a:solidFill>
                <a:latin typeface="Meiryo UI" pitchFamily="50" charset="-128"/>
                <a:ea typeface="Meiryo UI" pitchFamily="50" charset="-128"/>
                <a:cs typeface="Meiryo UI" pitchFamily="50" charset="-128"/>
              </a:rPr>
              <a:t>  ・サービス付住宅　　等</a:t>
            </a:r>
          </a:p>
        </p:txBody>
      </p:sp>
      <p:sp>
        <p:nvSpPr>
          <p:cNvPr id="55319" name="テキスト ボックス 6"/>
          <p:cNvSpPr txBox="1">
            <a:spLocks noChangeArrowheads="1"/>
          </p:cNvSpPr>
          <p:nvPr/>
        </p:nvSpPr>
        <p:spPr bwMode="auto">
          <a:xfrm>
            <a:off x="387350" y="3733800"/>
            <a:ext cx="3859213" cy="2658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700" b="1">
                <a:solidFill>
                  <a:schemeClr val="hlink"/>
                </a:solidFill>
                <a:latin typeface="Meiryo UI" pitchFamily="50" charset="-128"/>
                <a:ea typeface="Meiryo UI" pitchFamily="50" charset="-128"/>
                <a:cs typeface="Meiryo UI" pitchFamily="50" charset="-128"/>
              </a:rPr>
              <a:t>【</a:t>
            </a:r>
            <a:r>
              <a:rPr lang="ja-JP" altLang="en-US" sz="1700" b="1">
                <a:solidFill>
                  <a:schemeClr val="hlink"/>
                </a:solidFill>
                <a:latin typeface="Meiryo UI" pitchFamily="50" charset="-128"/>
                <a:ea typeface="Meiryo UI" pitchFamily="50" charset="-128"/>
                <a:cs typeface="Meiryo UI" pitchFamily="50" charset="-128"/>
              </a:rPr>
              <a:t>相談、バックアップ</a:t>
            </a:r>
            <a:r>
              <a:rPr lang="en-US" altLang="ja-JP" sz="1700" b="1">
                <a:solidFill>
                  <a:schemeClr val="hlink"/>
                </a:solidFill>
                <a:latin typeface="Meiryo UI" pitchFamily="50" charset="-128"/>
                <a:ea typeface="Meiryo UI" pitchFamily="50" charset="-128"/>
                <a:cs typeface="Meiryo UI" pitchFamily="50" charset="-128"/>
              </a:rPr>
              <a:t>】</a:t>
            </a:r>
          </a:p>
          <a:p>
            <a:pPr eaLnBrk="1" hangingPunct="1">
              <a:spcBef>
                <a:spcPct val="5000"/>
              </a:spcBef>
            </a:pPr>
            <a:r>
              <a:rPr lang="ja-JP" altLang="en-US" sz="1500" b="1">
                <a:latin typeface="Meiryo UI" pitchFamily="50" charset="-128"/>
                <a:ea typeface="Meiryo UI" pitchFamily="50" charset="-128"/>
                <a:cs typeface="Meiryo UI" pitchFamily="50" charset="-128"/>
              </a:rPr>
              <a:t>  ・認知症疾患医療センター</a:t>
            </a:r>
            <a:endParaRPr lang="en-US" altLang="ja-JP" sz="1500" b="1">
              <a:latin typeface="Meiryo UI" pitchFamily="50" charset="-128"/>
              <a:ea typeface="Meiryo UI" pitchFamily="50" charset="-128"/>
              <a:cs typeface="Meiryo UI" pitchFamily="50" charset="-128"/>
            </a:endParaRPr>
          </a:p>
          <a:p>
            <a:pPr eaLnBrk="1" hangingPunct="1">
              <a:spcBef>
                <a:spcPct val="5000"/>
              </a:spcBef>
            </a:pPr>
            <a:r>
              <a:rPr lang="ja-JP" altLang="en-US" sz="1500" b="1">
                <a:latin typeface="Meiryo UI" pitchFamily="50" charset="-128"/>
                <a:ea typeface="Meiryo UI" pitchFamily="50" charset="-128"/>
                <a:cs typeface="Meiryo UI" pitchFamily="50" charset="-128"/>
              </a:rPr>
              <a:t>  ・認知症サポート医</a:t>
            </a:r>
            <a:endParaRPr lang="en-US" altLang="ja-JP" sz="1500" b="1">
              <a:latin typeface="Meiryo UI" pitchFamily="50" charset="-128"/>
              <a:ea typeface="Meiryo UI" pitchFamily="50" charset="-128"/>
              <a:cs typeface="Meiryo UI" pitchFamily="50" charset="-128"/>
            </a:endParaRPr>
          </a:p>
          <a:p>
            <a:pPr eaLnBrk="1" hangingPunct="1">
              <a:spcBef>
                <a:spcPct val="5000"/>
              </a:spcBef>
            </a:pPr>
            <a:r>
              <a:rPr lang="ja-JP" altLang="en-US" sz="1500" b="1">
                <a:latin typeface="Meiryo UI" pitchFamily="50" charset="-128"/>
                <a:ea typeface="Meiryo UI" pitchFamily="50" charset="-128"/>
                <a:cs typeface="Meiryo UI" pitchFamily="50" charset="-128"/>
              </a:rPr>
              <a:t>  ・地域包括支援センター</a:t>
            </a:r>
            <a:endParaRPr lang="en-US" altLang="ja-JP" sz="1500" b="1">
              <a:latin typeface="Meiryo UI" pitchFamily="50" charset="-128"/>
              <a:ea typeface="Meiryo UI" pitchFamily="50" charset="-128"/>
              <a:cs typeface="Meiryo UI" pitchFamily="50" charset="-128"/>
            </a:endParaRPr>
          </a:p>
          <a:p>
            <a:pPr eaLnBrk="1" hangingPunct="1">
              <a:spcBef>
                <a:spcPct val="5000"/>
              </a:spcBef>
            </a:pPr>
            <a:r>
              <a:rPr lang="ja-JP" altLang="en-US" sz="1500" b="1">
                <a:latin typeface="Meiryo UI" pitchFamily="50" charset="-128"/>
                <a:ea typeface="Meiryo UI" pitchFamily="50" charset="-128"/>
                <a:cs typeface="Meiryo UI" pitchFamily="50" charset="-128"/>
              </a:rPr>
              <a:t>  ・福祉事務所</a:t>
            </a:r>
            <a:r>
              <a:rPr lang="ja-JP" altLang="en-US" sz="1400" b="1">
                <a:latin typeface="Meiryo UI" pitchFamily="50" charset="-128"/>
                <a:ea typeface="Meiryo UI" pitchFamily="50" charset="-128"/>
                <a:cs typeface="Meiryo UI" pitchFamily="50" charset="-128"/>
              </a:rPr>
              <a:t> </a:t>
            </a:r>
            <a:r>
              <a:rPr lang="ja-JP" altLang="en-US" sz="1300" b="1">
                <a:latin typeface="Meiryo UI" pitchFamily="50" charset="-128"/>
                <a:ea typeface="Meiryo UI" pitchFamily="50" charset="-128"/>
                <a:cs typeface="Meiryo UI" pitchFamily="50" charset="-128"/>
              </a:rPr>
              <a:t>（障害者手帳、生活保護等）</a:t>
            </a:r>
            <a:endParaRPr lang="en-US" altLang="ja-JP" sz="1300" b="1">
              <a:latin typeface="Meiryo UI" pitchFamily="50" charset="-128"/>
              <a:ea typeface="Meiryo UI" pitchFamily="50" charset="-128"/>
              <a:cs typeface="Meiryo UI" pitchFamily="50" charset="-128"/>
            </a:endParaRPr>
          </a:p>
          <a:p>
            <a:pPr eaLnBrk="1" hangingPunct="1">
              <a:spcBef>
                <a:spcPct val="5000"/>
              </a:spcBef>
            </a:pPr>
            <a:r>
              <a:rPr lang="ja-JP" altLang="en-US" sz="1500" b="1">
                <a:latin typeface="Meiryo UI" pitchFamily="50" charset="-128"/>
                <a:ea typeface="Meiryo UI" pitchFamily="50" charset="-128"/>
                <a:cs typeface="Meiryo UI" pitchFamily="50" charset="-128"/>
              </a:rPr>
              <a:t>  ・権利擁護</a:t>
            </a:r>
            <a:r>
              <a:rPr lang="en-US" altLang="ja-JP" sz="1500" b="1">
                <a:latin typeface="Meiryo UI" pitchFamily="50" charset="-128"/>
                <a:ea typeface="Meiryo UI" pitchFamily="50" charset="-128"/>
                <a:cs typeface="Meiryo UI" pitchFamily="50" charset="-128"/>
              </a:rPr>
              <a:t>･</a:t>
            </a:r>
            <a:r>
              <a:rPr lang="ja-JP" altLang="en-US" sz="1500" b="1">
                <a:latin typeface="Meiryo UI" pitchFamily="50" charset="-128"/>
                <a:ea typeface="Meiryo UI" pitchFamily="50" charset="-128"/>
                <a:cs typeface="Meiryo UI" pitchFamily="50" charset="-128"/>
              </a:rPr>
              <a:t>後見センター</a:t>
            </a:r>
            <a:endParaRPr lang="en-US" altLang="ja-JP" sz="1500" b="1">
              <a:latin typeface="Meiryo UI" pitchFamily="50" charset="-128"/>
              <a:ea typeface="Meiryo UI" pitchFamily="50" charset="-128"/>
              <a:cs typeface="Meiryo UI" pitchFamily="50" charset="-128"/>
            </a:endParaRPr>
          </a:p>
          <a:p>
            <a:pPr eaLnBrk="1" hangingPunct="1">
              <a:spcBef>
                <a:spcPts val="1200"/>
              </a:spcBef>
            </a:pPr>
            <a:r>
              <a:rPr lang="en-US" altLang="ja-JP" sz="1700" b="1">
                <a:solidFill>
                  <a:schemeClr val="hlink"/>
                </a:solidFill>
                <a:latin typeface="Meiryo UI" pitchFamily="50" charset="-128"/>
                <a:ea typeface="Meiryo UI" pitchFamily="50" charset="-128"/>
                <a:cs typeface="Meiryo UI" pitchFamily="50" charset="-128"/>
              </a:rPr>
              <a:t>【</a:t>
            </a:r>
            <a:r>
              <a:rPr lang="ja-JP" altLang="en-US" sz="1700" b="1">
                <a:solidFill>
                  <a:schemeClr val="hlink"/>
                </a:solidFill>
                <a:latin typeface="Meiryo UI" pitchFamily="50" charset="-128"/>
                <a:ea typeface="Meiryo UI" pitchFamily="50" charset="-128"/>
                <a:cs typeface="Meiryo UI" pitchFamily="50" charset="-128"/>
              </a:rPr>
              <a:t>医療サービス</a:t>
            </a:r>
            <a:r>
              <a:rPr lang="en-US" altLang="ja-JP" sz="1700" b="1">
                <a:solidFill>
                  <a:schemeClr val="hlink"/>
                </a:solidFill>
                <a:latin typeface="Meiryo UI" pitchFamily="50" charset="-128"/>
                <a:ea typeface="Meiryo UI" pitchFamily="50" charset="-128"/>
                <a:cs typeface="Meiryo UI" pitchFamily="50" charset="-128"/>
              </a:rPr>
              <a:t>】</a:t>
            </a:r>
          </a:p>
          <a:p>
            <a:pPr eaLnBrk="1" hangingPunct="1"/>
            <a:r>
              <a:rPr lang="ja-JP" altLang="en-US" sz="1500" b="1">
                <a:latin typeface="Meiryo UI" pitchFamily="50" charset="-128"/>
                <a:ea typeface="Meiryo UI" pitchFamily="50" charset="-128"/>
                <a:cs typeface="Meiryo UI" pitchFamily="50" charset="-128"/>
              </a:rPr>
              <a:t>  ・医療機関</a:t>
            </a:r>
            <a:endParaRPr lang="en-US" altLang="ja-JP" sz="1500" b="1">
              <a:latin typeface="Meiryo UI" pitchFamily="50" charset="-128"/>
              <a:ea typeface="Meiryo UI" pitchFamily="50" charset="-128"/>
              <a:cs typeface="Meiryo UI" pitchFamily="50" charset="-128"/>
            </a:endParaRPr>
          </a:p>
          <a:p>
            <a:pPr eaLnBrk="1" hangingPunct="1"/>
            <a:r>
              <a:rPr lang="ja-JP" altLang="en-US" sz="1300" b="1">
                <a:latin typeface="Meiryo UI" pitchFamily="50" charset="-128"/>
                <a:ea typeface="Meiryo UI" pitchFamily="50" charset="-128"/>
                <a:cs typeface="Meiryo UI" pitchFamily="50" charset="-128"/>
              </a:rPr>
              <a:t>　  </a:t>
            </a:r>
            <a:r>
              <a:rPr lang="ja-JP" altLang="en-US" sz="1400" b="1">
                <a:latin typeface="Meiryo UI" pitchFamily="50" charset="-128"/>
                <a:ea typeface="Meiryo UI" pitchFamily="50" charset="-128"/>
                <a:cs typeface="Meiryo UI" pitchFamily="50" charset="-128"/>
              </a:rPr>
              <a:t>＊認知症対応力向上研修を受講した医師</a:t>
            </a:r>
            <a:endParaRPr lang="en-US" altLang="ja-JP" sz="1400" b="1">
              <a:latin typeface="Meiryo UI" pitchFamily="50" charset="-128"/>
              <a:ea typeface="Meiryo UI" pitchFamily="50" charset="-128"/>
              <a:cs typeface="Meiryo UI" pitchFamily="50" charset="-128"/>
            </a:endParaRPr>
          </a:p>
          <a:p>
            <a:pPr eaLnBrk="1" hangingPunct="1"/>
            <a:r>
              <a:rPr lang="ja-JP" altLang="en-US" sz="1500" b="1">
                <a:latin typeface="Meiryo UI" pitchFamily="50" charset="-128"/>
                <a:ea typeface="Meiryo UI" pitchFamily="50" charset="-128"/>
                <a:cs typeface="Meiryo UI" pitchFamily="50" charset="-128"/>
              </a:rPr>
              <a:t>  ・薬局</a:t>
            </a:r>
            <a:r>
              <a:rPr lang="en-US" altLang="ja-JP" sz="1500" b="1">
                <a:latin typeface="Meiryo UI" pitchFamily="50" charset="-128"/>
                <a:ea typeface="Meiryo UI" pitchFamily="50" charset="-128"/>
                <a:cs typeface="Meiryo UI" pitchFamily="50" charset="-128"/>
              </a:rPr>
              <a:t>･</a:t>
            </a:r>
            <a:r>
              <a:rPr lang="ja-JP" altLang="en-US" sz="1500" b="1">
                <a:latin typeface="Meiryo UI" pitchFamily="50" charset="-128"/>
                <a:ea typeface="Meiryo UI" pitchFamily="50" charset="-128"/>
                <a:cs typeface="Meiryo UI" pitchFamily="50" charset="-128"/>
              </a:rPr>
              <a:t>薬店</a:t>
            </a:r>
            <a:r>
              <a:rPr lang="en-US" altLang="ja-JP" sz="1400" b="1">
                <a:latin typeface="Meiryo UI" pitchFamily="50" charset="-128"/>
                <a:ea typeface="Meiryo UI" pitchFamily="50" charset="-128"/>
                <a:cs typeface="Meiryo UI" pitchFamily="50" charset="-128"/>
              </a:rPr>
              <a:t> </a:t>
            </a:r>
            <a:r>
              <a:rPr lang="ja-JP" altLang="en-US" sz="1300" b="1">
                <a:latin typeface="Meiryo UI" pitchFamily="50" charset="-128"/>
                <a:ea typeface="Meiryo UI" pitchFamily="50" charset="-128"/>
                <a:cs typeface="Meiryo UI" pitchFamily="50" charset="-128"/>
              </a:rPr>
              <a:t>（自宅訪問サービスもあり）</a:t>
            </a:r>
            <a:r>
              <a:rPr lang="ja-JP" altLang="en-US" sz="1400" b="1">
                <a:latin typeface="Meiryo UI" pitchFamily="50" charset="-128"/>
                <a:ea typeface="Meiryo UI" pitchFamily="50" charset="-128"/>
                <a:cs typeface="Meiryo UI" pitchFamily="50" charset="-128"/>
              </a:rPr>
              <a:t> </a:t>
            </a:r>
            <a:r>
              <a:rPr lang="ja-JP" altLang="en-US" sz="1500" b="1">
                <a:latin typeface="Meiryo UI" pitchFamily="50" charset="-128"/>
                <a:ea typeface="Meiryo UI" pitchFamily="50" charset="-128"/>
                <a:cs typeface="Meiryo UI" pitchFamily="50" charset="-128"/>
              </a:rPr>
              <a:t>等</a:t>
            </a:r>
            <a:endParaRPr lang="en-US" altLang="ja-JP" sz="1500" b="1">
              <a:latin typeface="Meiryo UI" pitchFamily="50" charset="-128"/>
              <a:ea typeface="Meiryo UI" pitchFamily="50" charset="-128"/>
              <a:cs typeface="Meiryo UI" pitchFamily="50" charset="-128"/>
            </a:endParaRPr>
          </a:p>
        </p:txBody>
      </p:sp>
      <p:sp>
        <p:nvSpPr>
          <p:cNvPr id="24" name="テキスト ボックス 23"/>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-3</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94747274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idx="4294967295"/>
          </p:nvPr>
        </p:nvSpPr>
        <p:spPr>
          <a:xfrm>
            <a:off x="1511598" y="284014"/>
            <a:ext cx="5959475" cy="669925"/>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管理者の役割の重要性</a:t>
            </a:r>
          </a:p>
        </p:txBody>
      </p:sp>
      <p:sp>
        <p:nvSpPr>
          <p:cNvPr id="57347" name="コンテンツ プレースホルダ 2"/>
          <p:cNvSpPr>
            <a:spLocks noGrp="1"/>
          </p:cNvSpPr>
          <p:nvPr>
            <p:ph idx="4294967295"/>
          </p:nvPr>
        </p:nvSpPr>
        <p:spPr>
          <a:xfrm>
            <a:off x="781050" y="1490958"/>
            <a:ext cx="7756893" cy="4870450"/>
          </a:xfrm>
        </p:spPr>
        <p:txBody>
          <a:bodyPr/>
          <a:lstStyle/>
          <a:p>
            <a:pPr eaLnBrk="1" hangingPunct="1">
              <a:lnSpc>
                <a:spcPct val="130000"/>
              </a:lnSpc>
              <a:spcBef>
                <a:spcPct val="0"/>
              </a:spcBef>
              <a:buNone/>
            </a:pPr>
            <a:r>
              <a:rPr lang="ja-JP" altLang="en-US" sz="2500" b="1" dirty="0" smtClean="0">
                <a:latin typeface="Meiryo UI" pitchFamily="50" charset="-128"/>
                <a:ea typeface="Meiryo UI" pitchFamily="50" charset="-128"/>
                <a:cs typeface="Meiryo UI" pitchFamily="50" charset="-128"/>
              </a:rPr>
              <a:t>　 認知症の人に、いつ</a:t>
            </a:r>
            <a:r>
              <a:rPr lang="ja-JP" altLang="en-US" sz="2500" b="1" dirty="0">
                <a:latin typeface="Meiryo UI" pitchFamily="50" charset="-128"/>
                <a:ea typeface="Meiryo UI" pitchFamily="50" charset="-128"/>
                <a:cs typeface="Meiryo UI" pitchFamily="50" charset="-128"/>
              </a:rPr>
              <a:t>でも安心</a:t>
            </a:r>
            <a:r>
              <a:rPr lang="ja-JP" altLang="en-US" sz="2500" b="1" dirty="0" smtClean="0">
                <a:latin typeface="Meiryo UI" pitchFamily="50" charset="-128"/>
                <a:ea typeface="Meiryo UI" pitchFamily="50" charset="-128"/>
                <a:cs typeface="Meiryo UI" pitchFamily="50" charset="-128"/>
              </a:rPr>
              <a:t>して入院</a:t>
            </a:r>
            <a:r>
              <a:rPr lang="ja-JP" altLang="en-US" sz="2500" b="1" dirty="0">
                <a:latin typeface="Meiryo UI" pitchFamily="50" charset="-128"/>
                <a:ea typeface="Meiryo UI" pitchFamily="50" charset="-128"/>
                <a:cs typeface="Meiryo UI" pitchFamily="50" charset="-128"/>
              </a:rPr>
              <a:t>できるよう</a:t>
            </a:r>
            <a:r>
              <a:rPr lang="ja-JP" altLang="en-US" sz="2500" b="1" dirty="0" smtClean="0">
                <a:latin typeface="Meiryo UI" pitchFamily="50" charset="-128"/>
                <a:ea typeface="Meiryo UI" pitchFamily="50" charset="-128"/>
                <a:cs typeface="Meiryo UI" pitchFamily="50" charset="-128"/>
              </a:rPr>
              <a:t>に</a:t>
            </a:r>
            <a:endParaRPr lang="en-US" altLang="ja-JP" sz="2500" b="1" dirty="0" smtClean="0">
              <a:latin typeface="Meiryo UI" pitchFamily="50" charset="-128"/>
              <a:ea typeface="Meiryo UI" pitchFamily="50" charset="-128"/>
              <a:cs typeface="Meiryo UI" pitchFamily="50" charset="-128"/>
            </a:endParaRPr>
          </a:p>
          <a:p>
            <a:pPr eaLnBrk="1" hangingPunct="1">
              <a:lnSpc>
                <a:spcPct val="130000"/>
              </a:lnSpc>
              <a:spcBef>
                <a:spcPct val="0"/>
              </a:spcBef>
              <a:buNone/>
            </a:pPr>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するためには、</a:t>
            </a:r>
            <a:endParaRPr lang="en-US" altLang="ja-JP" sz="25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●安心して療養できる環境を整え</a:t>
            </a:r>
            <a:endParaRPr lang="en-US" altLang="ja-JP" sz="25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●必要な職員の研修を実施し</a:t>
            </a:r>
            <a:endParaRPr lang="en-US" altLang="ja-JP" sz="2500" b="1" dirty="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500" b="1" dirty="0" smtClean="0">
                <a:latin typeface="Meiryo UI" pitchFamily="50" charset="-128"/>
                <a:ea typeface="Meiryo UI" pitchFamily="50" charset="-128"/>
                <a:cs typeface="Meiryo UI" pitchFamily="50" charset="-128"/>
              </a:rPr>
              <a:t>        ●院外の関係機関と積極的な連携を行う など</a:t>
            </a:r>
            <a:endParaRPr lang="en-US" altLang="ja-JP" sz="25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a:t>
            </a:r>
            <a:r>
              <a:rPr lang="ja-JP" altLang="en-US" sz="2500" b="1" dirty="0" smtClean="0">
                <a:solidFill>
                  <a:srgbClr val="FF5050"/>
                </a:solidFill>
                <a:latin typeface="Meiryo UI" pitchFamily="50" charset="-128"/>
                <a:ea typeface="Meiryo UI" pitchFamily="50" charset="-128"/>
                <a:cs typeface="Meiryo UI" pitchFamily="50" charset="-128"/>
              </a:rPr>
              <a:t>病院管理者としての意識・取り組みが重要 </a:t>
            </a:r>
            <a:r>
              <a:rPr lang="ja-JP" altLang="en-US" sz="2500" b="1" dirty="0" smtClean="0">
                <a:latin typeface="Meiryo UI" pitchFamily="50" charset="-128"/>
                <a:ea typeface="Meiryo UI" pitchFamily="50" charset="-128"/>
                <a:cs typeface="Meiryo UI" pitchFamily="50" charset="-128"/>
              </a:rPr>
              <a:t>となる。</a:t>
            </a:r>
            <a:endParaRPr lang="en-US" altLang="ja-JP" sz="25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endParaRPr lang="en-US" altLang="ja-JP" sz="900" b="1" dirty="0" smtClean="0">
              <a:solidFill>
                <a:srgbClr val="669900"/>
              </a:solidFill>
              <a:latin typeface="Meiryo UI" pitchFamily="50" charset="-128"/>
              <a:ea typeface="Meiryo UI" pitchFamily="50" charset="-128"/>
              <a:cs typeface="Meiryo UI" pitchFamily="50" charset="-128"/>
            </a:endParaRPr>
          </a:p>
          <a:p>
            <a:pPr eaLnBrk="1" hangingPunct="1">
              <a:lnSpc>
                <a:spcPct val="130000"/>
              </a:lnSpc>
              <a:spcBef>
                <a:spcPct val="0"/>
              </a:spcBef>
              <a:buFontTx/>
              <a:buNone/>
            </a:pPr>
            <a:endParaRPr lang="en-US" altLang="ja-JP" sz="900" b="1" dirty="0" smtClean="0">
              <a:solidFill>
                <a:srgbClr val="669900"/>
              </a:solidFill>
              <a:latin typeface="Meiryo UI" pitchFamily="50" charset="-128"/>
              <a:ea typeface="Meiryo UI" pitchFamily="50" charset="-128"/>
              <a:cs typeface="Meiryo UI" pitchFamily="50" charset="-128"/>
            </a:endParaRPr>
          </a:p>
          <a:p>
            <a:pPr eaLnBrk="1" hangingPunct="1">
              <a:lnSpc>
                <a:spcPct val="130000"/>
              </a:lnSpc>
              <a:spcBef>
                <a:spcPct val="0"/>
              </a:spcBef>
              <a:buFontTx/>
              <a:buNone/>
            </a:pPr>
            <a:endParaRPr lang="en-US" altLang="ja-JP" sz="900" b="1" dirty="0" smtClean="0">
              <a:solidFill>
                <a:srgbClr val="669900"/>
              </a:solidFill>
              <a:latin typeface="Meiryo UI" pitchFamily="50" charset="-128"/>
              <a:ea typeface="Meiryo UI" pitchFamily="50" charset="-128"/>
              <a:cs typeface="Meiryo UI" pitchFamily="50" charset="-128"/>
            </a:endParaRPr>
          </a:p>
          <a:p>
            <a:pPr eaLnBrk="1" hangingPunct="1">
              <a:lnSpc>
                <a:spcPct val="130000"/>
              </a:lnSpc>
              <a:spcBef>
                <a:spcPct val="0"/>
              </a:spcBef>
              <a:buFontTx/>
              <a:buNone/>
            </a:pPr>
            <a:endParaRPr lang="en-US" altLang="ja-JP" sz="1200" b="1" dirty="0" smtClean="0">
              <a:solidFill>
                <a:srgbClr val="6699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2800" b="1" dirty="0" smtClean="0">
                <a:solidFill>
                  <a:srgbClr val="669900"/>
                </a:solidFill>
                <a:latin typeface="Meiryo UI" pitchFamily="50" charset="-128"/>
                <a:ea typeface="Meiryo UI" pitchFamily="50" charset="-128"/>
                <a:cs typeface="Meiryo UI" pitchFamily="50" charset="-128"/>
              </a:rPr>
              <a:t>      認知症への対応ができることが、</a:t>
            </a:r>
            <a:endParaRPr lang="en-US" altLang="ja-JP" sz="2800" b="1" dirty="0" smtClean="0">
              <a:solidFill>
                <a:srgbClr val="669900"/>
              </a:solidFill>
              <a:latin typeface="Meiryo UI" pitchFamily="50" charset="-128"/>
              <a:ea typeface="Meiryo UI" pitchFamily="50" charset="-128"/>
              <a:cs typeface="Meiryo UI" pitchFamily="50" charset="-128"/>
            </a:endParaRPr>
          </a:p>
          <a:p>
            <a:pPr eaLnBrk="1" hangingPunct="1">
              <a:spcBef>
                <a:spcPct val="0"/>
              </a:spcBef>
              <a:buFontTx/>
              <a:buNone/>
            </a:pPr>
            <a:r>
              <a:rPr lang="ja-JP" altLang="en-US" sz="2800" b="1" dirty="0">
                <a:solidFill>
                  <a:srgbClr val="669900"/>
                </a:solidFill>
                <a:latin typeface="Meiryo UI" pitchFamily="50" charset="-128"/>
                <a:ea typeface="Meiryo UI" pitchFamily="50" charset="-128"/>
                <a:cs typeface="Meiryo UI" pitchFamily="50" charset="-128"/>
              </a:rPr>
              <a:t> </a:t>
            </a:r>
            <a:r>
              <a:rPr lang="ja-JP" altLang="en-US" sz="2800" b="1" dirty="0" smtClean="0">
                <a:solidFill>
                  <a:srgbClr val="669900"/>
                </a:solidFill>
                <a:latin typeface="Meiryo UI" pitchFamily="50" charset="-128"/>
                <a:ea typeface="Meiryo UI" pitchFamily="50" charset="-128"/>
                <a:cs typeface="Meiryo UI" pitchFamily="50" charset="-128"/>
              </a:rPr>
              <a:t>     高齢者医療への対応力を高めることにつながる</a:t>
            </a:r>
          </a:p>
        </p:txBody>
      </p:sp>
      <p:sp>
        <p:nvSpPr>
          <p:cNvPr id="901123" name="Rectangle 3"/>
          <p:cNvSpPr>
            <a:spLocks noChangeArrowheads="1"/>
          </p:cNvSpPr>
          <p:nvPr/>
        </p:nvSpPr>
        <p:spPr bwMode="auto">
          <a:xfrm>
            <a:off x="268288" y="98583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-4</a:t>
            </a:r>
            <a:endParaRPr kumimoji="1" lang="ja-JP" altLang="en-US" sz="1600" b="1" dirty="0">
              <a:latin typeface="Meiryo UI" pitchFamily="50" charset="-128"/>
              <a:ea typeface="Meiryo UI" pitchFamily="50" charset="-128"/>
              <a:cs typeface="Meiryo UI" pitchFamily="50" charset="-128"/>
            </a:endParaRPr>
          </a:p>
        </p:txBody>
      </p:sp>
      <p:sp>
        <p:nvSpPr>
          <p:cNvPr id="7" name="AutoShape 17"/>
          <p:cNvSpPr>
            <a:spLocks noChangeArrowheads="1"/>
          </p:cNvSpPr>
          <p:nvPr/>
        </p:nvSpPr>
        <p:spPr bwMode="auto">
          <a:xfrm flipV="1">
            <a:off x="2983779" y="4646426"/>
            <a:ext cx="2773363" cy="464325"/>
          </a:xfrm>
          <a:prstGeom prst="triangle">
            <a:avLst>
              <a:gd name="adj" fmla="val 50000"/>
            </a:avLst>
          </a:prstGeom>
          <a:gradFill rotWithShape="1">
            <a:gsLst>
              <a:gs pos="0">
                <a:srgbClr val="609000"/>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endParaRPr lang="ja-JP" altLang="en-US" sz="3200" b="1">
              <a:ea typeface="HGPｺﾞｼｯｸM" pitchFamily="50" charset="-128"/>
            </a:endParaRPr>
          </a:p>
        </p:txBody>
      </p:sp>
    </p:spTree>
    <p:extLst>
      <p:ext uri="{BB962C8B-B14F-4D97-AF65-F5344CB8AC3E}">
        <p14:creationId xmlns:p14="http://schemas.microsoft.com/office/powerpoint/2010/main" val="39232184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コンテンツ プレースホルダー 2"/>
          <p:cNvSpPr>
            <a:spLocks noGrp="1"/>
          </p:cNvSpPr>
          <p:nvPr>
            <p:ph idx="4294967295"/>
          </p:nvPr>
        </p:nvSpPr>
        <p:spPr>
          <a:xfrm>
            <a:off x="781050" y="1587500"/>
            <a:ext cx="7778750" cy="4525963"/>
          </a:xfrm>
        </p:spPr>
        <p:txBody>
          <a:bodyPr/>
          <a:lstStyle/>
          <a:p>
            <a:pPr>
              <a:lnSpc>
                <a:spcPct val="105000"/>
              </a:lnSpc>
              <a:spcBef>
                <a:spcPct val="0"/>
              </a:spcBef>
              <a:buFontTx/>
              <a:buNone/>
            </a:pPr>
            <a:r>
              <a:rPr lang="en-US" altLang="ja-JP"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多剤併用による弊害、複合的な医原性の障害を</a:t>
            </a:r>
          </a:p>
          <a:p>
            <a:pPr>
              <a:lnSpc>
                <a:spcPct val="105000"/>
              </a:lnSpc>
              <a:spcBef>
                <a:spcPct val="0"/>
              </a:spcBef>
              <a:buFontTx/>
              <a:buNone/>
            </a:pPr>
            <a:r>
              <a:rPr lang="ja-JP" altLang="en-US" sz="2400" b="1" dirty="0" smtClean="0">
                <a:latin typeface="Meiryo UI" pitchFamily="50" charset="-128"/>
                <a:ea typeface="Meiryo UI" pitchFamily="50" charset="-128"/>
                <a:cs typeface="Meiryo UI" pitchFamily="50" charset="-128"/>
              </a:rPr>
              <a:t>    高率に生じる                         </a:t>
            </a:r>
            <a:r>
              <a:rPr lang="en-US" altLang="ja-JP" sz="2400" b="1" dirty="0" smtClean="0">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a:t>
            </a:r>
            <a:r>
              <a:rPr lang="en-US" altLang="ja-JP" sz="1400" b="1" dirty="0" err="1" smtClean="0">
                <a:solidFill>
                  <a:schemeClr val="tx1">
                    <a:lumMod val="50000"/>
                    <a:lumOff val="50000"/>
                  </a:schemeClr>
                </a:solidFill>
                <a:latin typeface="Meiryo UI" pitchFamily="50" charset="-128"/>
                <a:ea typeface="Meiryo UI" pitchFamily="50" charset="-128"/>
                <a:cs typeface="Meiryo UI" pitchFamily="50" charset="-128"/>
              </a:rPr>
              <a:t>Zekry</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 2008, Fields 1986)</a:t>
            </a:r>
          </a:p>
          <a:p>
            <a:pPr>
              <a:lnSpc>
                <a:spcPct val="105000"/>
              </a:lnSpc>
              <a:spcBef>
                <a:spcPct val="0"/>
              </a:spcBef>
              <a:buFontTx/>
              <a:buNone/>
            </a:pPr>
            <a:endParaRPr lang="en-US" altLang="ja-JP" sz="900" b="1" dirty="0" smtClean="0">
              <a:latin typeface="Meiryo UI" pitchFamily="50" charset="-128"/>
              <a:ea typeface="Meiryo UI" pitchFamily="50" charset="-128"/>
              <a:cs typeface="Meiryo UI" pitchFamily="50" charset="-128"/>
            </a:endParaRPr>
          </a:p>
          <a:p>
            <a:pPr>
              <a:lnSpc>
                <a:spcPct val="105000"/>
              </a:lnSpc>
              <a:spcBef>
                <a:spcPct val="0"/>
              </a:spcBef>
              <a:buFontTx/>
              <a:buNone/>
            </a:pPr>
            <a:r>
              <a:rPr lang="en-US" altLang="ja-JP"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看護師が介助に要する時間が</a:t>
            </a:r>
            <a:r>
              <a:rPr lang="en-US" altLang="ja-JP" sz="2400" b="1" dirty="0" smtClean="0">
                <a:latin typeface="Meiryo UI" pitchFamily="50" charset="-128"/>
                <a:ea typeface="Meiryo UI" pitchFamily="50" charset="-128"/>
                <a:cs typeface="Meiryo UI" pitchFamily="50" charset="-128"/>
              </a:rPr>
              <a:t>3</a:t>
            </a:r>
            <a:r>
              <a:rPr lang="ja-JP" altLang="en-US" sz="2400" b="1" dirty="0" smtClean="0">
                <a:latin typeface="Meiryo UI" pitchFamily="50" charset="-128"/>
                <a:ea typeface="Meiryo UI" pitchFamily="50" charset="-128"/>
                <a:cs typeface="Meiryo UI" pitchFamily="50" charset="-128"/>
              </a:rPr>
              <a:t>時間増える</a:t>
            </a:r>
          </a:p>
          <a:p>
            <a:pPr>
              <a:lnSpc>
                <a:spcPct val="105000"/>
              </a:lnSpc>
              <a:spcBef>
                <a:spcPct val="0"/>
              </a:spcBef>
              <a:buFontTx/>
              <a:buNone/>
            </a:pPr>
            <a:r>
              <a:rPr lang="en-US" altLang="ja-JP" sz="24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24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24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a:t>
            </a:r>
            <a:r>
              <a:rPr lang="en-US" altLang="ja-JP" sz="1400" b="1" dirty="0" err="1" smtClean="0">
                <a:solidFill>
                  <a:schemeClr val="tx1">
                    <a:lumMod val="50000"/>
                    <a:lumOff val="50000"/>
                  </a:schemeClr>
                </a:solidFill>
                <a:latin typeface="Meiryo UI" pitchFamily="50" charset="-128"/>
                <a:ea typeface="Meiryo UI" pitchFamily="50" charset="-128"/>
                <a:cs typeface="Meiryo UI" pitchFamily="50" charset="-128"/>
              </a:rPr>
              <a:t>Erkinjuntti</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 1988)</a:t>
            </a:r>
          </a:p>
          <a:p>
            <a:pPr>
              <a:lnSpc>
                <a:spcPct val="105000"/>
              </a:lnSpc>
              <a:spcBef>
                <a:spcPct val="0"/>
              </a:spcBef>
              <a:buFontTx/>
              <a:buNone/>
            </a:pPr>
            <a:endParaRPr lang="en-US" altLang="ja-JP" sz="900" b="1" dirty="0" smtClean="0">
              <a:latin typeface="Meiryo UI" pitchFamily="50" charset="-128"/>
              <a:ea typeface="Meiryo UI" pitchFamily="50" charset="-128"/>
              <a:cs typeface="Meiryo UI" pitchFamily="50" charset="-128"/>
            </a:endParaRPr>
          </a:p>
          <a:p>
            <a:pPr>
              <a:lnSpc>
                <a:spcPct val="105000"/>
              </a:lnSpc>
              <a:spcBef>
                <a:spcPct val="0"/>
              </a:spcBef>
              <a:buFontTx/>
              <a:buNone/>
            </a:pPr>
            <a:r>
              <a:rPr lang="en-US" altLang="ja-JP"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採血が増える</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en-US" altLang="ja-JP" sz="2400" b="1" dirty="0" smtClean="0">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(Sampson 2006)</a:t>
            </a:r>
          </a:p>
          <a:p>
            <a:pPr>
              <a:lnSpc>
                <a:spcPct val="105000"/>
              </a:lnSpc>
              <a:spcBef>
                <a:spcPct val="0"/>
              </a:spcBef>
              <a:buFontTx/>
              <a:buNone/>
            </a:pPr>
            <a:endParaRPr lang="en-US" altLang="ja-JP" sz="900" b="1" dirty="0" smtClean="0">
              <a:latin typeface="Meiryo UI" pitchFamily="50" charset="-128"/>
              <a:ea typeface="Meiryo UI" pitchFamily="50" charset="-128"/>
              <a:cs typeface="Meiryo UI" pitchFamily="50" charset="-128"/>
            </a:endParaRPr>
          </a:p>
          <a:p>
            <a:pPr>
              <a:lnSpc>
                <a:spcPct val="105000"/>
              </a:lnSpc>
              <a:spcBef>
                <a:spcPct val="0"/>
              </a:spcBef>
              <a:buFontTx/>
              <a:buNone/>
            </a:pPr>
            <a:r>
              <a:rPr lang="en-US" altLang="ja-JP"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抑制が増える</a:t>
            </a:r>
            <a:r>
              <a:rPr lang="en-US" altLang="ja-JP" sz="2400" b="1" dirty="0" smtClean="0">
                <a:latin typeface="Meiryo UI" pitchFamily="50" charset="-128"/>
                <a:ea typeface="Meiryo UI" pitchFamily="50" charset="-128"/>
                <a:cs typeface="Meiryo UI" pitchFamily="50" charset="-128"/>
              </a:rPr>
              <a:t>		</a:t>
            </a:r>
            <a:r>
              <a:rPr lang="ja-JP" altLang="en-US" sz="1400" b="1" dirty="0" smtClean="0">
                <a:latin typeface="Meiryo UI" pitchFamily="50" charset="-128"/>
                <a:ea typeface="Meiryo UI" pitchFamily="50" charset="-128"/>
                <a:cs typeface="Meiryo UI" pitchFamily="50" charset="-128"/>
              </a:rPr>
              <a:t>         </a:t>
            </a:r>
            <a:r>
              <a:rPr lang="en-US" altLang="ja-JP" sz="1400" b="1" dirty="0" smtClean="0">
                <a:latin typeface="Meiryo UI" pitchFamily="50" charset="-128"/>
                <a:ea typeface="Meiryo UI" pitchFamily="50" charset="-128"/>
                <a:cs typeface="Meiryo UI" pitchFamily="50" charset="-128"/>
              </a:rPr>
              <a:t>      </a:t>
            </a:r>
            <a:r>
              <a:rPr lang="ja-JP" altLang="en-US" sz="1400" b="1" dirty="0" smtClean="0">
                <a:latin typeface="Meiryo UI" pitchFamily="50" charset="-128"/>
                <a:ea typeface="Meiryo UI" pitchFamily="50" charset="-128"/>
                <a:cs typeface="Meiryo UI" pitchFamily="50" charset="-128"/>
              </a:rPr>
              <a:t>              </a:t>
            </a:r>
            <a:r>
              <a:rPr lang="en-US" altLang="ja-JP" sz="1400" b="1" dirty="0" smtClean="0">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(Morrison 2000)</a:t>
            </a:r>
          </a:p>
          <a:p>
            <a:pPr>
              <a:lnSpc>
                <a:spcPct val="105000"/>
              </a:lnSpc>
              <a:spcBef>
                <a:spcPct val="0"/>
              </a:spcBef>
              <a:buFontTx/>
              <a:buNone/>
            </a:pPr>
            <a:endParaRPr lang="en-US" altLang="ja-JP" sz="900" b="1" dirty="0" smtClean="0">
              <a:latin typeface="Meiryo UI" pitchFamily="50" charset="-128"/>
              <a:ea typeface="Meiryo UI" pitchFamily="50" charset="-128"/>
              <a:cs typeface="Meiryo UI" pitchFamily="50" charset="-128"/>
            </a:endParaRPr>
          </a:p>
          <a:p>
            <a:pPr>
              <a:lnSpc>
                <a:spcPct val="105000"/>
              </a:lnSpc>
              <a:spcBef>
                <a:spcPct val="0"/>
              </a:spcBef>
              <a:buFontTx/>
              <a:buNone/>
            </a:pPr>
            <a:r>
              <a:rPr lang="en-US" altLang="ja-JP"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支持緩和療法の適応を医師が考えない、</a:t>
            </a:r>
          </a:p>
          <a:p>
            <a:pPr>
              <a:lnSpc>
                <a:spcPct val="105000"/>
              </a:lnSpc>
              <a:spcBef>
                <a:spcPct val="0"/>
              </a:spcBef>
              <a:buFontTx/>
              <a:buNone/>
            </a:pPr>
            <a:r>
              <a:rPr lang="ja-JP" altLang="en-US" sz="2400" b="1" dirty="0" smtClean="0">
                <a:latin typeface="Meiryo UI" pitchFamily="50" charset="-128"/>
                <a:ea typeface="Meiryo UI" pitchFamily="50" charset="-128"/>
                <a:cs typeface="Meiryo UI" pitchFamily="50" charset="-128"/>
              </a:rPr>
              <a:t>    緩和ケアチーム へ紹介しない</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en-US" altLang="ja-JP" sz="2400" b="1" dirty="0" smtClean="0">
                <a:latin typeface="Meiryo UI" pitchFamily="50" charset="-128"/>
                <a:ea typeface="Meiryo UI" pitchFamily="50" charset="-128"/>
                <a:cs typeface="Meiryo UI" pitchFamily="50" charset="-128"/>
              </a:rPr>
              <a:t>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(Sampson 2006)</a:t>
            </a:r>
          </a:p>
          <a:p>
            <a:pPr>
              <a:lnSpc>
                <a:spcPct val="105000"/>
              </a:lnSpc>
              <a:spcBef>
                <a:spcPct val="0"/>
              </a:spcBef>
              <a:buFontTx/>
              <a:buNone/>
            </a:pPr>
            <a:endParaRPr lang="en-US" altLang="ja-JP" sz="900" b="1" dirty="0" smtClean="0">
              <a:latin typeface="Meiryo UI" pitchFamily="50" charset="-128"/>
              <a:ea typeface="Meiryo UI" pitchFamily="50" charset="-128"/>
              <a:cs typeface="Meiryo UI" pitchFamily="50" charset="-128"/>
            </a:endParaRPr>
          </a:p>
          <a:p>
            <a:pPr>
              <a:lnSpc>
                <a:spcPct val="105000"/>
              </a:lnSpc>
              <a:spcBef>
                <a:spcPct val="0"/>
              </a:spcBef>
              <a:buFontTx/>
              <a:buNone/>
            </a:pPr>
            <a:r>
              <a:rPr lang="en-US" altLang="ja-JP"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疼痛の放置                     </a:t>
            </a:r>
            <a:r>
              <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rPr>
              <a:t>(McCarthy 1997, Morrison 2000)</a:t>
            </a:r>
          </a:p>
          <a:p>
            <a:pPr>
              <a:lnSpc>
                <a:spcPct val="105000"/>
              </a:lnSpc>
              <a:spcBef>
                <a:spcPct val="0"/>
              </a:spcBef>
              <a:buFontTx/>
              <a:buNone/>
            </a:pPr>
            <a:endParaRPr lang="ja-JP" altLang="en-US" sz="2400" b="1" dirty="0" smtClean="0">
              <a:latin typeface="Meiryo UI" pitchFamily="50" charset="-128"/>
              <a:ea typeface="Meiryo UI" pitchFamily="50" charset="-128"/>
              <a:cs typeface="Meiryo UI" pitchFamily="50" charset="-128"/>
            </a:endParaRPr>
          </a:p>
        </p:txBody>
      </p:sp>
      <p:sp>
        <p:nvSpPr>
          <p:cNvPr id="58371" name="タイトル 1"/>
          <p:cNvSpPr>
            <a:spLocks/>
          </p:cNvSpPr>
          <p:nvPr/>
        </p:nvSpPr>
        <p:spPr bwMode="auto">
          <a:xfrm>
            <a:off x="1314450" y="279402"/>
            <a:ext cx="68484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3000" b="1" dirty="0">
                <a:latin typeface="Meiryo UI" pitchFamily="50" charset="-128"/>
                <a:ea typeface="Meiryo UI" pitchFamily="50" charset="-128"/>
                <a:cs typeface="Meiryo UI" pitchFamily="50" charset="-128"/>
              </a:rPr>
              <a:t>入院治療の問題点</a:t>
            </a:r>
            <a:r>
              <a:rPr lang="ja-JP" altLang="en-US" sz="3000" b="1" dirty="0" smtClean="0">
                <a:latin typeface="Meiryo UI" pitchFamily="50" charset="-128"/>
                <a:ea typeface="Meiryo UI" pitchFamily="50" charset="-128"/>
                <a:cs typeface="Meiryo UI" pitchFamily="50" charset="-128"/>
              </a:rPr>
              <a:t>（管理者の視点）</a:t>
            </a:r>
            <a:endParaRPr lang="ja-JP" altLang="en-US"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8288" y="1020763"/>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-5</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8559676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4294967295"/>
          </p:nvPr>
        </p:nvSpPr>
        <p:spPr>
          <a:xfrm>
            <a:off x="648586" y="1600200"/>
            <a:ext cx="8189027" cy="4525963"/>
          </a:xfrm>
        </p:spPr>
        <p:txBody>
          <a:bodyPr>
            <a:normAutofit fontScale="92500" lnSpcReduction="10000"/>
          </a:bodyPr>
          <a:lstStyle/>
          <a:p>
            <a:pPr>
              <a:lnSpc>
                <a:spcPct val="105000"/>
              </a:lnSpc>
              <a:spcBef>
                <a:spcPct val="0"/>
              </a:spcBef>
              <a:buFontTx/>
              <a:buNone/>
              <a:defRPr/>
            </a:pPr>
            <a:r>
              <a:rPr lang="en-US" altLang="ja-JP" sz="2200" b="1" dirty="0" smtClean="0">
                <a:solidFill>
                  <a:srgbClr val="669900"/>
                </a:solidFill>
                <a:latin typeface="Meiryo UI" pitchFamily="50" charset="-128"/>
                <a:ea typeface="Meiryo UI" pitchFamily="50" charset="-128"/>
                <a:cs typeface="Meiryo UI" pitchFamily="50" charset="-128"/>
              </a:rPr>
              <a:t>●</a:t>
            </a:r>
            <a:r>
              <a:rPr lang="en-US" altLang="ja-JP" sz="2200" b="1" dirty="0" smtClean="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機能低下の独立因子</a:t>
            </a:r>
            <a:r>
              <a:rPr lang="en-US" altLang="ja-JP" sz="2000" b="1" dirty="0" smtClean="0">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err="1" smtClean="0">
                <a:solidFill>
                  <a:schemeClr val="tx1">
                    <a:lumMod val="50000"/>
                    <a:lumOff val="50000"/>
                  </a:schemeClr>
                </a:solidFill>
                <a:latin typeface="Meiryo UI" pitchFamily="50" charset="-128"/>
                <a:ea typeface="Meiryo UI" pitchFamily="50" charset="-128"/>
                <a:cs typeface="Meiryo UI" pitchFamily="50" charset="-128"/>
              </a:rPr>
              <a:t>Covinsky</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2003)</a:t>
            </a:r>
          </a:p>
          <a:p>
            <a:pPr>
              <a:lnSpc>
                <a:spcPct val="105000"/>
              </a:lnSpc>
              <a:spcBef>
                <a:spcPct val="0"/>
              </a:spcBef>
              <a:buFontTx/>
              <a:buNone/>
              <a:defRPr/>
            </a:pPr>
            <a:endParaRPr lang="en-US" altLang="ja-JP" sz="1000" b="1" dirty="0" smtClean="0">
              <a:latin typeface="Meiryo UI" pitchFamily="50" charset="-128"/>
              <a:ea typeface="Meiryo UI" pitchFamily="50" charset="-128"/>
              <a:cs typeface="Meiryo UI" pitchFamily="50" charset="-128"/>
            </a:endParaRPr>
          </a:p>
          <a:p>
            <a:pPr>
              <a:lnSpc>
                <a:spcPct val="105000"/>
              </a:lnSpc>
              <a:spcBef>
                <a:spcPct val="0"/>
              </a:spcBef>
              <a:buFontTx/>
              <a:buNone/>
              <a:defRPr/>
            </a:pPr>
            <a:r>
              <a:rPr lang="en-US" altLang="ja-JP" sz="2200" b="1" dirty="0" smtClean="0">
                <a:solidFill>
                  <a:srgbClr val="669900"/>
                </a:solidFill>
                <a:latin typeface="Meiryo UI" pitchFamily="50" charset="-128"/>
                <a:ea typeface="Meiryo UI" pitchFamily="50" charset="-128"/>
                <a:cs typeface="Meiryo UI" pitchFamily="50" charset="-128"/>
              </a:rPr>
              <a:t>●</a:t>
            </a:r>
            <a:r>
              <a:rPr lang="en-US" altLang="ja-JP" sz="2200" b="1" dirty="0" smtClean="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おそらく</a:t>
            </a:r>
            <a:r>
              <a:rPr lang="en-US" altLang="ja-JP" sz="2200" b="1" dirty="0" smtClean="0">
                <a:latin typeface="Meiryo UI" pitchFamily="50" charset="-128"/>
                <a:ea typeface="Meiryo UI" pitchFamily="50" charset="-128"/>
                <a:cs typeface="Meiryo UI" pitchFamily="50" charset="-128"/>
              </a:rPr>
              <a:t>2</a:t>
            </a:r>
            <a:r>
              <a:rPr lang="ja-JP" altLang="en-US" sz="2200" b="1" dirty="0" err="1" smtClean="0">
                <a:latin typeface="Meiryo UI" pitchFamily="50" charset="-128"/>
                <a:ea typeface="Meiryo UI" pitchFamily="50" charset="-128"/>
                <a:cs typeface="Meiryo UI" pitchFamily="50" charset="-128"/>
              </a:rPr>
              <a:t>つの</a:t>
            </a:r>
            <a:r>
              <a:rPr lang="en-US" altLang="ja-JP" sz="2200" b="1" dirty="0" smtClean="0">
                <a:latin typeface="Meiryo UI" pitchFamily="50" charset="-128"/>
                <a:ea typeface="Meiryo UI" pitchFamily="50" charset="-128"/>
                <a:cs typeface="Meiryo UI" pitchFamily="50" charset="-128"/>
              </a:rPr>
              <a:t>phase</a:t>
            </a:r>
            <a:r>
              <a:rPr lang="ja-JP" altLang="en-US" sz="2200" b="1" dirty="0" smtClean="0">
                <a:latin typeface="Meiryo UI" pitchFamily="50" charset="-128"/>
                <a:ea typeface="Meiryo UI" pitchFamily="50" charset="-128"/>
                <a:cs typeface="Meiryo UI" pitchFamily="50" charset="-128"/>
              </a:rPr>
              <a:t>がある。一つは急性期疾患によるもの、</a:t>
            </a:r>
          </a:p>
          <a:p>
            <a:pPr>
              <a:lnSpc>
                <a:spcPct val="105000"/>
              </a:lnSpc>
              <a:spcBef>
                <a:spcPct val="0"/>
              </a:spcBef>
              <a:buFontTx/>
              <a:buNone/>
              <a:defRPr/>
            </a:pPr>
            <a:r>
              <a:rPr lang="ja-JP" altLang="en-US" sz="2200" b="1" dirty="0" smtClean="0">
                <a:latin typeface="Meiryo UI" pitchFamily="50" charset="-128"/>
                <a:ea typeface="Meiryo UI" pitchFamily="50" charset="-128"/>
                <a:cs typeface="Meiryo UI" pitchFamily="50" charset="-128"/>
              </a:rPr>
              <a:t>    もう一つは</a:t>
            </a:r>
            <a:r>
              <a:rPr lang="ja-JP" altLang="en-US" sz="2200" b="1" dirty="0" smtClean="0">
                <a:solidFill>
                  <a:srgbClr val="FF5050"/>
                </a:solidFill>
                <a:latin typeface="Meiryo UI" pitchFamily="50" charset="-128"/>
                <a:ea typeface="Meiryo UI" pitchFamily="50" charset="-128"/>
                <a:cs typeface="Meiryo UI" pitchFamily="50" charset="-128"/>
              </a:rPr>
              <a:t>入院後に機能を維持改善できない</a:t>
            </a:r>
            <a:r>
              <a:rPr lang="ja-JP" altLang="en-US" sz="2200" b="1" dirty="0" smtClean="0">
                <a:latin typeface="Meiryo UI" pitchFamily="50" charset="-128"/>
                <a:ea typeface="Meiryo UI" pitchFamily="50" charset="-128"/>
                <a:cs typeface="Meiryo UI" pitchFamily="50" charset="-128"/>
              </a:rPr>
              <a:t>こと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(Sands 2003)</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endPar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endParaRPr>
          </a:p>
          <a:p>
            <a:pPr>
              <a:lnSpc>
                <a:spcPct val="105000"/>
              </a:lnSpc>
              <a:spcBef>
                <a:spcPct val="0"/>
              </a:spcBef>
              <a:buFontTx/>
              <a:buNone/>
              <a:defRPr/>
            </a:pPr>
            <a:r>
              <a:rPr lang="en-US" altLang="ja-JP" sz="1800" b="1" dirty="0" smtClean="0">
                <a:latin typeface="Meiryo UI" pitchFamily="50" charset="-128"/>
                <a:ea typeface="Meiryo UI" pitchFamily="50" charset="-128"/>
                <a:cs typeface="Meiryo UI" pitchFamily="50" charset="-128"/>
              </a:rPr>
              <a:t>                                                                                </a:t>
            </a:r>
          </a:p>
          <a:p>
            <a:pPr>
              <a:lnSpc>
                <a:spcPct val="105000"/>
              </a:lnSpc>
              <a:spcBef>
                <a:spcPct val="0"/>
              </a:spcBef>
              <a:buFontTx/>
              <a:buNone/>
              <a:defRPr/>
            </a:pPr>
            <a:r>
              <a:rPr lang="en-US" altLang="ja-JP" sz="2200" b="1" dirty="0" smtClean="0">
                <a:solidFill>
                  <a:srgbClr val="669900"/>
                </a:solidFill>
                <a:latin typeface="Meiryo UI" pitchFamily="50" charset="-128"/>
                <a:ea typeface="Meiryo UI" pitchFamily="50" charset="-128"/>
                <a:cs typeface="Meiryo UI" pitchFamily="50" charset="-128"/>
              </a:rPr>
              <a:t>●</a:t>
            </a:r>
            <a:r>
              <a:rPr lang="en-US" altLang="ja-JP" sz="2200" b="1" dirty="0" smtClean="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機能低下は様々な影響を及ぼすが、最終的にはベッド</a:t>
            </a:r>
            <a:r>
              <a:rPr lang="ja-JP" altLang="en-US" sz="2200" b="1" dirty="0">
                <a:latin typeface="Meiryo UI" pitchFamily="50" charset="-128"/>
                <a:ea typeface="Meiryo UI" pitchFamily="50" charset="-128"/>
                <a:cs typeface="Meiryo UI" pitchFamily="50" charset="-128"/>
              </a:rPr>
              <a:t>で休んで</a:t>
            </a:r>
            <a:endParaRPr lang="ja-JP" altLang="en-US" sz="2200" b="1" dirty="0" smtClean="0">
              <a:latin typeface="Meiryo UI" pitchFamily="50" charset="-128"/>
              <a:ea typeface="Meiryo UI" pitchFamily="50" charset="-128"/>
              <a:cs typeface="Meiryo UI" pitchFamily="50" charset="-128"/>
            </a:endParaRPr>
          </a:p>
          <a:p>
            <a:pPr>
              <a:lnSpc>
                <a:spcPct val="105000"/>
              </a:lnSpc>
              <a:spcBef>
                <a:spcPct val="0"/>
              </a:spcBef>
              <a:buFontTx/>
              <a:buNone/>
              <a:defRPr/>
            </a:pPr>
            <a:r>
              <a:rPr lang="ja-JP" altLang="en-US" sz="2200" b="1" dirty="0" smtClean="0">
                <a:latin typeface="Meiryo UI" pitchFamily="50" charset="-128"/>
                <a:ea typeface="Meiryo UI" pitchFamily="50" charset="-128"/>
                <a:cs typeface="Meiryo UI" pitchFamily="50" charset="-128"/>
              </a:rPr>
              <a:t>    いる時間が長くなり、活動が制限されることになる</a:t>
            </a:r>
          </a:p>
          <a:p>
            <a:pPr>
              <a:lnSpc>
                <a:spcPct val="105000"/>
              </a:lnSpc>
              <a:spcBef>
                <a:spcPct val="0"/>
              </a:spcBef>
              <a:buFontTx/>
              <a:buNone/>
              <a:defRPr/>
            </a:pPr>
            <a:endParaRPr lang="ja-JP" altLang="en-US" sz="1300" b="1" dirty="0" smtClean="0">
              <a:latin typeface="Meiryo UI" pitchFamily="50" charset="-128"/>
              <a:ea typeface="Meiryo UI" pitchFamily="50" charset="-128"/>
              <a:cs typeface="Meiryo UI" pitchFamily="50" charset="-128"/>
            </a:endParaRPr>
          </a:p>
          <a:p>
            <a:pPr>
              <a:lnSpc>
                <a:spcPct val="105000"/>
              </a:lnSpc>
              <a:spcBef>
                <a:spcPct val="0"/>
              </a:spcBef>
              <a:buFontTx/>
              <a:buNone/>
              <a:defRPr/>
            </a:pPr>
            <a:r>
              <a:rPr lang="en-US" altLang="ja-JP" sz="2200" b="1" dirty="0" smtClean="0">
                <a:solidFill>
                  <a:srgbClr val="669900"/>
                </a:solidFill>
                <a:latin typeface="Meiryo UI" pitchFamily="50" charset="-128"/>
                <a:ea typeface="Meiryo UI" pitchFamily="50" charset="-128"/>
                <a:cs typeface="Meiryo UI" pitchFamily="50" charset="-128"/>
              </a:rPr>
              <a:t>●</a:t>
            </a:r>
            <a:r>
              <a:rPr lang="en-US" altLang="ja-JP" sz="2200" b="1" dirty="0" smtClean="0">
                <a:solidFill>
                  <a:srgbClr val="FF0000"/>
                </a:solidFill>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軽度認知機能障害の時点でも</a:t>
            </a:r>
            <a:r>
              <a:rPr lang="ja-JP" altLang="en-US" sz="2200" b="1" dirty="0" smtClean="0">
                <a:solidFill>
                  <a:srgbClr val="FF5050"/>
                </a:solidFill>
                <a:latin typeface="Meiryo UI" pitchFamily="50" charset="-128"/>
                <a:ea typeface="Meiryo UI" pitchFamily="50" charset="-128"/>
                <a:cs typeface="Meiryo UI" pitchFamily="50" charset="-128"/>
              </a:rPr>
              <a:t>入院期間が </a:t>
            </a:r>
            <a:r>
              <a:rPr lang="en-US" altLang="ja-JP" sz="2200" b="1" dirty="0" smtClean="0">
                <a:solidFill>
                  <a:srgbClr val="FF5050"/>
                </a:solidFill>
                <a:latin typeface="Meiryo UI" pitchFamily="50" charset="-128"/>
                <a:ea typeface="Meiryo UI" pitchFamily="50" charset="-128"/>
                <a:cs typeface="Meiryo UI" pitchFamily="50" charset="-128"/>
              </a:rPr>
              <a:t>4-23</a:t>
            </a:r>
            <a:r>
              <a:rPr lang="ja-JP" altLang="en-US" sz="2200" b="1" dirty="0" smtClean="0">
                <a:solidFill>
                  <a:srgbClr val="FF5050"/>
                </a:solidFill>
                <a:latin typeface="Meiryo UI" pitchFamily="50" charset="-128"/>
                <a:ea typeface="Meiryo UI" pitchFamily="50" charset="-128"/>
                <a:cs typeface="Meiryo UI" pitchFamily="50" charset="-128"/>
              </a:rPr>
              <a:t>日 長くなる</a:t>
            </a:r>
            <a:endParaRPr lang="en-US" altLang="ja-JP" sz="2000" b="1" dirty="0" smtClean="0">
              <a:solidFill>
                <a:srgbClr val="FF5050"/>
              </a:solidFill>
              <a:latin typeface="Meiryo UI" pitchFamily="50" charset="-128"/>
              <a:ea typeface="Meiryo UI" pitchFamily="50" charset="-128"/>
              <a:cs typeface="Meiryo UI" pitchFamily="50" charset="-128"/>
            </a:endParaRPr>
          </a:p>
          <a:p>
            <a:pPr>
              <a:lnSpc>
                <a:spcPts val="2400"/>
              </a:lnSpc>
              <a:spcBef>
                <a:spcPct val="0"/>
              </a:spcBef>
              <a:buFontTx/>
              <a:buNone/>
              <a:defRPr/>
            </a:pP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err="1" smtClean="0">
                <a:solidFill>
                  <a:schemeClr val="tx1">
                    <a:lumMod val="50000"/>
                    <a:lumOff val="50000"/>
                  </a:schemeClr>
                </a:solidFill>
                <a:latin typeface="Meiryo UI" pitchFamily="50" charset="-128"/>
                <a:ea typeface="Meiryo UI" pitchFamily="50" charset="-128"/>
                <a:cs typeface="Meiryo UI" pitchFamily="50" charset="-128"/>
              </a:rPr>
              <a:t>Erkinjuntti</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err="1" smtClean="0">
                <a:solidFill>
                  <a:schemeClr val="tx1">
                    <a:lumMod val="50000"/>
                    <a:lumOff val="50000"/>
                  </a:schemeClr>
                </a:solidFill>
                <a:latin typeface="Meiryo UI" pitchFamily="50" charset="-128"/>
                <a:ea typeface="Meiryo UI" pitchFamily="50" charset="-128"/>
                <a:cs typeface="Meiryo UI" pitchFamily="50" charset="-128"/>
              </a:rPr>
              <a:t>Lyketsos</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2000, Fields 1986, </a:t>
            </a:r>
            <a:r>
              <a:rPr lang="en-US" altLang="ja-JP" sz="1500" b="1" dirty="0" err="1" smtClean="0">
                <a:solidFill>
                  <a:schemeClr val="tx1">
                    <a:lumMod val="50000"/>
                    <a:lumOff val="50000"/>
                  </a:schemeClr>
                </a:solidFill>
                <a:latin typeface="Meiryo UI" pitchFamily="50" charset="-128"/>
                <a:ea typeface="Meiryo UI" pitchFamily="50" charset="-128"/>
                <a:cs typeface="Meiryo UI" pitchFamily="50" charset="-128"/>
              </a:rPr>
              <a:t>Fulop</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1998)</a:t>
            </a:r>
          </a:p>
          <a:p>
            <a:pPr>
              <a:lnSpc>
                <a:spcPct val="105000"/>
              </a:lnSpc>
              <a:spcBef>
                <a:spcPct val="0"/>
              </a:spcBef>
              <a:buFontTx/>
              <a:buNone/>
              <a:defRPr/>
            </a:pPr>
            <a:endParaRPr lang="en-US" altLang="ja-JP" sz="800" b="1" dirty="0" smtClean="0">
              <a:solidFill>
                <a:schemeClr val="tx1">
                  <a:lumMod val="50000"/>
                  <a:lumOff val="50000"/>
                </a:schemeClr>
              </a:solidFill>
              <a:latin typeface="Meiryo UI" pitchFamily="50" charset="-128"/>
              <a:ea typeface="Meiryo UI" pitchFamily="50" charset="-128"/>
              <a:cs typeface="Meiryo UI" pitchFamily="50" charset="-128"/>
            </a:endParaRPr>
          </a:p>
          <a:p>
            <a:pPr>
              <a:lnSpc>
                <a:spcPct val="105000"/>
              </a:lnSpc>
              <a:spcBef>
                <a:spcPct val="0"/>
              </a:spcBef>
              <a:buFontTx/>
              <a:buNone/>
              <a:defRPr/>
            </a:pPr>
            <a:r>
              <a:rPr lang="ja-JP" altLang="en-US" sz="1800" b="1" dirty="0" smtClean="0">
                <a:solidFill>
                  <a:schemeClr val="tx1">
                    <a:lumMod val="50000"/>
                    <a:lumOff val="50000"/>
                  </a:schemeClr>
                </a:solidFill>
                <a:latin typeface="Meiryo UI" pitchFamily="50" charset="-128"/>
                <a:ea typeface="Meiryo UI" pitchFamily="50" charset="-128"/>
                <a:cs typeface="Meiryo UI" pitchFamily="50" charset="-128"/>
              </a:rPr>
              <a:t>         理由</a:t>
            </a:r>
            <a:r>
              <a:rPr lang="en-US" altLang="ja-JP" sz="1800" b="1" dirty="0" smtClean="0">
                <a:solidFill>
                  <a:schemeClr val="tx1">
                    <a:lumMod val="50000"/>
                    <a:lumOff val="50000"/>
                  </a:schemeClr>
                </a:solidFill>
                <a:latin typeface="Meiryo UI" pitchFamily="50" charset="-128"/>
                <a:ea typeface="Meiryo UI" pitchFamily="50" charset="-128"/>
                <a:cs typeface="Meiryo UI" pitchFamily="50" charset="-128"/>
              </a:rPr>
              <a:t>: nursing</a:t>
            </a:r>
            <a:r>
              <a:rPr lang="en-US" altLang="ja-JP" sz="9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800" b="1" dirty="0" smtClean="0">
                <a:solidFill>
                  <a:schemeClr val="tx1">
                    <a:lumMod val="50000"/>
                    <a:lumOff val="50000"/>
                  </a:schemeClr>
                </a:solidFill>
                <a:latin typeface="Meiryo UI" pitchFamily="50" charset="-128"/>
                <a:ea typeface="Meiryo UI" pitchFamily="50" charset="-128"/>
                <a:cs typeface="Meiryo UI" pitchFamily="50" charset="-128"/>
              </a:rPr>
              <a:t>home</a:t>
            </a:r>
            <a:r>
              <a:rPr lang="ja-JP" altLang="en-US" sz="9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800" b="1" dirty="0" smtClean="0">
                <a:solidFill>
                  <a:schemeClr val="tx1">
                    <a:lumMod val="50000"/>
                    <a:lumOff val="50000"/>
                  </a:schemeClr>
                </a:solidFill>
                <a:latin typeface="Meiryo UI" pitchFamily="50" charset="-128"/>
                <a:ea typeface="Meiryo UI" pitchFamily="50" charset="-128"/>
                <a:cs typeface="Meiryo UI" pitchFamily="50" charset="-128"/>
              </a:rPr>
              <a:t>や</a:t>
            </a:r>
            <a:r>
              <a:rPr lang="ja-JP" altLang="en-US" sz="9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800" b="1" dirty="0" smtClean="0">
                <a:solidFill>
                  <a:schemeClr val="tx1">
                    <a:lumMod val="50000"/>
                    <a:lumOff val="50000"/>
                  </a:schemeClr>
                </a:solidFill>
                <a:latin typeface="Meiryo UI" pitchFamily="50" charset="-128"/>
                <a:ea typeface="Meiryo UI" pitchFamily="50" charset="-128"/>
                <a:cs typeface="Meiryo UI" pitchFamily="50" charset="-128"/>
              </a:rPr>
              <a:t>residential</a:t>
            </a:r>
            <a:r>
              <a:rPr lang="ja-JP" altLang="en-US" sz="9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800" b="1" dirty="0" smtClean="0">
                <a:solidFill>
                  <a:schemeClr val="tx1">
                    <a:lumMod val="50000"/>
                    <a:lumOff val="50000"/>
                  </a:schemeClr>
                </a:solidFill>
                <a:latin typeface="Meiryo UI" pitchFamily="50" charset="-128"/>
                <a:ea typeface="Meiryo UI" pitchFamily="50" charset="-128"/>
                <a:cs typeface="Meiryo UI" pitchFamily="50" charset="-128"/>
              </a:rPr>
              <a:t>への移行に調整を要するから</a:t>
            </a:r>
            <a:r>
              <a:rPr lang="en-US" altLang="ja-JP" sz="1800" b="1" dirty="0" smtClean="0">
                <a:solidFill>
                  <a:schemeClr val="tx1">
                    <a:lumMod val="50000"/>
                    <a:lumOff val="50000"/>
                  </a:schemeClr>
                </a:solidFill>
                <a:latin typeface="Meiryo UI" pitchFamily="50" charset="-128"/>
                <a:ea typeface="Meiryo UI" pitchFamily="50" charset="-128"/>
                <a:cs typeface="Meiryo UI" pitchFamily="50" charset="-128"/>
              </a:rPr>
              <a:t/>
            </a:r>
            <a:br>
              <a:rPr lang="en-US" altLang="ja-JP" sz="1800" b="1" dirty="0" smtClean="0">
                <a:solidFill>
                  <a:schemeClr val="tx1">
                    <a:lumMod val="50000"/>
                    <a:lumOff val="50000"/>
                  </a:schemeClr>
                </a:solidFill>
                <a:latin typeface="Meiryo UI" pitchFamily="50" charset="-128"/>
                <a:ea typeface="Meiryo UI" pitchFamily="50" charset="-128"/>
                <a:cs typeface="Meiryo UI" pitchFamily="50" charset="-128"/>
              </a:rPr>
            </a:br>
            <a:r>
              <a:rPr lang="en-US" altLang="ja-JP" sz="18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800" b="1" dirty="0" smtClean="0">
                <a:solidFill>
                  <a:schemeClr val="tx1">
                    <a:lumMod val="50000"/>
                    <a:lumOff val="50000"/>
                  </a:schemeClr>
                </a:solidFill>
                <a:latin typeface="Meiryo UI" pitchFamily="50" charset="-128"/>
                <a:ea typeface="Meiryo UI" pitchFamily="50" charset="-128"/>
                <a:cs typeface="Meiryo UI" pitchFamily="50" charset="-128"/>
              </a:rPr>
              <a:t>　  　  医原性の障害と院内感染の増加</a:t>
            </a:r>
          </a:p>
          <a:p>
            <a:pPr>
              <a:lnSpc>
                <a:spcPct val="105000"/>
              </a:lnSpc>
              <a:spcBef>
                <a:spcPct val="0"/>
              </a:spcBef>
              <a:buFontTx/>
              <a:buNone/>
              <a:defRPr/>
            </a:pPr>
            <a:endParaRPr lang="ja-JP" altLang="en-US" sz="1300" b="1" dirty="0" smtClean="0">
              <a:latin typeface="Meiryo UI" pitchFamily="50" charset="-128"/>
              <a:ea typeface="Meiryo UI" pitchFamily="50" charset="-128"/>
              <a:cs typeface="Meiryo UI" pitchFamily="50" charset="-128"/>
            </a:endParaRPr>
          </a:p>
          <a:p>
            <a:pPr>
              <a:lnSpc>
                <a:spcPct val="105000"/>
              </a:lnSpc>
              <a:spcBef>
                <a:spcPct val="0"/>
              </a:spcBef>
              <a:buFontTx/>
              <a:buNone/>
              <a:defRPr/>
            </a:pPr>
            <a:r>
              <a:rPr lang="en-US" altLang="ja-JP" sz="2200" b="1" dirty="0" smtClean="0">
                <a:solidFill>
                  <a:srgbClr val="669900"/>
                </a:solidFill>
                <a:latin typeface="Meiryo UI" pitchFamily="50" charset="-128"/>
                <a:ea typeface="Meiryo UI" pitchFamily="50" charset="-128"/>
                <a:cs typeface="Meiryo UI" pitchFamily="50" charset="-128"/>
              </a:rPr>
              <a:t>●</a:t>
            </a:r>
            <a:r>
              <a:rPr lang="en-US" altLang="ja-JP" sz="2200" b="1" dirty="0" smtClean="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認知症患者は、認知症のない患者と比べて</a:t>
            </a:r>
            <a:r>
              <a:rPr lang="ja-JP" altLang="en-US" sz="2200" b="1" dirty="0" smtClean="0">
                <a:solidFill>
                  <a:srgbClr val="FF5050"/>
                </a:solidFill>
                <a:latin typeface="Meiryo UI" pitchFamily="50" charset="-128"/>
                <a:ea typeface="Meiryo UI" pitchFamily="50" charset="-128"/>
                <a:cs typeface="Meiryo UI" pitchFamily="50" charset="-128"/>
              </a:rPr>
              <a:t>入院死亡率が高い</a:t>
            </a:r>
            <a:r>
              <a:rPr lang="en-US" altLang="ja-JP" sz="2000" b="1" dirty="0" smtClean="0">
                <a:solidFill>
                  <a:srgbClr val="FF5050"/>
                </a:solidFill>
                <a:latin typeface="Meiryo UI" pitchFamily="50" charset="-128"/>
                <a:ea typeface="Meiryo UI" pitchFamily="50" charset="-128"/>
                <a:cs typeface="Meiryo UI" pitchFamily="50" charset="-128"/>
              </a:rPr>
              <a:t/>
            </a:r>
            <a:br>
              <a:rPr lang="en-US" altLang="ja-JP" sz="2000" b="1" dirty="0" smtClean="0">
                <a:solidFill>
                  <a:srgbClr val="FF5050"/>
                </a:solidFill>
                <a:latin typeface="Meiryo UI" pitchFamily="50" charset="-128"/>
                <a:ea typeface="Meiryo UI" pitchFamily="50" charset="-128"/>
                <a:cs typeface="Meiryo UI" pitchFamily="50" charset="-128"/>
              </a:rPr>
            </a:br>
            <a:r>
              <a:rPr lang="en-US" altLang="ja-JP" sz="2000" b="1" dirty="0" smtClean="0">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(Fields, 1986)</a:t>
            </a:r>
          </a:p>
          <a:p>
            <a:pPr>
              <a:lnSpc>
                <a:spcPct val="105000"/>
              </a:lnSpc>
              <a:spcBef>
                <a:spcPct val="0"/>
              </a:spcBef>
              <a:buFontTx/>
              <a:buNone/>
              <a:defRPr/>
            </a:pPr>
            <a:r>
              <a:rPr lang="en-US" altLang="ja-JP" sz="2200" b="1" dirty="0" smtClean="0">
                <a:solidFill>
                  <a:srgbClr val="669900"/>
                </a:solidFill>
                <a:latin typeface="Meiryo UI" pitchFamily="50" charset="-128"/>
                <a:ea typeface="Meiryo UI" pitchFamily="50" charset="-128"/>
                <a:cs typeface="Meiryo UI" pitchFamily="50" charset="-128"/>
              </a:rPr>
              <a:t>●</a:t>
            </a:r>
            <a:r>
              <a:rPr lang="en-US" altLang="ja-JP" sz="2200" b="1" dirty="0" smtClean="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認知症の重症度と比例</a:t>
            </a:r>
            <a:r>
              <a:rPr lang="en-US" altLang="ja-JP" sz="2000" b="1" dirty="0" smtClean="0">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15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500" b="1" dirty="0" smtClean="0">
                <a:solidFill>
                  <a:schemeClr val="tx1">
                    <a:lumMod val="50000"/>
                    <a:lumOff val="50000"/>
                  </a:schemeClr>
                </a:solidFill>
                <a:latin typeface="Meiryo UI" pitchFamily="50" charset="-128"/>
                <a:ea typeface="Meiryo UI" pitchFamily="50" charset="-128"/>
                <a:cs typeface="Meiryo UI" pitchFamily="50" charset="-128"/>
              </a:rPr>
              <a:t>   (Sampson 2009)</a:t>
            </a:r>
          </a:p>
          <a:p>
            <a:pPr>
              <a:lnSpc>
                <a:spcPct val="80000"/>
              </a:lnSpc>
              <a:defRPr/>
            </a:pPr>
            <a:endParaRPr lang="ja-JP" altLang="en-US" sz="1800" b="1" dirty="0" smtClean="0">
              <a:latin typeface="Meiryo UI" pitchFamily="50" charset="-128"/>
              <a:ea typeface="Meiryo UI" pitchFamily="50" charset="-128"/>
              <a:cs typeface="Meiryo UI" pitchFamily="50" charset="-128"/>
            </a:endParaRPr>
          </a:p>
        </p:txBody>
      </p:sp>
      <p:sp>
        <p:nvSpPr>
          <p:cNvPr id="59395" name="タイトル 1"/>
          <p:cNvSpPr>
            <a:spLocks/>
          </p:cNvSpPr>
          <p:nvPr/>
        </p:nvSpPr>
        <p:spPr bwMode="auto">
          <a:xfrm>
            <a:off x="1000125" y="361365"/>
            <a:ext cx="75438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800" b="1" dirty="0">
                <a:latin typeface="Meiryo UI" pitchFamily="50" charset="-128"/>
                <a:ea typeface="Meiryo UI" pitchFamily="50" charset="-128"/>
                <a:cs typeface="Meiryo UI" pitchFamily="50" charset="-128"/>
              </a:rPr>
              <a:t>治療のアウトカムに与える</a:t>
            </a:r>
            <a:r>
              <a:rPr lang="ja-JP" altLang="en-US" sz="2800" b="1" dirty="0" smtClean="0">
                <a:latin typeface="Meiryo UI" pitchFamily="50" charset="-128"/>
                <a:ea typeface="Meiryo UI" pitchFamily="50" charset="-128"/>
                <a:cs typeface="Meiryo UI" pitchFamily="50" charset="-128"/>
              </a:rPr>
              <a:t>影響（管理者の視点）</a:t>
            </a:r>
            <a:endParaRPr lang="ja-JP" altLang="en-US" sz="28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8288" y="105568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-6</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60277497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タイトル 1"/>
          <p:cNvSpPr>
            <a:spLocks noGrp="1"/>
          </p:cNvSpPr>
          <p:nvPr>
            <p:ph type="title" idx="4294967295"/>
          </p:nvPr>
        </p:nvSpPr>
        <p:spPr>
          <a:xfrm>
            <a:off x="430212" y="338138"/>
            <a:ext cx="8229600" cy="723900"/>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認知症の人を受け入れるにあたって</a:t>
            </a:r>
          </a:p>
        </p:txBody>
      </p:sp>
      <p:sp>
        <p:nvSpPr>
          <p:cNvPr id="3" name="コンテンツ プレースホルダ 2"/>
          <p:cNvSpPr>
            <a:spLocks noGrp="1"/>
          </p:cNvSpPr>
          <p:nvPr>
            <p:ph idx="4294967295"/>
          </p:nvPr>
        </p:nvSpPr>
        <p:spPr>
          <a:xfrm>
            <a:off x="691117" y="1425575"/>
            <a:ext cx="8160782" cy="4860925"/>
          </a:xfrm>
        </p:spPr>
        <p:txBody>
          <a:bodyPr>
            <a:normAutofit lnSpcReduction="10000"/>
          </a:bodyPr>
          <a:lstStyle/>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solidFill>
                  <a:srgbClr val="FF0000"/>
                </a:solidFill>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認知症の人を受け入れるにあたり、</a:t>
            </a:r>
            <a:r>
              <a:rPr lang="ja-JP" altLang="en-US" sz="2300" b="1" dirty="0" smtClean="0">
                <a:solidFill>
                  <a:srgbClr val="FF5050"/>
                </a:solidFill>
                <a:latin typeface="Meiryo UI" pitchFamily="50" charset="-128"/>
                <a:ea typeface="Meiryo UI" pitchFamily="50" charset="-128"/>
                <a:cs typeface="Meiryo UI" pitchFamily="50" charset="-128"/>
              </a:rPr>
              <a:t>現状を評価</a:t>
            </a:r>
            <a:r>
              <a:rPr lang="ja-JP" altLang="en-US" sz="2300" b="1" dirty="0" smtClean="0">
                <a:latin typeface="Meiryo UI" pitchFamily="50" charset="-128"/>
                <a:ea typeface="Meiryo UI" pitchFamily="50" charset="-128"/>
                <a:cs typeface="Meiryo UI" pitchFamily="50" charset="-128"/>
              </a:rPr>
              <a:t>する</a:t>
            </a:r>
            <a:endParaRPr lang="en-US" altLang="ja-JP" sz="23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ja-JP" altLang="en-US" sz="2300" b="1" dirty="0" smtClean="0">
                <a:latin typeface="Meiryo UI" pitchFamily="50" charset="-128"/>
                <a:ea typeface="Meiryo UI" pitchFamily="50" charset="-128"/>
                <a:cs typeface="Meiryo UI" pitchFamily="50" charset="-128"/>
              </a:rPr>
              <a:t>　　（スタッフの意識、院内資源、院外の連携資源）</a:t>
            </a:r>
          </a:p>
          <a:p>
            <a:pPr eaLnBrk="1" hangingPunct="1">
              <a:lnSpc>
                <a:spcPct val="105000"/>
              </a:lnSpc>
              <a:spcBef>
                <a:spcPct val="0"/>
              </a:spcBef>
              <a:buFontTx/>
              <a:buNone/>
              <a:defRPr/>
            </a:pPr>
            <a:endParaRPr lang="en-US" altLang="ja-JP" sz="800" b="1" dirty="0" smtClean="0">
              <a:solidFill>
                <a:srgbClr val="FF0000"/>
              </a:solidFill>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定期的に全職員を対象とした</a:t>
            </a:r>
            <a:r>
              <a:rPr lang="ja-JP" altLang="en-US" sz="2300" b="1" dirty="0" smtClean="0">
                <a:solidFill>
                  <a:srgbClr val="FF5050"/>
                </a:solidFill>
                <a:latin typeface="Meiryo UI" pitchFamily="50" charset="-128"/>
                <a:ea typeface="Meiryo UI" pitchFamily="50" charset="-128"/>
                <a:cs typeface="Meiryo UI" pitchFamily="50" charset="-128"/>
              </a:rPr>
              <a:t>研修</a:t>
            </a:r>
            <a:r>
              <a:rPr lang="ja-JP" altLang="en-US" sz="2300" b="1" dirty="0" smtClean="0">
                <a:latin typeface="Meiryo UI" pitchFamily="50" charset="-128"/>
                <a:ea typeface="Meiryo UI" pitchFamily="50" charset="-128"/>
                <a:cs typeface="Meiryo UI" pitchFamily="50" charset="-128"/>
              </a:rPr>
              <a:t>を行う</a:t>
            </a:r>
          </a:p>
          <a:p>
            <a:pPr eaLnBrk="1" hangingPunct="1">
              <a:lnSpc>
                <a:spcPct val="105000"/>
              </a:lnSpc>
              <a:spcBef>
                <a:spcPct val="0"/>
              </a:spcBef>
              <a:buFontTx/>
              <a:buNone/>
              <a:defRPr/>
            </a:pPr>
            <a:endParaRPr lang="en-US" altLang="ja-JP" sz="8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可能な限り身体拘束などの不自由な環境を</a:t>
            </a:r>
            <a:r>
              <a:rPr lang="ja-JP" altLang="en-US" sz="2300" b="1" dirty="0">
                <a:latin typeface="Meiryo UI" pitchFamily="50" charset="-128"/>
                <a:ea typeface="Meiryo UI" pitchFamily="50" charset="-128"/>
                <a:cs typeface="Meiryo UI" pitchFamily="50" charset="-128"/>
              </a:rPr>
              <a:t>つくらないケア</a:t>
            </a:r>
            <a:endParaRPr lang="ja-JP" altLang="en-US" sz="23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ja-JP" altLang="en-US" sz="2300" b="1" dirty="0" smtClean="0">
                <a:latin typeface="Meiryo UI" pitchFamily="50" charset="-128"/>
                <a:ea typeface="Meiryo UI" pitchFamily="50" charset="-128"/>
                <a:cs typeface="Meiryo UI" pitchFamily="50" charset="-128"/>
              </a:rPr>
              <a:t>    を考える</a:t>
            </a:r>
          </a:p>
          <a:p>
            <a:pPr eaLnBrk="1" hangingPunct="1">
              <a:lnSpc>
                <a:spcPct val="105000"/>
              </a:lnSpc>
              <a:spcBef>
                <a:spcPct val="0"/>
              </a:spcBef>
              <a:buFontTx/>
              <a:buNone/>
              <a:defRPr/>
            </a:pPr>
            <a:endParaRPr lang="en-US" altLang="ja-JP" sz="8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必要に応じて、</a:t>
            </a:r>
            <a:r>
              <a:rPr lang="ja-JP" altLang="en-US" sz="2300" b="1" dirty="0" smtClean="0">
                <a:solidFill>
                  <a:srgbClr val="FF5050"/>
                </a:solidFill>
                <a:latin typeface="Meiryo UI" pitchFamily="50" charset="-128"/>
                <a:ea typeface="Meiryo UI" pitchFamily="50" charset="-128"/>
                <a:cs typeface="Meiryo UI" pitchFamily="50" charset="-128"/>
              </a:rPr>
              <a:t>職員の配置や増員、環境の整備</a:t>
            </a:r>
            <a:r>
              <a:rPr lang="ja-JP" altLang="en-US" sz="2300" b="1" dirty="0" smtClean="0">
                <a:latin typeface="Meiryo UI" pitchFamily="50" charset="-128"/>
                <a:ea typeface="Meiryo UI" pitchFamily="50" charset="-128"/>
                <a:cs typeface="Meiryo UI" pitchFamily="50" charset="-128"/>
              </a:rPr>
              <a:t>も検討する</a:t>
            </a:r>
          </a:p>
          <a:p>
            <a:pPr eaLnBrk="1" hangingPunct="1">
              <a:lnSpc>
                <a:spcPct val="105000"/>
              </a:lnSpc>
              <a:spcBef>
                <a:spcPct val="0"/>
              </a:spcBef>
              <a:buFontTx/>
              <a:buNone/>
              <a:defRPr/>
            </a:pPr>
            <a:endParaRPr lang="en-US" altLang="ja-JP" sz="8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必要な医療行為や手術・処置を行える環境を整える</a:t>
            </a:r>
            <a:endParaRPr lang="en-US" altLang="ja-JP" sz="23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ja-JP" altLang="en-US" sz="2300" b="1" dirty="0" smtClean="0">
                <a:latin typeface="Meiryo UI" pitchFamily="50" charset="-128"/>
                <a:ea typeface="Meiryo UI" pitchFamily="50" charset="-128"/>
                <a:cs typeface="Meiryo UI" pitchFamily="50" charset="-128"/>
              </a:rPr>
              <a:t>　（</a:t>
            </a:r>
            <a:r>
              <a:rPr lang="ja-JP" altLang="en-US" sz="2300" b="1" dirty="0" smtClean="0">
                <a:solidFill>
                  <a:srgbClr val="FF5050"/>
                </a:solidFill>
                <a:latin typeface="Meiryo UI" pitchFamily="50" charset="-128"/>
                <a:ea typeface="Meiryo UI" pitchFamily="50" charset="-128"/>
                <a:cs typeface="Meiryo UI" pitchFamily="50" charset="-128"/>
              </a:rPr>
              <a:t>院内のコンサルテーション・専門職への相談体制</a:t>
            </a:r>
            <a:r>
              <a:rPr lang="ja-JP" altLang="en-US" sz="2300" b="1" dirty="0" smtClean="0">
                <a:latin typeface="Meiryo UI" pitchFamily="50" charset="-128"/>
                <a:ea typeface="Meiryo UI" pitchFamily="50" charset="-128"/>
                <a:cs typeface="Meiryo UI" pitchFamily="50" charset="-128"/>
              </a:rPr>
              <a:t>の仕組み）</a:t>
            </a:r>
          </a:p>
          <a:p>
            <a:pPr eaLnBrk="1" hangingPunct="1">
              <a:lnSpc>
                <a:spcPct val="105000"/>
              </a:lnSpc>
              <a:spcBef>
                <a:spcPct val="0"/>
              </a:spcBef>
              <a:buFontTx/>
              <a:buNone/>
              <a:defRPr/>
            </a:pPr>
            <a:endParaRPr lang="en-US" altLang="ja-JP" sz="800" b="1" dirty="0" smtClean="0">
              <a:solidFill>
                <a:srgbClr val="FF0000"/>
              </a:solidFill>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認知症に関して</a:t>
            </a:r>
            <a:r>
              <a:rPr lang="ja-JP" altLang="en-US" sz="2300" b="1" dirty="0" smtClean="0">
                <a:solidFill>
                  <a:srgbClr val="FF5050"/>
                </a:solidFill>
                <a:latin typeface="Meiryo UI" pitchFamily="50" charset="-128"/>
                <a:ea typeface="Meiryo UI" pitchFamily="50" charset="-128"/>
                <a:cs typeface="Meiryo UI" pitchFamily="50" charset="-128"/>
              </a:rPr>
              <a:t>リスクマネジメント</a:t>
            </a:r>
            <a:r>
              <a:rPr lang="ja-JP" altLang="en-US" sz="2300" b="1" dirty="0" smtClean="0">
                <a:latin typeface="Meiryo UI" pitchFamily="50" charset="-128"/>
                <a:ea typeface="Meiryo UI" pitchFamily="50" charset="-128"/>
                <a:cs typeface="Meiryo UI" pitchFamily="50" charset="-128"/>
              </a:rPr>
              <a:t>を行う</a:t>
            </a:r>
          </a:p>
          <a:p>
            <a:pPr eaLnBrk="1" hangingPunct="1">
              <a:lnSpc>
                <a:spcPct val="105000"/>
              </a:lnSpc>
              <a:spcBef>
                <a:spcPct val="0"/>
              </a:spcBef>
              <a:buFontTx/>
              <a:buNone/>
              <a:defRPr/>
            </a:pPr>
            <a:endParaRPr lang="en-US" altLang="ja-JP" sz="8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en-US" altLang="ja-JP" sz="2300" b="1" dirty="0" smtClean="0">
                <a:solidFill>
                  <a:srgbClr val="669900"/>
                </a:solidFill>
                <a:latin typeface="Meiryo UI" pitchFamily="50" charset="-128"/>
                <a:ea typeface="Meiryo UI" pitchFamily="50" charset="-128"/>
                <a:cs typeface="Meiryo UI" pitchFamily="50" charset="-128"/>
              </a:rPr>
              <a:t>●</a:t>
            </a:r>
            <a:r>
              <a:rPr lang="en-US" altLang="ja-JP" sz="2300" b="1" dirty="0" smtClean="0">
                <a:latin typeface="Meiryo UI" pitchFamily="50" charset="-128"/>
                <a:ea typeface="Meiryo UI" pitchFamily="50" charset="-128"/>
                <a:cs typeface="Meiryo UI" pitchFamily="50" charset="-128"/>
              </a:rPr>
              <a:t> BPSD</a:t>
            </a:r>
            <a:r>
              <a:rPr lang="ja-JP" altLang="en-US" sz="2300" b="1" dirty="0" smtClean="0">
                <a:latin typeface="Meiryo UI" pitchFamily="50" charset="-128"/>
                <a:ea typeface="Meiryo UI" pitchFamily="50" charset="-128"/>
                <a:cs typeface="Meiryo UI" pitchFamily="50" charset="-128"/>
              </a:rPr>
              <a:t>やコミュニケーションの困難さを理由に、認知症の人</a:t>
            </a:r>
            <a:endParaRPr lang="en-US" altLang="ja-JP" sz="2300" b="1" dirty="0" smtClean="0">
              <a:latin typeface="Meiryo UI" pitchFamily="50" charset="-128"/>
              <a:ea typeface="Meiryo UI" pitchFamily="50" charset="-128"/>
              <a:cs typeface="Meiryo UI" pitchFamily="50" charset="-128"/>
            </a:endParaRPr>
          </a:p>
          <a:p>
            <a:pPr eaLnBrk="1" hangingPunct="1">
              <a:lnSpc>
                <a:spcPct val="105000"/>
              </a:lnSpc>
              <a:spcBef>
                <a:spcPct val="0"/>
              </a:spcBef>
              <a:buFontTx/>
              <a:buNone/>
              <a:defRPr/>
            </a:pPr>
            <a:r>
              <a:rPr lang="ja-JP" altLang="en-US" sz="2300" b="1" dirty="0">
                <a:latin typeface="Meiryo UI" pitchFamily="50" charset="-128"/>
                <a:ea typeface="Meiryo UI" pitchFamily="50" charset="-128"/>
                <a:cs typeface="Meiryo UI" pitchFamily="50" charset="-128"/>
              </a:rPr>
              <a:t> </a:t>
            </a:r>
            <a:r>
              <a:rPr lang="ja-JP" altLang="en-US" sz="2300" b="1" dirty="0" smtClean="0">
                <a:latin typeface="Meiryo UI" pitchFamily="50" charset="-128"/>
                <a:ea typeface="Meiryo UI" pitchFamily="50" charset="-128"/>
                <a:cs typeface="Meiryo UI" pitchFamily="50" charset="-128"/>
              </a:rPr>
              <a:t>   とその家族を差別しない</a:t>
            </a:r>
          </a:p>
        </p:txBody>
      </p:sp>
      <p:sp>
        <p:nvSpPr>
          <p:cNvPr id="901123" name="Rectangle 3"/>
          <p:cNvSpPr>
            <a:spLocks noChangeArrowheads="1"/>
          </p:cNvSpPr>
          <p:nvPr/>
        </p:nvSpPr>
        <p:spPr bwMode="auto">
          <a:xfrm>
            <a:off x="260350" y="106203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-7</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25388609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タイトル 1"/>
          <p:cNvSpPr>
            <a:spLocks noGrp="1"/>
          </p:cNvSpPr>
          <p:nvPr>
            <p:ph type="title" idx="4294967295"/>
          </p:nvPr>
        </p:nvSpPr>
        <p:spPr>
          <a:xfrm>
            <a:off x="406400" y="306388"/>
            <a:ext cx="8229600" cy="557212"/>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管理者として行ってほしいこと</a:t>
            </a:r>
          </a:p>
        </p:txBody>
      </p:sp>
      <p:sp>
        <p:nvSpPr>
          <p:cNvPr id="64515" name="コンテンツ プレースホルダ 2"/>
          <p:cNvSpPr>
            <a:spLocks noGrp="1"/>
          </p:cNvSpPr>
          <p:nvPr>
            <p:ph idx="4294967295"/>
          </p:nvPr>
        </p:nvSpPr>
        <p:spPr>
          <a:xfrm>
            <a:off x="595422" y="1520457"/>
            <a:ext cx="8120913" cy="4643474"/>
          </a:xfrm>
        </p:spPr>
        <p:txBody>
          <a:bodyPr/>
          <a:lstStyle/>
          <a:p>
            <a:pPr eaLnBrk="1" hangingPunct="1">
              <a:buFontTx/>
              <a:buNone/>
            </a:pPr>
            <a:r>
              <a:rPr lang="en-US" altLang="ja-JP" sz="2500" b="1" dirty="0" smtClean="0">
                <a:solidFill>
                  <a:srgbClr val="669900"/>
                </a:solidFill>
                <a:latin typeface="Meiryo UI" pitchFamily="50" charset="-128"/>
                <a:ea typeface="Meiryo UI" pitchFamily="50" charset="-128"/>
                <a:cs typeface="Meiryo UI" pitchFamily="50" charset="-128"/>
              </a:rPr>
              <a:t>●</a:t>
            </a:r>
            <a:r>
              <a:rPr lang="en-US" altLang="ja-JP" sz="2500" b="1" dirty="0" smtClean="0">
                <a:solidFill>
                  <a:schemeClr val="hlink"/>
                </a:solidFill>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原則として、認知症を理由に</a:t>
            </a:r>
            <a:r>
              <a:rPr lang="ja-JP" altLang="en-US" sz="2500" b="1" dirty="0" smtClean="0">
                <a:solidFill>
                  <a:srgbClr val="FF5050"/>
                </a:solidFill>
                <a:latin typeface="Meiryo UI" pitchFamily="50" charset="-128"/>
                <a:ea typeface="Meiryo UI" pitchFamily="50" charset="-128"/>
                <a:cs typeface="Meiryo UI" pitchFamily="50" charset="-128"/>
              </a:rPr>
              <a:t>入院を断らない</a:t>
            </a:r>
            <a:endParaRPr lang="en-US" altLang="ja-JP" sz="2500" b="1" dirty="0" smtClean="0">
              <a:solidFill>
                <a:srgbClr val="FF5050"/>
              </a:solidFill>
              <a:latin typeface="Meiryo UI" pitchFamily="50" charset="-128"/>
              <a:ea typeface="Meiryo UI" pitchFamily="50" charset="-128"/>
              <a:cs typeface="Meiryo UI" pitchFamily="50" charset="-128"/>
            </a:endParaRPr>
          </a:p>
          <a:p>
            <a:pPr eaLnBrk="1" hangingPunct="1">
              <a:spcBef>
                <a:spcPct val="40000"/>
              </a:spcBef>
              <a:buFontTx/>
              <a:buNone/>
            </a:pPr>
            <a:r>
              <a:rPr lang="en-US" altLang="ja-JP" sz="2500" b="1" dirty="0" smtClean="0">
                <a:solidFill>
                  <a:srgbClr val="669900"/>
                </a:solidFill>
                <a:latin typeface="Meiryo UI" pitchFamily="50" charset="-128"/>
                <a:ea typeface="Meiryo UI" pitchFamily="50" charset="-128"/>
                <a:cs typeface="Meiryo UI" pitchFamily="50" charset="-128"/>
              </a:rPr>
              <a:t>●</a:t>
            </a:r>
            <a:r>
              <a:rPr lang="en-US" altLang="ja-JP" sz="2500" b="1" dirty="0" smtClean="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認知症の人の手術</a:t>
            </a:r>
            <a:r>
              <a:rPr lang="en-US" altLang="ja-JP" sz="2500" b="1" dirty="0" smtClean="0">
                <a:latin typeface="Meiryo UI" pitchFamily="50" charset="-128"/>
                <a:ea typeface="Meiryo UI" pitchFamily="50" charset="-128"/>
                <a:cs typeface="Meiryo UI" pitchFamily="50" charset="-128"/>
              </a:rPr>
              <a:t>･</a:t>
            </a:r>
            <a:r>
              <a:rPr lang="ja-JP" altLang="en-US" sz="2500" b="1" dirty="0" smtClean="0">
                <a:latin typeface="Meiryo UI" pitchFamily="50" charset="-128"/>
                <a:ea typeface="Meiryo UI" pitchFamily="50" charset="-128"/>
                <a:cs typeface="Meiryo UI" pitchFamily="50" charset="-128"/>
              </a:rPr>
              <a:t>処置について</a:t>
            </a:r>
            <a:r>
              <a:rPr lang="ja-JP" altLang="en-US" sz="2500" b="1" dirty="0" smtClean="0">
                <a:solidFill>
                  <a:srgbClr val="FF5050"/>
                </a:solidFill>
                <a:latin typeface="Meiryo UI" pitchFamily="50" charset="-128"/>
                <a:ea typeface="Meiryo UI" pitchFamily="50" charset="-128"/>
                <a:cs typeface="Meiryo UI" pitchFamily="50" charset="-128"/>
              </a:rPr>
              <a:t>トリアージ</a:t>
            </a:r>
            <a:r>
              <a:rPr lang="ja-JP" altLang="en-US" sz="2500" b="1" dirty="0" smtClean="0">
                <a:latin typeface="Meiryo UI" pitchFamily="50" charset="-128"/>
                <a:ea typeface="Meiryo UI" pitchFamily="50" charset="-128"/>
                <a:cs typeface="Meiryo UI" pitchFamily="50" charset="-128"/>
              </a:rPr>
              <a:t>を行う</a:t>
            </a:r>
            <a:endParaRPr lang="en-US" altLang="ja-JP" sz="2500" b="1" dirty="0" smtClean="0">
              <a:latin typeface="Meiryo UI" pitchFamily="50" charset="-128"/>
              <a:ea typeface="Meiryo UI" pitchFamily="50" charset="-128"/>
              <a:cs typeface="Meiryo UI" pitchFamily="50" charset="-128"/>
            </a:endParaRPr>
          </a:p>
          <a:p>
            <a:pPr eaLnBrk="1" hangingPunct="1">
              <a:spcBef>
                <a:spcPct val="40000"/>
              </a:spcBef>
              <a:buFontTx/>
              <a:buNone/>
            </a:pPr>
            <a:r>
              <a:rPr lang="en-US" altLang="ja-JP" sz="2500" b="1" dirty="0" smtClean="0">
                <a:solidFill>
                  <a:srgbClr val="669900"/>
                </a:solidFill>
                <a:latin typeface="Meiryo UI" pitchFamily="50" charset="-128"/>
                <a:ea typeface="Meiryo UI" pitchFamily="50" charset="-128"/>
                <a:cs typeface="Meiryo UI" pitchFamily="50" charset="-128"/>
              </a:rPr>
              <a:t>●</a:t>
            </a:r>
            <a:r>
              <a:rPr lang="en-US" altLang="ja-JP" sz="2500" b="1" dirty="0" smtClean="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症状に応じた適切な医療機関、また、地域の関係機関</a:t>
            </a:r>
            <a:endParaRPr lang="en-US" altLang="ja-JP" sz="2500" b="1" dirty="0" smtClean="0">
              <a:latin typeface="Meiryo UI" pitchFamily="50" charset="-128"/>
              <a:ea typeface="Meiryo UI" pitchFamily="50" charset="-128"/>
              <a:cs typeface="Meiryo UI" pitchFamily="50" charset="-128"/>
            </a:endParaRPr>
          </a:p>
          <a:p>
            <a:pPr eaLnBrk="1" hangingPunct="1">
              <a:spcBef>
                <a:spcPts val="600"/>
              </a:spcBef>
              <a:buFontTx/>
              <a:buNone/>
            </a:pPr>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（地域包括支援センター等）との</a:t>
            </a:r>
            <a:r>
              <a:rPr lang="ja-JP" altLang="en-US" sz="2500" b="1" dirty="0" smtClean="0">
                <a:solidFill>
                  <a:srgbClr val="FF5050"/>
                </a:solidFill>
                <a:latin typeface="Meiryo UI" pitchFamily="50" charset="-128"/>
                <a:ea typeface="Meiryo UI" pitchFamily="50" charset="-128"/>
                <a:cs typeface="Meiryo UI" pitchFamily="50" charset="-128"/>
              </a:rPr>
              <a:t>連携体制をつくる</a:t>
            </a:r>
            <a:endParaRPr lang="en-US" altLang="ja-JP" sz="2500" b="1" dirty="0" smtClean="0">
              <a:solidFill>
                <a:srgbClr val="FF5050"/>
              </a:solidFill>
              <a:latin typeface="Meiryo UI" pitchFamily="50" charset="-128"/>
              <a:ea typeface="Meiryo UI" pitchFamily="50" charset="-128"/>
              <a:cs typeface="Meiryo UI" pitchFamily="50" charset="-128"/>
            </a:endParaRPr>
          </a:p>
          <a:p>
            <a:pPr eaLnBrk="1" hangingPunct="1">
              <a:spcBef>
                <a:spcPct val="40000"/>
              </a:spcBef>
              <a:buFontTx/>
              <a:buNone/>
            </a:pPr>
            <a:r>
              <a:rPr lang="en-US" altLang="ja-JP" sz="2500" b="1" dirty="0" smtClean="0">
                <a:solidFill>
                  <a:srgbClr val="669900"/>
                </a:solidFill>
                <a:latin typeface="Meiryo UI" pitchFamily="50" charset="-128"/>
                <a:ea typeface="Meiryo UI" pitchFamily="50" charset="-128"/>
                <a:cs typeface="Meiryo UI" pitchFamily="50" charset="-128"/>
              </a:rPr>
              <a:t>●</a:t>
            </a:r>
            <a:r>
              <a:rPr lang="en-US" altLang="ja-JP" sz="2500" b="1" dirty="0" smtClean="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医師・看護師等の多職種</a:t>
            </a:r>
            <a:r>
              <a:rPr lang="ja-JP" altLang="en-US" sz="2500" b="1" dirty="0" smtClean="0">
                <a:solidFill>
                  <a:srgbClr val="FF5050"/>
                </a:solidFill>
                <a:latin typeface="Meiryo UI" pitchFamily="50" charset="-128"/>
                <a:ea typeface="Meiryo UI" pitchFamily="50" charset="-128"/>
                <a:cs typeface="Meiryo UI" pitchFamily="50" charset="-128"/>
              </a:rPr>
              <a:t>研修の実施</a:t>
            </a:r>
            <a:r>
              <a:rPr lang="ja-JP" altLang="en-US" sz="2500" b="1" dirty="0" smtClean="0">
                <a:latin typeface="Meiryo UI" pitchFamily="50" charset="-128"/>
                <a:ea typeface="Meiryo UI" pitchFamily="50" charset="-128"/>
                <a:cs typeface="Meiryo UI" pitchFamily="50" charset="-128"/>
              </a:rPr>
              <a:t>、および、</a:t>
            </a:r>
            <a:endParaRPr lang="en-US" altLang="ja-JP" sz="2500" b="1" dirty="0" smtClean="0">
              <a:latin typeface="Meiryo UI" pitchFamily="50" charset="-128"/>
              <a:ea typeface="Meiryo UI" pitchFamily="50" charset="-128"/>
              <a:cs typeface="Meiryo UI" pitchFamily="50" charset="-128"/>
            </a:endParaRPr>
          </a:p>
          <a:p>
            <a:pPr eaLnBrk="1" hangingPunct="1">
              <a:spcBef>
                <a:spcPts val="600"/>
              </a:spcBef>
              <a:buFontTx/>
              <a:buNone/>
            </a:pPr>
            <a:r>
              <a:rPr lang="en-US" altLang="ja-JP" sz="2500" b="1" dirty="0" smtClean="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認知症看護認定看護師等の研修</a:t>
            </a:r>
            <a:r>
              <a:rPr lang="ja-JP" altLang="en-US" sz="2500" b="1" dirty="0" smtClean="0">
                <a:solidFill>
                  <a:srgbClr val="FF5050"/>
                </a:solidFill>
                <a:latin typeface="Meiryo UI" pitchFamily="50" charset="-128"/>
                <a:ea typeface="Meiryo UI" pitchFamily="50" charset="-128"/>
                <a:cs typeface="Meiryo UI" pitchFamily="50" charset="-128"/>
              </a:rPr>
              <a:t>受講を支援</a:t>
            </a:r>
            <a:r>
              <a:rPr lang="ja-JP" altLang="en-US" sz="2500" b="1" dirty="0" smtClean="0">
                <a:latin typeface="Meiryo UI" pitchFamily="50" charset="-128"/>
                <a:ea typeface="Meiryo UI" pitchFamily="50" charset="-128"/>
                <a:cs typeface="Meiryo UI" pitchFamily="50" charset="-128"/>
              </a:rPr>
              <a:t>する</a:t>
            </a:r>
            <a:endParaRPr lang="en-US" altLang="ja-JP" sz="2500" b="1" dirty="0" smtClean="0">
              <a:latin typeface="Meiryo UI" pitchFamily="50" charset="-128"/>
              <a:ea typeface="Meiryo UI" pitchFamily="50" charset="-128"/>
              <a:cs typeface="Meiryo UI" pitchFamily="50" charset="-128"/>
            </a:endParaRPr>
          </a:p>
          <a:p>
            <a:pPr eaLnBrk="1" hangingPunct="1">
              <a:spcBef>
                <a:spcPct val="40000"/>
              </a:spcBef>
              <a:buFontTx/>
              <a:buNone/>
            </a:pPr>
            <a:r>
              <a:rPr lang="ja-JP" altLang="en-US" sz="2500" b="1" dirty="0" smtClean="0">
                <a:solidFill>
                  <a:srgbClr val="669900"/>
                </a:solidFill>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認知症医療、高齢者医療、老年看護研修等を取り入れる</a:t>
            </a:r>
            <a:endParaRPr lang="en-US" altLang="ja-JP" sz="2500" b="1" dirty="0" smtClean="0">
              <a:latin typeface="Meiryo UI" pitchFamily="50" charset="-128"/>
              <a:ea typeface="Meiryo UI" pitchFamily="50" charset="-128"/>
              <a:cs typeface="Meiryo UI" pitchFamily="50" charset="-128"/>
            </a:endParaRPr>
          </a:p>
          <a:p>
            <a:pPr eaLnBrk="1" hangingPunct="1">
              <a:spcBef>
                <a:spcPct val="40000"/>
              </a:spcBef>
              <a:buFontTx/>
              <a:buNone/>
            </a:pPr>
            <a:r>
              <a:rPr lang="en-US" altLang="ja-JP" sz="2500" b="1" dirty="0" smtClean="0">
                <a:solidFill>
                  <a:srgbClr val="669900"/>
                </a:solidFill>
                <a:latin typeface="Meiryo UI" pitchFamily="50" charset="-128"/>
                <a:ea typeface="Meiryo UI" pitchFamily="50" charset="-128"/>
                <a:cs typeface="Meiryo UI" pitchFamily="50" charset="-128"/>
              </a:rPr>
              <a:t>●</a:t>
            </a:r>
            <a:r>
              <a:rPr lang="en-US" altLang="ja-JP" sz="2500" b="1" dirty="0" smtClean="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居室や院内設備等の</a:t>
            </a:r>
            <a:r>
              <a:rPr lang="ja-JP" altLang="en-US" sz="2500" b="1" dirty="0" smtClean="0">
                <a:solidFill>
                  <a:srgbClr val="FF5050"/>
                </a:solidFill>
                <a:latin typeface="Meiryo UI" pitchFamily="50" charset="-128"/>
                <a:ea typeface="Meiryo UI" pitchFamily="50" charset="-128"/>
                <a:cs typeface="Meiryo UI" pitchFamily="50" charset="-128"/>
              </a:rPr>
              <a:t>環境の整備</a:t>
            </a:r>
            <a:r>
              <a:rPr lang="ja-JP" altLang="en-US" sz="2500" b="1" dirty="0" smtClean="0">
                <a:latin typeface="Meiryo UI" pitchFamily="50" charset="-128"/>
                <a:ea typeface="Meiryo UI" pitchFamily="50" charset="-128"/>
                <a:cs typeface="Meiryo UI" pitchFamily="50" charset="-128"/>
              </a:rPr>
              <a:t>を行う</a:t>
            </a:r>
          </a:p>
        </p:txBody>
      </p:sp>
      <p:sp>
        <p:nvSpPr>
          <p:cNvPr id="901123" name="Rectangle 3"/>
          <p:cNvSpPr>
            <a:spLocks noChangeArrowheads="1"/>
          </p:cNvSpPr>
          <p:nvPr/>
        </p:nvSpPr>
        <p:spPr bwMode="auto">
          <a:xfrm>
            <a:off x="293688" y="95250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-8</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91469892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Oval 10"/>
          <p:cNvSpPr>
            <a:spLocks noChangeArrowheads="1"/>
          </p:cNvSpPr>
          <p:nvPr/>
        </p:nvSpPr>
        <p:spPr bwMode="auto">
          <a:xfrm>
            <a:off x="2378075" y="3552825"/>
            <a:ext cx="4200525" cy="3143250"/>
          </a:xfrm>
          <a:prstGeom prst="ellipse">
            <a:avLst/>
          </a:prstGeom>
          <a:solidFill>
            <a:srgbClr val="00CC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1443" name="Oval 8"/>
          <p:cNvSpPr>
            <a:spLocks noChangeArrowheads="1"/>
          </p:cNvSpPr>
          <p:nvPr/>
        </p:nvSpPr>
        <p:spPr bwMode="auto">
          <a:xfrm>
            <a:off x="4730750" y="1330325"/>
            <a:ext cx="3667125" cy="2790825"/>
          </a:xfrm>
          <a:prstGeom prst="ellipse">
            <a:avLst/>
          </a:prstGeom>
          <a:solidFill>
            <a:srgbClr val="4DC4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1444" name="Oval 6"/>
          <p:cNvSpPr>
            <a:spLocks noChangeArrowheads="1"/>
          </p:cNvSpPr>
          <p:nvPr/>
        </p:nvSpPr>
        <p:spPr bwMode="auto">
          <a:xfrm>
            <a:off x="781050" y="1295400"/>
            <a:ext cx="3676650" cy="2857500"/>
          </a:xfrm>
          <a:prstGeom prst="ellipse">
            <a:avLst/>
          </a:prstGeom>
          <a:solidFill>
            <a:srgbClr val="FF818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1445" name="タイトル 1"/>
          <p:cNvSpPr>
            <a:spLocks noGrp="1"/>
          </p:cNvSpPr>
          <p:nvPr>
            <p:ph type="title" idx="4294967295"/>
          </p:nvPr>
        </p:nvSpPr>
        <p:spPr>
          <a:xfrm>
            <a:off x="559594" y="246063"/>
            <a:ext cx="8037512" cy="625475"/>
          </a:xfrm>
        </p:spPr>
        <p:txBody>
          <a:bodyPr/>
          <a:lstStyle/>
          <a:p>
            <a:pPr eaLnBrk="1" hangingPunct="1"/>
            <a:r>
              <a:rPr lang="ja-JP" altLang="en-US" sz="2900" b="1" dirty="0" smtClean="0">
                <a:solidFill>
                  <a:schemeClr val="tx1"/>
                </a:solidFill>
                <a:latin typeface="Meiryo UI" pitchFamily="50" charset="-128"/>
                <a:ea typeface="Meiryo UI" pitchFamily="50" charset="-128"/>
                <a:cs typeface="Meiryo UI" pitchFamily="50" charset="-128"/>
              </a:rPr>
              <a:t>認知症</a:t>
            </a:r>
            <a:r>
              <a:rPr lang="en-US" altLang="ja-JP" sz="2900" b="1" dirty="0" smtClean="0">
                <a:solidFill>
                  <a:schemeClr val="tx1"/>
                </a:solidFill>
                <a:latin typeface="Meiryo UI" pitchFamily="50" charset="-128"/>
                <a:ea typeface="Meiryo UI" pitchFamily="50" charset="-128"/>
                <a:cs typeface="Meiryo UI" pitchFamily="50" charset="-128"/>
              </a:rPr>
              <a:t>･</a:t>
            </a:r>
            <a:r>
              <a:rPr lang="ja-JP" altLang="en-US" sz="2900" b="1" dirty="0" smtClean="0">
                <a:solidFill>
                  <a:schemeClr val="tx1"/>
                </a:solidFill>
                <a:latin typeface="Meiryo UI" pitchFamily="50" charset="-128"/>
                <a:ea typeface="Meiryo UI" pitchFamily="50" charset="-128"/>
                <a:cs typeface="Meiryo UI" pitchFamily="50" charset="-128"/>
              </a:rPr>
              <a:t>せん妄</a:t>
            </a:r>
            <a:r>
              <a:rPr lang="en-US" altLang="ja-JP" sz="2900" b="1" dirty="0" smtClean="0">
                <a:solidFill>
                  <a:schemeClr val="tx1"/>
                </a:solidFill>
                <a:latin typeface="Meiryo UI" pitchFamily="50" charset="-128"/>
                <a:ea typeface="Meiryo UI" pitchFamily="50" charset="-128"/>
                <a:cs typeface="Meiryo UI" pitchFamily="50" charset="-128"/>
              </a:rPr>
              <a:t>･</a:t>
            </a:r>
            <a:r>
              <a:rPr lang="ja-JP" altLang="en-US" sz="2900" b="1" dirty="0" smtClean="0">
                <a:solidFill>
                  <a:schemeClr val="tx1"/>
                </a:solidFill>
                <a:latin typeface="Meiryo UI" pitchFamily="50" charset="-128"/>
                <a:ea typeface="Meiryo UI" pitchFamily="50" charset="-128"/>
                <a:cs typeface="Meiryo UI" pitchFamily="50" charset="-128"/>
              </a:rPr>
              <a:t>転倒への対応</a:t>
            </a:r>
          </a:p>
        </p:txBody>
      </p:sp>
      <p:sp>
        <p:nvSpPr>
          <p:cNvPr id="61446" name="コンテンツ プレースホルダ 2"/>
          <p:cNvSpPr>
            <a:spLocks noGrp="1"/>
          </p:cNvSpPr>
          <p:nvPr>
            <p:ph idx="4294967295"/>
          </p:nvPr>
        </p:nvSpPr>
        <p:spPr>
          <a:xfrm>
            <a:off x="1060450" y="1933575"/>
            <a:ext cx="3473450" cy="1851025"/>
          </a:xfrm>
        </p:spPr>
        <p:txBody>
          <a:bodyPr/>
          <a:lstStyle/>
          <a:p>
            <a:pPr eaLnBrk="1" hangingPunct="1">
              <a:buFontTx/>
              <a:buNone/>
            </a:pPr>
            <a:r>
              <a:rPr lang="en-US" altLang="ja-JP" sz="2000" b="1" smtClean="0">
                <a:solidFill>
                  <a:srgbClr val="EEF7F8"/>
                </a:solidFill>
                <a:latin typeface="Meiryo UI" pitchFamily="50" charset="-128"/>
                <a:ea typeface="Meiryo UI" pitchFamily="50" charset="-128"/>
                <a:cs typeface="Meiryo UI" pitchFamily="50" charset="-128"/>
              </a:rPr>
              <a:t>● </a:t>
            </a:r>
            <a:r>
              <a:rPr lang="ja-JP" altLang="en-US" sz="2000" b="1" smtClean="0">
                <a:solidFill>
                  <a:srgbClr val="EEF7F8"/>
                </a:solidFill>
                <a:latin typeface="Meiryo UI" pitchFamily="50" charset="-128"/>
                <a:ea typeface="Meiryo UI" pitchFamily="50" charset="-128"/>
                <a:cs typeface="Meiryo UI" pitchFamily="50" charset="-128"/>
              </a:rPr>
              <a:t>適正な病気の診断・治療</a:t>
            </a:r>
            <a:endParaRPr lang="en-US" altLang="ja-JP" sz="2000" b="1" smtClean="0">
              <a:solidFill>
                <a:srgbClr val="EEF7F8"/>
              </a:solidFill>
              <a:latin typeface="Meiryo UI" pitchFamily="50" charset="-128"/>
              <a:ea typeface="Meiryo UI" pitchFamily="50" charset="-128"/>
              <a:cs typeface="Meiryo UI" pitchFamily="50" charset="-128"/>
            </a:endParaRPr>
          </a:p>
          <a:p>
            <a:pPr eaLnBrk="1" hangingPunct="1">
              <a:spcBef>
                <a:spcPct val="60000"/>
              </a:spcBef>
              <a:buFontTx/>
              <a:buNone/>
            </a:pPr>
            <a:r>
              <a:rPr lang="en-US" altLang="ja-JP" sz="2000" b="1" smtClean="0">
                <a:solidFill>
                  <a:srgbClr val="EEF7F8"/>
                </a:solidFill>
                <a:latin typeface="Meiryo UI" pitchFamily="50" charset="-128"/>
                <a:ea typeface="Meiryo UI" pitchFamily="50" charset="-128"/>
                <a:cs typeface="Meiryo UI" pitchFamily="50" charset="-128"/>
              </a:rPr>
              <a:t>● BPSD</a:t>
            </a:r>
            <a:r>
              <a:rPr lang="ja-JP" altLang="en-US" sz="2000" b="1" smtClean="0">
                <a:solidFill>
                  <a:srgbClr val="EEF7F8"/>
                </a:solidFill>
                <a:latin typeface="Meiryo UI" pitchFamily="50" charset="-128"/>
                <a:ea typeface="Meiryo UI" pitchFamily="50" charset="-128"/>
                <a:cs typeface="Meiryo UI" pitchFamily="50" charset="-128"/>
              </a:rPr>
              <a:t>、せん妄への対応</a:t>
            </a:r>
          </a:p>
          <a:p>
            <a:pPr eaLnBrk="1" hangingPunct="1">
              <a:spcBef>
                <a:spcPct val="0"/>
              </a:spcBef>
              <a:buFontTx/>
              <a:buNone/>
            </a:pPr>
            <a:r>
              <a:rPr lang="ja-JP" altLang="en-US" sz="2000" b="1" smtClean="0">
                <a:solidFill>
                  <a:srgbClr val="EEF7F8"/>
                </a:solidFill>
                <a:latin typeface="Meiryo UI" pitchFamily="50" charset="-128"/>
                <a:ea typeface="Meiryo UI" pitchFamily="50" charset="-128"/>
                <a:cs typeface="Meiryo UI" pitchFamily="50" charset="-128"/>
              </a:rPr>
              <a:t>    のマニュアル等を整備</a:t>
            </a:r>
            <a:endParaRPr lang="en-US" altLang="ja-JP" sz="2000" b="1" smtClean="0">
              <a:solidFill>
                <a:srgbClr val="EEF7F8"/>
              </a:solidFill>
              <a:latin typeface="Meiryo UI" pitchFamily="50" charset="-128"/>
              <a:ea typeface="Meiryo UI" pitchFamily="50" charset="-128"/>
              <a:cs typeface="Meiryo UI" pitchFamily="50" charset="-128"/>
            </a:endParaRPr>
          </a:p>
          <a:p>
            <a:pPr eaLnBrk="1" hangingPunct="1">
              <a:spcBef>
                <a:spcPct val="60000"/>
              </a:spcBef>
              <a:buFontTx/>
              <a:buNone/>
            </a:pPr>
            <a:r>
              <a:rPr lang="en-US" altLang="ja-JP" sz="2000" b="1" smtClean="0">
                <a:solidFill>
                  <a:srgbClr val="EEF7F8"/>
                </a:solidFill>
                <a:latin typeface="Meiryo UI" pitchFamily="50" charset="-128"/>
                <a:ea typeface="Meiryo UI" pitchFamily="50" charset="-128"/>
                <a:cs typeface="Meiryo UI" pitchFamily="50" charset="-128"/>
              </a:rPr>
              <a:t>● </a:t>
            </a:r>
            <a:r>
              <a:rPr lang="ja-JP" altLang="en-US" sz="2000" b="1" smtClean="0">
                <a:solidFill>
                  <a:srgbClr val="EEF7F8"/>
                </a:solidFill>
                <a:latin typeface="Meiryo UI" pitchFamily="50" charset="-128"/>
                <a:ea typeface="Meiryo UI" pitchFamily="50" charset="-128"/>
                <a:cs typeface="Meiryo UI" pitchFamily="50" charset="-128"/>
              </a:rPr>
              <a:t>退院の支援</a:t>
            </a:r>
            <a:endParaRPr lang="en-US" altLang="ja-JP" sz="2000" b="1" smtClean="0">
              <a:solidFill>
                <a:srgbClr val="EEF7F8"/>
              </a:solidFill>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93688" y="871538"/>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1449" name="コンテンツ プレースホルダ 2"/>
          <p:cNvSpPr>
            <a:spLocks/>
          </p:cNvSpPr>
          <p:nvPr/>
        </p:nvSpPr>
        <p:spPr bwMode="auto">
          <a:xfrm>
            <a:off x="4873625" y="1925638"/>
            <a:ext cx="3575050" cy="164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r>
              <a:rPr lang="en-US" altLang="ja-JP" sz="2000" b="1">
                <a:solidFill>
                  <a:srgbClr val="EEF7F8"/>
                </a:solidFill>
                <a:latin typeface="Meiryo UI" pitchFamily="50" charset="-128"/>
                <a:ea typeface="Meiryo UI" pitchFamily="50" charset="-128"/>
                <a:cs typeface="Meiryo UI" pitchFamily="50" charset="-128"/>
              </a:rPr>
              <a:t>● </a:t>
            </a:r>
            <a:r>
              <a:rPr lang="ja-JP" altLang="en-US" sz="2000" b="1">
                <a:solidFill>
                  <a:srgbClr val="EEF7F8"/>
                </a:solidFill>
                <a:latin typeface="Meiryo UI" pitchFamily="50" charset="-128"/>
                <a:ea typeface="Meiryo UI" pitchFamily="50" charset="-128"/>
                <a:cs typeface="Meiryo UI" pitchFamily="50" charset="-128"/>
              </a:rPr>
              <a:t>せん妄のリスクアセスメント</a:t>
            </a:r>
            <a:endParaRPr lang="en-US" altLang="ja-JP" sz="2000" b="1">
              <a:solidFill>
                <a:srgbClr val="EEF7F8"/>
              </a:solidFill>
              <a:latin typeface="Meiryo UI" pitchFamily="50" charset="-128"/>
              <a:ea typeface="Meiryo UI" pitchFamily="50" charset="-128"/>
              <a:cs typeface="Meiryo UI" pitchFamily="50" charset="-128"/>
            </a:endParaRPr>
          </a:p>
          <a:p>
            <a:pPr marL="342900" indent="-342900">
              <a:spcBef>
                <a:spcPct val="30000"/>
              </a:spcBef>
            </a:pPr>
            <a:r>
              <a:rPr lang="en-US" altLang="ja-JP" sz="2000" b="1">
                <a:solidFill>
                  <a:srgbClr val="EEF7F8"/>
                </a:solidFill>
                <a:latin typeface="Meiryo UI" pitchFamily="50" charset="-128"/>
                <a:ea typeface="Meiryo UI" pitchFamily="50" charset="-128"/>
                <a:cs typeface="Meiryo UI" pitchFamily="50" charset="-128"/>
              </a:rPr>
              <a:t>● </a:t>
            </a:r>
            <a:r>
              <a:rPr lang="ja-JP" altLang="en-US" sz="2000" b="1">
                <a:solidFill>
                  <a:srgbClr val="EEF7F8"/>
                </a:solidFill>
                <a:latin typeface="Meiryo UI" pitchFamily="50" charset="-128"/>
                <a:ea typeface="Meiryo UI" pitchFamily="50" charset="-128"/>
                <a:cs typeface="Meiryo UI" pitchFamily="50" charset="-128"/>
              </a:rPr>
              <a:t>せん妄対策マニュアルを作成</a:t>
            </a:r>
            <a:endParaRPr lang="en-US" altLang="ja-JP" sz="2000" b="1">
              <a:solidFill>
                <a:srgbClr val="EEF7F8"/>
              </a:solidFill>
              <a:latin typeface="Meiryo UI" pitchFamily="50" charset="-128"/>
              <a:ea typeface="Meiryo UI" pitchFamily="50" charset="-128"/>
              <a:cs typeface="Meiryo UI" pitchFamily="50" charset="-128"/>
            </a:endParaRPr>
          </a:p>
          <a:p>
            <a:pPr marL="342900" indent="-342900">
              <a:spcBef>
                <a:spcPct val="30000"/>
              </a:spcBef>
            </a:pPr>
            <a:r>
              <a:rPr lang="en-US" altLang="ja-JP" sz="2000" b="1">
                <a:solidFill>
                  <a:srgbClr val="EEF7F8"/>
                </a:solidFill>
                <a:latin typeface="Meiryo UI" pitchFamily="50" charset="-128"/>
                <a:ea typeface="Meiryo UI" pitchFamily="50" charset="-128"/>
                <a:cs typeface="Meiryo UI" pitchFamily="50" charset="-128"/>
              </a:rPr>
              <a:t>● </a:t>
            </a:r>
            <a:r>
              <a:rPr lang="ja-JP" altLang="en-US" sz="2000" b="1">
                <a:solidFill>
                  <a:srgbClr val="EEF7F8"/>
                </a:solidFill>
                <a:latin typeface="Meiryo UI" pitchFamily="50" charset="-128"/>
                <a:ea typeface="Meiryo UI" pitchFamily="50" charset="-128"/>
                <a:cs typeface="Meiryo UI" pitchFamily="50" charset="-128"/>
              </a:rPr>
              <a:t>認知症を評価し、生活支援</a:t>
            </a:r>
            <a:endParaRPr lang="en-US" altLang="ja-JP" sz="2000" b="1">
              <a:solidFill>
                <a:srgbClr val="EEF7F8"/>
              </a:solidFill>
              <a:latin typeface="Meiryo UI" pitchFamily="50" charset="-128"/>
              <a:ea typeface="Meiryo UI" pitchFamily="50" charset="-128"/>
              <a:cs typeface="Meiryo UI" pitchFamily="50" charset="-128"/>
            </a:endParaRPr>
          </a:p>
          <a:p>
            <a:pPr marL="342900" indent="-342900">
              <a:spcBef>
                <a:spcPct val="30000"/>
              </a:spcBef>
            </a:pPr>
            <a:r>
              <a:rPr lang="en-US" altLang="ja-JP" sz="2000" b="1">
                <a:solidFill>
                  <a:srgbClr val="EEF7F8"/>
                </a:solidFill>
                <a:latin typeface="Meiryo UI" pitchFamily="50" charset="-128"/>
                <a:ea typeface="Meiryo UI" pitchFamily="50" charset="-128"/>
                <a:cs typeface="Meiryo UI" pitchFamily="50" charset="-128"/>
              </a:rPr>
              <a:t>● </a:t>
            </a:r>
            <a:r>
              <a:rPr lang="ja-JP" altLang="en-US" sz="2000" b="1">
                <a:solidFill>
                  <a:srgbClr val="EEF7F8"/>
                </a:solidFill>
                <a:latin typeface="Meiryo UI" pitchFamily="50" charset="-128"/>
                <a:ea typeface="Meiryo UI" pitchFamily="50" charset="-128"/>
                <a:cs typeface="Meiryo UI" pitchFamily="50" charset="-128"/>
              </a:rPr>
              <a:t>家族やボランティアの協力</a:t>
            </a:r>
          </a:p>
        </p:txBody>
      </p:sp>
      <p:sp>
        <p:nvSpPr>
          <p:cNvPr id="61450" name="コンテンツ プレースホルダ 2"/>
          <p:cNvSpPr>
            <a:spLocks/>
          </p:cNvSpPr>
          <p:nvPr/>
        </p:nvSpPr>
        <p:spPr bwMode="auto">
          <a:xfrm>
            <a:off x="2847975" y="4000501"/>
            <a:ext cx="3616325" cy="251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r>
              <a:rPr lang="en-US" altLang="ja-JP" sz="2000" b="1" dirty="0">
                <a:solidFill>
                  <a:srgbClr val="EEF7F8"/>
                </a:solidFill>
                <a:latin typeface="Meiryo UI" pitchFamily="50" charset="-128"/>
                <a:ea typeface="Meiryo UI" pitchFamily="50" charset="-128"/>
                <a:cs typeface="Meiryo UI" pitchFamily="50" charset="-128"/>
              </a:rPr>
              <a:t>● </a:t>
            </a:r>
            <a:r>
              <a:rPr lang="ja-JP" altLang="en-US" sz="2000" b="1" dirty="0">
                <a:solidFill>
                  <a:srgbClr val="EEF7F8"/>
                </a:solidFill>
                <a:latin typeface="Meiryo UI" pitchFamily="50" charset="-128"/>
                <a:ea typeface="Meiryo UI" pitchFamily="50" charset="-128"/>
                <a:cs typeface="Meiryo UI" pitchFamily="50" charset="-128"/>
              </a:rPr>
              <a:t>認知症の評価</a:t>
            </a:r>
            <a:endParaRPr lang="en-US" altLang="ja-JP" sz="2000" b="1" dirty="0">
              <a:solidFill>
                <a:srgbClr val="EEF7F8"/>
              </a:solidFill>
              <a:latin typeface="Meiryo UI" pitchFamily="50" charset="-128"/>
              <a:ea typeface="Meiryo UI" pitchFamily="50" charset="-128"/>
              <a:cs typeface="Meiryo UI" pitchFamily="50" charset="-128"/>
            </a:endParaRPr>
          </a:p>
          <a:p>
            <a:pPr marL="342900" indent="-342900">
              <a:spcBef>
                <a:spcPct val="20000"/>
              </a:spcBef>
            </a:pPr>
            <a:r>
              <a:rPr lang="en-US" altLang="ja-JP" sz="2000" b="1" dirty="0">
                <a:solidFill>
                  <a:srgbClr val="EEF7F8"/>
                </a:solidFill>
                <a:latin typeface="Meiryo UI" pitchFamily="50" charset="-128"/>
                <a:ea typeface="Meiryo UI" pitchFamily="50" charset="-128"/>
                <a:cs typeface="Meiryo UI" pitchFamily="50" charset="-128"/>
              </a:rPr>
              <a:t>● </a:t>
            </a:r>
            <a:r>
              <a:rPr lang="ja-JP" altLang="en-US" sz="2000" b="1" dirty="0">
                <a:solidFill>
                  <a:srgbClr val="EEF7F8"/>
                </a:solidFill>
                <a:latin typeface="Meiryo UI" pitchFamily="50" charset="-128"/>
                <a:ea typeface="Meiryo UI" pitchFamily="50" charset="-128"/>
                <a:cs typeface="Meiryo UI" pitchFamily="50" charset="-128"/>
              </a:rPr>
              <a:t>転倒のリスクアセスメント</a:t>
            </a:r>
            <a:endParaRPr lang="en-US" altLang="ja-JP" sz="2000" b="1" dirty="0">
              <a:solidFill>
                <a:srgbClr val="EEF7F8"/>
              </a:solidFill>
              <a:latin typeface="Meiryo UI" pitchFamily="50" charset="-128"/>
              <a:ea typeface="Meiryo UI" pitchFamily="50" charset="-128"/>
              <a:cs typeface="Meiryo UI" pitchFamily="50" charset="-128"/>
            </a:endParaRPr>
          </a:p>
          <a:p>
            <a:pPr marL="342900" indent="-342900">
              <a:spcBef>
                <a:spcPct val="20000"/>
              </a:spcBef>
            </a:pPr>
            <a:r>
              <a:rPr lang="en-US" altLang="ja-JP" sz="2000" b="1" dirty="0">
                <a:solidFill>
                  <a:srgbClr val="EEF7F8"/>
                </a:solidFill>
                <a:latin typeface="Meiryo UI" pitchFamily="50" charset="-128"/>
                <a:ea typeface="Meiryo UI" pitchFamily="50" charset="-128"/>
                <a:cs typeface="Meiryo UI" pitchFamily="50" charset="-128"/>
              </a:rPr>
              <a:t>● </a:t>
            </a:r>
            <a:r>
              <a:rPr lang="ja-JP" altLang="en-US" sz="2000" b="1" dirty="0">
                <a:solidFill>
                  <a:srgbClr val="EEF7F8"/>
                </a:solidFill>
                <a:latin typeface="Meiryo UI" pitchFamily="50" charset="-128"/>
                <a:ea typeface="Meiryo UI" pitchFamily="50" charset="-128"/>
                <a:cs typeface="Meiryo UI" pitchFamily="50" charset="-128"/>
              </a:rPr>
              <a:t>センサーなどの転倒・骨折</a:t>
            </a:r>
          </a:p>
          <a:p>
            <a:pPr marL="342900" indent="-342900"/>
            <a:r>
              <a:rPr lang="ja-JP" altLang="en-US" sz="2000" b="1" dirty="0">
                <a:solidFill>
                  <a:srgbClr val="EEF7F8"/>
                </a:solidFill>
                <a:latin typeface="Meiryo UI" pitchFamily="50" charset="-128"/>
                <a:ea typeface="Meiryo UI" pitchFamily="50" charset="-128"/>
                <a:cs typeface="Meiryo UI" pitchFamily="50" charset="-128"/>
              </a:rPr>
              <a:t>   </a:t>
            </a:r>
            <a:r>
              <a:rPr lang="ja-JP" altLang="en-US" sz="2000" b="1" dirty="0" smtClean="0">
                <a:solidFill>
                  <a:srgbClr val="EEF7F8"/>
                </a:solidFill>
                <a:latin typeface="Meiryo UI" pitchFamily="50" charset="-128"/>
                <a:ea typeface="Meiryo UI" pitchFamily="50" charset="-128"/>
                <a:cs typeface="Meiryo UI" pitchFamily="50" charset="-128"/>
              </a:rPr>
              <a:t> 予防</a:t>
            </a:r>
            <a:r>
              <a:rPr lang="ja-JP" altLang="en-US" sz="2000" b="1" dirty="0">
                <a:solidFill>
                  <a:srgbClr val="EEF7F8"/>
                </a:solidFill>
                <a:latin typeface="Meiryo UI" pitchFamily="50" charset="-128"/>
                <a:ea typeface="Meiryo UI" pitchFamily="50" charset="-128"/>
                <a:cs typeface="Meiryo UI" pitchFamily="50" charset="-128"/>
              </a:rPr>
              <a:t>の対策の検討</a:t>
            </a:r>
            <a:endParaRPr lang="en-US" altLang="ja-JP" sz="2000" b="1" dirty="0">
              <a:solidFill>
                <a:srgbClr val="EEF7F8"/>
              </a:solidFill>
              <a:latin typeface="Meiryo UI" pitchFamily="50" charset="-128"/>
              <a:ea typeface="Meiryo UI" pitchFamily="50" charset="-128"/>
              <a:cs typeface="Meiryo UI" pitchFamily="50" charset="-128"/>
            </a:endParaRPr>
          </a:p>
          <a:p>
            <a:pPr marL="342900" indent="-342900">
              <a:spcBef>
                <a:spcPct val="30000"/>
              </a:spcBef>
            </a:pPr>
            <a:r>
              <a:rPr lang="en-US" altLang="ja-JP" sz="2000" b="1" dirty="0">
                <a:solidFill>
                  <a:srgbClr val="EEF7F8"/>
                </a:solidFill>
                <a:latin typeface="Meiryo UI" pitchFamily="50" charset="-128"/>
                <a:ea typeface="Meiryo UI" pitchFamily="50" charset="-128"/>
                <a:cs typeface="Meiryo UI" pitchFamily="50" charset="-128"/>
              </a:rPr>
              <a:t>● </a:t>
            </a:r>
            <a:r>
              <a:rPr lang="ja-JP" altLang="en-US" sz="2000" b="1" dirty="0">
                <a:solidFill>
                  <a:srgbClr val="EEF7F8"/>
                </a:solidFill>
                <a:latin typeface="Meiryo UI" pitchFamily="50" charset="-128"/>
                <a:ea typeface="Meiryo UI" pitchFamily="50" charset="-128"/>
                <a:cs typeface="Meiryo UI" pitchFamily="50" charset="-128"/>
              </a:rPr>
              <a:t>家族への説明と同意の取得</a:t>
            </a:r>
            <a:endParaRPr lang="en-US" altLang="ja-JP" sz="2000" b="1" dirty="0">
              <a:solidFill>
                <a:srgbClr val="EEF7F8"/>
              </a:solidFill>
              <a:latin typeface="Meiryo UI" pitchFamily="50" charset="-128"/>
              <a:ea typeface="Meiryo UI" pitchFamily="50" charset="-128"/>
              <a:cs typeface="Meiryo UI" pitchFamily="50" charset="-128"/>
            </a:endParaRPr>
          </a:p>
          <a:p>
            <a:pPr marL="342900" indent="-342900">
              <a:spcBef>
                <a:spcPct val="30000"/>
              </a:spcBef>
            </a:pPr>
            <a:r>
              <a:rPr lang="en-US" altLang="ja-JP" sz="2000" b="1" dirty="0">
                <a:solidFill>
                  <a:srgbClr val="EEF7F8"/>
                </a:solidFill>
                <a:latin typeface="Meiryo UI" pitchFamily="50" charset="-128"/>
                <a:ea typeface="Meiryo UI" pitchFamily="50" charset="-128"/>
                <a:cs typeface="Meiryo UI" pitchFamily="50" charset="-128"/>
              </a:rPr>
              <a:t>● </a:t>
            </a:r>
            <a:r>
              <a:rPr lang="ja-JP" altLang="en-US" sz="2000" b="1" dirty="0">
                <a:solidFill>
                  <a:srgbClr val="EEF7F8"/>
                </a:solidFill>
                <a:latin typeface="Meiryo UI" pitchFamily="50" charset="-128"/>
                <a:ea typeface="Meiryo UI" pitchFamily="50" charset="-128"/>
                <a:cs typeface="Meiryo UI" pitchFamily="50" charset="-128"/>
              </a:rPr>
              <a:t>転倒後対応をマニュアル化</a:t>
            </a:r>
          </a:p>
        </p:txBody>
      </p:sp>
      <p:sp>
        <p:nvSpPr>
          <p:cNvPr id="61451" name="タイトル 1"/>
          <p:cNvSpPr>
            <a:spLocks/>
          </p:cNvSpPr>
          <p:nvPr/>
        </p:nvSpPr>
        <p:spPr bwMode="auto">
          <a:xfrm>
            <a:off x="1122363" y="1411288"/>
            <a:ext cx="2916237"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dirty="0">
                <a:latin typeface="Meiryo UI" pitchFamily="50" charset="-128"/>
                <a:ea typeface="Meiryo UI" pitchFamily="50" charset="-128"/>
                <a:cs typeface="Meiryo UI" pitchFamily="50" charset="-128"/>
              </a:rPr>
              <a:t>認知症への対応</a:t>
            </a:r>
          </a:p>
        </p:txBody>
      </p:sp>
      <p:sp>
        <p:nvSpPr>
          <p:cNvPr id="61452" name="タイトル 1"/>
          <p:cNvSpPr>
            <a:spLocks/>
          </p:cNvSpPr>
          <p:nvPr/>
        </p:nvSpPr>
        <p:spPr bwMode="auto">
          <a:xfrm>
            <a:off x="3360738" y="3627438"/>
            <a:ext cx="22399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a:latin typeface="Meiryo UI" pitchFamily="50" charset="-128"/>
                <a:ea typeface="Meiryo UI" pitchFamily="50" charset="-128"/>
                <a:cs typeface="Meiryo UI" pitchFamily="50" charset="-128"/>
              </a:rPr>
              <a:t>転倒への対応</a:t>
            </a:r>
          </a:p>
        </p:txBody>
      </p:sp>
      <p:sp>
        <p:nvSpPr>
          <p:cNvPr id="61453" name="タイトル 1"/>
          <p:cNvSpPr>
            <a:spLocks/>
          </p:cNvSpPr>
          <p:nvPr/>
        </p:nvSpPr>
        <p:spPr bwMode="auto">
          <a:xfrm>
            <a:off x="5154613" y="1347788"/>
            <a:ext cx="278288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ja-JP" altLang="en-US" sz="2400" b="1">
                <a:latin typeface="Meiryo UI" pitchFamily="50" charset="-128"/>
                <a:ea typeface="Meiryo UI" pitchFamily="50" charset="-128"/>
                <a:cs typeface="Meiryo UI" pitchFamily="50" charset="-128"/>
              </a:rPr>
              <a:t>せん妄への対応</a:t>
            </a:r>
          </a:p>
        </p:txBody>
      </p:sp>
      <p:sp>
        <p:nvSpPr>
          <p:cNvPr id="14" name="テキスト ボックス 13"/>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a:t>
            </a:r>
            <a:r>
              <a:rPr lang="en-US" altLang="ja-JP" sz="1600" b="1" dirty="0">
                <a:latin typeface="Meiryo UI" pitchFamily="50" charset="-128"/>
                <a:ea typeface="Meiryo UI" pitchFamily="50" charset="-128"/>
                <a:cs typeface="Meiryo UI" pitchFamily="50" charset="-128"/>
              </a:rPr>
              <a:t>9</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6647650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1152525" y="249599"/>
            <a:ext cx="6827693"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準備したい具体的</a:t>
            </a:r>
            <a:r>
              <a:rPr lang="ja-JP" altLang="en-US" sz="3000" b="1" dirty="0">
                <a:latin typeface="Meiryo UI" pitchFamily="50" charset="-128"/>
                <a:ea typeface="Meiryo UI" pitchFamily="50" charset="-128"/>
                <a:cs typeface="Meiryo UI" pitchFamily="50" charset="-128"/>
              </a:rPr>
              <a:t>な対応</a:t>
            </a:r>
            <a:r>
              <a:rPr lang="ja-JP" altLang="en-US" sz="3000" b="1" dirty="0" smtClean="0">
                <a:latin typeface="Meiryo UI" pitchFamily="50" charset="-128"/>
                <a:ea typeface="Meiryo UI" pitchFamily="50" charset="-128"/>
                <a:cs typeface="Meiryo UI" pitchFamily="50" charset="-128"/>
              </a:rPr>
              <a:t>マニュアル①</a:t>
            </a:r>
            <a:r>
              <a:rPr lang="en-US" altLang="ja-JP" sz="3000" b="1" dirty="0" smtClean="0">
                <a:latin typeface="Meiryo UI" pitchFamily="50" charset="-128"/>
                <a:ea typeface="Meiryo UI" pitchFamily="50" charset="-128"/>
                <a:cs typeface="Meiryo UI" pitchFamily="50" charset="-128"/>
              </a:rPr>
              <a:t>  </a:t>
            </a:r>
            <a:endParaRPr lang="en-US" altLang="ja-JP"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8288" y="89535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角丸四角形 5"/>
          <p:cNvSpPr/>
          <p:nvPr/>
        </p:nvSpPr>
        <p:spPr>
          <a:xfrm>
            <a:off x="691094" y="1533525"/>
            <a:ext cx="2243137" cy="95408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rgbClr val="669900"/>
                </a:solidFill>
                <a:latin typeface="Meiryo UI" pitchFamily="50" charset="-128"/>
                <a:ea typeface="Meiryo UI" pitchFamily="50" charset="-128"/>
                <a:cs typeface="Meiryo UI" pitchFamily="50" charset="-128"/>
              </a:rPr>
              <a:t>  話す技術</a:t>
            </a:r>
            <a:endParaRPr lang="en-US" altLang="ja-JP" sz="2400" b="1" dirty="0">
              <a:solidFill>
                <a:srgbClr val="669900"/>
              </a:solidFill>
              <a:latin typeface="Meiryo UI" pitchFamily="50" charset="-128"/>
              <a:ea typeface="Meiryo UI" pitchFamily="50" charset="-128"/>
              <a:cs typeface="Meiryo UI" pitchFamily="50" charset="-128"/>
            </a:endParaRPr>
          </a:p>
          <a:p>
            <a:pPr>
              <a:defRPr/>
            </a:pPr>
            <a:r>
              <a:rPr lang="ja-JP" altLang="en-US" sz="2400" b="1" dirty="0">
                <a:solidFill>
                  <a:srgbClr val="669900"/>
                </a:solidFill>
                <a:latin typeface="Meiryo UI" pitchFamily="50" charset="-128"/>
                <a:ea typeface="Meiryo UI" pitchFamily="50" charset="-128"/>
                <a:cs typeface="Meiryo UI" pitchFamily="50" charset="-128"/>
              </a:rPr>
              <a:t>  聴く技術</a:t>
            </a:r>
          </a:p>
        </p:txBody>
      </p:sp>
      <p:sp>
        <p:nvSpPr>
          <p:cNvPr id="62470" name="角丸四角形 6"/>
          <p:cNvSpPr>
            <a:spLocks noChangeArrowheads="1"/>
          </p:cNvSpPr>
          <p:nvPr/>
        </p:nvSpPr>
        <p:spPr bwMode="auto">
          <a:xfrm>
            <a:off x="2624669" y="1096963"/>
            <a:ext cx="5647475" cy="1827212"/>
          </a:xfrm>
          <a:prstGeom prst="roundRect">
            <a:avLst>
              <a:gd name="adj" fmla="val 12477"/>
            </a:avLst>
          </a:prstGeom>
          <a:solidFill>
            <a:srgbClr val="CAE3B1"/>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r>
              <a:rPr lang="ja-JP" altLang="en-US" sz="2000" b="1" dirty="0">
                <a:latin typeface="Meiryo UI" pitchFamily="50" charset="-128"/>
                <a:ea typeface="Meiryo UI" pitchFamily="50" charset="-128"/>
                <a:cs typeface="Meiryo UI" pitchFamily="50" charset="-128"/>
              </a:rPr>
              <a:t>ゆっくりと優しい口調で話す</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同じ高さの目線で話す</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遠くや後ろから</a:t>
            </a:r>
            <a:r>
              <a:rPr lang="ja-JP" altLang="en-US" sz="2000" b="1" dirty="0" smtClean="0">
                <a:latin typeface="Meiryo UI" pitchFamily="50" charset="-128"/>
                <a:ea typeface="Meiryo UI" pitchFamily="50" charset="-128"/>
                <a:cs typeface="Meiryo UI" pitchFamily="50" charset="-128"/>
              </a:rPr>
              <a:t>話しかけない</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大声で話さない　急</a:t>
            </a:r>
            <a:r>
              <a:rPr lang="ja-JP" altLang="en-US" sz="2000" b="1" dirty="0" smtClean="0">
                <a:latin typeface="Meiryo UI" pitchFamily="50" charset="-128"/>
                <a:ea typeface="Meiryo UI" pitchFamily="50" charset="-128"/>
                <a:cs typeface="Meiryo UI" pitchFamily="50" charset="-128"/>
              </a:rPr>
              <a:t>に話しかけない</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できるだけ聞き役で、話を途中でさえぎらない</a:t>
            </a:r>
            <a:endParaRPr lang="en-US" altLang="ja-JP" sz="2000" b="1" dirty="0">
              <a:latin typeface="Meiryo UI" pitchFamily="50" charset="-128"/>
              <a:ea typeface="Meiryo UI" pitchFamily="50" charset="-128"/>
              <a:cs typeface="Meiryo UI" pitchFamily="50" charset="-128"/>
            </a:endParaRPr>
          </a:p>
        </p:txBody>
      </p:sp>
      <p:sp>
        <p:nvSpPr>
          <p:cNvPr id="8" name="角丸四角形 7"/>
          <p:cNvSpPr/>
          <p:nvPr/>
        </p:nvSpPr>
        <p:spPr>
          <a:xfrm>
            <a:off x="691094" y="3562350"/>
            <a:ext cx="2243137" cy="9207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a:solidFill>
                  <a:srgbClr val="669900"/>
                </a:solidFill>
                <a:latin typeface="Meiryo UI" pitchFamily="50" charset="-128"/>
                <a:ea typeface="Meiryo UI" pitchFamily="50" charset="-128"/>
                <a:cs typeface="Meiryo UI" pitchFamily="50" charset="-128"/>
              </a:rPr>
              <a:t>  行動面</a:t>
            </a:r>
            <a:endParaRPr lang="en-US" altLang="ja-JP" sz="2400" b="1">
              <a:solidFill>
                <a:srgbClr val="669900"/>
              </a:solidFill>
              <a:latin typeface="Meiryo UI" pitchFamily="50" charset="-128"/>
              <a:ea typeface="Meiryo UI" pitchFamily="50" charset="-128"/>
              <a:cs typeface="Meiryo UI" pitchFamily="50" charset="-128"/>
            </a:endParaRPr>
          </a:p>
          <a:p>
            <a:pPr>
              <a:defRPr/>
            </a:pPr>
            <a:r>
              <a:rPr lang="ja-JP" altLang="en-US" sz="2400" b="1">
                <a:solidFill>
                  <a:srgbClr val="669900"/>
                </a:solidFill>
                <a:latin typeface="Meiryo UI" pitchFamily="50" charset="-128"/>
                <a:ea typeface="Meiryo UI" pitchFamily="50" charset="-128"/>
                <a:cs typeface="Meiryo UI" pitchFamily="50" charset="-128"/>
              </a:rPr>
              <a:t>   での技術</a:t>
            </a:r>
          </a:p>
        </p:txBody>
      </p:sp>
      <p:sp>
        <p:nvSpPr>
          <p:cNvPr id="62472" name="角丸四角形 8"/>
          <p:cNvSpPr>
            <a:spLocks noChangeArrowheads="1"/>
          </p:cNvSpPr>
          <p:nvPr/>
        </p:nvSpPr>
        <p:spPr bwMode="auto">
          <a:xfrm>
            <a:off x="2624669" y="3079750"/>
            <a:ext cx="5647475" cy="1768475"/>
          </a:xfrm>
          <a:prstGeom prst="roundRect">
            <a:avLst>
              <a:gd name="adj" fmla="val 13060"/>
            </a:avLst>
          </a:prstGeom>
          <a:solidFill>
            <a:srgbClr val="CAE3B1"/>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r>
              <a:rPr lang="ja-JP" altLang="en-US" sz="2000" b="1" dirty="0">
                <a:latin typeface="Meiryo UI" pitchFamily="50" charset="-128"/>
                <a:ea typeface="Meiryo UI" pitchFamily="50" charset="-128"/>
                <a:cs typeface="Meiryo UI" pitchFamily="50" charset="-128"/>
              </a:rPr>
              <a:t>周り</a:t>
            </a:r>
            <a:r>
              <a:rPr lang="ja-JP" altLang="en-US" sz="2000" b="1" dirty="0" smtClean="0">
                <a:latin typeface="Meiryo UI" pitchFamily="50" charset="-128"/>
                <a:ea typeface="Meiryo UI" pitchFamily="50" charset="-128"/>
                <a:cs typeface="Meiryo UI" pitchFamily="50" charset="-128"/>
              </a:rPr>
              <a:t>で騒がしくしない</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落ち着く場所を一緒に探す</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後ろ死角で大きな音を出さない</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危険行動の少し前に近づく</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できることをほめる　行動を制止しない</a:t>
            </a:r>
          </a:p>
        </p:txBody>
      </p:sp>
      <p:sp>
        <p:nvSpPr>
          <p:cNvPr id="10" name="角丸四角形 9"/>
          <p:cNvSpPr/>
          <p:nvPr/>
        </p:nvSpPr>
        <p:spPr>
          <a:xfrm>
            <a:off x="713319" y="5302250"/>
            <a:ext cx="1971675" cy="90646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a:solidFill>
                  <a:srgbClr val="669900"/>
                </a:solidFill>
                <a:latin typeface="Meiryo UI" pitchFamily="50" charset="-128"/>
                <a:ea typeface="Meiryo UI" pitchFamily="50" charset="-128"/>
                <a:cs typeface="Meiryo UI" pitchFamily="50" charset="-128"/>
              </a:rPr>
              <a:t>  観察の</a:t>
            </a:r>
            <a:endParaRPr lang="en-US" altLang="ja-JP" sz="2400" b="1">
              <a:solidFill>
                <a:srgbClr val="669900"/>
              </a:solidFill>
              <a:latin typeface="Meiryo UI" pitchFamily="50" charset="-128"/>
              <a:ea typeface="Meiryo UI" pitchFamily="50" charset="-128"/>
              <a:cs typeface="Meiryo UI" pitchFamily="50" charset="-128"/>
            </a:endParaRPr>
          </a:p>
          <a:p>
            <a:pPr>
              <a:defRPr/>
            </a:pPr>
            <a:r>
              <a:rPr lang="ja-JP" altLang="en-US" sz="2400" b="1">
                <a:solidFill>
                  <a:srgbClr val="669900"/>
                </a:solidFill>
                <a:latin typeface="Meiryo UI" pitchFamily="50" charset="-128"/>
                <a:ea typeface="Meiryo UI" pitchFamily="50" charset="-128"/>
                <a:cs typeface="Meiryo UI" pitchFamily="50" charset="-128"/>
              </a:rPr>
              <a:t>   ポイント</a:t>
            </a:r>
          </a:p>
        </p:txBody>
      </p:sp>
      <p:sp>
        <p:nvSpPr>
          <p:cNvPr id="62474" name="角丸四角形 10"/>
          <p:cNvSpPr>
            <a:spLocks noChangeArrowheads="1"/>
          </p:cNvSpPr>
          <p:nvPr/>
        </p:nvSpPr>
        <p:spPr bwMode="auto">
          <a:xfrm>
            <a:off x="2600856" y="5010150"/>
            <a:ext cx="5732577" cy="1470025"/>
          </a:xfrm>
          <a:prstGeom prst="roundRect">
            <a:avLst>
              <a:gd name="adj" fmla="val 13292"/>
            </a:avLst>
          </a:prstGeom>
          <a:solidFill>
            <a:srgbClr val="CAE3B1"/>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r>
              <a:rPr lang="ja-JP" altLang="en-US" sz="2000" b="1" dirty="0">
                <a:latin typeface="Meiryo UI" pitchFamily="50" charset="-128"/>
                <a:ea typeface="Meiryo UI" pitchFamily="50" charset="-128"/>
                <a:cs typeface="Meiryo UI" pitchFamily="50" charset="-128"/>
              </a:rPr>
              <a:t>いつもと行動が違うときは身体症状に気をつける</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表情や言葉の変化に注意</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他のスタッフが関わっているときの反応を観察する</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何ができて何ができないのか観察する</a:t>
            </a:r>
          </a:p>
        </p:txBody>
      </p:sp>
      <p:cxnSp>
        <p:nvCxnSpPr>
          <p:cNvPr id="3" name="直線コネクタ 2"/>
          <p:cNvCxnSpPr/>
          <p:nvPr/>
        </p:nvCxnSpPr>
        <p:spPr bwMode="auto">
          <a:xfrm>
            <a:off x="504825" y="3000375"/>
            <a:ext cx="8153400" cy="0"/>
          </a:xfrm>
          <a:prstGeom prst="line">
            <a:avLst/>
          </a:prstGeom>
          <a:solidFill>
            <a:srgbClr val="FFFF99"/>
          </a:solidFill>
          <a:ln w="22225" cap="flat" cmpd="sng" algn="ctr">
            <a:solidFill>
              <a:schemeClr val="tx1">
                <a:lumMod val="50000"/>
                <a:lumOff val="50000"/>
                <a:alpha val="90000"/>
              </a:schemeClr>
            </a:solidFill>
            <a:prstDash val="sysDash"/>
            <a:round/>
            <a:headEnd type="none" w="med" len="med"/>
            <a:tailEnd type="none" w="med" len="med"/>
          </a:ln>
          <a:effectLst/>
        </p:spPr>
      </p:cxnSp>
      <p:cxnSp>
        <p:nvCxnSpPr>
          <p:cNvPr id="14" name="直線コネクタ 13"/>
          <p:cNvCxnSpPr/>
          <p:nvPr/>
        </p:nvCxnSpPr>
        <p:spPr bwMode="auto">
          <a:xfrm>
            <a:off x="504825" y="4933950"/>
            <a:ext cx="8153400" cy="0"/>
          </a:xfrm>
          <a:prstGeom prst="line">
            <a:avLst/>
          </a:prstGeom>
          <a:solidFill>
            <a:srgbClr val="FFFF99"/>
          </a:solidFill>
          <a:ln w="22225" cap="flat" cmpd="sng" algn="ctr">
            <a:solidFill>
              <a:schemeClr val="tx1">
                <a:lumMod val="50000"/>
                <a:lumOff val="50000"/>
                <a:alpha val="90000"/>
              </a:schemeClr>
            </a:solidFill>
            <a:prstDash val="sysDash"/>
            <a:round/>
            <a:headEnd type="none" w="med" len="med"/>
            <a:tailEnd type="none" w="med" len="med"/>
          </a:ln>
          <a:effectLst/>
        </p:spPr>
      </p:cxnSp>
      <p:sp>
        <p:nvSpPr>
          <p:cNvPr id="13" name="テキスト ボックス 12"/>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-10</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0143944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863601" y="249238"/>
            <a:ext cx="7164118"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smtClean="0">
                <a:latin typeface="Meiryo UI" pitchFamily="50" charset="-128"/>
                <a:ea typeface="Meiryo UI" pitchFamily="50" charset="-128"/>
                <a:cs typeface="Meiryo UI" pitchFamily="50" charset="-128"/>
              </a:rPr>
              <a:t>準備したい具体的</a:t>
            </a:r>
            <a:r>
              <a:rPr lang="ja-JP" altLang="en-US" sz="3000" b="1" dirty="0">
                <a:latin typeface="Meiryo UI" pitchFamily="50" charset="-128"/>
                <a:ea typeface="Meiryo UI" pitchFamily="50" charset="-128"/>
                <a:cs typeface="Meiryo UI" pitchFamily="50" charset="-128"/>
              </a:rPr>
              <a:t>な対応</a:t>
            </a:r>
            <a:r>
              <a:rPr lang="ja-JP" altLang="en-US" sz="3000" b="1" dirty="0" smtClean="0">
                <a:latin typeface="Meiryo UI" pitchFamily="50" charset="-128"/>
                <a:ea typeface="Meiryo UI" pitchFamily="50" charset="-128"/>
                <a:cs typeface="Meiryo UI" pitchFamily="50" charset="-128"/>
              </a:rPr>
              <a:t>マニュアル②</a:t>
            </a:r>
            <a:r>
              <a:rPr lang="en-US" altLang="ja-JP" sz="3000" b="1" dirty="0" smtClean="0">
                <a:latin typeface="Meiryo UI" pitchFamily="50" charset="-128"/>
                <a:ea typeface="Meiryo UI" pitchFamily="50" charset="-128"/>
                <a:cs typeface="Meiryo UI" pitchFamily="50" charset="-128"/>
              </a:rPr>
              <a:t>  </a:t>
            </a:r>
            <a:endParaRPr lang="en-US" altLang="ja-JP" sz="3000" b="1" dirty="0">
              <a:latin typeface="Meiryo UI" pitchFamily="50" charset="-128"/>
              <a:ea typeface="Meiryo UI" pitchFamily="50" charset="-128"/>
              <a:cs typeface="Meiryo UI" pitchFamily="50" charset="-128"/>
            </a:endParaRPr>
          </a:p>
        </p:txBody>
      </p:sp>
      <p:sp>
        <p:nvSpPr>
          <p:cNvPr id="901123" name="Rectangle 3"/>
          <p:cNvSpPr>
            <a:spLocks noChangeArrowheads="1"/>
          </p:cNvSpPr>
          <p:nvPr/>
        </p:nvSpPr>
        <p:spPr bwMode="auto">
          <a:xfrm>
            <a:off x="268288" y="89535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a:defRPr/>
            </a:pPr>
            <a:endParaRPr lang="ja-JP" altLang="en-US">
              <a:effectLst>
                <a:outerShdw blurRad="38100" dist="38100" dir="2700000" algn="tl">
                  <a:srgbClr val="000000">
                    <a:alpha val="43137"/>
                  </a:srgbClr>
                </a:outerShdw>
              </a:effectLst>
              <a:latin typeface="Arial" charset="0"/>
            </a:endParaRPr>
          </a:p>
        </p:txBody>
      </p:sp>
      <p:sp>
        <p:nvSpPr>
          <p:cNvPr id="6" name="角丸四角形 5"/>
          <p:cNvSpPr/>
          <p:nvPr/>
        </p:nvSpPr>
        <p:spPr>
          <a:xfrm>
            <a:off x="921016" y="1521877"/>
            <a:ext cx="2176462" cy="6127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rgbClr val="669900"/>
                </a:solidFill>
                <a:latin typeface="Meiryo UI" pitchFamily="50" charset="-128"/>
                <a:ea typeface="Meiryo UI" pitchFamily="50" charset="-128"/>
                <a:cs typeface="Meiryo UI" pitchFamily="50" charset="-128"/>
              </a:rPr>
              <a:t> システム</a:t>
            </a:r>
            <a:endParaRPr lang="en-US" altLang="ja-JP" sz="2400" b="1" dirty="0">
              <a:solidFill>
                <a:srgbClr val="669900"/>
              </a:solidFill>
              <a:latin typeface="Meiryo UI" pitchFamily="50" charset="-128"/>
              <a:ea typeface="Meiryo UI" pitchFamily="50" charset="-128"/>
              <a:cs typeface="Meiryo UI" pitchFamily="50" charset="-128"/>
            </a:endParaRPr>
          </a:p>
        </p:txBody>
      </p:sp>
      <p:sp>
        <p:nvSpPr>
          <p:cNvPr id="63494" name="角丸四角形 6"/>
          <p:cNvSpPr>
            <a:spLocks noChangeArrowheads="1"/>
          </p:cNvSpPr>
          <p:nvPr/>
        </p:nvSpPr>
        <p:spPr bwMode="auto">
          <a:xfrm>
            <a:off x="2978416" y="1425039"/>
            <a:ext cx="5267821" cy="806450"/>
          </a:xfrm>
          <a:prstGeom prst="roundRect">
            <a:avLst>
              <a:gd name="adj" fmla="val 16440"/>
            </a:avLst>
          </a:prstGeom>
          <a:solidFill>
            <a:srgbClr val="CAE3B1"/>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r>
              <a:rPr lang="ja-JP" altLang="en-US" sz="2000" b="1" dirty="0" smtClean="0">
                <a:latin typeface="Meiryo UI" pitchFamily="50" charset="-128"/>
                <a:ea typeface="Meiryo UI" pitchFamily="50" charset="-128"/>
                <a:cs typeface="Meiryo UI" pitchFamily="50" charset="-128"/>
              </a:rPr>
              <a:t>難しい事例や うまくいかなかった事例で</a:t>
            </a:r>
            <a:r>
              <a:rPr lang="ja-JP" altLang="en-US" sz="2000" b="1" dirty="0">
                <a:latin typeface="Meiryo UI" pitchFamily="50" charset="-128"/>
                <a:ea typeface="Meiryo UI" pitchFamily="50" charset="-128"/>
                <a:cs typeface="Meiryo UI" pitchFamily="50" charset="-128"/>
              </a:rPr>
              <a:t>は</a:t>
            </a:r>
            <a:endParaRPr lang="en-US" altLang="ja-JP" sz="2000" b="1" dirty="0">
              <a:latin typeface="Meiryo UI" pitchFamily="50" charset="-128"/>
              <a:ea typeface="Meiryo UI" pitchFamily="50" charset="-128"/>
              <a:cs typeface="Meiryo UI" pitchFamily="50" charset="-128"/>
            </a:endParaRPr>
          </a:p>
          <a:p>
            <a:r>
              <a:rPr lang="ja-JP" altLang="en-US" sz="2000" b="1" dirty="0">
                <a:latin typeface="Meiryo UI" pitchFamily="50" charset="-128"/>
                <a:ea typeface="Meiryo UI" pitchFamily="50" charset="-128"/>
                <a:cs typeface="Meiryo UI" pitchFamily="50" charset="-128"/>
              </a:rPr>
              <a:t>全スタッフでの振り返りカンファランスを行う</a:t>
            </a:r>
            <a:endParaRPr lang="en-US" altLang="ja-JP" sz="2000" b="1" dirty="0">
              <a:latin typeface="Meiryo UI" pitchFamily="50" charset="-128"/>
              <a:ea typeface="Meiryo UI" pitchFamily="50" charset="-128"/>
              <a:cs typeface="Meiryo UI" pitchFamily="50" charset="-128"/>
            </a:endParaRPr>
          </a:p>
        </p:txBody>
      </p:sp>
      <p:sp>
        <p:nvSpPr>
          <p:cNvPr id="8" name="角丸四角形 7"/>
          <p:cNvSpPr/>
          <p:nvPr/>
        </p:nvSpPr>
        <p:spPr>
          <a:xfrm>
            <a:off x="847991" y="3007777"/>
            <a:ext cx="2249487" cy="9207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2400" b="1">
                <a:solidFill>
                  <a:srgbClr val="669900"/>
                </a:solidFill>
                <a:latin typeface="Meiryo UI" pitchFamily="50" charset="-128"/>
                <a:ea typeface="Meiryo UI" pitchFamily="50" charset="-128"/>
                <a:cs typeface="Meiryo UI" pitchFamily="50" charset="-128"/>
              </a:rPr>
              <a:t> BPSD</a:t>
            </a:r>
            <a:r>
              <a:rPr lang="ja-JP" altLang="en-US" sz="2400" b="1">
                <a:solidFill>
                  <a:srgbClr val="669900"/>
                </a:solidFill>
                <a:latin typeface="Meiryo UI" pitchFamily="50" charset="-128"/>
                <a:ea typeface="Meiryo UI" pitchFamily="50" charset="-128"/>
                <a:cs typeface="Meiryo UI" pitchFamily="50" charset="-128"/>
              </a:rPr>
              <a:t>への</a:t>
            </a:r>
            <a:endParaRPr lang="en-US" altLang="ja-JP" sz="2400" b="1">
              <a:solidFill>
                <a:srgbClr val="669900"/>
              </a:solidFill>
              <a:latin typeface="Meiryo UI" pitchFamily="50" charset="-128"/>
              <a:ea typeface="Meiryo UI" pitchFamily="50" charset="-128"/>
              <a:cs typeface="Meiryo UI" pitchFamily="50" charset="-128"/>
            </a:endParaRPr>
          </a:p>
          <a:p>
            <a:pPr>
              <a:defRPr/>
            </a:pPr>
            <a:r>
              <a:rPr lang="ja-JP" altLang="en-US" sz="2400" b="1">
                <a:solidFill>
                  <a:srgbClr val="669900"/>
                </a:solidFill>
                <a:latin typeface="Meiryo UI" pitchFamily="50" charset="-128"/>
                <a:ea typeface="Meiryo UI" pitchFamily="50" charset="-128"/>
                <a:cs typeface="Meiryo UI" pitchFamily="50" charset="-128"/>
              </a:rPr>
              <a:t>   対応技術</a:t>
            </a:r>
          </a:p>
        </p:txBody>
      </p:sp>
      <p:sp>
        <p:nvSpPr>
          <p:cNvPr id="63496" name="角丸四角形 8"/>
          <p:cNvSpPr>
            <a:spLocks noChangeArrowheads="1"/>
          </p:cNvSpPr>
          <p:nvPr/>
        </p:nvSpPr>
        <p:spPr bwMode="auto">
          <a:xfrm>
            <a:off x="2968891" y="2418814"/>
            <a:ext cx="5250084" cy="2103438"/>
          </a:xfrm>
          <a:prstGeom prst="roundRect">
            <a:avLst>
              <a:gd name="adj" fmla="val 8074"/>
            </a:avLst>
          </a:prstGeom>
          <a:solidFill>
            <a:srgbClr val="CAE3B1"/>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p>
            <a:r>
              <a:rPr lang="ja-JP" altLang="en-US" sz="2000" b="1">
                <a:latin typeface="Meiryo UI" pitchFamily="50" charset="-128"/>
                <a:ea typeface="Meiryo UI" pitchFamily="50" charset="-128"/>
                <a:cs typeface="Meiryo UI" pitchFamily="50" charset="-128"/>
              </a:rPr>
              <a:t>落ち着きのない時はそばに付き添う</a:t>
            </a:r>
            <a:endParaRPr lang="en-US" altLang="ja-JP" sz="2000" b="1">
              <a:latin typeface="Meiryo UI" pitchFamily="50" charset="-128"/>
              <a:ea typeface="Meiryo UI" pitchFamily="50" charset="-128"/>
              <a:cs typeface="Meiryo UI" pitchFamily="50" charset="-128"/>
            </a:endParaRPr>
          </a:p>
          <a:p>
            <a:r>
              <a:rPr lang="ja-JP" altLang="en-US" sz="2000" b="1">
                <a:latin typeface="Meiryo UI" pitchFamily="50" charset="-128"/>
                <a:ea typeface="Meiryo UI" pitchFamily="50" charset="-128"/>
                <a:cs typeface="Meiryo UI" pitchFamily="50" charset="-128"/>
              </a:rPr>
              <a:t>幻視は否定しない</a:t>
            </a:r>
            <a:endParaRPr lang="en-US" altLang="ja-JP" sz="2000" b="1">
              <a:latin typeface="Meiryo UI" pitchFamily="50" charset="-128"/>
              <a:ea typeface="Meiryo UI" pitchFamily="50" charset="-128"/>
              <a:cs typeface="Meiryo UI" pitchFamily="50" charset="-128"/>
            </a:endParaRPr>
          </a:p>
          <a:p>
            <a:r>
              <a:rPr lang="ja-JP" altLang="en-US" sz="2000" b="1">
                <a:latin typeface="Meiryo UI" pitchFamily="50" charset="-128"/>
                <a:ea typeface="Meiryo UI" pitchFamily="50" charset="-128"/>
                <a:cs typeface="Meiryo UI" pitchFamily="50" charset="-128"/>
              </a:rPr>
              <a:t>暴力的な時には二人でケアする</a:t>
            </a:r>
            <a:endParaRPr lang="en-US" altLang="ja-JP" sz="2000" b="1">
              <a:latin typeface="Meiryo UI" pitchFamily="50" charset="-128"/>
              <a:ea typeface="Meiryo UI" pitchFamily="50" charset="-128"/>
              <a:cs typeface="Meiryo UI" pitchFamily="50" charset="-128"/>
            </a:endParaRPr>
          </a:p>
          <a:p>
            <a:r>
              <a:rPr lang="ja-JP" altLang="en-US" sz="2000" b="1">
                <a:latin typeface="Meiryo UI" pitchFamily="50" charset="-128"/>
                <a:ea typeface="Meiryo UI" pitchFamily="50" charset="-128"/>
                <a:cs typeface="Meiryo UI" pitchFamily="50" charset="-128"/>
              </a:rPr>
              <a:t>入浴拒否には散歩がてらお風呂に誘導</a:t>
            </a:r>
            <a:endParaRPr lang="en-US" altLang="ja-JP" sz="2000" b="1">
              <a:latin typeface="Meiryo UI" pitchFamily="50" charset="-128"/>
              <a:ea typeface="Meiryo UI" pitchFamily="50" charset="-128"/>
              <a:cs typeface="Meiryo UI" pitchFamily="50" charset="-128"/>
            </a:endParaRPr>
          </a:p>
          <a:p>
            <a:r>
              <a:rPr lang="ja-JP" altLang="en-US" sz="2000" b="1">
                <a:latin typeface="Meiryo UI" pitchFamily="50" charset="-128"/>
                <a:ea typeface="Meiryo UI" pitchFamily="50" charset="-128"/>
                <a:cs typeface="Meiryo UI" pitchFamily="50" charset="-128"/>
              </a:rPr>
              <a:t>拒薬時は無理に服用させず、投薬者をかえる</a:t>
            </a:r>
            <a:endParaRPr lang="en-US" altLang="ja-JP" sz="2000" b="1">
              <a:latin typeface="Meiryo UI" pitchFamily="50" charset="-128"/>
              <a:ea typeface="Meiryo UI" pitchFamily="50" charset="-128"/>
              <a:cs typeface="Meiryo UI" pitchFamily="50" charset="-128"/>
            </a:endParaRPr>
          </a:p>
          <a:p>
            <a:r>
              <a:rPr lang="ja-JP" altLang="en-US" sz="2000" b="1">
                <a:latin typeface="Meiryo UI" pitchFamily="50" charset="-128"/>
                <a:ea typeface="Meiryo UI" pitchFamily="50" charset="-128"/>
                <a:cs typeface="Meiryo UI" pitchFamily="50" charset="-128"/>
              </a:rPr>
              <a:t>投薬は食後に。食前や食事に混ぜない</a:t>
            </a:r>
          </a:p>
        </p:txBody>
      </p:sp>
      <p:sp>
        <p:nvSpPr>
          <p:cNvPr id="10" name="角丸四角形 9"/>
          <p:cNvSpPr/>
          <p:nvPr/>
        </p:nvSpPr>
        <p:spPr>
          <a:xfrm>
            <a:off x="967053" y="4423827"/>
            <a:ext cx="1951038" cy="90646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rgbClr val="669900"/>
                </a:solidFill>
                <a:latin typeface="Meiryo UI" pitchFamily="50" charset="-128"/>
                <a:ea typeface="Meiryo UI" pitchFamily="50" charset="-128"/>
                <a:cs typeface="Meiryo UI" pitchFamily="50" charset="-128"/>
              </a:rPr>
              <a:t>情報収集</a:t>
            </a:r>
            <a:endParaRPr lang="en-US" altLang="ja-JP" sz="2400" b="1" dirty="0">
              <a:solidFill>
                <a:srgbClr val="669900"/>
              </a:solidFill>
              <a:latin typeface="Meiryo UI" pitchFamily="50" charset="-128"/>
              <a:ea typeface="Meiryo UI" pitchFamily="50" charset="-128"/>
              <a:cs typeface="Meiryo UI" pitchFamily="50" charset="-128"/>
            </a:endParaRPr>
          </a:p>
        </p:txBody>
      </p:sp>
      <p:sp>
        <p:nvSpPr>
          <p:cNvPr id="19" name="角丸四角形 18"/>
          <p:cNvSpPr/>
          <p:nvPr/>
        </p:nvSpPr>
        <p:spPr>
          <a:xfrm>
            <a:off x="957528" y="4991580"/>
            <a:ext cx="2705100" cy="9048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rgbClr val="669900"/>
                </a:solidFill>
                <a:latin typeface="Meiryo UI" pitchFamily="50" charset="-128"/>
                <a:ea typeface="Meiryo UI" pitchFamily="50" charset="-128"/>
                <a:cs typeface="Meiryo UI" pitchFamily="50" charset="-128"/>
              </a:rPr>
              <a:t>家族への対応</a:t>
            </a:r>
            <a:endParaRPr lang="en-US" altLang="ja-JP" sz="2400" b="1" dirty="0">
              <a:solidFill>
                <a:srgbClr val="669900"/>
              </a:solidFill>
              <a:latin typeface="Meiryo UI" pitchFamily="50" charset="-128"/>
              <a:ea typeface="Meiryo UI" pitchFamily="50" charset="-128"/>
              <a:cs typeface="Meiryo UI" pitchFamily="50" charset="-128"/>
            </a:endParaRPr>
          </a:p>
        </p:txBody>
      </p:sp>
      <p:sp>
        <p:nvSpPr>
          <p:cNvPr id="20" name="角丸四角形 19"/>
          <p:cNvSpPr/>
          <p:nvPr/>
        </p:nvSpPr>
        <p:spPr>
          <a:xfrm>
            <a:off x="957528" y="5598005"/>
            <a:ext cx="2663825" cy="90487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2400" b="1" dirty="0">
                <a:solidFill>
                  <a:srgbClr val="669900"/>
                </a:solidFill>
                <a:latin typeface="Meiryo UI" pitchFamily="50" charset="-128"/>
                <a:ea typeface="Meiryo UI" pitchFamily="50" charset="-128"/>
                <a:cs typeface="Meiryo UI" pitchFamily="50" charset="-128"/>
              </a:rPr>
              <a:t>自己への考察</a:t>
            </a:r>
            <a:endParaRPr lang="en-US" altLang="ja-JP" sz="2400" b="1" dirty="0">
              <a:solidFill>
                <a:srgbClr val="669900"/>
              </a:solidFill>
              <a:latin typeface="Meiryo UI" pitchFamily="50" charset="-128"/>
              <a:ea typeface="Meiryo UI" pitchFamily="50" charset="-128"/>
              <a:cs typeface="Meiryo UI" pitchFamily="50" charset="-128"/>
            </a:endParaRPr>
          </a:p>
        </p:txBody>
      </p:sp>
      <p:cxnSp>
        <p:nvCxnSpPr>
          <p:cNvPr id="12" name="直線コネクタ 11"/>
          <p:cNvCxnSpPr/>
          <p:nvPr/>
        </p:nvCxnSpPr>
        <p:spPr bwMode="auto">
          <a:xfrm>
            <a:off x="571500" y="2324100"/>
            <a:ext cx="8153400" cy="0"/>
          </a:xfrm>
          <a:prstGeom prst="line">
            <a:avLst/>
          </a:prstGeom>
          <a:solidFill>
            <a:srgbClr val="FFFF99"/>
          </a:solidFill>
          <a:ln w="22225" cap="flat" cmpd="sng" algn="ctr">
            <a:solidFill>
              <a:schemeClr val="tx1">
                <a:lumMod val="50000"/>
                <a:lumOff val="50000"/>
                <a:alpha val="90000"/>
              </a:schemeClr>
            </a:solidFill>
            <a:prstDash val="sysDash"/>
            <a:round/>
            <a:headEnd type="none" w="med" len="med"/>
            <a:tailEnd type="none" w="med" len="med"/>
          </a:ln>
          <a:effectLst/>
        </p:spPr>
      </p:cxnSp>
      <p:cxnSp>
        <p:nvCxnSpPr>
          <p:cNvPr id="13" name="直線コネクタ 12"/>
          <p:cNvCxnSpPr/>
          <p:nvPr/>
        </p:nvCxnSpPr>
        <p:spPr bwMode="auto">
          <a:xfrm>
            <a:off x="571500" y="5741988"/>
            <a:ext cx="8153400" cy="0"/>
          </a:xfrm>
          <a:prstGeom prst="line">
            <a:avLst/>
          </a:prstGeom>
          <a:solidFill>
            <a:srgbClr val="FFFF99"/>
          </a:solidFill>
          <a:ln w="22225" cap="flat" cmpd="sng" algn="ctr">
            <a:solidFill>
              <a:schemeClr val="tx1">
                <a:lumMod val="50000"/>
                <a:lumOff val="50000"/>
                <a:alpha val="90000"/>
              </a:schemeClr>
            </a:solidFill>
            <a:prstDash val="sysDash"/>
            <a:round/>
            <a:headEnd type="none" w="med" len="med"/>
            <a:tailEnd type="none" w="med" len="med"/>
          </a:ln>
          <a:effectLst/>
        </p:spPr>
      </p:cxnSp>
      <p:cxnSp>
        <p:nvCxnSpPr>
          <p:cNvPr id="14" name="直線コネクタ 13"/>
          <p:cNvCxnSpPr/>
          <p:nvPr/>
        </p:nvCxnSpPr>
        <p:spPr bwMode="auto">
          <a:xfrm>
            <a:off x="571500" y="5162550"/>
            <a:ext cx="8153400" cy="0"/>
          </a:xfrm>
          <a:prstGeom prst="line">
            <a:avLst/>
          </a:prstGeom>
          <a:solidFill>
            <a:srgbClr val="FFFF99"/>
          </a:solidFill>
          <a:ln w="22225" cap="flat" cmpd="sng" algn="ctr">
            <a:solidFill>
              <a:schemeClr val="tx1">
                <a:lumMod val="50000"/>
                <a:lumOff val="50000"/>
                <a:alpha val="90000"/>
              </a:schemeClr>
            </a:solidFill>
            <a:prstDash val="sysDash"/>
            <a:round/>
            <a:headEnd type="none" w="med" len="med"/>
            <a:tailEnd type="none" w="med" len="med"/>
          </a:ln>
          <a:effectLst/>
        </p:spPr>
      </p:cxnSp>
      <p:cxnSp>
        <p:nvCxnSpPr>
          <p:cNvPr id="15" name="直線コネクタ 14"/>
          <p:cNvCxnSpPr/>
          <p:nvPr/>
        </p:nvCxnSpPr>
        <p:spPr bwMode="auto">
          <a:xfrm>
            <a:off x="571500" y="4600575"/>
            <a:ext cx="8153400" cy="0"/>
          </a:xfrm>
          <a:prstGeom prst="line">
            <a:avLst/>
          </a:prstGeom>
          <a:solidFill>
            <a:srgbClr val="FFFF99"/>
          </a:solidFill>
          <a:ln w="22225" cap="flat" cmpd="sng" algn="ctr">
            <a:solidFill>
              <a:schemeClr val="tx1">
                <a:lumMod val="50000"/>
                <a:lumOff val="50000"/>
                <a:alpha val="90000"/>
              </a:schemeClr>
            </a:solidFill>
            <a:prstDash val="sysDash"/>
            <a:round/>
            <a:headEnd type="none" w="med" len="med"/>
            <a:tailEnd type="none" w="med" len="med"/>
          </a:ln>
          <a:effectLst/>
        </p:spPr>
      </p:cxnSp>
      <p:sp>
        <p:nvSpPr>
          <p:cNvPr id="16" name="テキスト ボックス 15"/>
          <p:cNvSpPr txBox="1"/>
          <p:nvPr/>
        </p:nvSpPr>
        <p:spPr>
          <a:xfrm>
            <a:off x="133350" y="152400"/>
            <a:ext cx="1295400" cy="338554"/>
          </a:xfrm>
          <a:prstGeom prst="rect">
            <a:avLst/>
          </a:prstGeom>
          <a:noFill/>
        </p:spPr>
        <p:txBody>
          <a:bodyPr wrap="square" rtlCol="0">
            <a:spAutoFit/>
          </a:bodyPr>
          <a:lstStyle/>
          <a:p>
            <a:r>
              <a:rPr lang="ja-JP" altLang="en-US" sz="1600" b="1" dirty="0" smtClean="0">
                <a:latin typeface="Meiryo UI" pitchFamily="50" charset="-128"/>
                <a:ea typeface="Meiryo UI" pitchFamily="50" charset="-128"/>
                <a:cs typeface="Meiryo UI" pitchFamily="50" charset="-128"/>
              </a:rPr>
              <a:t>連携</a:t>
            </a:r>
            <a:r>
              <a:rPr kumimoji="1" lang="en-US" altLang="ja-JP" sz="1600" b="1" dirty="0" smtClean="0">
                <a:latin typeface="Meiryo UI" pitchFamily="50" charset="-128"/>
                <a:ea typeface="Meiryo UI" pitchFamily="50" charset="-128"/>
                <a:cs typeface="Meiryo UI" pitchFamily="50" charset="-128"/>
              </a:rPr>
              <a:t>-11</a:t>
            </a:r>
            <a:endParaRPr kumimoji="1" lang="ja-JP" altLang="en-US" sz="16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2354441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正方形/長方形 255"/>
          <p:cNvSpPr/>
          <p:nvPr/>
        </p:nvSpPr>
        <p:spPr>
          <a:xfrm>
            <a:off x="133350" y="2209718"/>
            <a:ext cx="8893692" cy="4531324"/>
          </a:xfrm>
          <a:prstGeom prst="rect">
            <a:avLst/>
          </a:prstGeom>
          <a:solidFill>
            <a:srgbClr val="F4F3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38" name="円/楕円 237"/>
          <p:cNvSpPr/>
          <p:nvPr/>
        </p:nvSpPr>
        <p:spPr>
          <a:xfrm>
            <a:off x="7033574" y="2736766"/>
            <a:ext cx="1927682" cy="995889"/>
          </a:xfrm>
          <a:prstGeom prst="ellipse">
            <a:avLst/>
          </a:prstGeom>
          <a:solidFill>
            <a:srgbClr val="8CA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35" name="角丸四角形 234"/>
          <p:cNvSpPr/>
          <p:nvPr/>
        </p:nvSpPr>
        <p:spPr>
          <a:xfrm>
            <a:off x="303355" y="2714878"/>
            <a:ext cx="1482911" cy="645015"/>
          </a:xfrm>
          <a:prstGeom prst="roundRect">
            <a:avLst>
              <a:gd name="adj" fmla="val 150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3" name="Text Box 2"/>
          <p:cNvSpPr txBox="1">
            <a:spLocks noChangeArrowheads="1"/>
          </p:cNvSpPr>
          <p:nvPr/>
        </p:nvSpPr>
        <p:spPr bwMode="auto">
          <a:xfrm>
            <a:off x="1781828" y="280399"/>
            <a:ext cx="5575965"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2800" b="1" dirty="0">
                <a:solidFill>
                  <a:prstClr val="black"/>
                </a:solidFill>
                <a:latin typeface="Meiryo UI" pitchFamily="50" charset="-128"/>
                <a:ea typeface="Meiryo UI" pitchFamily="50" charset="-128"/>
                <a:cs typeface="Meiryo UI" pitchFamily="50" charset="-128"/>
              </a:rPr>
              <a:t>地域包括ケアシステムの全体像</a:t>
            </a:r>
            <a:endParaRPr lang="ja-JP" altLang="en-US" sz="2400" b="1" dirty="0">
              <a:solidFill>
                <a:prstClr val="black"/>
              </a:solidFill>
              <a:latin typeface="Meiryo UI" pitchFamily="50" charset="-128"/>
              <a:ea typeface="Meiryo UI" pitchFamily="50" charset="-128"/>
              <a:cs typeface="Meiryo UI" pitchFamily="50" charset="-128"/>
            </a:endParaRPr>
          </a:p>
        </p:txBody>
      </p:sp>
      <p:sp>
        <p:nvSpPr>
          <p:cNvPr id="4" name="Rectangle 3"/>
          <p:cNvSpPr>
            <a:spLocks noChangeArrowheads="1"/>
          </p:cNvSpPr>
          <p:nvPr/>
        </p:nvSpPr>
        <p:spPr bwMode="auto">
          <a:xfrm>
            <a:off x="268288" y="83395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fontAlgn="auto">
              <a:spcBef>
                <a:spcPts val="0"/>
              </a:spcBef>
              <a:spcAft>
                <a:spcPts val="0"/>
              </a:spcAft>
              <a:defRPr/>
            </a:pPr>
            <a:endParaRPr lang="ja-JP" altLang="en-US" sz="1800">
              <a:solidFill>
                <a:prstClr val="black"/>
              </a:solidFill>
              <a:effectLst>
                <a:outerShdw blurRad="38100" dist="38100" dir="2700000" algn="tl">
                  <a:srgbClr val="000000">
                    <a:alpha val="43137"/>
                  </a:srgbClr>
                </a:outerShdw>
              </a:effectLst>
              <a:latin typeface="Arial" charset="0"/>
              <a:ea typeface="ＭＳ Ｐゴシック"/>
            </a:endParaRPr>
          </a:p>
        </p:txBody>
      </p:sp>
      <p:sp>
        <p:nvSpPr>
          <p:cNvPr id="5" name="テキスト ボックス 50"/>
          <p:cNvSpPr txBox="1">
            <a:spLocks noChangeArrowheads="1"/>
          </p:cNvSpPr>
          <p:nvPr/>
        </p:nvSpPr>
        <p:spPr bwMode="auto">
          <a:xfrm>
            <a:off x="674059" y="970019"/>
            <a:ext cx="80784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fontAlgn="auto" hangingPunct="1">
              <a:spcBef>
                <a:spcPts val="0"/>
              </a:spcBef>
              <a:spcAft>
                <a:spcPts val="0"/>
              </a:spcAft>
            </a:pPr>
            <a:r>
              <a:rPr lang="ja-JP" altLang="en-US" sz="2000" b="1" dirty="0" smtClean="0">
                <a:solidFill>
                  <a:srgbClr val="669900"/>
                </a:solidFill>
                <a:latin typeface="Meiryo UI" pitchFamily="50" charset="-128"/>
                <a:ea typeface="Meiryo UI" pitchFamily="50" charset="-128"/>
                <a:cs typeface="Meiryo UI" pitchFamily="50" charset="-128"/>
              </a:rPr>
              <a:t>  </a:t>
            </a:r>
            <a:r>
              <a:rPr lang="ja-JP" altLang="en-US" sz="2000" b="1" dirty="0" smtClean="0">
                <a:solidFill>
                  <a:prstClr val="black">
                    <a:lumMod val="50000"/>
                    <a:lumOff val="50000"/>
                  </a:prstClr>
                </a:solidFill>
                <a:latin typeface="Meiryo UI" pitchFamily="50" charset="-128"/>
                <a:ea typeface="Meiryo UI" pitchFamily="50" charset="-128"/>
                <a:cs typeface="Meiryo UI" pitchFamily="50" charset="-128"/>
              </a:rPr>
              <a:t>住まい</a:t>
            </a:r>
            <a:r>
              <a:rPr lang="ja-JP" altLang="en-US" sz="2000" b="1" dirty="0" smtClean="0">
                <a:solidFill>
                  <a:prstClr val="black"/>
                </a:solidFill>
                <a:latin typeface="Meiryo UI" pitchFamily="50" charset="-128"/>
                <a:ea typeface="Meiryo UI" pitchFamily="50" charset="-128"/>
                <a:cs typeface="Meiryo UI" pitchFamily="50" charset="-128"/>
              </a:rPr>
              <a:t>・</a:t>
            </a:r>
            <a:r>
              <a:rPr lang="ja-JP" altLang="en-US" sz="2000" b="1" dirty="0" smtClean="0">
                <a:solidFill>
                  <a:srgbClr val="4F81BD"/>
                </a:solidFill>
                <a:latin typeface="Meiryo UI" pitchFamily="50" charset="-128"/>
                <a:ea typeface="Meiryo UI" pitchFamily="50" charset="-128"/>
                <a:cs typeface="Meiryo UI" pitchFamily="50" charset="-128"/>
              </a:rPr>
              <a:t>医療</a:t>
            </a:r>
            <a:r>
              <a:rPr lang="ja-JP" altLang="en-US" sz="2000" b="1" dirty="0" smtClean="0">
                <a:solidFill>
                  <a:prstClr val="black"/>
                </a:solidFill>
                <a:latin typeface="Meiryo UI" pitchFamily="50" charset="-128"/>
                <a:ea typeface="Meiryo UI" pitchFamily="50" charset="-128"/>
                <a:cs typeface="Meiryo UI" pitchFamily="50" charset="-128"/>
              </a:rPr>
              <a:t>・</a:t>
            </a:r>
            <a:r>
              <a:rPr lang="ja-JP" altLang="en-US" sz="2000" b="1" dirty="0" smtClean="0">
                <a:solidFill>
                  <a:srgbClr val="669900"/>
                </a:solidFill>
                <a:latin typeface="Meiryo UI" pitchFamily="50" charset="-128"/>
                <a:ea typeface="Meiryo UI" pitchFamily="50" charset="-128"/>
                <a:cs typeface="Meiryo UI" pitchFamily="50" charset="-128"/>
              </a:rPr>
              <a:t>介護</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smtClean="0">
                <a:solidFill>
                  <a:srgbClr val="C0504D"/>
                </a:solidFill>
                <a:latin typeface="Meiryo UI" pitchFamily="50" charset="-128"/>
                <a:ea typeface="Meiryo UI" pitchFamily="50" charset="-128"/>
                <a:cs typeface="Meiryo UI" pitchFamily="50" charset="-128"/>
              </a:rPr>
              <a:t>予防</a:t>
            </a:r>
            <a:r>
              <a:rPr lang="ja-JP" altLang="en-US" sz="2000" b="1" dirty="0" smtClean="0">
                <a:solidFill>
                  <a:prstClr val="black"/>
                </a:solidFill>
                <a:latin typeface="Meiryo UI" pitchFamily="50" charset="-128"/>
                <a:ea typeface="Meiryo UI" pitchFamily="50" charset="-128"/>
                <a:cs typeface="Meiryo UI" pitchFamily="50" charset="-128"/>
              </a:rPr>
              <a:t>・</a:t>
            </a:r>
            <a:r>
              <a:rPr lang="ja-JP" altLang="en-US" sz="2000" b="1" dirty="0" smtClean="0">
                <a:solidFill>
                  <a:srgbClr val="C0504D"/>
                </a:solidFill>
                <a:latin typeface="Meiryo UI" pitchFamily="50" charset="-128"/>
                <a:ea typeface="Meiryo UI" pitchFamily="50" charset="-128"/>
                <a:cs typeface="Meiryo UI" pitchFamily="50" charset="-128"/>
              </a:rPr>
              <a:t>生活支援</a:t>
            </a:r>
            <a:r>
              <a:rPr lang="ja-JP" altLang="en-US" sz="2000" b="1" dirty="0" smtClean="0">
                <a:solidFill>
                  <a:srgbClr val="669900"/>
                </a:solidFill>
                <a:latin typeface="Meiryo UI" pitchFamily="50" charset="-128"/>
                <a:ea typeface="Meiryo UI" pitchFamily="50" charset="-128"/>
                <a:cs typeface="Meiryo UI" pitchFamily="50" charset="-128"/>
              </a:rPr>
              <a:t> </a:t>
            </a:r>
            <a:r>
              <a:rPr lang="ja-JP" altLang="en-US" sz="2000" b="1" dirty="0" smtClean="0">
                <a:solidFill>
                  <a:prstClr val="black"/>
                </a:solidFill>
                <a:latin typeface="Meiryo UI" pitchFamily="50" charset="-128"/>
                <a:ea typeface="Meiryo UI" pitchFamily="50" charset="-128"/>
                <a:cs typeface="Meiryo UI" pitchFamily="50" charset="-128"/>
              </a:rPr>
              <a:t>が</a:t>
            </a:r>
            <a:r>
              <a:rPr lang="ja-JP" altLang="en-US" sz="2000" b="1" dirty="0">
                <a:solidFill>
                  <a:prstClr val="black"/>
                </a:solidFill>
                <a:latin typeface="Meiryo UI" pitchFamily="50" charset="-128"/>
                <a:ea typeface="Meiryo UI" pitchFamily="50" charset="-128"/>
                <a:cs typeface="Meiryo UI" pitchFamily="50" charset="-128"/>
              </a:rPr>
              <a:t>一体的に提供</a:t>
            </a:r>
            <a:r>
              <a:rPr lang="ja-JP" altLang="en-US" sz="2000" b="1" dirty="0" smtClean="0">
                <a:solidFill>
                  <a:prstClr val="black"/>
                </a:solidFill>
                <a:latin typeface="Meiryo UI" pitchFamily="50" charset="-128"/>
                <a:ea typeface="Meiryo UI" pitchFamily="50" charset="-128"/>
                <a:cs typeface="Meiryo UI" pitchFamily="50" charset="-128"/>
              </a:rPr>
              <a:t>される</a:t>
            </a:r>
            <a:endParaRPr lang="en-US" altLang="ja-JP" sz="20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2000" b="1" dirty="0" smtClean="0">
                <a:solidFill>
                  <a:prstClr val="black"/>
                </a:solidFill>
                <a:latin typeface="Meiryo UI" pitchFamily="50" charset="-128"/>
                <a:ea typeface="Meiryo UI" pitchFamily="50" charset="-128"/>
                <a:cs typeface="Meiryo UI" pitchFamily="50" charset="-128"/>
              </a:rPr>
              <a:t>  地域包括ケアシステム</a:t>
            </a:r>
            <a:r>
              <a:rPr lang="ja-JP" altLang="en-US" sz="2000" b="1" dirty="0">
                <a:solidFill>
                  <a:prstClr val="black"/>
                </a:solidFill>
                <a:latin typeface="Meiryo UI" pitchFamily="50" charset="-128"/>
                <a:ea typeface="Meiryo UI" pitchFamily="50" charset="-128"/>
                <a:cs typeface="Meiryo UI" pitchFamily="50" charset="-128"/>
              </a:rPr>
              <a:t>の実現により、重度な要介護状態</a:t>
            </a:r>
            <a:r>
              <a:rPr lang="ja-JP" altLang="en-US" sz="2000" b="1" dirty="0" smtClean="0">
                <a:solidFill>
                  <a:prstClr val="black"/>
                </a:solidFill>
                <a:latin typeface="Meiryo UI" pitchFamily="50" charset="-128"/>
                <a:ea typeface="Meiryo UI" pitchFamily="50" charset="-128"/>
                <a:cs typeface="Meiryo UI" pitchFamily="50" charset="-128"/>
              </a:rPr>
              <a:t>となって</a:t>
            </a:r>
            <a:r>
              <a:rPr lang="ja-JP" altLang="en-US" sz="2000" b="1" dirty="0">
                <a:solidFill>
                  <a:prstClr val="black"/>
                </a:solidFill>
                <a:latin typeface="Meiryo UI" pitchFamily="50" charset="-128"/>
                <a:ea typeface="Meiryo UI" pitchFamily="50" charset="-128"/>
                <a:cs typeface="Meiryo UI" pitchFamily="50" charset="-128"/>
              </a:rPr>
              <a:t>も</a:t>
            </a:r>
            <a:r>
              <a:rPr lang="ja-JP" altLang="en-US" sz="2000" b="1" dirty="0" smtClean="0">
                <a:solidFill>
                  <a:prstClr val="black"/>
                </a:solidFill>
                <a:latin typeface="Meiryo UI" pitchFamily="50" charset="-128"/>
                <a:ea typeface="Meiryo UI" pitchFamily="50" charset="-128"/>
                <a:cs typeface="Meiryo UI" pitchFamily="50" charset="-128"/>
              </a:rPr>
              <a:t>、</a:t>
            </a:r>
            <a:endParaRPr lang="en-US" altLang="ja-JP" sz="20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2000" b="1" dirty="0">
                <a:solidFill>
                  <a:prstClr val="black"/>
                </a:solidFill>
                <a:latin typeface="Meiryo UI" pitchFamily="50" charset="-128"/>
                <a:ea typeface="Meiryo UI" pitchFamily="50" charset="-128"/>
                <a:cs typeface="Meiryo UI" pitchFamily="50" charset="-128"/>
              </a:rPr>
              <a:t> </a:t>
            </a:r>
            <a:r>
              <a:rPr lang="ja-JP" altLang="en-US" sz="2000" b="1" dirty="0" smtClean="0">
                <a:solidFill>
                  <a:prstClr val="black"/>
                </a:solidFill>
                <a:latin typeface="Meiryo UI" pitchFamily="50" charset="-128"/>
                <a:ea typeface="Meiryo UI" pitchFamily="50" charset="-128"/>
                <a:cs typeface="Meiryo UI" pitchFamily="50" charset="-128"/>
              </a:rPr>
              <a:t> 住み慣れた地域</a:t>
            </a:r>
            <a:r>
              <a:rPr lang="ja-JP" altLang="en-US" sz="2000" b="1" dirty="0">
                <a:solidFill>
                  <a:prstClr val="black"/>
                </a:solidFill>
                <a:latin typeface="Meiryo UI" pitchFamily="50" charset="-128"/>
                <a:ea typeface="Meiryo UI" pitchFamily="50" charset="-128"/>
                <a:cs typeface="Meiryo UI" pitchFamily="50" charset="-128"/>
              </a:rPr>
              <a:t>で自分らしい暮らしを人生の最後</a:t>
            </a:r>
            <a:r>
              <a:rPr lang="ja-JP" altLang="en-US" sz="2000" b="1" dirty="0" smtClean="0">
                <a:solidFill>
                  <a:prstClr val="black"/>
                </a:solidFill>
                <a:latin typeface="Meiryo UI" pitchFamily="50" charset="-128"/>
                <a:ea typeface="Meiryo UI" pitchFamily="50" charset="-128"/>
                <a:cs typeface="Meiryo UI" pitchFamily="50" charset="-128"/>
              </a:rPr>
              <a:t>まで続けることができる</a:t>
            </a:r>
            <a:endParaRPr lang="ja-JP" altLang="en-US" sz="2000" b="1" dirty="0">
              <a:solidFill>
                <a:prstClr val="black"/>
              </a:solidFill>
              <a:latin typeface="Meiryo UI" pitchFamily="50" charset="-128"/>
              <a:ea typeface="Meiryo UI" pitchFamily="50" charset="-128"/>
              <a:cs typeface="Meiryo UI" pitchFamily="50" charset="-128"/>
            </a:endParaRPr>
          </a:p>
        </p:txBody>
      </p:sp>
      <p:sp>
        <p:nvSpPr>
          <p:cNvPr id="6" name="テキスト ボックス 5"/>
          <p:cNvSpPr txBox="1"/>
          <p:nvPr/>
        </p:nvSpPr>
        <p:spPr>
          <a:xfrm>
            <a:off x="133350" y="152400"/>
            <a:ext cx="1295400" cy="338554"/>
          </a:xfrm>
          <a:prstGeom prst="rect">
            <a:avLst/>
          </a:prstGeom>
          <a:noFill/>
        </p:spPr>
        <p:txBody>
          <a:bodyPr wrap="square" rtlCol="0">
            <a:spAutoFit/>
          </a:bodyPr>
          <a:lstStyle/>
          <a:p>
            <a:pPr fontAlgn="auto">
              <a:spcBef>
                <a:spcPts val="0"/>
              </a:spcBef>
              <a:spcAft>
                <a:spcPts val="0"/>
              </a:spcAft>
            </a:pPr>
            <a:r>
              <a:rPr lang="ja-JP" altLang="en-US" sz="1600" b="1" dirty="0" smtClean="0">
                <a:solidFill>
                  <a:prstClr val="black"/>
                </a:solidFill>
                <a:latin typeface="Meiryo UI" pitchFamily="50" charset="-128"/>
                <a:ea typeface="Meiryo UI" pitchFamily="50" charset="-128"/>
                <a:cs typeface="Meiryo UI" pitchFamily="50" charset="-128"/>
              </a:rPr>
              <a:t>連携</a:t>
            </a:r>
            <a:r>
              <a:rPr lang="en-US" altLang="ja-JP" sz="1600" b="1" dirty="0" smtClean="0">
                <a:solidFill>
                  <a:prstClr val="black"/>
                </a:solidFill>
                <a:latin typeface="Meiryo UI" pitchFamily="50" charset="-128"/>
                <a:ea typeface="Meiryo UI" pitchFamily="50" charset="-128"/>
                <a:cs typeface="Meiryo UI" pitchFamily="50" charset="-128"/>
              </a:rPr>
              <a:t>-12</a:t>
            </a:r>
            <a:endParaRPr lang="ja-JP" altLang="en-US" sz="1600" b="1" dirty="0">
              <a:solidFill>
                <a:prstClr val="black"/>
              </a:solidFill>
              <a:latin typeface="Meiryo UI" pitchFamily="50" charset="-128"/>
              <a:ea typeface="Meiryo UI" pitchFamily="50" charset="-128"/>
              <a:cs typeface="Meiryo UI" pitchFamily="50" charset="-128"/>
            </a:endParaRPr>
          </a:p>
        </p:txBody>
      </p:sp>
      <p:sp>
        <p:nvSpPr>
          <p:cNvPr id="10" name="テキスト ボックス 9"/>
          <p:cNvSpPr txBox="1"/>
          <p:nvPr/>
        </p:nvSpPr>
        <p:spPr>
          <a:xfrm>
            <a:off x="3136459" y="5180466"/>
            <a:ext cx="2490089" cy="607859"/>
          </a:xfrm>
          <a:prstGeom prst="rect">
            <a:avLst/>
          </a:prstGeom>
          <a:noFill/>
        </p:spPr>
        <p:txBody>
          <a:bodyPr wrap="square" rtlCol="0">
            <a:spAutoFit/>
          </a:bodyPr>
          <a:lstStyle/>
          <a:p>
            <a:pPr fontAlgn="auto">
              <a:spcBef>
                <a:spcPts val="0"/>
              </a:spcBef>
              <a:spcAft>
                <a:spcPts val="0"/>
              </a:spcAft>
            </a:pPr>
            <a:r>
              <a:rPr lang="ja-JP" altLang="en-US" sz="1250" b="1" dirty="0" smtClean="0">
                <a:solidFill>
                  <a:srgbClr val="C0504D"/>
                </a:solidFill>
                <a:latin typeface="Meiryo UI" pitchFamily="50" charset="-128"/>
                <a:ea typeface="Meiryo UI" pitchFamily="50" charset="-128"/>
                <a:cs typeface="Meiryo UI" pitchFamily="50" charset="-128"/>
              </a:rPr>
              <a:t>いつまでも元気に暮らすために･･･</a:t>
            </a:r>
            <a:endParaRPr lang="en-US" altLang="ja-JP" sz="1250" b="1" dirty="0" smtClean="0">
              <a:solidFill>
                <a:srgbClr val="C0504D"/>
              </a:solidFill>
              <a:latin typeface="Meiryo UI" pitchFamily="50" charset="-128"/>
              <a:ea typeface="Meiryo UI" pitchFamily="50" charset="-128"/>
              <a:cs typeface="Meiryo UI" pitchFamily="50" charset="-128"/>
            </a:endParaRPr>
          </a:p>
          <a:p>
            <a:pPr fontAlgn="auto">
              <a:spcBef>
                <a:spcPts val="300"/>
              </a:spcBef>
              <a:spcAft>
                <a:spcPts val="0"/>
              </a:spcAft>
            </a:pPr>
            <a:r>
              <a:rPr lang="ja-JP" altLang="en-US" sz="1800" b="1" dirty="0" smtClean="0">
                <a:solidFill>
                  <a:srgbClr val="C0504D"/>
                </a:solidFill>
                <a:latin typeface="Meiryo UI" pitchFamily="50" charset="-128"/>
                <a:ea typeface="Meiryo UI" pitchFamily="50" charset="-128"/>
                <a:cs typeface="Meiryo UI" pitchFamily="50" charset="-128"/>
              </a:rPr>
              <a:t>   </a:t>
            </a:r>
            <a:r>
              <a:rPr lang="ja-JP" altLang="en-US" sz="1600" b="1" dirty="0" smtClean="0">
                <a:solidFill>
                  <a:srgbClr val="C0504D"/>
                </a:solidFill>
                <a:latin typeface="Meiryo UI" pitchFamily="50" charset="-128"/>
                <a:ea typeface="Meiryo UI" pitchFamily="50" charset="-128"/>
                <a:cs typeface="Meiryo UI" pitchFamily="50" charset="-128"/>
              </a:rPr>
              <a:t>生活支援･介護予防</a:t>
            </a:r>
            <a:endParaRPr lang="en-US" altLang="ja-JP" sz="1600" b="1" dirty="0" smtClean="0">
              <a:solidFill>
                <a:srgbClr val="C0504D"/>
              </a:solidFill>
              <a:latin typeface="Meiryo UI" pitchFamily="50" charset="-128"/>
              <a:ea typeface="Meiryo UI" pitchFamily="50" charset="-128"/>
              <a:cs typeface="Meiryo UI" pitchFamily="50" charset="-128"/>
            </a:endParaRPr>
          </a:p>
        </p:txBody>
      </p:sp>
      <p:sp>
        <p:nvSpPr>
          <p:cNvPr id="224" name="円/楕円 223"/>
          <p:cNvSpPr/>
          <p:nvPr/>
        </p:nvSpPr>
        <p:spPr>
          <a:xfrm>
            <a:off x="3262703" y="4027558"/>
            <a:ext cx="1884580" cy="100542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26" name="円/楕円 225"/>
          <p:cNvSpPr/>
          <p:nvPr/>
        </p:nvSpPr>
        <p:spPr>
          <a:xfrm>
            <a:off x="1264161" y="2813715"/>
            <a:ext cx="6343558" cy="3466214"/>
          </a:xfrm>
          <a:prstGeom prst="ellipse">
            <a:avLst/>
          </a:prstGeom>
          <a:noFill/>
          <a:ln w="349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8" name="テキスト ボックス 7"/>
          <p:cNvSpPr txBox="1"/>
          <p:nvPr/>
        </p:nvSpPr>
        <p:spPr>
          <a:xfrm>
            <a:off x="1603723" y="2339888"/>
            <a:ext cx="1739531" cy="584775"/>
          </a:xfrm>
          <a:prstGeom prst="rect">
            <a:avLst/>
          </a:prstGeom>
          <a:noFill/>
        </p:spPr>
        <p:txBody>
          <a:bodyPr wrap="square" rtlCol="0">
            <a:spAutoFit/>
          </a:bodyPr>
          <a:lstStyle/>
          <a:p>
            <a:pPr fontAlgn="auto">
              <a:spcBef>
                <a:spcPts val="0"/>
              </a:spcBef>
              <a:spcAft>
                <a:spcPts val="0"/>
              </a:spcAft>
            </a:pPr>
            <a:r>
              <a:rPr lang="ja-JP" altLang="en-US" sz="1400" b="1" dirty="0" smtClean="0">
                <a:solidFill>
                  <a:srgbClr val="4F81BD"/>
                </a:solidFill>
                <a:latin typeface="Meiryo UI" pitchFamily="50" charset="-128"/>
                <a:ea typeface="Meiryo UI" pitchFamily="50" charset="-128"/>
                <a:cs typeface="Meiryo UI" pitchFamily="50" charset="-128"/>
              </a:rPr>
              <a:t>病気になったら･･･</a:t>
            </a:r>
            <a:endParaRPr lang="en-US" altLang="ja-JP" sz="1400" b="1" dirty="0" smtClean="0">
              <a:solidFill>
                <a:srgbClr val="4F81BD"/>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800" b="1" dirty="0" smtClean="0">
                <a:solidFill>
                  <a:srgbClr val="4F81BD"/>
                </a:solidFill>
                <a:latin typeface="Meiryo UI" pitchFamily="50" charset="-128"/>
                <a:ea typeface="Meiryo UI" pitchFamily="50" charset="-128"/>
                <a:cs typeface="Meiryo UI" pitchFamily="50" charset="-128"/>
              </a:rPr>
              <a:t>   医    療</a:t>
            </a:r>
            <a:endParaRPr lang="en-US" altLang="ja-JP" sz="1800" b="1" dirty="0" smtClean="0">
              <a:solidFill>
                <a:srgbClr val="4F81BD"/>
              </a:solidFill>
              <a:latin typeface="Meiryo UI" pitchFamily="50" charset="-128"/>
              <a:ea typeface="Meiryo UI" pitchFamily="50" charset="-128"/>
              <a:cs typeface="Meiryo UI" pitchFamily="50" charset="-128"/>
            </a:endParaRPr>
          </a:p>
        </p:txBody>
      </p:sp>
      <p:sp>
        <p:nvSpPr>
          <p:cNvPr id="227" name="テキスト ボックス 226"/>
          <p:cNvSpPr txBox="1"/>
          <p:nvPr/>
        </p:nvSpPr>
        <p:spPr>
          <a:xfrm>
            <a:off x="3549204" y="4091223"/>
            <a:ext cx="869765" cy="400110"/>
          </a:xfrm>
          <a:prstGeom prst="rect">
            <a:avLst/>
          </a:prstGeom>
          <a:noFill/>
        </p:spPr>
        <p:txBody>
          <a:bodyPr wrap="square" rtlCol="0">
            <a:spAutoFit/>
          </a:bodyPr>
          <a:lstStyle/>
          <a:p>
            <a:pPr fontAlgn="auto">
              <a:spcBef>
                <a:spcPts val="0"/>
              </a:spcBef>
              <a:spcAft>
                <a:spcPts val="0"/>
              </a:spcAft>
            </a:pPr>
            <a:r>
              <a:rPr lang="ja-JP" altLang="en-US" sz="2000" b="1" dirty="0" smtClean="0">
                <a:solidFill>
                  <a:prstClr val="white"/>
                </a:solidFill>
                <a:latin typeface="Meiryo UI" pitchFamily="50" charset="-128"/>
                <a:ea typeface="Meiryo UI" pitchFamily="50" charset="-128"/>
                <a:cs typeface="Meiryo UI" pitchFamily="50" charset="-128"/>
              </a:rPr>
              <a:t>住まい</a:t>
            </a:r>
            <a:endParaRPr lang="en-US" altLang="ja-JP" sz="2000" b="1" dirty="0" smtClean="0">
              <a:solidFill>
                <a:prstClr val="white"/>
              </a:solidFill>
              <a:latin typeface="Meiryo UI" pitchFamily="50" charset="-128"/>
              <a:ea typeface="Meiryo UI" pitchFamily="50" charset="-128"/>
              <a:cs typeface="Meiryo UI" pitchFamily="50" charset="-128"/>
            </a:endParaRPr>
          </a:p>
        </p:txBody>
      </p:sp>
      <p:sp>
        <p:nvSpPr>
          <p:cNvPr id="228" name="テキスト ボックス 227"/>
          <p:cNvSpPr txBox="1"/>
          <p:nvPr/>
        </p:nvSpPr>
        <p:spPr>
          <a:xfrm>
            <a:off x="3517225" y="4427679"/>
            <a:ext cx="1597037" cy="669414"/>
          </a:xfrm>
          <a:prstGeom prst="rect">
            <a:avLst/>
          </a:prstGeom>
          <a:noFill/>
        </p:spPr>
        <p:txBody>
          <a:bodyPr wrap="square" rtlCol="0">
            <a:spAutoFit/>
          </a:bodyPr>
          <a:lstStyle/>
          <a:p>
            <a:pPr fontAlgn="auto">
              <a:spcBef>
                <a:spcPts val="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･自宅</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･サービス付き高齢者</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  向け住宅 等</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25" name="円/楕円 224"/>
          <p:cNvSpPr/>
          <p:nvPr/>
        </p:nvSpPr>
        <p:spPr>
          <a:xfrm>
            <a:off x="714144" y="4665084"/>
            <a:ext cx="1846520" cy="771004"/>
          </a:xfrm>
          <a:prstGeom prst="ellipse">
            <a:avLst/>
          </a:prstGeom>
          <a:solidFill>
            <a:schemeClr val="bg1">
              <a:lumMod val="85000"/>
            </a:schemeClr>
          </a:solidFill>
          <a:ln>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29" name="テキスト ボックス 228"/>
          <p:cNvSpPr txBox="1"/>
          <p:nvPr/>
        </p:nvSpPr>
        <p:spPr>
          <a:xfrm>
            <a:off x="767309" y="4802462"/>
            <a:ext cx="2105025" cy="530915"/>
          </a:xfrm>
          <a:prstGeom prst="rect">
            <a:avLst/>
          </a:prstGeom>
          <a:noFill/>
        </p:spPr>
        <p:txBody>
          <a:bodyPr wrap="square" rtlCol="0">
            <a:spAutoFit/>
          </a:bodyPr>
          <a:lstStyle/>
          <a:p>
            <a:pPr fontAlgn="auto">
              <a:spcBef>
                <a:spcPts val="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･地域包括支援センター</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30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･ケアマネジャー</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33" name="テキスト ボックス 232"/>
          <p:cNvSpPr txBox="1"/>
          <p:nvPr/>
        </p:nvSpPr>
        <p:spPr>
          <a:xfrm>
            <a:off x="313988" y="2739778"/>
            <a:ext cx="2105025" cy="600164"/>
          </a:xfrm>
          <a:prstGeom prst="rect">
            <a:avLst/>
          </a:prstGeom>
          <a:noFill/>
        </p:spPr>
        <p:txBody>
          <a:bodyPr wrap="square" rtlCol="0">
            <a:spAutoFit/>
          </a:bodyPr>
          <a:lstStyle/>
          <a:p>
            <a:pPr fontAlgn="auto">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･急性期病院</a:t>
            </a:r>
            <a:endParaRPr lang="en-US" altLang="ja-JP" sz="1100" b="1" dirty="0" smtClean="0">
              <a:solidFill>
                <a:prstClr val="white"/>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･亜急性期、回復期、</a:t>
            </a:r>
            <a:endParaRPr lang="en-US" altLang="ja-JP" sz="1100" b="1" dirty="0" smtClean="0">
              <a:solidFill>
                <a:prstClr val="white"/>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  リハビリ病院</a:t>
            </a:r>
            <a:endParaRPr lang="en-US" altLang="ja-JP" sz="1100" b="1" dirty="0" smtClean="0">
              <a:solidFill>
                <a:prstClr val="white"/>
              </a:solidFill>
              <a:latin typeface="Meiryo UI" pitchFamily="50" charset="-128"/>
              <a:ea typeface="Meiryo UI" pitchFamily="50" charset="-128"/>
              <a:cs typeface="Meiryo UI" pitchFamily="50" charset="-128"/>
            </a:endParaRPr>
          </a:p>
        </p:txBody>
      </p:sp>
      <p:sp>
        <p:nvSpPr>
          <p:cNvPr id="234" name="角丸四角形 233"/>
          <p:cNvSpPr/>
          <p:nvPr/>
        </p:nvSpPr>
        <p:spPr>
          <a:xfrm>
            <a:off x="1306692" y="3147720"/>
            <a:ext cx="1829768" cy="912938"/>
          </a:xfrm>
          <a:prstGeom prst="roundRect">
            <a:avLst>
              <a:gd name="adj" fmla="val 20627"/>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32" name="テキスト ボックス 231"/>
          <p:cNvSpPr txBox="1"/>
          <p:nvPr/>
        </p:nvSpPr>
        <p:spPr>
          <a:xfrm>
            <a:off x="1395479" y="3182562"/>
            <a:ext cx="2105025" cy="854080"/>
          </a:xfrm>
          <a:prstGeom prst="rect">
            <a:avLst/>
          </a:prstGeom>
          <a:noFill/>
        </p:spPr>
        <p:txBody>
          <a:bodyPr wrap="square" rtlCol="0">
            <a:spAutoFit/>
          </a:bodyPr>
          <a:lstStyle/>
          <a:p>
            <a:pPr fontAlgn="auto">
              <a:spcBef>
                <a:spcPts val="0"/>
              </a:spcBef>
              <a:spcAft>
                <a:spcPts val="0"/>
              </a:spcAft>
            </a:pPr>
            <a:r>
              <a:rPr lang="ja-JP" altLang="en-US" sz="1600" b="1" dirty="0" smtClean="0">
                <a:solidFill>
                  <a:prstClr val="white"/>
                </a:solidFill>
                <a:latin typeface="Meiryo UI" pitchFamily="50" charset="-128"/>
                <a:ea typeface="Meiryo UI" pitchFamily="50" charset="-128"/>
                <a:cs typeface="Meiryo UI" pitchFamily="50" charset="-128"/>
              </a:rPr>
              <a:t>日常の医療</a:t>
            </a:r>
            <a:endParaRPr lang="en-US" altLang="ja-JP" sz="1600" b="1" dirty="0" smtClean="0">
              <a:solidFill>
                <a:prstClr val="white"/>
              </a:solidFill>
              <a:latin typeface="Meiryo UI" pitchFamily="50" charset="-128"/>
              <a:ea typeface="Meiryo UI" pitchFamily="50" charset="-128"/>
              <a:cs typeface="Meiryo UI" pitchFamily="50" charset="-128"/>
            </a:endParaRPr>
          </a:p>
          <a:p>
            <a:pPr fontAlgn="auto">
              <a:spcBef>
                <a:spcPts val="400"/>
              </a:spcBef>
              <a:spcAft>
                <a:spcPts val="0"/>
              </a:spcAft>
            </a:pPr>
            <a:r>
              <a:rPr lang="ja-JP" altLang="en-US" sz="1300" b="1" dirty="0" smtClean="0">
                <a:solidFill>
                  <a:prstClr val="white"/>
                </a:solidFill>
                <a:latin typeface="Meiryo UI" pitchFamily="50" charset="-128"/>
                <a:ea typeface="Meiryo UI" pitchFamily="50" charset="-128"/>
                <a:cs typeface="Meiryo UI" pitchFamily="50" charset="-128"/>
              </a:rPr>
              <a:t>  ･かかりつけ医</a:t>
            </a:r>
            <a:endParaRPr lang="en-US" altLang="ja-JP" sz="1300" b="1" dirty="0" smtClean="0">
              <a:solidFill>
                <a:prstClr val="white"/>
              </a:solidFill>
              <a:latin typeface="Meiryo UI" pitchFamily="50" charset="-128"/>
              <a:ea typeface="Meiryo UI" pitchFamily="50" charset="-128"/>
              <a:cs typeface="Meiryo UI" pitchFamily="50" charset="-128"/>
            </a:endParaRPr>
          </a:p>
          <a:p>
            <a:pPr fontAlgn="auto">
              <a:spcBef>
                <a:spcPts val="300"/>
              </a:spcBef>
              <a:spcAft>
                <a:spcPts val="0"/>
              </a:spcAft>
            </a:pPr>
            <a:r>
              <a:rPr lang="ja-JP" altLang="en-US" sz="1300" b="1" dirty="0" smtClean="0">
                <a:solidFill>
                  <a:prstClr val="white"/>
                </a:solidFill>
                <a:latin typeface="Meiryo UI" pitchFamily="50" charset="-128"/>
                <a:ea typeface="Meiryo UI" pitchFamily="50" charset="-128"/>
                <a:cs typeface="Meiryo UI" pitchFamily="50" charset="-128"/>
              </a:rPr>
              <a:t>  ･地域の連携病院</a:t>
            </a:r>
            <a:endParaRPr lang="en-US" altLang="ja-JP" sz="1300" b="1" dirty="0" smtClean="0">
              <a:solidFill>
                <a:prstClr val="white"/>
              </a:solidFill>
              <a:latin typeface="Meiryo UI" pitchFamily="50" charset="-128"/>
              <a:ea typeface="Meiryo UI" pitchFamily="50" charset="-128"/>
              <a:cs typeface="Meiryo UI" pitchFamily="50" charset="-128"/>
            </a:endParaRPr>
          </a:p>
        </p:txBody>
      </p:sp>
      <p:sp>
        <p:nvSpPr>
          <p:cNvPr id="236" name="円/楕円 235"/>
          <p:cNvSpPr/>
          <p:nvPr/>
        </p:nvSpPr>
        <p:spPr>
          <a:xfrm>
            <a:off x="5061098" y="2903397"/>
            <a:ext cx="2456120" cy="147721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9" name="テキスト ボックス 8"/>
          <p:cNvSpPr txBox="1"/>
          <p:nvPr/>
        </p:nvSpPr>
        <p:spPr>
          <a:xfrm>
            <a:off x="6028660" y="2346280"/>
            <a:ext cx="2190750" cy="584775"/>
          </a:xfrm>
          <a:prstGeom prst="rect">
            <a:avLst/>
          </a:prstGeom>
          <a:noFill/>
        </p:spPr>
        <p:txBody>
          <a:bodyPr wrap="square" rtlCol="0">
            <a:spAutoFit/>
          </a:bodyPr>
          <a:lstStyle/>
          <a:p>
            <a:pPr fontAlgn="auto">
              <a:spcBef>
                <a:spcPts val="0"/>
              </a:spcBef>
              <a:spcAft>
                <a:spcPts val="0"/>
              </a:spcAft>
            </a:pPr>
            <a:r>
              <a:rPr lang="ja-JP" altLang="en-US" sz="1400" b="1" dirty="0" smtClean="0">
                <a:solidFill>
                  <a:srgbClr val="9BBB59">
                    <a:lumMod val="75000"/>
                  </a:srgbClr>
                </a:solidFill>
                <a:latin typeface="Meiryo UI" pitchFamily="50" charset="-128"/>
                <a:ea typeface="Meiryo UI" pitchFamily="50" charset="-128"/>
                <a:cs typeface="Meiryo UI" pitchFamily="50" charset="-128"/>
              </a:rPr>
              <a:t> 介護が必要になったら･･･</a:t>
            </a:r>
            <a:endParaRPr lang="en-US" altLang="ja-JP" sz="1400" b="1" dirty="0" smtClean="0">
              <a:solidFill>
                <a:srgbClr val="9BBB59">
                  <a:lumMod val="75000"/>
                </a:srgb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800" b="1" dirty="0" smtClean="0">
                <a:solidFill>
                  <a:srgbClr val="9BBB59">
                    <a:lumMod val="75000"/>
                  </a:srgbClr>
                </a:solidFill>
                <a:latin typeface="Meiryo UI" pitchFamily="50" charset="-128"/>
                <a:ea typeface="Meiryo UI" pitchFamily="50" charset="-128"/>
                <a:cs typeface="Meiryo UI" pitchFamily="50" charset="-128"/>
              </a:rPr>
              <a:t>   介    護</a:t>
            </a:r>
            <a:endParaRPr lang="en-US" altLang="ja-JP" sz="1800" b="1" dirty="0" smtClean="0">
              <a:solidFill>
                <a:srgbClr val="9BBB59">
                  <a:lumMod val="75000"/>
                </a:srgbClr>
              </a:solidFill>
              <a:latin typeface="Meiryo UI" pitchFamily="50" charset="-128"/>
              <a:ea typeface="Meiryo UI" pitchFamily="50" charset="-128"/>
              <a:cs typeface="Meiryo UI" pitchFamily="50" charset="-128"/>
            </a:endParaRPr>
          </a:p>
        </p:txBody>
      </p:sp>
      <p:sp>
        <p:nvSpPr>
          <p:cNvPr id="237" name="テキスト ボックス 236"/>
          <p:cNvSpPr txBox="1"/>
          <p:nvPr/>
        </p:nvSpPr>
        <p:spPr>
          <a:xfrm>
            <a:off x="5401255" y="3018322"/>
            <a:ext cx="2459667" cy="1241365"/>
          </a:xfrm>
          <a:prstGeom prst="rect">
            <a:avLst/>
          </a:prstGeom>
          <a:noFill/>
        </p:spPr>
        <p:txBody>
          <a:bodyPr wrap="square" rtlCol="0">
            <a:spAutoFit/>
          </a:bodyPr>
          <a:lstStyle/>
          <a:p>
            <a:pPr fontAlgn="auto">
              <a:spcBef>
                <a:spcPts val="0"/>
              </a:spcBef>
              <a:spcAft>
                <a:spcPts val="0"/>
              </a:spcAft>
            </a:pPr>
            <a:r>
              <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rPr>
              <a:t>【</a:t>
            </a: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在宅サービス</a:t>
            </a:r>
            <a:r>
              <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rPr>
              <a:t>】</a:t>
            </a:r>
          </a:p>
          <a:p>
            <a:pPr fontAlgn="auto">
              <a:spcBef>
                <a:spcPts val="20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･訪問介護  ･訪問看護 </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･通所介護  ･短期入所</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･小規模多機能型居宅介護</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a:t>
            </a:r>
            <a:r>
              <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rPr>
              <a:t>24</a:t>
            </a: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時間対応の訪問サービス</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･複合型サービス</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40" name="円/楕円 239"/>
          <p:cNvSpPr/>
          <p:nvPr/>
        </p:nvSpPr>
        <p:spPr>
          <a:xfrm>
            <a:off x="2934061" y="5767770"/>
            <a:ext cx="1118039" cy="70057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44" name="円/楕円 243"/>
          <p:cNvSpPr/>
          <p:nvPr/>
        </p:nvSpPr>
        <p:spPr>
          <a:xfrm>
            <a:off x="4823625" y="5807267"/>
            <a:ext cx="1118039" cy="70057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45" name="円/楕円 244"/>
          <p:cNvSpPr/>
          <p:nvPr/>
        </p:nvSpPr>
        <p:spPr>
          <a:xfrm>
            <a:off x="3868628" y="5858186"/>
            <a:ext cx="1118039" cy="70057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43" name="テキスト ボックス 242"/>
          <p:cNvSpPr txBox="1"/>
          <p:nvPr/>
        </p:nvSpPr>
        <p:spPr>
          <a:xfrm>
            <a:off x="3708866" y="6059861"/>
            <a:ext cx="1775135" cy="292388"/>
          </a:xfrm>
          <a:prstGeom prst="rect">
            <a:avLst/>
          </a:prstGeom>
          <a:noFill/>
        </p:spPr>
        <p:txBody>
          <a:bodyPr wrap="square" rtlCol="0">
            <a:spAutoFit/>
          </a:bodyPr>
          <a:lstStyle/>
          <a:p>
            <a:pPr fontAlgn="auto">
              <a:spcBef>
                <a:spcPts val="0"/>
              </a:spcBef>
              <a:spcAft>
                <a:spcPts val="0"/>
              </a:spcAft>
            </a:pP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 自治会   ボランティア</a:t>
            </a:r>
            <a:endPar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39" name="テキスト ボックス 238"/>
          <p:cNvSpPr txBox="1"/>
          <p:nvPr/>
        </p:nvSpPr>
        <p:spPr>
          <a:xfrm>
            <a:off x="7193036" y="2856740"/>
            <a:ext cx="1746954" cy="769441"/>
          </a:xfrm>
          <a:prstGeom prst="rect">
            <a:avLst/>
          </a:prstGeom>
          <a:noFill/>
        </p:spPr>
        <p:txBody>
          <a:bodyPr wrap="square" rtlCol="0">
            <a:spAutoFit/>
          </a:bodyPr>
          <a:lstStyle/>
          <a:p>
            <a:pPr fontAlgn="auto">
              <a:spcBef>
                <a:spcPts val="0"/>
              </a:spcBef>
              <a:spcAft>
                <a:spcPts val="0"/>
              </a:spcAft>
            </a:pPr>
            <a:r>
              <a:rPr lang="en-US" altLang="ja-JP" sz="1100" b="1" dirty="0" smtClean="0">
                <a:solidFill>
                  <a:prstClr val="white"/>
                </a:solidFill>
                <a:latin typeface="Meiryo UI" pitchFamily="50" charset="-128"/>
                <a:ea typeface="Meiryo UI" pitchFamily="50" charset="-128"/>
                <a:cs typeface="Meiryo UI" pitchFamily="50" charset="-128"/>
              </a:rPr>
              <a:t>【</a:t>
            </a:r>
            <a:r>
              <a:rPr lang="ja-JP" altLang="en-US" sz="1100" b="1" dirty="0" smtClean="0">
                <a:solidFill>
                  <a:prstClr val="white"/>
                </a:solidFill>
                <a:latin typeface="Meiryo UI" pitchFamily="50" charset="-128"/>
                <a:ea typeface="Meiryo UI" pitchFamily="50" charset="-128"/>
                <a:cs typeface="Meiryo UI" pitchFamily="50" charset="-128"/>
              </a:rPr>
              <a:t>施設･居住系サービス</a:t>
            </a:r>
            <a:r>
              <a:rPr lang="en-US" altLang="ja-JP" sz="1100" b="1" dirty="0" smtClean="0">
                <a:solidFill>
                  <a:prstClr val="white"/>
                </a:solidFill>
                <a:latin typeface="Meiryo UI" pitchFamily="50" charset="-128"/>
                <a:ea typeface="Meiryo UI" pitchFamily="50" charset="-128"/>
                <a:cs typeface="Meiryo UI" pitchFamily="50" charset="-128"/>
              </a:rPr>
              <a:t>】</a:t>
            </a:r>
          </a:p>
          <a:p>
            <a:pPr fontAlgn="auto">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･介護老人福祉施設</a:t>
            </a:r>
            <a:endParaRPr lang="en-US" altLang="ja-JP" sz="1100" b="1" dirty="0" smtClean="0">
              <a:solidFill>
                <a:prstClr val="white"/>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･介護老人保健施設</a:t>
            </a:r>
            <a:endParaRPr lang="en-US" altLang="ja-JP" sz="1100" b="1" dirty="0" smtClean="0">
              <a:solidFill>
                <a:prstClr val="white"/>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･認知症共同生活介護 等</a:t>
            </a:r>
            <a:endParaRPr lang="en-US" altLang="ja-JP" sz="1100" b="1" dirty="0" smtClean="0">
              <a:solidFill>
                <a:prstClr val="white"/>
              </a:solidFill>
              <a:latin typeface="Meiryo UI" pitchFamily="50" charset="-128"/>
              <a:ea typeface="Meiryo UI" pitchFamily="50" charset="-128"/>
              <a:cs typeface="Meiryo UI" pitchFamily="50" charset="-128"/>
            </a:endParaRPr>
          </a:p>
        </p:txBody>
      </p:sp>
      <p:sp>
        <p:nvSpPr>
          <p:cNvPr id="246" name="円弧 245"/>
          <p:cNvSpPr/>
          <p:nvPr/>
        </p:nvSpPr>
        <p:spPr>
          <a:xfrm rot="6412652">
            <a:off x="4480724" y="3510825"/>
            <a:ext cx="771737" cy="847125"/>
          </a:xfrm>
          <a:prstGeom prst="arc">
            <a:avLst>
              <a:gd name="adj1" fmla="val 4555472"/>
              <a:gd name="adj2" fmla="val 11324351"/>
            </a:avLst>
          </a:prstGeom>
          <a:ln w="50800">
            <a:solidFill>
              <a:schemeClr val="accent3">
                <a:lumMod val="75000"/>
              </a:schemeClr>
            </a:solidFill>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ja-JP" altLang="en-US" sz="1800" smtClean="0">
              <a:solidFill>
                <a:prstClr val="black"/>
              </a:solidFill>
            </a:endParaRPr>
          </a:p>
        </p:txBody>
      </p:sp>
      <p:sp>
        <p:nvSpPr>
          <p:cNvPr id="247" name="円弧 246"/>
          <p:cNvSpPr/>
          <p:nvPr/>
        </p:nvSpPr>
        <p:spPr>
          <a:xfrm rot="10265966">
            <a:off x="2781494" y="3846336"/>
            <a:ext cx="721440" cy="654257"/>
          </a:xfrm>
          <a:prstGeom prst="arc">
            <a:avLst>
              <a:gd name="adj1" fmla="val 15935650"/>
              <a:gd name="adj2" fmla="val 765473"/>
            </a:avLst>
          </a:prstGeom>
          <a:ln w="50800">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ja-JP" altLang="en-US" sz="1800" smtClean="0">
              <a:solidFill>
                <a:prstClr val="black"/>
              </a:solidFill>
            </a:endParaRPr>
          </a:p>
        </p:txBody>
      </p:sp>
      <p:sp>
        <p:nvSpPr>
          <p:cNvPr id="248" name="円弧 247"/>
          <p:cNvSpPr/>
          <p:nvPr/>
        </p:nvSpPr>
        <p:spPr>
          <a:xfrm rot="8340376">
            <a:off x="2853551" y="3579677"/>
            <a:ext cx="913080" cy="810787"/>
          </a:xfrm>
          <a:prstGeom prst="arc">
            <a:avLst>
              <a:gd name="adj1" fmla="val 6917379"/>
              <a:gd name="adj2" fmla="val 13599718"/>
            </a:avLst>
          </a:prstGeom>
          <a:ln w="50800">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ja-JP" altLang="en-US" sz="1800" smtClean="0">
              <a:solidFill>
                <a:prstClr val="black"/>
              </a:solidFill>
            </a:endParaRPr>
          </a:p>
        </p:txBody>
      </p:sp>
      <p:sp>
        <p:nvSpPr>
          <p:cNvPr id="249" name="テキスト ボックス 248"/>
          <p:cNvSpPr txBox="1"/>
          <p:nvPr/>
        </p:nvSpPr>
        <p:spPr>
          <a:xfrm>
            <a:off x="3095627" y="3086594"/>
            <a:ext cx="1005752" cy="292388"/>
          </a:xfrm>
          <a:prstGeom prst="rect">
            <a:avLst/>
          </a:prstGeom>
          <a:noFill/>
        </p:spPr>
        <p:txBody>
          <a:bodyPr wrap="square" rtlCol="0">
            <a:spAutoFit/>
          </a:bodyPr>
          <a:lstStyle/>
          <a:p>
            <a:pPr fontAlgn="auto">
              <a:spcBef>
                <a:spcPts val="0"/>
              </a:spcBef>
              <a:spcAft>
                <a:spcPts val="0"/>
              </a:spcAft>
            </a:pPr>
            <a:r>
              <a:rPr lang="ja-JP" altLang="en-US" sz="1300" b="1" dirty="0" smtClean="0">
                <a:solidFill>
                  <a:srgbClr val="4F81BD">
                    <a:lumMod val="75000"/>
                  </a:srgbClr>
                </a:solidFill>
                <a:latin typeface="Meiryo UI" pitchFamily="50" charset="-128"/>
                <a:ea typeface="Meiryo UI" pitchFamily="50" charset="-128"/>
                <a:cs typeface="Meiryo UI" pitchFamily="50" charset="-128"/>
              </a:rPr>
              <a:t>通院･入院</a:t>
            </a:r>
            <a:endParaRPr lang="en-US" altLang="ja-JP" sz="1300" b="1" dirty="0" smtClean="0">
              <a:solidFill>
                <a:srgbClr val="4F81BD">
                  <a:lumMod val="75000"/>
                </a:srgbClr>
              </a:solidFill>
              <a:latin typeface="Meiryo UI" pitchFamily="50" charset="-128"/>
              <a:ea typeface="Meiryo UI" pitchFamily="50" charset="-128"/>
              <a:cs typeface="Meiryo UI" pitchFamily="50" charset="-128"/>
            </a:endParaRPr>
          </a:p>
        </p:txBody>
      </p:sp>
      <p:sp>
        <p:nvSpPr>
          <p:cNvPr id="250" name="テキスト ボックス 249"/>
          <p:cNvSpPr txBox="1"/>
          <p:nvPr/>
        </p:nvSpPr>
        <p:spPr>
          <a:xfrm>
            <a:off x="4267584" y="3068267"/>
            <a:ext cx="1005752" cy="292388"/>
          </a:xfrm>
          <a:prstGeom prst="rect">
            <a:avLst/>
          </a:prstGeom>
          <a:noFill/>
        </p:spPr>
        <p:txBody>
          <a:bodyPr wrap="square" rtlCol="0">
            <a:spAutoFit/>
          </a:bodyPr>
          <a:lstStyle/>
          <a:p>
            <a:pPr fontAlgn="auto">
              <a:spcBef>
                <a:spcPts val="0"/>
              </a:spcBef>
              <a:spcAft>
                <a:spcPts val="0"/>
              </a:spcAft>
            </a:pPr>
            <a:r>
              <a:rPr lang="ja-JP" altLang="en-US" sz="1300" b="1" dirty="0" smtClean="0">
                <a:solidFill>
                  <a:srgbClr val="9BBB59">
                    <a:lumMod val="75000"/>
                  </a:srgbClr>
                </a:solidFill>
                <a:latin typeface="Meiryo UI" pitchFamily="50" charset="-128"/>
                <a:ea typeface="Meiryo UI" pitchFamily="50" charset="-128"/>
                <a:cs typeface="Meiryo UI" pitchFamily="50" charset="-128"/>
              </a:rPr>
              <a:t>通所･入所</a:t>
            </a:r>
            <a:endParaRPr lang="en-US" altLang="ja-JP" sz="1300" b="1" dirty="0" smtClean="0">
              <a:solidFill>
                <a:srgbClr val="9BBB59">
                  <a:lumMod val="75000"/>
                </a:srgbClr>
              </a:solidFill>
              <a:latin typeface="Meiryo UI" pitchFamily="50" charset="-128"/>
              <a:ea typeface="Meiryo UI" pitchFamily="50" charset="-128"/>
              <a:cs typeface="Meiryo UI" pitchFamily="50" charset="-128"/>
            </a:endParaRPr>
          </a:p>
        </p:txBody>
      </p:sp>
      <p:sp>
        <p:nvSpPr>
          <p:cNvPr id="251" name="円弧 250"/>
          <p:cNvSpPr/>
          <p:nvPr/>
        </p:nvSpPr>
        <p:spPr>
          <a:xfrm rot="4933733">
            <a:off x="4769280" y="3815806"/>
            <a:ext cx="689961" cy="939225"/>
          </a:xfrm>
          <a:prstGeom prst="arc">
            <a:avLst>
              <a:gd name="adj1" fmla="val 16816069"/>
              <a:gd name="adj2" fmla="val 21411095"/>
            </a:avLst>
          </a:prstGeom>
          <a:ln w="50800">
            <a:solidFill>
              <a:schemeClr val="accent3">
                <a:lumMod val="75000"/>
              </a:schemeClr>
            </a:solidFill>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ja-JP" altLang="en-US" sz="1800" smtClean="0">
              <a:solidFill>
                <a:prstClr val="black"/>
              </a:solidFill>
            </a:endParaRPr>
          </a:p>
        </p:txBody>
      </p:sp>
      <p:sp>
        <p:nvSpPr>
          <p:cNvPr id="252" name="円弧 251"/>
          <p:cNvSpPr/>
          <p:nvPr/>
        </p:nvSpPr>
        <p:spPr>
          <a:xfrm rot="11352744">
            <a:off x="3090167" y="4858003"/>
            <a:ext cx="763982" cy="870640"/>
          </a:xfrm>
          <a:prstGeom prst="arc">
            <a:avLst>
              <a:gd name="adj1" fmla="val 17033706"/>
              <a:gd name="adj2" fmla="val 3688238"/>
            </a:avLst>
          </a:prstGeom>
          <a:ln w="50800">
            <a:solidFill>
              <a:schemeClr val="accent2"/>
            </a:solidFill>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ja-JP" altLang="en-US" sz="1800" smtClean="0">
              <a:solidFill>
                <a:prstClr val="black"/>
              </a:solidFill>
            </a:endParaRPr>
          </a:p>
        </p:txBody>
      </p:sp>
      <p:sp>
        <p:nvSpPr>
          <p:cNvPr id="253" name="円弧 252"/>
          <p:cNvSpPr/>
          <p:nvPr/>
        </p:nvSpPr>
        <p:spPr>
          <a:xfrm rot="9951398">
            <a:off x="4395133" y="4933900"/>
            <a:ext cx="1149201" cy="966433"/>
          </a:xfrm>
          <a:prstGeom prst="arc">
            <a:avLst>
              <a:gd name="adj1" fmla="val 7798388"/>
              <a:gd name="adj2" fmla="val 14013663"/>
            </a:avLst>
          </a:prstGeom>
          <a:ln w="50800">
            <a:solidFill>
              <a:schemeClr val="accent2"/>
            </a:solidFill>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lang="ja-JP" altLang="en-US" sz="1800" smtClean="0">
              <a:solidFill>
                <a:prstClr val="black"/>
              </a:solidFill>
            </a:endParaRPr>
          </a:p>
        </p:txBody>
      </p:sp>
      <p:sp>
        <p:nvSpPr>
          <p:cNvPr id="254" name="テキスト ボックス 253"/>
          <p:cNvSpPr txBox="1"/>
          <p:nvPr/>
        </p:nvSpPr>
        <p:spPr>
          <a:xfrm>
            <a:off x="6462892" y="4831330"/>
            <a:ext cx="2289654" cy="1451679"/>
          </a:xfrm>
          <a:prstGeom prst="rect">
            <a:avLst/>
          </a:prstGeom>
          <a:solidFill>
            <a:schemeClr val="bg1"/>
          </a:solidFill>
          <a:ln w="22225">
            <a:solidFill>
              <a:schemeClr val="tx1">
                <a:lumMod val="65000"/>
                <a:lumOff val="35000"/>
              </a:schemeClr>
            </a:solidFill>
            <a:prstDash val="sysDash"/>
          </a:ln>
        </p:spPr>
        <p:txBody>
          <a:bodyPr wrap="square" rtlCol="0">
            <a:spAutoFit/>
          </a:bodyPr>
          <a:lstStyle/>
          <a:p>
            <a:pPr fontAlgn="auto">
              <a:spcBef>
                <a:spcPts val="60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fontAlgn="auto">
              <a:spcBef>
                <a:spcPts val="6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地域包括ケアシステムは、</a:t>
            </a:r>
            <a:endParaRPr lang="en-US" altLang="ja-JP" sz="1300" b="1" dirty="0" smtClean="0">
              <a:solidFill>
                <a:prstClr val="black"/>
              </a:solidFill>
              <a:latin typeface="Meiryo UI" pitchFamily="50" charset="-128"/>
              <a:ea typeface="Meiryo UI" pitchFamily="50" charset="-128"/>
              <a:cs typeface="Meiryo UI" pitchFamily="50" charset="-128"/>
            </a:endParaRPr>
          </a:p>
          <a:p>
            <a:pPr fontAlgn="auto">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おおむね</a:t>
            </a:r>
            <a:r>
              <a:rPr lang="en-US" altLang="ja-JP" sz="1300" b="1" dirty="0" smtClean="0">
                <a:solidFill>
                  <a:prstClr val="black"/>
                </a:solidFill>
                <a:latin typeface="Meiryo UI" pitchFamily="50" charset="-128"/>
                <a:ea typeface="Meiryo UI" pitchFamily="50" charset="-128"/>
                <a:cs typeface="Meiryo UI" pitchFamily="50" charset="-128"/>
              </a:rPr>
              <a:t>30</a:t>
            </a:r>
            <a:r>
              <a:rPr lang="ja-JP" altLang="en-US" sz="1300" b="1" dirty="0" smtClean="0">
                <a:solidFill>
                  <a:prstClr val="black"/>
                </a:solidFill>
                <a:latin typeface="Meiryo UI" pitchFamily="50" charset="-128"/>
                <a:ea typeface="Meiryo UI" pitchFamily="50" charset="-128"/>
                <a:cs typeface="Meiryo UI" pitchFamily="50" charset="-128"/>
              </a:rPr>
              <a:t>分以内に</a:t>
            </a:r>
            <a:endParaRPr lang="en-US" altLang="ja-JP" sz="1300" b="1" dirty="0" smtClean="0">
              <a:solidFill>
                <a:prstClr val="black"/>
              </a:solidFill>
              <a:latin typeface="Meiryo UI" pitchFamily="50" charset="-128"/>
              <a:ea typeface="Meiryo UI" pitchFamily="50" charset="-128"/>
              <a:cs typeface="Meiryo UI" pitchFamily="50" charset="-128"/>
            </a:endParaRPr>
          </a:p>
          <a:p>
            <a:pPr fontAlgn="auto">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必要なサービスが提供される</a:t>
            </a:r>
            <a:endParaRPr lang="en-US" altLang="ja-JP" sz="1300" b="1" dirty="0" smtClean="0">
              <a:solidFill>
                <a:prstClr val="black"/>
              </a:solidFill>
              <a:latin typeface="Meiryo UI" pitchFamily="50" charset="-128"/>
              <a:ea typeface="Meiryo UI" pitchFamily="50" charset="-128"/>
              <a:cs typeface="Meiryo UI" pitchFamily="50" charset="-128"/>
            </a:endParaRPr>
          </a:p>
          <a:p>
            <a:pPr fontAlgn="auto">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日常生活圏域（中学校区）</a:t>
            </a:r>
            <a:endParaRPr lang="en-US" altLang="ja-JP" sz="1300" b="1" dirty="0" smtClean="0">
              <a:solidFill>
                <a:prstClr val="black"/>
              </a:solidFill>
              <a:latin typeface="Meiryo UI" pitchFamily="50" charset="-128"/>
              <a:ea typeface="Meiryo UI" pitchFamily="50" charset="-128"/>
              <a:cs typeface="Meiryo UI" pitchFamily="50" charset="-128"/>
            </a:endParaRPr>
          </a:p>
          <a:p>
            <a:pPr fontAlgn="auto">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を単位として想定</a:t>
            </a:r>
            <a:endParaRPr lang="en-US" altLang="ja-JP" sz="1300" b="1" dirty="0" smtClean="0">
              <a:solidFill>
                <a:prstClr val="black"/>
              </a:solidFill>
              <a:latin typeface="Meiryo UI" pitchFamily="50" charset="-128"/>
              <a:ea typeface="Meiryo UI" pitchFamily="50" charset="-128"/>
              <a:cs typeface="Meiryo UI" pitchFamily="50" charset="-128"/>
            </a:endParaRPr>
          </a:p>
          <a:p>
            <a:pPr fontAlgn="auto">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fontAlgn="auto">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fontAlgn="auto">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fontAlgn="auto">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p:txBody>
      </p:sp>
      <p:sp>
        <p:nvSpPr>
          <p:cNvPr id="255" name="テキスト ボックス 254"/>
          <p:cNvSpPr txBox="1"/>
          <p:nvPr/>
        </p:nvSpPr>
        <p:spPr>
          <a:xfrm>
            <a:off x="437869" y="5433260"/>
            <a:ext cx="1737646" cy="646331"/>
          </a:xfrm>
          <a:prstGeom prst="rect">
            <a:avLst/>
          </a:prstGeom>
          <a:noFill/>
        </p:spPr>
        <p:txBody>
          <a:bodyPr wrap="square" rtlCol="0">
            <a:spAutoFit/>
          </a:bodyPr>
          <a:lstStyle/>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相談業務や</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サービスのコーディネート</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fontAlgn="auto">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を行う</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57" name="Text Box 2"/>
          <p:cNvSpPr txBox="1">
            <a:spLocks noChangeArrowheads="1"/>
          </p:cNvSpPr>
          <p:nvPr/>
        </p:nvSpPr>
        <p:spPr bwMode="auto">
          <a:xfrm>
            <a:off x="2681218" y="2029362"/>
            <a:ext cx="3485633" cy="3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800" b="1" dirty="0">
                <a:solidFill>
                  <a:prstClr val="black"/>
                </a:solidFill>
                <a:latin typeface="Meiryo UI" pitchFamily="50" charset="-128"/>
                <a:ea typeface="Meiryo UI" pitchFamily="50" charset="-128"/>
                <a:cs typeface="Meiryo UI" pitchFamily="50" charset="-128"/>
              </a:rPr>
              <a:t>地域包括</a:t>
            </a:r>
            <a:r>
              <a:rPr lang="ja-JP" altLang="en-US" sz="1800" b="1" dirty="0" smtClean="0">
                <a:solidFill>
                  <a:prstClr val="black"/>
                </a:solidFill>
                <a:latin typeface="Meiryo UI" pitchFamily="50" charset="-128"/>
                <a:ea typeface="Meiryo UI" pitchFamily="50" charset="-128"/>
                <a:cs typeface="Meiryo UI" pitchFamily="50" charset="-128"/>
              </a:rPr>
              <a:t>ケアシステムの姿</a:t>
            </a:r>
            <a:endParaRPr lang="ja-JP" altLang="en-US" sz="1800" b="1" dirty="0">
              <a:solidFill>
                <a:prstClr val="black"/>
              </a:solidFill>
              <a:latin typeface="Meiryo UI" pitchFamily="50" charset="-128"/>
              <a:ea typeface="Meiryo UI" pitchFamily="50" charset="-128"/>
              <a:cs typeface="Meiryo UI" pitchFamily="50" charset="-128"/>
            </a:endParaRPr>
          </a:p>
        </p:txBody>
      </p:sp>
      <p:pic>
        <p:nvPicPr>
          <p:cNvPr id="2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072" t="32978" r="38446" b="46815"/>
          <a:stretch/>
        </p:blipFill>
        <p:spPr bwMode="auto">
          <a:xfrm>
            <a:off x="4433929" y="4012750"/>
            <a:ext cx="694715" cy="530658"/>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9" name="正方形/長方形 258"/>
          <p:cNvSpPr/>
          <p:nvPr/>
        </p:nvSpPr>
        <p:spPr>
          <a:xfrm>
            <a:off x="4413401" y="3980850"/>
            <a:ext cx="156162" cy="221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60" name="正方形/長方形 259"/>
          <p:cNvSpPr/>
          <p:nvPr/>
        </p:nvSpPr>
        <p:spPr>
          <a:xfrm>
            <a:off x="4991121" y="3963122"/>
            <a:ext cx="156162" cy="144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pic>
        <p:nvPicPr>
          <p:cNvPr id="2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139" t="11735" r="69332" b="70649"/>
          <a:stretch/>
        </p:blipFill>
        <p:spPr bwMode="auto">
          <a:xfrm>
            <a:off x="542261" y="3567397"/>
            <a:ext cx="886490" cy="726281"/>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067" t="55775" r="89308" b="24018"/>
          <a:stretch/>
        </p:blipFill>
        <p:spPr bwMode="auto">
          <a:xfrm>
            <a:off x="2071946" y="5161343"/>
            <a:ext cx="433441" cy="689967"/>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2092" t="15925" r="6658" b="70435"/>
          <a:stretch/>
        </p:blipFill>
        <p:spPr bwMode="auto">
          <a:xfrm>
            <a:off x="7599788" y="3644767"/>
            <a:ext cx="867939" cy="511609"/>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5" name="正方形/長方形 264"/>
          <p:cNvSpPr/>
          <p:nvPr/>
        </p:nvSpPr>
        <p:spPr>
          <a:xfrm rot="19026107">
            <a:off x="4405854" y="4169909"/>
            <a:ext cx="93971" cy="74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sz="1800" smtClean="0">
              <a:solidFill>
                <a:prstClr val="white"/>
              </a:solidFill>
            </a:endParaRPr>
          </a:p>
        </p:txBody>
      </p:sp>
      <p:sp>
        <p:nvSpPr>
          <p:cNvPr id="266" name="テキスト ボックス 265"/>
          <p:cNvSpPr txBox="1"/>
          <p:nvPr/>
        </p:nvSpPr>
        <p:spPr>
          <a:xfrm>
            <a:off x="2946764" y="5940945"/>
            <a:ext cx="3579713" cy="292388"/>
          </a:xfrm>
          <a:prstGeom prst="rect">
            <a:avLst/>
          </a:prstGeom>
          <a:noFill/>
        </p:spPr>
        <p:txBody>
          <a:bodyPr wrap="square" rtlCol="0">
            <a:spAutoFit/>
          </a:bodyPr>
          <a:lstStyle/>
          <a:p>
            <a:pPr fontAlgn="auto">
              <a:spcBef>
                <a:spcPts val="0"/>
              </a:spcBef>
              <a:spcAft>
                <a:spcPts val="0"/>
              </a:spcAft>
            </a:pP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老人クラブ                             </a:t>
            </a:r>
            <a:r>
              <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rPr>
              <a:t>NPO</a:t>
            </a: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 等</a:t>
            </a:r>
            <a:endPar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endParaRPr>
          </a:p>
        </p:txBody>
      </p:sp>
      <p:pic>
        <p:nvPicPr>
          <p:cNvPr id="26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9018" t="13141" r="30191" b="73497"/>
          <a:stretch/>
        </p:blipFill>
        <p:spPr bwMode="auto">
          <a:xfrm>
            <a:off x="6585286" y="4091223"/>
            <a:ext cx="802283" cy="489897"/>
          </a:xfrm>
          <a:prstGeom prst="rect">
            <a:avLst/>
          </a:prstGeom>
          <a:noFill/>
          <a:ln w="412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 Box 2"/>
          <p:cNvSpPr txBox="1">
            <a:spLocks noChangeArrowheads="1"/>
          </p:cNvSpPr>
          <p:nvPr/>
        </p:nvSpPr>
        <p:spPr bwMode="auto">
          <a:xfrm>
            <a:off x="6604560" y="6473374"/>
            <a:ext cx="2395955" cy="26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200" b="1" dirty="0" smtClean="0">
                <a:solidFill>
                  <a:prstClr val="black"/>
                </a:solidFill>
                <a:latin typeface="Meiryo UI" pitchFamily="50" charset="-128"/>
                <a:ea typeface="Meiryo UI" pitchFamily="50" charset="-128"/>
                <a:cs typeface="Meiryo UI" pitchFamily="50" charset="-128"/>
              </a:rPr>
              <a:t>（厚生労働省資料を一部改変）</a:t>
            </a:r>
            <a:endParaRPr lang="ja-JP" altLang="en-US" sz="1200" b="1" dirty="0">
              <a:solidFill>
                <a:prstClr val="black"/>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531061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152302" y="660254"/>
            <a:ext cx="7091919" cy="218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eaLnBrk="0" hangingPunct="0">
              <a:defRPr kumimoji="1" sz="3600">
                <a:solidFill>
                  <a:schemeClr val="tx1"/>
                </a:solidFill>
                <a:latin typeface="Arial" pitchFamily="34" charset="0"/>
                <a:ea typeface="ＭＳ Ｐゴシック" pitchFamily="50" charset="-128"/>
              </a:defRPr>
            </a:lvl1pPr>
            <a:lvl2pPr marL="742950" indent="-285750" defTabSz="908050" eaLnBrk="0" hangingPunct="0">
              <a:defRPr kumimoji="1" sz="3600">
                <a:solidFill>
                  <a:schemeClr val="tx1"/>
                </a:solidFill>
                <a:latin typeface="Arial" pitchFamily="34" charset="0"/>
                <a:ea typeface="ＭＳ Ｐゴシック" pitchFamily="50" charset="-128"/>
              </a:defRPr>
            </a:lvl2pPr>
            <a:lvl3pPr marL="1143000" indent="-228600" defTabSz="908050" eaLnBrk="0" hangingPunct="0">
              <a:defRPr kumimoji="1" sz="3600">
                <a:solidFill>
                  <a:schemeClr val="tx1"/>
                </a:solidFill>
                <a:latin typeface="Arial" pitchFamily="34" charset="0"/>
                <a:ea typeface="ＭＳ Ｐゴシック" pitchFamily="50" charset="-128"/>
              </a:defRPr>
            </a:lvl3pPr>
            <a:lvl4pPr marL="1600200" indent="-228600" defTabSz="908050" eaLnBrk="0" hangingPunct="0">
              <a:defRPr kumimoji="1" sz="3600">
                <a:solidFill>
                  <a:schemeClr val="tx1"/>
                </a:solidFill>
                <a:latin typeface="Arial" pitchFamily="34" charset="0"/>
                <a:ea typeface="ＭＳ Ｐゴシック" pitchFamily="50" charset="-128"/>
              </a:defRPr>
            </a:lvl4pPr>
            <a:lvl5pPr marL="2057400" indent="-228600" defTabSz="908050" eaLnBrk="0" hangingPunct="0">
              <a:defRPr kumimoji="1" sz="3600">
                <a:solidFill>
                  <a:schemeClr val="tx1"/>
                </a:solidFill>
                <a:latin typeface="Arial" pitchFamily="34" charset="0"/>
                <a:ea typeface="ＭＳ Ｐゴシック" pitchFamily="50" charset="-128"/>
              </a:defRPr>
            </a:lvl5pPr>
            <a:lvl6pPr marL="25146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spcBef>
                <a:spcPts val="3000"/>
              </a:spcBef>
            </a:pPr>
            <a:r>
              <a:rPr lang="en-US" altLang="ja-JP" sz="30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en-US" sz="3000" b="1" dirty="0" smtClean="0">
                <a:solidFill>
                  <a:schemeClr val="tx1">
                    <a:lumMod val="50000"/>
                    <a:lumOff val="50000"/>
                  </a:schemeClr>
                </a:solidFill>
                <a:latin typeface="Meiryo UI" pitchFamily="50" charset="-128"/>
                <a:ea typeface="Meiryo UI" pitchFamily="50" charset="-128"/>
                <a:cs typeface="Meiryo UI" pitchFamily="50" charset="-128"/>
              </a:rPr>
              <a:t>参考資料</a:t>
            </a:r>
            <a:r>
              <a:rPr lang="en-US" altLang="ja-JP" sz="3000" b="1" dirty="0" smtClean="0">
                <a:solidFill>
                  <a:schemeClr val="tx1">
                    <a:lumMod val="50000"/>
                    <a:lumOff val="50000"/>
                  </a:schemeClr>
                </a:solidFill>
                <a:latin typeface="Meiryo UI" pitchFamily="50" charset="-128"/>
                <a:ea typeface="Meiryo UI" pitchFamily="50" charset="-128"/>
                <a:cs typeface="Meiryo UI" pitchFamily="50" charset="-128"/>
              </a:rPr>
              <a:t>】</a:t>
            </a:r>
          </a:p>
          <a:p>
            <a:pPr algn="ctr" eaLnBrk="1" hangingPunct="1">
              <a:spcBef>
                <a:spcPts val="600"/>
              </a:spcBef>
            </a:pPr>
            <a:endParaRPr lang="en-US" altLang="ja-JP" sz="1050" b="1" dirty="0" smtClean="0">
              <a:solidFill>
                <a:srgbClr val="7030A0"/>
              </a:solidFill>
              <a:latin typeface="Meiryo UI" pitchFamily="50" charset="-128"/>
              <a:ea typeface="Meiryo UI" pitchFamily="50" charset="-128"/>
              <a:cs typeface="Meiryo UI" pitchFamily="50" charset="-128"/>
            </a:endParaRPr>
          </a:p>
          <a:p>
            <a:pPr eaLnBrk="1" hangingPunct="1">
              <a:spcBef>
                <a:spcPts val="1800"/>
              </a:spcBef>
            </a:pPr>
            <a:r>
              <a:rPr lang="ja-JP" altLang="en-US" sz="2800" b="1" dirty="0">
                <a:solidFill>
                  <a:srgbClr val="7030A0"/>
                </a:solidFill>
                <a:latin typeface="Meiryo UI" pitchFamily="50" charset="-128"/>
                <a:ea typeface="Meiryo UI" pitchFamily="50" charset="-128"/>
                <a:cs typeface="Meiryo UI" pitchFamily="50" charset="-128"/>
              </a:rPr>
              <a:t> </a:t>
            </a:r>
            <a:r>
              <a:rPr lang="ja-JP" altLang="en-US" sz="2800" b="1" dirty="0" smtClean="0">
                <a:solidFill>
                  <a:srgbClr val="7030A0"/>
                </a:solidFill>
                <a:latin typeface="Meiryo UI" pitchFamily="50" charset="-128"/>
                <a:ea typeface="Meiryo UI" pitchFamily="50" charset="-128"/>
                <a:cs typeface="Meiryo UI" pitchFamily="50" charset="-128"/>
              </a:rPr>
              <a:t>     ●演習の目的･意義</a:t>
            </a:r>
            <a:endParaRPr lang="en-US" altLang="ja-JP" sz="2800" b="1" dirty="0" smtClean="0">
              <a:solidFill>
                <a:srgbClr val="7030A0"/>
              </a:solidFill>
              <a:latin typeface="Meiryo UI" pitchFamily="50" charset="-128"/>
              <a:ea typeface="Meiryo UI" pitchFamily="50" charset="-128"/>
              <a:cs typeface="Meiryo UI" pitchFamily="50" charset="-128"/>
            </a:endParaRPr>
          </a:p>
          <a:p>
            <a:pPr eaLnBrk="1" hangingPunct="1">
              <a:spcBef>
                <a:spcPts val="2400"/>
              </a:spcBef>
            </a:pPr>
            <a:r>
              <a:rPr lang="ja-JP" altLang="en-US" sz="2800" b="1" dirty="0">
                <a:solidFill>
                  <a:srgbClr val="7030A0"/>
                </a:solidFill>
                <a:latin typeface="Meiryo UI" pitchFamily="50" charset="-128"/>
                <a:ea typeface="Meiryo UI" pitchFamily="50" charset="-128"/>
                <a:cs typeface="Meiryo UI" pitchFamily="50" charset="-128"/>
              </a:rPr>
              <a:t> </a:t>
            </a:r>
            <a:r>
              <a:rPr lang="ja-JP" altLang="en-US" sz="2800" b="1" dirty="0" smtClean="0">
                <a:solidFill>
                  <a:srgbClr val="7030A0"/>
                </a:solidFill>
                <a:latin typeface="Meiryo UI" pitchFamily="50" charset="-128"/>
                <a:ea typeface="Meiryo UI" pitchFamily="50" charset="-128"/>
                <a:cs typeface="Meiryo UI" pitchFamily="50" charset="-128"/>
              </a:rPr>
              <a:t>     ●サンプル事例</a:t>
            </a:r>
            <a:endParaRPr lang="en-US" altLang="ja-JP" sz="2800" b="1" dirty="0" smtClean="0">
              <a:solidFill>
                <a:srgbClr val="7030A0"/>
              </a:solidFill>
              <a:latin typeface="Meiryo UI" pitchFamily="50" charset="-128"/>
              <a:ea typeface="Meiryo UI" pitchFamily="50" charset="-128"/>
              <a:cs typeface="Meiryo UI" pitchFamily="50" charset="-128"/>
            </a:endParaRPr>
          </a:p>
        </p:txBody>
      </p:sp>
      <p:sp>
        <p:nvSpPr>
          <p:cNvPr id="3" name="コンテンツ プレースホルダ 2"/>
          <p:cNvSpPr txBox="1">
            <a:spLocks/>
          </p:cNvSpPr>
          <p:nvPr/>
        </p:nvSpPr>
        <p:spPr bwMode="auto">
          <a:xfrm>
            <a:off x="635294" y="4189230"/>
            <a:ext cx="8125934" cy="2020184"/>
          </a:xfrm>
          <a:prstGeom prst="rect">
            <a:avLst/>
          </a:prstGeom>
          <a:noFill/>
          <a:ln w="28575">
            <a:solidFill>
              <a:srgbClr val="EC6764"/>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marL="180975" indent="0" eaLnBrk="1" hangingPunct="1">
              <a:lnSpc>
                <a:spcPct val="110000"/>
              </a:lnSpc>
              <a:spcBef>
                <a:spcPts val="0"/>
              </a:spcBef>
              <a:buFontTx/>
              <a:buNone/>
            </a:pPr>
            <a:endParaRPr lang="en-US" altLang="ja-JP" sz="300" b="1" dirty="0" smtClean="0">
              <a:solidFill>
                <a:srgbClr val="EC6764"/>
              </a:solidFill>
              <a:latin typeface="Meiryo UI" pitchFamily="50" charset="-128"/>
              <a:ea typeface="Meiryo UI" pitchFamily="50" charset="-128"/>
              <a:cs typeface="Meiryo UI" pitchFamily="50" charset="-128"/>
            </a:endParaRPr>
          </a:p>
          <a:p>
            <a:pPr marL="180975" indent="0" eaLnBrk="1" hangingPunct="1">
              <a:lnSpc>
                <a:spcPct val="110000"/>
              </a:lnSpc>
              <a:spcBef>
                <a:spcPts val="0"/>
              </a:spcBef>
              <a:buFontTx/>
              <a:buNone/>
            </a:pPr>
            <a:r>
              <a:rPr lang="ja-JP" altLang="en-US" sz="2200" b="1" dirty="0" smtClean="0">
                <a:solidFill>
                  <a:srgbClr val="EC6764"/>
                </a:solidFill>
                <a:latin typeface="Meiryo UI" pitchFamily="50" charset="-128"/>
                <a:ea typeface="Meiryo UI" pitchFamily="50" charset="-128"/>
                <a:cs typeface="Meiryo UI" pitchFamily="50" charset="-128"/>
              </a:rPr>
              <a:t>演習については、実施要綱の標準カリキュラムには含まれませんが、都道府県等での研修実施の際に、各地域の事例を用いてグループワーク等を行うことを妨げるものではありません。</a:t>
            </a:r>
            <a:endParaRPr lang="en-US" altLang="ja-JP" sz="2200" b="1" dirty="0" smtClean="0">
              <a:solidFill>
                <a:srgbClr val="EC6764"/>
              </a:solidFill>
              <a:latin typeface="Meiryo UI" pitchFamily="50" charset="-128"/>
              <a:ea typeface="Meiryo UI" pitchFamily="50" charset="-128"/>
              <a:cs typeface="Meiryo UI" pitchFamily="50" charset="-128"/>
            </a:endParaRPr>
          </a:p>
          <a:p>
            <a:pPr marL="180975" indent="0" eaLnBrk="1" hangingPunct="1">
              <a:lnSpc>
                <a:spcPct val="110000"/>
              </a:lnSpc>
              <a:spcBef>
                <a:spcPct val="0"/>
              </a:spcBef>
              <a:buFontTx/>
              <a:buNone/>
            </a:pPr>
            <a:r>
              <a:rPr lang="ja-JP" altLang="en-US" sz="2200" b="1" dirty="0" smtClean="0">
                <a:solidFill>
                  <a:srgbClr val="EC6764"/>
                </a:solidFill>
                <a:latin typeface="Meiryo UI" pitchFamily="50" charset="-128"/>
                <a:ea typeface="Meiryo UI" pitchFamily="50" charset="-128"/>
                <a:cs typeface="Meiryo UI" pitchFamily="50" charset="-128"/>
              </a:rPr>
              <a:t>以降のサンプル事例は、適当な事例がない場合、また、事例の選定にあたっての参考としてください。</a:t>
            </a:r>
            <a:endParaRPr lang="en-US" altLang="ja-JP" sz="2200" b="1" dirty="0" smtClean="0">
              <a:solidFill>
                <a:srgbClr val="EC6764"/>
              </a:solidFill>
              <a:latin typeface="Meiryo UI" pitchFamily="50" charset="-128"/>
              <a:ea typeface="Meiryo UI" pitchFamily="50" charset="-128"/>
              <a:cs typeface="Meiryo UI" pitchFamily="50" charset="-128"/>
            </a:endParaRPr>
          </a:p>
        </p:txBody>
      </p:sp>
      <p:sp>
        <p:nvSpPr>
          <p:cNvPr id="4" name="Text Box 2"/>
          <p:cNvSpPr txBox="1">
            <a:spLocks noChangeArrowheads="1"/>
          </p:cNvSpPr>
          <p:nvPr/>
        </p:nvSpPr>
        <p:spPr bwMode="auto">
          <a:xfrm>
            <a:off x="4348713" y="2345084"/>
            <a:ext cx="3168506" cy="159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eaLnBrk="0" hangingPunct="0">
              <a:defRPr kumimoji="1" sz="3600">
                <a:solidFill>
                  <a:schemeClr val="tx1"/>
                </a:solidFill>
                <a:latin typeface="Arial" pitchFamily="34" charset="0"/>
                <a:ea typeface="ＭＳ Ｐゴシック" pitchFamily="50" charset="-128"/>
              </a:defRPr>
            </a:lvl1pPr>
            <a:lvl2pPr marL="742950" indent="-285750" defTabSz="908050" eaLnBrk="0" hangingPunct="0">
              <a:defRPr kumimoji="1" sz="3600">
                <a:solidFill>
                  <a:schemeClr val="tx1"/>
                </a:solidFill>
                <a:latin typeface="Arial" pitchFamily="34" charset="0"/>
                <a:ea typeface="ＭＳ Ｐゴシック" pitchFamily="50" charset="-128"/>
              </a:defRPr>
            </a:lvl2pPr>
            <a:lvl3pPr marL="1143000" indent="-228600" defTabSz="908050" eaLnBrk="0" hangingPunct="0">
              <a:defRPr kumimoji="1" sz="3600">
                <a:solidFill>
                  <a:schemeClr val="tx1"/>
                </a:solidFill>
                <a:latin typeface="Arial" pitchFamily="34" charset="0"/>
                <a:ea typeface="ＭＳ Ｐゴシック" pitchFamily="50" charset="-128"/>
              </a:defRPr>
            </a:lvl3pPr>
            <a:lvl4pPr marL="1600200" indent="-228600" defTabSz="908050" eaLnBrk="0" hangingPunct="0">
              <a:defRPr kumimoji="1" sz="3600">
                <a:solidFill>
                  <a:schemeClr val="tx1"/>
                </a:solidFill>
                <a:latin typeface="Arial" pitchFamily="34" charset="0"/>
                <a:ea typeface="ＭＳ Ｐゴシック" pitchFamily="50" charset="-128"/>
              </a:defRPr>
            </a:lvl4pPr>
            <a:lvl5pPr marL="2057400" indent="-228600" defTabSz="908050" eaLnBrk="0" hangingPunct="0">
              <a:defRPr kumimoji="1" sz="3600">
                <a:solidFill>
                  <a:schemeClr val="tx1"/>
                </a:solidFill>
                <a:latin typeface="Arial" pitchFamily="34" charset="0"/>
                <a:ea typeface="ＭＳ Ｐゴシック" pitchFamily="50" charset="-128"/>
              </a:defRPr>
            </a:lvl5pPr>
            <a:lvl6pPr marL="25146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0805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spcBef>
                <a:spcPts val="3000"/>
              </a:spcBef>
            </a:pPr>
            <a:r>
              <a:rPr lang="ja-JP" altLang="en-US" sz="2600" b="1" dirty="0" smtClean="0">
                <a:solidFill>
                  <a:schemeClr val="accent4">
                    <a:lumMod val="60000"/>
                    <a:lumOff val="40000"/>
                  </a:schemeClr>
                </a:solidFill>
                <a:latin typeface="Meiryo UI" pitchFamily="50" charset="-128"/>
                <a:ea typeface="Meiryo UI" pitchFamily="50" charset="-128"/>
                <a:cs typeface="Meiryo UI" pitchFamily="50" charset="-128"/>
              </a:rPr>
              <a:t>① 独居の退院支援</a:t>
            </a:r>
            <a:endParaRPr lang="en-US" altLang="ja-JP" sz="2600" b="1" dirty="0" smtClean="0">
              <a:solidFill>
                <a:schemeClr val="accent4">
                  <a:lumMod val="60000"/>
                  <a:lumOff val="40000"/>
                </a:schemeClr>
              </a:solidFill>
              <a:latin typeface="Meiryo UI" pitchFamily="50" charset="-128"/>
              <a:ea typeface="Meiryo UI" pitchFamily="50" charset="-128"/>
              <a:cs typeface="Meiryo UI" pitchFamily="50" charset="-128"/>
            </a:endParaRPr>
          </a:p>
          <a:p>
            <a:pPr eaLnBrk="1" hangingPunct="1">
              <a:spcBef>
                <a:spcPts val="1200"/>
              </a:spcBef>
            </a:pPr>
            <a:r>
              <a:rPr lang="ja-JP" altLang="en-US" sz="2600" b="1" dirty="0" smtClean="0">
                <a:solidFill>
                  <a:schemeClr val="accent4">
                    <a:lumMod val="60000"/>
                    <a:lumOff val="40000"/>
                  </a:schemeClr>
                </a:solidFill>
                <a:latin typeface="Meiryo UI" pitchFamily="50" charset="-128"/>
                <a:ea typeface="Meiryo UI" pitchFamily="50" charset="-128"/>
                <a:cs typeface="Meiryo UI" pitchFamily="50" charset="-128"/>
              </a:rPr>
              <a:t>② 術後せん妄</a:t>
            </a:r>
            <a:endParaRPr lang="en-US" altLang="ja-JP" sz="2600" b="1" dirty="0" smtClean="0">
              <a:solidFill>
                <a:schemeClr val="accent4">
                  <a:lumMod val="60000"/>
                  <a:lumOff val="40000"/>
                </a:schemeClr>
              </a:solidFill>
              <a:latin typeface="Meiryo UI" pitchFamily="50" charset="-128"/>
              <a:ea typeface="Meiryo UI" pitchFamily="50" charset="-128"/>
              <a:cs typeface="Meiryo UI" pitchFamily="50" charset="-128"/>
            </a:endParaRPr>
          </a:p>
          <a:p>
            <a:pPr eaLnBrk="1" hangingPunct="1">
              <a:spcBef>
                <a:spcPts val="1200"/>
              </a:spcBef>
            </a:pPr>
            <a:r>
              <a:rPr lang="ja-JP" altLang="en-US" sz="2600" b="1" dirty="0" smtClean="0">
                <a:solidFill>
                  <a:schemeClr val="accent4">
                    <a:lumMod val="60000"/>
                    <a:lumOff val="40000"/>
                  </a:schemeClr>
                </a:solidFill>
                <a:latin typeface="Meiryo UI" pitchFamily="50" charset="-128"/>
                <a:ea typeface="Meiryo UI" pitchFamily="50" charset="-128"/>
                <a:cs typeface="Meiryo UI" pitchFamily="50" charset="-128"/>
              </a:rPr>
              <a:t>③ </a:t>
            </a:r>
            <a:r>
              <a:rPr lang="en-US" altLang="ja-JP" sz="2600" b="1" dirty="0" smtClean="0">
                <a:solidFill>
                  <a:schemeClr val="accent4">
                    <a:lumMod val="60000"/>
                    <a:lumOff val="40000"/>
                  </a:schemeClr>
                </a:solidFill>
                <a:latin typeface="Meiryo UI" pitchFamily="50" charset="-128"/>
                <a:ea typeface="Meiryo UI" pitchFamily="50" charset="-128"/>
                <a:cs typeface="Meiryo UI" pitchFamily="50" charset="-128"/>
              </a:rPr>
              <a:t>BPSD</a:t>
            </a:r>
            <a:r>
              <a:rPr lang="ja-JP" altLang="en-US" sz="2600" b="1" dirty="0" smtClean="0">
                <a:solidFill>
                  <a:schemeClr val="accent4">
                    <a:lumMod val="60000"/>
                    <a:lumOff val="40000"/>
                  </a:schemeClr>
                </a:solidFill>
                <a:latin typeface="Meiryo UI" pitchFamily="50" charset="-128"/>
                <a:ea typeface="Meiryo UI" pitchFamily="50" charset="-128"/>
                <a:cs typeface="Meiryo UI" pitchFamily="50" charset="-128"/>
              </a:rPr>
              <a:t> </a:t>
            </a:r>
            <a:endParaRPr lang="ja-JP" altLang="en-US" sz="2600" b="1" dirty="0">
              <a:solidFill>
                <a:schemeClr val="accent4">
                  <a:lumMod val="60000"/>
                  <a:lumOff val="40000"/>
                </a:schemeClr>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8020692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タイトル 1"/>
          <p:cNvSpPr>
            <a:spLocks noGrp="1"/>
          </p:cNvSpPr>
          <p:nvPr>
            <p:ph type="title" idx="4294967295"/>
          </p:nvPr>
        </p:nvSpPr>
        <p:spPr>
          <a:xfrm>
            <a:off x="1498600" y="269875"/>
            <a:ext cx="5959475" cy="669925"/>
          </a:xfrm>
        </p:spPr>
        <p:txBody>
          <a:bodyPr/>
          <a:lstStyle/>
          <a:p>
            <a:pPr eaLnBrk="1" hangingPunct="1"/>
            <a:r>
              <a:rPr lang="ja-JP" altLang="en-US" sz="2800" b="1" dirty="0" smtClean="0">
                <a:solidFill>
                  <a:schemeClr val="tx1"/>
                </a:solidFill>
                <a:latin typeface="Meiryo UI" pitchFamily="50" charset="-128"/>
                <a:ea typeface="Meiryo UI" pitchFamily="50" charset="-128"/>
                <a:cs typeface="Meiryo UI" pitchFamily="50" charset="-128"/>
              </a:rPr>
              <a:t>演習の目的･意義</a:t>
            </a:r>
          </a:p>
        </p:txBody>
      </p:sp>
      <p:sp>
        <p:nvSpPr>
          <p:cNvPr id="901123" name="Rectangle 3"/>
          <p:cNvSpPr>
            <a:spLocks noChangeArrowheads="1"/>
          </p:cNvSpPr>
          <p:nvPr/>
        </p:nvSpPr>
        <p:spPr bwMode="auto">
          <a:xfrm>
            <a:off x="268288" y="985838"/>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
        <p:nvSpPr>
          <p:cNvPr id="5" name="コンテンツ プレースホルダ 2"/>
          <p:cNvSpPr txBox="1">
            <a:spLocks/>
          </p:cNvSpPr>
          <p:nvPr/>
        </p:nvSpPr>
        <p:spPr bwMode="auto">
          <a:xfrm>
            <a:off x="999460" y="1768475"/>
            <a:ext cx="7433340"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eaLnBrk="1" hangingPunct="1">
              <a:lnSpc>
                <a:spcPct val="130000"/>
              </a:lnSpc>
              <a:spcBef>
                <a:spcPct val="0"/>
              </a:spcBef>
              <a:buFontTx/>
              <a:buNone/>
            </a:pPr>
            <a:r>
              <a:rPr lang="ja-JP" altLang="en-US" sz="2700" b="1" dirty="0" smtClean="0">
                <a:solidFill>
                  <a:srgbClr val="7030A0"/>
                </a:solidFill>
                <a:latin typeface="Meiryo UI" pitchFamily="50" charset="-128"/>
                <a:ea typeface="Meiryo UI" pitchFamily="50" charset="-128"/>
                <a:cs typeface="Meiryo UI" pitchFamily="50" charset="-128"/>
              </a:rPr>
              <a:t>●</a:t>
            </a:r>
            <a:r>
              <a:rPr lang="en-US" altLang="ja-JP" sz="2700" b="1" dirty="0" smtClean="0">
                <a:latin typeface="Meiryo UI" pitchFamily="50" charset="-128"/>
                <a:ea typeface="Meiryo UI" pitchFamily="50" charset="-128"/>
                <a:cs typeface="Meiryo UI" pitchFamily="50" charset="-128"/>
              </a:rPr>
              <a:t> </a:t>
            </a:r>
            <a:r>
              <a:rPr lang="ja-JP" altLang="en-US" sz="2700" b="1" dirty="0" smtClean="0">
                <a:latin typeface="Meiryo UI" pitchFamily="50" charset="-128"/>
                <a:ea typeface="Meiryo UI" pitchFamily="50" charset="-128"/>
                <a:cs typeface="Meiryo UI" pitchFamily="50" charset="-128"/>
              </a:rPr>
              <a:t>認知症の困難事例やせん妄の事例を通して、</a:t>
            </a:r>
            <a:endParaRPr lang="en-US" altLang="ja-JP" sz="27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700" b="1" dirty="0" smtClean="0">
                <a:latin typeface="Meiryo UI" pitchFamily="50" charset="-128"/>
                <a:ea typeface="Meiryo UI" pitchFamily="50" charset="-128"/>
                <a:cs typeface="Meiryo UI" pitchFamily="50" charset="-128"/>
              </a:rPr>
              <a:t>    チームで解決する方法を考える場とする</a:t>
            </a:r>
          </a:p>
          <a:p>
            <a:pPr eaLnBrk="1" hangingPunct="1">
              <a:lnSpc>
                <a:spcPct val="130000"/>
              </a:lnSpc>
              <a:spcBef>
                <a:spcPts val="1200"/>
              </a:spcBef>
              <a:buFontTx/>
              <a:buNone/>
            </a:pPr>
            <a:r>
              <a:rPr lang="ja-JP" altLang="en-US" sz="2700" b="1" dirty="0" smtClean="0">
                <a:solidFill>
                  <a:srgbClr val="7030A0"/>
                </a:solidFill>
                <a:latin typeface="Meiryo UI" pitchFamily="50" charset="-128"/>
                <a:ea typeface="Meiryo UI" pitchFamily="50" charset="-128"/>
                <a:cs typeface="Meiryo UI" pitchFamily="50" charset="-128"/>
              </a:rPr>
              <a:t>●</a:t>
            </a:r>
            <a:r>
              <a:rPr lang="ja-JP" altLang="en-US" sz="2700" b="1" dirty="0" smtClean="0">
                <a:latin typeface="Meiryo UI" pitchFamily="50" charset="-128"/>
                <a:ea typeface="Meiryo UI" pitchFamily="50" charset="-128"/>
                <a:cs typeface="Meiryo UI" pitchFamily="50" charset="-128"/>
              </a:rPr>
              <a:t> さまざまな</a:t>
            </a:r>
            <a:r>
              <a:rPr lang="en-US" altLang="ja-JP" sz="2700" b="1" dirty="0" smtClean="0">
                <a:latin typeface="Meiryo UI" pitchFamily="50" charset="-128"/>
                <a:ea typeface="Meiryo UI" pitchFamily="50" charset="-128"/>
                <a:cs typeface="Meiryo UI" pitchFamily="50" charset="-128"/>
              </a:rPr>
              <a:t>BPSD</a:t>
            </a:r>
            <a:r>
              <a:rPr lang="ja-JP" altLang="en-US" sz="2700" b="1" dirty="0" smtClean="0">
                <a:latin typeface="Meiryo UI" pitchFamily="50" charset="-128"/>
                <a:ea typeface="Meiryo UI" pitchFamily="50" charset="-128"/>
                <a:cs typeface="Meiryo UI" pitchFamily="50" charset="-128"/>
              </a:rPr>
              <a:t>に対して、薬物療法だけでなく、</a:t>
            </a:r>
            <a:endParaRPr lang="en-US" altLang="ja-JP" sz="27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700" b="1" dirty="0" smtClean="0">
                <a:latin typeface="Meiryo UI" pitchFamily="50" charset="-128"/>
                <a:ea typeface="Meiryo UI" pitchFamily="50" charset="-128"/>
                <a:cs typeface="Meiryo UI" pitchFamily="50" charset="-128"/>
              </a:rPr>
              <a:t>    ケアや対応、非薬物療法を検討する場とする</a:t>
            </a:r>
            <a:endParaRPr lang="en-US" altLang="ja-JP" sz="2700" b="1" dirty="0" smtClean="0">
              <a:latin typeface="Meiryo UI" pitchFamily="50" charset="-128"/>
              <a:ea typeface="Meiryo UI" pitchFamily="50" charset="-128"/>
              <a:cs typeface="Meiryo UI" pitchFamily="50" charset="-128"/>
            </a:endParaRPr>
          </a:p>
          <a:p>
            <a:pPr eaLnBrk="1" hangingPunct="1">
              <a:lnSpc>
                <a:spcPct val="130000"/>
              </a:lnSpc>
              <a:spcBef>
                <a:spcPts val="1200"/>
              </a:spcBef>
              <a:buFontTx/>
              <a:buNone/>
            </a:pPr>
            <a:r>
              <a:rPr lang="ja-JP" altLang="en-US" sz="2700" b="1" dirty="0" smtClean="0">
                <a:solidFill>
                  <a:srgbClr val="7030A0"/>
                </a:solidFill>
                <a:latin typeface="Meiryo UI" pitchFamily="50" charset="-128"/>
                <a:ea typeface="Meiryo UI" pitchFamily="50" charset="-128"/>
                <a:cs typeface="Meiryo UI" pitchFamily="50" charset="-128"/>
              </a:rPr>
              <a:t>●</a:t>
            </a:r>
            <a:r>
              <a:rPr lang="ja-JP" altLang="en-US" sz="2700" b="1" dirty="0" smtClean="0">
                <a:latin typeface="Meiryo UI" pitchFamily="50" charset="-128"/>
                <a:ea typeface="Meiryo UI" pitchFamily="50" charset="-128"/>
                <a:cs typeface="Meiryo UI" pitchFamily="50" charset="-128"/>
              </a:rPr>
              <a:t> 演習を通じ、病院での認知症の課題をチームで</a:t>
            </a:r>
            <a:endParaRPr lang="en-US" altLang="ja-JP" sz="2700" b="1" dirty="0" smtClean="0">
              <a:latin typeface="Meiryo UI" pitchFamily="50" charset="-128"/>
              <a:ea typeface="Meiryo UI" pitchFamily="50" charset="-128"/>
              <a:cs typeface="Meiryo UI" pitchFamily="50" charset="-128"/>
            </a:endParaRPr>
          </a:p>
          <a:p>
            <a:pPr eaLnBrk="1" hangingPunct="1">
              <a:lnSpc>
                <a:spcPct val="130000"/>
              </a:lnSpc>
              <a:spcBef>
                <a:spcPct val="0"/>
              </a:spcBef>
              <a:buFontTx/>
              <a:buNone/>
            </a:pPr>
            <a:r>
              <a:rPr lang="ja-JP" altLang="en-US" sz="2700" b="1" dirty="0" smtClean="0">
                <a:latin typeface="Meiryo UI" pitchFamily="50" charset="-128"/>
                <a:ea typeface="Meiryo UI" pitchFamily="50" charset="-128"/>
                <a:cs typeface="Meiryo UI" pitchFamily="50" charset="-128"/>
              </a:rPr>
              <a:t>    解決することを学ぶ場とする</a:t>
            </a:r>
            <a:endParaRPr lang="en-US" altLang="ja-JP" sz="2700" b="1" dirty="0" smtClean="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63088121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タイトル 1"/>
          <p:cNvSpPr>
            <a:spLocks noGrp="1"/>
          </p:cNvSpPr>
          <p:nvPr>
            <p:ph type="title" idx="4294967295"/>
          </p:nvPr>
        </p:nvSpPr>
        <p:spPr>
          <a:xfrm>
            <a:off x="478466" y="174181"/>
            <a:ext cx="8359148" cy="669925"/>
          </a:xfrm>
        </p:spPr>
        <p:txBody>
          <a:bodyPr/>
          <a:lstStyle/>
          <a:p>
            <a:pPr eaLnBrk="1" hangingPunct="1"/>
            <a:r>
              <a:rPr lang="ja-JP" altLang="en-US" sz="2800" b="1" dirty="0" smtClean="0">
                <a:solidFill>
                  <a:srgbClr val="777777"/>
                </a:solidFill>
                <a:latin typeface="Meiryo UI" pitchFamily="50" charset="-128"/>
                <a:ea typeface="Meiryo UI" pitchFamily="50" charset="-128"/>
                <a:cs typeface="Meiryo UI" pitchFamily="50" charset="-128"/>
              </a:rPr>
              <a:t>サンプル事例①：</a:t>
            </a:r>
            <a:r>
              <a:rPr lang="ja-JP" altLang="en-US" sz="2800" b="1" dirty="0" smtClean="0">
                <a:solidFill>
                  <a:schemeClr val="tx1"/>
                </a:solidFill>
                <a:latin typeface="Meiryo UI" pitchFamily="50" charset="-128"/>
                <a:ea typeface="Meiryo UI" pitchFamily="50" charset="-128"/>
                <a:cs typeface="Meiryo UI" pitchFamily="50" charset="-128"/>
              </a:rPr>
              <a:t>独居の認知症の人への退院支援</a:t>
            </a:r>
          </a:p>
        </p:txBody>
      </p:sp>
      <p:sp>
        <p:nvSpPr>
          <p:cNvPr id="4" name="角丸四角形 3"/>
          <p:cNvSpPr>
            <a:spLocks noChangeArrowheads="1"/>
          </p:cNvSpPr>
          <p:nvPr/>
        </p:nvSpPr>
        <p:spPr bwMode="auto">
          <a:xfrm>
            <a:off x="379711" y="1212118"/>
            <a:ext cx="8360254" cy="4986668"/>
          </a:xfrm>
          <a:prstGeom prst="roundRect">
            <a:avLst>
              <a:gd name="adj" fmla="val 5917"/>
            </a:avLst>
          </a:prstGeom>
          <a:solidFill>
            <a:srgbClr val="DCDCF4"/>
          </a:solidFill>
          <a:ln w="25400" algn="ctr">
            <a:noFill/>
            <a:round/>
            <a:headEnd/>
            <a:tailEnd/>
          </a:ln>
          <a:extLst/>
        </p:spPr>
        <p:txBody>
          <a:bodyPr anchor="ctr"/>
          <a:lstStyle/>
          <a:p>
            <a:pPr>
              <a:spcBef>
                <a:spcPts val="600"/>
              </a:spcBef>
            </a:pPr>
            <a:r>
              <a:rPr lang="ja-JP" altLang="en-US" sz="2200" b="1" dirty="0" smtClean="0">
                <a:latin typeface="Meiryo UI" pitchFamily="50" charset="-128"/>
                <a:ea typeface="Meiryo UI" pitchFamily="50" charset="-128"/>
                <a:cs typeface="Meiryo UI" pitchFamily="50" charset="-128"/>
              </a:rPr>
              <a:t>  </a:t>
            </a:r>
            <a:r>
              <a:rPr lang="en-US" altLang="ja-JP" sz="2200" b="1" dirty="0" smtClean="0">
                <a:latin typeface="Meiryo UI" pitchFamily="50" charset="-128"/>
                <a:ea typeface="Meiryo UI" pitchFamily="50" charset="-128"/>
                <a:cs typeface="Meiryo UI" pitchFamily="50" charset="-128"/>
              </a:rPr>
              <a:t>○ </a:t>
            </a:r>
            <a:r>
              <a:rPr lang="en-US" altLang="ja-JP" sz="2200" b="1" dirty="0">
                <a:latin typeface="Meiryo UI" pitchFamily="50" charset="-128"/>
                <a:ea typeface="Meiryo UI" pitchFamily="50" charset="-128"/>
                <a:cs typeface="Meiryo UI" pitchFamily="50" charset="-128"/>
              </a:rPr>
              <a:t>80</a:t>
            </a:r>
            <a:r>
              <a:rPr lang="ja-JP" altLang="en-US" sz="2200" b="1" dirty="0">
                <a:latin typeface="Meiryo UI" pitchFamily="50" charset="-128"/>
                <a:ea typeface="Meiryo UI" pitchFamily="50" charset="-128"/>
                <a:cs typeface="Meiryo UI" pitchFamily="50" charset="-128"/>
              </a:rPr>
              <a:t>歳女性、独居のアルツハイマー型認知症の</a:t>
            </a:r>
            <a:r>
              <a:rPr lang="ja-JP" altLang="en-US" sz="2200" b="1" dirty="0" smtClean="0">
                <a:latin typeface="Meiryo UI" pitchFamily="50" charset="-128"/>
                <a:ea typeface="Meiryo UI" pitchFamily="50" charset="-128"/>
                <a:cs typeface="Meiryo UI" pitchFamily="50" charset="-128"/>
              </a:rPr>
              <a:t>人</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smtClean="0">
                <a:latin typeface="Meiryo UI" pitchFamily="50" charset="-128"/>
                <a:ea typeface="Meiryo UI" pitchFamily="50" charset="-128"/>
                <a:cs typeface="Meiryo UI" pitchFamily="50" charset="-128"/>
              </a:rPr>
              <a:t>  ○ </a:t>
            </a:r>
            <a:r>
              <a:rPr lang="en-US" altLang="ja-JP" sz="2200" b="1" dirty="0" smtClean="0">
                <a:latin typeface="Meiryo UI" pitchFamily="50" charset="-128"/>
                <a:ea typeface="Meiryo UI" pitchFamily="50" charset="-128"/>
                <a:cs typeface="Meiryo UI" pitchFamily="50" charset="-128"/>
              </a:rPr>
              <a:t>1</a:t>
            </a:r>
            <a:r>
              <a:rPr lang="ja-JP" altLang="en-US" sz="2200" b="1" dirty="0" smtClean="0">
                <a:latin typeface="Meiryo UI" pitchFamily="50" charset="-128"/>
                <a:ea typeface="Meiryo UI" pitchFamily="50" charset="-128"/>
                <a:cs typeface="Meiryo UI" pitchFamily="50" charset="-128"/>
              </a:rPr>
              <a:t>年</a:t>
            </a:r>
            <a:r>
              <a:rPr lang="ja-JP" altLang="en-US" sz="2200" b="1" dirty="0">
                <a:latin typeface="Meiryo UI" pitchFamily="50" charset="-128"/>
                <a:ea typeface="Meiryo UI" pitchFamily="50" charset="-128"/>
                <a:cs typeface="Meiryo UI" pitchFamily="50" charset="-128"/>
              </a:rPr>
              <a:t>ほど前から物忘れがあり、糖尿病と高血圧症もあり、</a:t>
            </a:r>
          </a:p>
          <a:p>
            <a:pPr>
              <a:spcBef>
                <a:spcPts val="600"/>
              </a:spcBef>
            </a:pPr>
            <a:r>
              <a:rPr lang="ja-JP" altLang="en-US" sz="2200" b="1" dirty="0" smtClean="0">
                <a:latin typeface="Meiryo UI" pitchFamily="50" charset="-128"/>
                <a:ea typeface="Meiryo UI" pitchFamily="50" charset="-128"/>
                <a:cs typeface="Meiryo UI" pitchFamily="50" charset="-128"/>
              </a:rPr>
              <a:t>      外来</a:t>
            </a:r>
            <a:r>
              <a:rPr lang="ja-JP" altLang="en-US" sz="2200" b="1" dirty="0">
                <a:latin typeface="Meiryo UI" pitchFamily="50" charset="-128"/>
                <a:ea typeface="Meiryo UI" pitchFamily="50" charset="-128"/>
                <a:cs typeface="Meiryo UI" pitchFamily="50" charset="-128"/>
              </a:rPr>
              <a:t>受診し</a:t>
            </a:r>
            <a:r>
              <a:rPr lang="ja-JP" altLang="en-US" sz="2200" b="1" dirty="0" smtClean="0">
                <a:latin typeface="Meiryo UI" pitchFamily="50" charset="-128"/>
                <a:ea typeface="Meiryo UI" pitchFamily="50" charset="-128"/>
                <a:cs typeface="Meiryo UI" pitchFamily="50" charset="-128"/>
              </a:rPr>
              <a:t>ていた。</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a:t>
            </a:r>
            <a:r>
              <a:rPr lang="en-US" altLang="ja-JP" sz="2200" b="1" dirty="0" smtClean="0">
                <a:latin typeface="Meiryo UI" pitchFamily="50" charset="-128"/>
                <a:ea typeface="Meiryo UI" pitchFamily="50" charset="-128"/>
                <a:cs typeface="Meiryo UI" pitchFamily="50" charset="-128"/>
              </a:rPr>
              <a:t>MRI</a:t>
            </a:r>
            <a:r>
              <a:rPr lang="ja-JP" altLang="en-US" sz="2200" b="1" dirty="0">
                <a:latin typeface="Meiryo UI" pitchFamily="50" charset="-128"/>
                <a:ea typeface="Meiryo UI" pitchFamily="50" charset="-128"/>
                <a:cs typeface="Meiryo UI" pitchFamily="50" charset="-128"/>
              </a:rPr>
              <a:t>で海馬の委縮があり</a:t>
            </a:r>
            <a:r>
              <a:rPr lang="ja-JP" altLang="en-US" sz="2200" b="1" dirty="0" smtClean="0">
                <a:latin typeface="Meiryo UI" pitchFamily="50" charset="-128"/>
                <a:ea typeface="Meiryo UI" pitchFamily="50" charset="-128"/>
                <a:cs typeface="Meiryo UI" pitchFamily="50" charset="-128"/>
              </a:rPr>
              <a:t>、脳</a:t>
            </a:r>
            <a:r>
              <a:rPr lang="en-US" altLang="ja-JP" sz="2200" b="1" dirty="0">
                <a:latin typeface="Meiryo UI" pitchFamily="50" charset="-128"/>
                <a:ea typeface="Meiryo UI" pitchFamily="50" charset="-128"/>
                <a:cs typeface="Meiryo UI" pitchFamily="50" charset="-128"/>
              </a:rPr>
              <a:t>SEPCT</a:t>
            </a:r>
            <a:r>
              <a:rPr lang="ja-JP" altLang="en-US" sz="2200" b="1" dirty="0">
                <a:latin typeface="Meiryo UI" pitchFamily="50" charset="-128"/>
                <a:ea typeface="Meiryo UI" pitchFamily="50" charset="-128"/>
                <a:cs typeface="Meiryo UI" pitchFamily="50" charset="-128"/>
              </a:rPr>
              <a:t>で後部帯状回</a:t>
            </a:r>
            <a:r>
              <a:rPr lang="ja-JP" altLang="en-US" sz="2200" b="1" dirty="0" smtClean="0">
                <a:latin typeface="Meiryo UI" pitchFamily="50" charset="-128"/>
                <a:ea typeface="Meiryo UI" pitchFamily="50" charset="-128"/>
                <a:cs typeface="Meiryo UI" pitchFamily="50" charset="-128"/>
              </a:rPr>
              <a:t>の</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血流</a:t>
            </a:r>
            <a:r>
              <a:rPr lang="ja-JP" altLang="en-US" sz="2200" b="1" dirty="0">
                <a:latin typeface="Meiryo UI" pitchFamily="50" charset="-128"/>
                <a:ea typeface="Meiryo UI" pitchFamily="50" charset="-128"/>
                <a:cs typeface="Meiryo UI" pitchFamily="50" charset="-128"/>
              </a:rPr>
              <a:t>低下を</a:t>
            </a:r>
            <a:r>
              <a:rPr lang="ja-JP" altLang="en-US" sz="2200" b="1" dirty="0" smtClean="0">
                <a:latin typeface="Meiryo UI" pitchFamily="50" charset="-128"/>
                <a:ea typeface="Meiryo UI" pitchFamily="50" charset="-128"/>
                <a:cs typeface="Meiryo UI" pitchFamily="50" charset="-128"/>
              </a:rPr>
              <a:t>認めた。</a:t>
            </a:r>
            <a:r>
              <a:rPr lang="en-US" altLang="ja-JP" sz="2200" b="1" dirty="0" smtClean="0">
                <a:latin typeface="Meiryo UI" pitchFamily="50" charset="-128"/>
                <a:ea typeface="Meiryo UI" pitchFamily="50" charset="-128"/>
                <a:cs typeface="Meiryo UI" pitchFamily="50" charset="-128"/>
              </a:rPr>
              <a:t>MMSE23</a:t>
            </a:r>
            <a:r>
              <a:rPr lang="ja-JP" altLang="en-US" sz="2200" b="1" dirty="0" smtClean="0">
                <a:latin typeface="Meiryo UI" pitchFamily="50" charset="-128"/>
                <a:ea typeface="Meiryo UI" pitchFamily="50" charset="-128"/>
                <a:cs typeface="Meiryo UI" pitchFamily="50" charset="-128"/>
              </a:rPr>
              <a:t>点。</a:t>
            </a:r>
            <a:endParaRPr lang="en-US" altLang="ja-JP" sz="2200" b="1" dirty="0">
              <a:latin typeface="Meiryo UI" pitchFamily="50" charset="-128"/>
              <a:ea typeface="Meiryo UI" pitchFamily="50" charset="-128"/>
              <a:cs typeface="Meiryo UI" pitchFamily="50" charset="-128"/>
            </a:endParaRPr>
          </a:p>
          <a:p>
            <a:pPr>
              <a:spcBef>
                <a:spcPts val="600"/>
              </a:spcBef>
            </a:pPr>
            <a:r>
              <a:rPr lang="ja-JP" altLang="en-US" sz="2200" b="1" dirty="0" smtClean="0">
                <a:latin typeface="Meiryo UI" pitchFamily="50" charset="-128"/>
                <a:ea typeface="Meiryo UI" pitchFamily="50" charset="-128"/>
                <a:cs typeface="Meiryo UI" pitchFamily="50" charset="-128"/>
              </a:rPr>
              <a:t>  </a:t>
            </a:r>
            <a:r>
              <a:rPr lang="en-US" altLang="ja-JP"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今回は高血糖のため入院</a:t>
            </a:r>
            <a:r>
              <a:rPr lang="ja-JP" altLang="en-US" sz="2200" b="1" dirty="0" smtClean="0">
                <a:latin typeface="Meiryo UI" pitchFamily="50" charset="-128"/>
                <a:ea typeface="Meiryo UI" pitchFamily="50" charset="-128"/>
                <a:cs typeface="Meiryo UI" pitchFamily="50" charset="-128"/>
              </a:rPr>
              <a:t>した。</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定期的</a:t>
            </a:r>
            <a:r>
              <a:rPr lang="ja-JP" altLang="en-US" sz="2200" b="1" dirty="0">
                <a:latin typeface="Meiryo UI" pitchFamily="50" charset="-128"/>
                <a:ea typeface="Meiryo UI" pitchFamily="50" charset="-128"/>
                <a:cs typeface="Meiryo UI" pitchFamily="50" charset="-128"/>
              </a:rPr>
              <a:t>な内服と</a:t>
            </a:r>
            <a:r>
              <a:rPr lang="ja-JP" altLang="en-US" sz="2200" b="1" dirty="0" smtClean="0">
                <a:latin typeface="Meiryo UI" pitchFamily="50" charset="-128"/>
                <a:ea typeface="Meiryo UI" pitchFamily="50" charset="-128"/>
                <a:cs typeface="Meiryo UI" pitchFamily="50" charset="-128"/>
              </a:rPr>
              <a:t>インスリン</a:t>
            </a:r>
            <a:r>
              <a:rPr lang="ja-JP" altLang="en-US" sz="2200" b="1" dirty="0">
                <a:latin typeface="Meiryo UI" pitchFamily="50" charset="-128"/>
                <a:ea typeface="Meiryo UI" pitchFamily="50" charset="-128"/>
                <a:cs typeface="Meiryo UI" pitchFamily="50" charset="-128"/>
              </a:rPr>
              <a:t>の注射を</a:t>
            </a:r>
            <a:r>
              <a:rPr lang="ja-JP" altLang="en-US" sz="2200" b="1" dirty="0" smtClean="0">
                <a:latin typeface="Meiryo UI" pitchFamily="50" charset="-128"/>
                <a:ea typeface="Meiryo UI" pitchFamily="50" charset="-128"/>
                <a:cs typeface="Meiryo UI" pitchFamily="50" charset="-128"/>
              </a:rPr>
              <a:t>していた</a:t>
            </a:r>
            <a:r>
              <a:rPr lang="ja-JP" altLang="en-US" sz="2200" b="1" dirty="0">
                <a:latin typeface="Meiryo UI" pitchFamily="50" charset="-128"/>
                <a:ea typeface="Meiryo UI" pitchFamily="50" charset="-128"/>
                <a:cs typeface="Meiryo UI" pitchFamily="50" charset="-128"/>
              </a:rPr>
              <a:t>が</a:t>
            </a:r>
            <a:r>
              <a:rPr lang="ja-JP" altLang="en-US" sz="2200" b="1" dirty="0" smtClean="0">
                <a:latin typeface="Meiryo UI" pitchFamily="50" charset="-128"/>
                <a:ea typeface="Meiryo UI" pitchFamily="50" charset="-128"/>
                <a:cs typeface="Meiryo UI" pitchFamily="50" charset="-128"/>
              </a:rPr>
              <a:t>、入院前に</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時々インスリン</a:t>
            </a:r>
            <a:r>
              <a:rPr lang="ja-JP" altLang="en-US" sz="2200" b="1" dirty="0">
                <a:latin typeface="Meiryo UI" pitchFamily="50" charset="-128"/>
                <a:ea typeface="Meiryo UI" pitchFamily="50" charset="-128"/>
                <a:cs typeface="Meiryo UI" pitchFamily="50" charset="-128"/>
              </a:rPr>
              <a:t>の注射</a:t>
            </a:r>
            <a:r>
              <a:rPr lang="ja-JP" altLang="en-US" sz="2200" b="1" dirty="0" smtClean="0">
                <a:latin typeface="Meiryo UI" pitchFamily="50" charset="-128"/>
                <a:ea typeface="Meiryo UI" pitchFamily="50" charset="-128"/>
                <a:cs typeface="Meiryo UI" pitchFamily="50" charset="-128"/>
              </a:rPr>
              <a:t>をした</a:t>
            </a:r>
            <a:r>
              <a:rPr lang="ja-JP" altLang="en-US" sz="2200" b="1" dirty="0">
                <a:latin typeface="Meiryo UI" pitchFamily="50" charset="-128"/>
                <a:ea typeface="Meiryo UI" pitchFamily="50" charset="-128"/>
                <a:cs typeface="Meiryo UI" pitchFamily="50" charset="-128"/>
              </a:rPr>
              <a:t>ことを忘れたり</a:t>
            </a:r>
            <a:r>
              <a:rPr lang="ja-JP" altLang="en-US" sz="2200" b="1" dirty="0" smtClean="0">
                <a:latin typeface="Meiryo UI" pitchFamily="50" charset="-128"/>
                <a:ea typeface="Meiryo UI" pitchFamily="50" charset="-128"/>
                <a:cs typeface="Meiryo UI" pitchFamily="50" charset="-128"/>
              </a:rPr>
              <a:t>するよう</a:t>
            </a:r>
            <a:r>
              <a:rPr lang="ja-JP" altLang="en-US" sz="2200" b="1" dirty="0">
                <a:latin typeface="Meiryo UI" pitchFamily="50" charset="-128"/>
                <a:ea typeface="Meiryo UI" pitchFamily="50" charset="-128"/>
                <a:cs typeface="Meiryo UI" pitchFamily="50" charset="-128"/>
              </a:rPr>
              <a:t>になって</a:t>
            </a:r>
            <a:r>
              <a:rPr lang="ja-JP" altLang="en-US" sz="2200" b="1" dirty="0" smtClean="0">
                <a:latin typeface="Meiryo UI" pitchFamily="50" charset="-128"/>
                <a:ea typeface="Meiryo UI" pitchFamily="50" charset="-128"/>
                <a:cs typeface="Meiryo UI" pitchFamily="50" charset="-128"/>
              </a:rPr>
              <a:t>いた。</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要支援</a:t>
            </a:r>
            <a:r>
              <a:rPr lang="ja-JP" altLang="en-US" sz="2200" b="1" dirty="0">
                <a:latin typeface="Meiryo UI" pitchFamily="50" charset="-128"/>
                <a:ea typeface="Meiryo UI" pitchFamily="50" charset="-128"/>
                <a:cs typeface="Meiryo UI" pitchFamily="50" charset="-128"/>
              </a:rPr>
              <a:t>２で</a:t>
            </a:r>
            <a:r>
              <a:rPr lang="en-US" altLang="ja-JP" sz="2200" b="1" dirty="0">
                <a:latin typeface="Meiryo UI" pitchFamily="50" charset="-128"/>
                <a:ea typeface="Meiryo UI" pitchFamily="50" charset="-128"/>
                <a:cs typeface="Meiryo UI" pitchFamily="50" charset="-128"/>
              </a:rPr>
              <a:t>1</a:t>
            </a:r>
            <a:r>
              <a:rPr lang="ja-JP" altLang="en-US" sz="2200" b="1" dirty="0">
                <a:latin typeface="Meiryo UI" pitchFamily="50" charset="-128"/>
                <a:ea typeface="Meiryo UI" pitchFamily="50" charset="-128"/>
                <a:cs typeface="Meiryo UI" pitchFamily="50" charset="-128"/>
              </a:rPr>
              <a:t>週間後に退院することになりました</a:t>
            </a:r>
            <a:r>
              <a:rPr lang="ja-JP" altLang="en-US" sz="2200" b="1" dirty="0" smtClean="0">
                <a:latin typeface="Meiryo UI" pitchFamily="50" charset="-128"/>
                <a:ea typeface="Meiryo UI" pitchFamily="50" charset="-128"/>
                <a:cs typeface="Meiryo UI" pitchFamily="50" charset="-128"/>
              </a:rPr>
              <a:t>。</a:t>
            </a:r>
            <a:endParaRPr lang="en-US" altLang="ja-JP" sz="2200" b="1" dirty="0">
              <a:latin typeface="Meiryo UI" pitchFamily="50" charset="-128"/>
              <a:ea typeface="Meiryo UI" pitchFamily="50" charset="-128"/>
              <a:cs typeface="Meiryo UI" pitchFamily="50" charset="-128"/>
            </a:endParaRPr>
          </a:p>
          <a:p>
            <a:pPr>
              <a:spcBef>
                <a:spcPts val="1800"/>
              </a:spcBef>
            </a:pPr>
            <a:r>
              <a:rPr lang="ja-JP" altLang="en-US" sz="1800" b="1" dirty="0" smtClean="0">
                <a:solidFill>
                  <a:srgbClr val="7030A0"/>
                </a:solidFill>
                <a:latin typeface="Meiryo UI" pitchFamily="50" charset="-128"/>
                <a:ea typeface="Meiryo UI" pitchFamily="50" charset="-128"/>
                <a:cs typeface="Meiryo UI" pitchFamily="50" charset="-128"/>
              </a:rPr>
              <a:t>   </a:t>
            </a:r>
            <a:r>
              <a:rPr lang="en-US" altLang="ja-JP" sz="1800" b="1" dirty="0">
                <a:solidFill>
                  <a:srgbClr val="7030A0"/>
                </a:solidFill>
                <a:latin typeface="Meiryo UI" pitchFamily="50" charset="-128"/>
                <a:ea typeface="Meiryo UI" pitchFamily="50" charset="-128"/>
                <a:cs typeface="Meiryo UI" pitchFamily="50" charset="-128"/>
              </a:rPr>
              <a:t>Question:</a:t>
            </a:r>
            <a:r>
              <a:rPr lang="ja-JP" altLang="en-US" sz="1800" b="1" dirty="0">
                <a:solidFill>
                  <a:srgbClr val="7030A0"/>
                </a:solidFill>
                <a:latin typeface="Meiryo UI" pitchFamily="50" charset="-128"/>
                <a:ea typeface="Meiryo UI" pitchFamily="50" charset="-128"/>
                <a:cs typeface="Meiryo UI" pitchFamily="50" charset="-128"/>
              </a:rPr>
              <a:t> </a:t>
            </a:r>
            <a:endParaRPr lang="en-US" altLang="ja-JP" sz="1800" b="1" dirty="0">
              <a:solidFill>
                <a:srgbClr val="7030A0"/>
              </a:solidFill>
              <a:latin typeface="Meiryo UI" pitchFamily="50" charset="-128"/>
              <a:ea typeface="Meiryo UI" pitchFamily="50" charset="-128"/>
              <a:cs typeface="Meiryo UI" pitchFamily="50" charset="-128"/>
            </a:endParaRPr>
          </a:p>
          <a:p>
            <a:pPr>
              <a:lnSpc>
                <a:spcPts val="3100"/>
              </a:lnSpc>
              <a:spcBef>
                <a:spcPts val="60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a:t>
            </a:r>
            <a:r>
              <a:rPr lang="ja-JP" altLang="en-US" sz="2200" b="1" dirty="0" smtClean="0">
                <a:solidFill>
                  <a:srgbClr val="7030A0"/>
                </a:solidFill>
                <a:latin typeface="Meiryo UI" pitchFamily="50" charset="-128"/>
                <a:ea typeface="Meiryo UI" pitchFamily="50" charset="-128"/>
                <a:cs typeface="Meiryo UI" pitchFamily="50" charset="-128"/>
              </a:rPr>
              <a:t>退院前</a:t>
            </a:r>
            <a:r>
              <a:rPr lang="ja-JP" altLang="en-US" sz="2200" b="1" dirty="0">
                <a:solidFill>
                  <a:srgbClr val="7030A0"/>
                </a:solidFill>
                <a:latin typeface="Meiryo UI" pitchFamily="50" charset="-128"/>
                <a:ea typeface="Meiryo UI" pitchFamily="50" charset="-128"/>
                <a:cs typeface="Meiryo UI" pitchFamily="50" charset="-128"/>
              </a:rPr>
              <a:t>カンファレンスでは、どんな議論をすること</a:t>
            </a:r>
            <a:r>
              <a:rPr lang="ja-JP" altLang="en-US" sz="2200" b="1" dirty="0" smtClean="0">
                <a:solidFill>
                  <a:srgbClr val="7030A0"/>
                </a:solidFill>
                <a:latin typeface="Meiryo UI" pitchFamily="50" charset="-128"/>
                <a:ea typeface="Meiryo UI" pitchFamily="50" charset="-128"/>
                <a:cs typeface="Meiryo UI" pitchFamily="50" charset="-128"/>
              </a:rPr>
              <a:t>になります</a:t>
            </a:r>
            <a:r>
              <a:rPr lang="ja-JP" altLang="en-US" sz="2200" b="1" dirty="0">
                <a:solidFill>
                  <a:srgbClr val="7030A0"/>
                </a:solidFill>
                <a:latin typeface="Meiryo UI" pitchFamily="50" charset="-128"/>
                <a:ea typeface="Meiryo UI" pitchFamily="50" charset="-128"/>
                <a:cs typeface="Meiryo UI" pitchFamily="50" charset="-128"/>
              </a:rPr>
              <a:t>か？</a:t>
            </a:r>
          </a:p>
        </p:txBody>
      </p:sp>
      <p:sp>
        <p:nvSpPr>
          <p:cNvPr id="6" name="Rectangle 3"/>
          <p:cNvSpPr>
            <a:spLocks noChangeArrowheads="1"/>
          </p:cNvSpPr>
          <p:nvPr/>
        </p:nvSpPr>
        <p:spPr bwMode="auto">
          <a:xfrm>
            <a:off x="268288" y="847742"/>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3687531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563526" y="1295400"/>
            <a:ext cx="8295664" cy="5381847"/>
          </a:xfrm>
        </p:spPr>
        <p:txBody>
          <a:bodyPr/>
          <a:lstStyle/>
          <a:p>
            <a:pPr>
              <a:spcBef>
                <a:spcPts val="600"/>
              </a:spcBef>
              <a:buNone/>
            </a:pPr>
            <a:r>
              <a:rPr lang="ja-JP" altLang="en-US" sz="2000" b="1" dirty="0" smtClean="0">
                <a:solidFill>
                  <a:srgbClr val="9966FF"/>
                </a:solidFill>
                <a:latin typeface="Meiryo UI" pitchFamily="50" charset="-128"/>
                <a:ea typeface="Meiryo UI" pitchFamily="50" charset="-128"/>
                <a:cs typeface="Meiryo UI" pitchFamily="50" charset="-128"/>
              </a:rPr>
              <a:t>課題抽出</a:t>
            </a:r>
            <a:r>
              <a:rPr lang="ja-JP" altLang="en-US" sz="2000" b="1" dirty="0" smtClean="0">
                <a:latin typeface="Meiryo UI" pitchFamily="50" charset="-128"/>
                <a:ea typeface="Meiryo UI" pitchFamily="50" charset="-128"/>
                <a:cs typeface="Meiryo UI" pitchFamily="50" charset="-128"/>
              </a:rPr>
              <a:t>： 認知症、糖尿病等の身体疾患の合併、インスリン注射</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議論</a:t>
            </a:r>
            <a:r>
              <a:rPr lang="ja-JP" altLang="en-US" sz="2000" b="1" dirty="0" smtClean="0">
                <a:latin typeface="Meiryo UI" pitchFamily="50" charset="-128"/>
                <a:ea typeface="Meiryo UI" pitchFamily="50" charset="-128"/>
                <a:cs typeface="Meiryo UI" pitchFamily="50" charset="-128"/>
              </a:rPr>
              <a:t>      ： </a:t>
            </a:r>
            <a:r>
              <a:rPr lang="en-US" altLang="ja-JP" sz="20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介護保険制度の利用、デイケア、ショートステイの利用</a:t>
            </a:r>
          </a:p>
          <a:p>
            <a:pPr>
              <a:spcBef>
                <a:spcPts val="400"/>
              </a:spcBef>
              <a:buNone/>
            </a:pPr>
            <a:r>
              <a:rPr lang="ja-JP" altLang="en-US" sz="2000" b="1" dirty="0" smtClean="0">
                <a:latin typeface="Meiryo UI" pitchFamily="50" charset="-128"/>
                <a:ea typeface="Meiryo UI" pitchFamily="50" charset="-128"/>
                <a:cs typeface="Meiryo UI" pitchFamily="50" charset="-128"/>
              </a:rPr>
              <a:t>　　　　　　　  </a:t>
            </a:r>
            <a:r>
              <a:rPr lang="en-US" altLang="ja-JP" sz="20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心理的ストレス（不安）の解消</a:t>
            </a:r>
            <a:endParaRPr lang="en-US" altLang="ja-JP" sz="2000" b="1" dirty="0" smtClean="0">
              <a:latin typeface="Meiryo UI" pitchFamily="50" charset="-128"/>
              <a:ea typeface="Meiryo UI" pitchFamily="50" charset="-128"/>
              <a:cs typeface="Meiryo UI" pitchFamily="50" charset="-128"/>
            </a:endParaRPr>
          </a:p>
          <a:p>
            <a:pPr>
              <a:spcBef>
                <a:spcPts val="400"/>
              </a:spcBef>
              <a:buNone/>
            </a:pPr>
            <a:r>
              <a:rPr lang="ja-JP" altLang="en-US" sz="2000" b="1" dirty="0" smtClean="0">
                <a:latin typeface="Meiryo UI" pitchFamily="50" charset="-128"/>
                <a:ea typeface="Meiryo UI" pitchFamily="50" charset="-128"/>
                <a:cs typeface="Meiryo UI" pitchFamily="50" charset="-128"/>
              </a:rPr>
              <a:t>　　　　　　 　 </a:t>
            </a:r>
            <a:r>
              <a:rPr lang="en-US" altLang="ja-JP" sz="20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服薬確認、インスリン注射は内薬に変更、老健利用も検討</a:t>
            </a:r>
            <a:endParaRPr lang="en-US" altLang="ja-JP" sz="2000" b="1" dirty="0" smtClean="0">
              <a:latin typeface="Meiryo UI" pitchFamily="50" charset="-128"/>
              <a:ea typeface="Meiryo UI" pitchFamily="50" charset="-128"/>
              <a:cs typeface="Meiryo UI" pitchFamily="50" charset="-128"/>
            </a:endParaRPr>
          </a:p>
          <a:p>
            <a:pPr>
              <a:spcBef>
                <a:spcPts val="400"/>
              </a:spcBef>
              <a:buNone/>
            </a:pPr>
            <a:r>
              <a:rPr lang="ja-JP" altLang="en-US" sz="2000" b="1" dirty="0" smtClean="0">
                <a:latin typeface="Meiryo UI" pitchFamily="50" charset="-128"/>
                <a:ea typeface="Meiryo UI" pitchFamily="50" charset="-128"/>
                <a:cs typeface="Meiryo UI" pitchFamily="50" charset="-128"/>
              </a:rPr>
              <a:t>　　　　　　 　 </a:t>
            </a:r>
            <a:r>
              <a:rPr lang="en-US" altLang="ja-JP" sz="20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定期的血糖検査</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論点整理</a:t>
            </a:r>
            <a:r>
              <a:rPr lang="ja-JP" altLang="en-US" sz="2000" b="1" dirty="0" smtClean="0">
                <a:latin typeface="Meiryo UI" pitchFamily="50" charset="-128"/>
                <a:ea typeface="Meiryo UI" pitchFamily="50" charset="-128"/>
                <a:cs typeface="Meiryo UI" pitchFamily="50" charset="-128"/>
              </a:rPr>
              <a:t>： 退院支援チームや連携室に相談</a:t>
            </a:r>
            <a:endParaRPr lang="en-US" altLang="ja-JP" sz="2000" b="1" dirty="0" smtClean="0">
              <a:latin typeface="Meiryo UI" pitchFamily="50" charset="-128"/>
              <a:ea typeface="Meiryo UI" pitchFamily="50" charset="-128"/>
              <a:cs typeface="Meiryo UI" pitchFamily="50" charset="-128"/>
            </a:endParaRPr>
          </a:p>
          <a:p>
            <a:pPr>
              <a:spcBef>
                <a:spcPts val="500"/>
              </a:spcBef>
              <a:buNone/>
            </a:pPr>
            <a:r>
              <a:rPr lang="ja-JP" altLang="en-US" sz="2000" b="1" dirty="0" smtClean="0">
                <a:latin typeface="Meiryo UI" pitchFamily="50" charset="-128"/>
                <a:ea typeface="Meiryo UI" pitchFamily="50" charset="-128"/>
                <a:cs typeface="Meiryo UI" pitchFamily="50" charset="-128"/>
              </a:rPr>
              <a:t>　　　　　　　  多職種連携によって、問題解決を図る</a:t>
            </a:r>
            <a:endParaRPr lang="en-US" altLang="ja-JP" sz="2000" b="1" dirty="0" smtClean="0">
              <a:latin typeface="Meiryo UI" pitchFamily="50" charset="-128"/>
              <a:ea typeface="Meiryo UI" pitchFamily="50" charset="-128"/>
              <a:cs typeface="Meiryo UI" pitchFamily="50" charset="-128"/>
            </a:endParaRPr>
          </a:p>
          <a:p>
            <a:pPr>
              <a:spcBef>
                <a:spcPts val="500"/>
              </a:spcBef>
              <a:buNone/>
            </a:pPr>
            <a:r>
              <a:rPr lang="ja-JP" altLang="en-US" sz="2000" b="1" dirty="0" smtClean="0">
                <a:latin typeface="Meiryo UI" pitchFamily="50" charset="-128"/>
                <a:ea typeface="Meiryo UI" pitchFamily="50" charset="-128"/>
                <a:cs typeface="Meiryo UI" pitchFamily="50" charset="-128"/>
              </a:rPr>
              <a:t>　　　　　　　  ケアマネジャー、家族ともに退院カンファレンスの開催</a:t>
            </a:r>
            <a:endParaRPr lang="en-US" altLang="ja-JP" sz="2000" b="1" dirty="0" smtClean="0">
              <a:latin typeface="Meiryo UI" pitchFamily="50" charset="-128"/>
              <a:ea typeface="Meiryo UI" pitchFamily="50" charset="-128"/>
              <a:cs typeface="Meiryo UI" pitchFamily="50" charset="-128"/>
            </a:endParaRPr>
          </a:p>
          <a:p>
            <a:pPr>
              <a:spcBef>
                <a:spcPts val="500"/>
              </a:spcBef>
              <a:buNone/>
            </a:pPr>
            <a:r>
              <a:rPr lang="ja-JP" altLang="en-US" sz="2000" b="1" dirty="0" smtClean="0">
                <a:latin typeface="Meiryo UI" pitchFamily="50" charset="-128"/>
                <a:ea typeface="Meiryo UI" pitchFamily="50" charset="-128"/>
                <a:cs typeface="Meiryo UI" pitchFamily="50" charset="-128"/>
              </a:rPr>
              <a:t>　　　　　　　  介護サービスの利用</a:t>
            </a:r>
            <a:endParaRPr lang="en-US" altLang="ja-JP" sz="2000" b="1" dirty="0" smtClean="0">
              <a:latin typeface="Meiryo UI" pitchFamily="50" charset="-128"/>
              <a:ea typeface="Meiryo UI" pitchFamily="50" charset="-128"/>
              <a:cs typeface="Meiryo UI" pitchFamily="50" charset="-128"/>
            </a:endParaRPr>
          </a:p>
          <a:p>
            <a:pPr>
              <a:spcBef>
                <a:spcPts val="500"/>
              </a:spcBef>
              <a:buNone/>
            </a:pPr>
            <a:r>
              <a:rPr lang="ja-JP" altLang="en-US" sz="2000" b="1" dirty="0" smtClean="0">
                <a:latin typeface="Meiryo UI" pitchFamily="50" charset="-128"/>
                <a:ea typeface="Meiryo UI" pitchFamily="50" charset="-128"/>
                <a:cs typeface="Meiryo UI" pitchFamily="50" charset="-128"/>
              </a:rPr>
              <a:t>　　　　　　　  家族のサポート</a:t>
            </a:r>
            <a:endParaRPr lang="en-US" altLang="ja-JP" sz="2000" b="1" dirty="0" smtClean="0">
              <a:latin typeface="Meiryo UI" pitchFamily="50" charset="-128"/>
              <a:ea typeface="Meiryo UI" pitchFamily="50" charset="-128"/>
              <a:cs typeface="Meiryo UI" pitchFamily="50" charset="-128"/>
            </a:endParaRPr>
          </a:p>
          <a:p>
            <a:pPr>
              <a:spcBef>
                <a:spcPts val="500"/>
              </a:spcBef>
              <a:buNone/>
            </a:pPr>
            <a:r>
              <a:rPr lang="ja-JP" altLang="en-US" sz="2000" b="1" dirty="0" smtClean="0">
                <a:latin typeface="Meiryo UI" pitchFamily="50" charset="-128"/>
                <a:ea typeface="Meiryo UI" pitchFamily="50" charset="-128"/>
                <a:cs typeface="Meiryo UI" pitchFamily="50" charset="-128"/>
              </a:rPr>
              <a:t>　　　　　　　  インスリン注射が可能な施設利用</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まとめ   </a:t>
            </a:r>
            <a:r>
              <a:rPr lang="ja-JP" altLang="en-US" sz="2000" b="1" dirty="0" smtClean="0">
                <a:latin typeface="Meiryo UI" pitchFamily="50" charset="-128"/>
                <a:ea typeface="Meiryo UI" pitchFamily="50" charset="-128"/>
                <a:cs typeface="Meiryo UI" pitchFamily="50" charset="-128"/>
              </a:rPr>
              <a:t>  ： 本事例から、認知症の人の退院支援の方法を学び</a:t>
            </a: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チーム</a:t>
            </a:r>
            <a:endParaRPr lang="en-US" altLang="ja-JP" sz="2000" b="1" dirty="0" smtClean="0">
              <a:latin typeface="Meiryo UI" pitchFamily="50" charset="-128"/>
              <a:ea typeface="Meiryo UI" pitchFamily="50" charset="-128"/>
              <a:cs typeface="Meiryo UI" pitchFamily="50" charset="-128"/>
            </a:endParaRPr>
          </a:p>
          <a:p>
            <a:pPr>
              <a:spcBef>
                <a:spcPts val="400"/>
              </a:spcBef>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での対応を経験し、慣れることが重要である</a:t>
            </a:r>
            <a:endParaRPr kumimoji="1" lang="en-US" altLang="ja-JP" sz="2000" b="1" dirty="0" smtClean="0">
              <a:latin typeface="Meiryo UI" pitchFamily="50" charset="-128"/>
              <a:ea typeface="Meiryo UI" pitchFamily="50" charset="-128"/>
              <a:cs typeface="Meiryo UI" pitchFamily="50" charset="-128"/>
            </a:endParaRPr>
          </a:p>
          <a:p>
            <a:pPr>
              <a:buNone/>
            </a:pPr>
            <a:endParaRPr kumimoji="1" lang="ja-JP" altLang="en-US" sz="2400" dirty="0"/>
          </a:p>
        </p:txBody>
      </p:sp>
      <p:sp>
        <p:nvSpPr>
          <p:cNvPr id="6" name="タイトル 1"/>
          <p:cNvSpPr>
            <a:spLocks noGrp="1"/>
          </p:cNvSpPr>
          <p:nvPr>
            <p:ph type="title" idx="4294967295"/>
          </p:nvPr>
        </p:nvSpPr>
        <p:spPr>
          <a:xfrm>
            <a:off x="958056" y="174182"/>
            <a:ext cx="7189787" cy="669925"/>
          </a:xfrm>
        </p:spPr>
        <p:txBody>
          <a:bodyPr/>
          <a:lstStyle/>
          <a:p>
            <a:pPr eaLnBrk="1" hangingPunct="1"/>
            <a:r>
              <a:rPr lang="ja-JP" altLang="en-US" sz="2800" b="1" dirty="0" smtClean="0">
                <a:solidFill>
                  <a:srgbClr val="777777"/>
                </a:solidFill>
                <a:latin typeface="Meiryo UI" pitchFamily="50" charset="-128"/>
                <a:ea typeface="Meiryo UI" pitchFamily="50" charset="-128"/>
                <a:cs typeface="Meiryo UI" pitchFamily="50" charset="-128"/>
              </a:rPr>
              <a:t>サンプル事例①：</a:t>
            </a:r>
            <a:r>
              <a:rPr lang="ja-JP" altLang="en-US" sz="2800" b="1" dirty="0">
                <a:solidFill>
                  <a:schemeClr val="tx1"/>
                </a:solidFill>
                <a:latin typeface="Meiryo UI" pitchFamily="50" charset="-128"/>
                <a:ea typeface="Meiryo UI" pitchFamily="50" charset="-128"/>
                <a:cs typeface="Meiryo UI" pitchFamily="50" charset="-128"/>
              </a:rPr>
              <a:t>解説</a:t>
            </a:r>
            <a:endParaRPr lang="ja-JP" altLang="en-US" sz="2800" b="1" dirty="0" smtClean="0">
              <a:solidFill>
                <a:schemeClr val="tx1"/>
              </a:solidFill>
              <a:latin typeface="Meiryo UI" pitchFamily="50" charset="-128"/>
              <a:ea typeface="Meiryo UI" pitchFamily="50" charset="-128"/>
              <a:cs typeface="Meiryo UI" pitchFamily="50" charset="-128"/>
            </a:endParaRPr>
          </a:p>
        </p:txBody>
      </p:sp>
      <p:sp>
        <p:nvSpPr>
          <p:cNvPr id="7" name="Rectangle 3"/>
          <p:cNvSpPr>
            <a:spLocks noChangeArrowheads="1"/>
          </p:cNvSpPr>
          <p:nvPr/>
        </p:nvSpPr>
        <p:spPr bwMode="auto">
          <a:xfrm>
            <a:off x="268288" y="834052"/>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1713156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idx="4294967295"/>
          </p:nvPr>
        </p:nvSpPr>
        <p:spPr>
          <a:xfrm>
            <a:off x="457200" y="242739"/>
            <a:ext cx="8229600" cy="698500"/>
          </a:xfrm>
        </p:spPr>
        <p:txBody>
          <a:bodyPr>
            <a:normAutofit/>
          </a:bodyPr>
          <a:lstStyle/>
          <a:p>
            <a:r>
              <a:rPr lang="ja-JP" altLang="en-US" sz="2800" b="1" dirty="0" smtClean="0">
                <a:solidFill>
                  <a:srgbClr val="777777"/>
                </a:solidFill>
                <a:latin typeface="Meiryo UI" pitchFamily="50" charset="-128"/>
                <a:ea typeface="Meiryo UI" pitchFamily="50" charset="-128"/>
                <a:cs typeface="Meiryo UI" pitchFamily="50" charset="-128"/>
              </a:rPr>
              <a:t>サンプル事例②：術後せん妄のあるケースへの対応</a:t>
            </a:r>
          </a:p>
        </p:txBody>
      </p:sp>
      <p:sp>
        <p:nvSpPr>
          <p:cNvPr id="4" name="角丸四角形 3"/>
          <p:cNvSpPr>
            <a:spLocks noChangeArrowheads="1"/>
          </p:cNvSpPr>
          <p:nvPr/>
        </p:nvSpPr>
        <p:spPr bwMode="auto">
          <a:xfrm>
            <a:off x="499728" y="1273804"/>
            <a:ext cx="8187072" cy="4722959"/>
          </a:xfrm>
          <a:prstGeom prst="roundRect">
            <a:avLst>
              <a:gd name="adj" fmla="val 5390"/>
            </a:avLst>
          </a:prstGeom>
          <a:solidFill>
            <a:srgbClr val="DCDCF4"/>
          </a:solidFill>
          <a:ln w="25400" algn="ctr">
            <a:noFill/>
            <a:round/>
            <a:headEnd/>
            <a:tailEnd/>
          </a:ln>
          <a:extLst/>
        </p:spPr>
        <p:txBody>
          <a:bodyPr anchor="ctr"/>
          <a:lstStyle/>
          <a:p>
            <a:pPr>
              <a:spcBef>
                <a:spcPts val="600"/>
              </a:spcBef>
            </a:pPr>
            <a:r>
              <a:rPr lang="ja-JP" altLang="en-US" sz="2100" b="1" dirty="0" smtClean="0">
                <a:latin typeface="Meiryo UI" pitchFamily="50" charset="-128"/>
                <a:ea typeface="Meiryo UI" pitchFamily="50" charset="-128"/>
                <a:cs typeface="Meiryo UI" pitchFamily="50" charset="-128"/>
              </a:rPr>
              <a:t>  </a:t>
            </a:r>
            <a:r>
              <a:rPr lang="en-US" altLang="ja-JP" sz="2100" b="1" dirty="0" smtClean="0">
                <a:latin typeface="Meiryo UI" pitchFamily="50" charset="-128"/>
                <a:ea typeface="Meiryo UI" pitchFamily="50" charset="-128"/>
                <a:cs typeface="Meiryo UI" pitchFamily="50" charset="-128"/>
              </a:rPr>
              <a:t>○ 76</a:t>
            </a:r>
            <a:r>
              <a:rPr lang="ja-JP" altLang="ja-JP" sz="2100" b="1" dirty="0" smtClean="0">
                <a:latin typeface="Meiryo UI" pitchFamily="50" charset="-128"/>
                <a:ea typeface="Meiryo UI" pitchFamily="50" charset="-128"/>
                <a:cs typeface="Meiryo UI" pitchFamily="50" charset="-128"/>
              </a:rPr>
              <a:t>歳女性</a:t>
            </a:r>
            <a:r>
              <a:rPr lang="ja-JP" altLang="en-US" sz="2100" b="1" dirty="0" smtClean="0">
                <a:latin typeface="Meiryo UI" pitchFamily="50" charset="-128"/>
                <a:ea typeface="Meiryo UI" pitchFamily="50" charset="-128"/>
                <a:cs typeface="Meiryo UI" pitchFamily="50" charset="-128"/>
              </a:rPr>
              <a:t>、</a:t>
            </a:r>
            <a:r>
              <a:rPr lang="en-US" altLang="ja-JP" sz="2100" b="1" dirty="0" smtClean="0">
                <a:latin typeface="Meiryo UI" pitchFamily="50" charset="-128"/>
                <a:ea typeface="Meiryo UI" pitchFamily="50" charset="-128"/>
                <a:cs typeface="Meiryo UI" pitchFamily="50" charset="-128"/>
              </a:rPr>
              <a:t>2</a:t>
            </a:r>
            <a:r>
              <a:rPr lang="ja-JP" altLang="ja-JP" sz="2100" b="1" dirty="0">
                <a:latin typeface="Meiryo UI" pitchFamily="50" charset="-128"/>
                <a:ea typeface="Meiryo UI" pitchFamily="50" charset="-128"/>
                <a:cs typeface="Meiryo UI" pitchFamily="50" charset="-128"/>
              </a:rPr>
              <a:t>年前に</a:t>
            </a:r>
            <a:r>
              <a:rPr lang="ja-JP" altLang="ja-JP" sz="2100" b="1" dirty="0" smtClean="0">
                <a:latin typeface="Meiryo UI" pitchFamily="50" charset="-128"/>
                <a:ea typeface="Meiryo UI" pitchFamily="50" charset="-128"/>
                <a:cs typeface="Meiryo UI" pitchFamily="50" charset="-128"/>
              </a:rPr>
              <a:t>アルツハイマー型認知症</a:t>
            </a:r>
            <a:r>
              <a:rPr lang="ja-JP" altLang="ja-JP" sz="2100" b="1" dirty="0">
                <a:latin typeface="Meiryo UI" pitchFamily="50" charset="-128"/>
                <a:ea typeface="Meiryo UI" pitchFamily="50" charset="-128"/>
                <a:cs typeface="Meiryo UI" pitchFamily="50" charset="-128"/>
              </a:rPr>
              <a:t>の診断を</a:t>
            </a:r>
            <a:r>
              <a:rPr lang="ja-JP" altLang="ja-JP" sz="2100" b="1" dirty="0" smtClean="0">
                <a:latin typeface="Meiryo UI" pitchFamily="50" charset="-128"/>
                <a:ea typeface="Meiryo UI" pitchFamily="50" charset="-128"/>
                <a:cs typeface="Meiryo UI" pitchFamily="50" charset="-128"/>
              </a:rPr>
              <a:t>受け、</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抗認知症薬</a:t>
            </a:r>
            <a:r>
              <a:rPr lang="ja-JP" altLang="ja-JP" sz="2100" b="1" dirty="0" smtClean="0">
                <a:latin typeface="Meiryo UI" pitchFamily="50" charset="-128"/>
                <a:ea typeface="Meiryo UI" pitchFamily="50" charset="-128"/>
                <a:cs typeface="Meiryo UI" pitchFamily="50" charset="-128"/>
              </a:rPr>
              <a:t>を</a:t>
            </a:r>
            <a:r>
              <a:rPr lang="ja-JP" altLang="ja-JP" sz="2100" b="1" dirty="0">
                <a:latin typeface="Meiryo UI" pitchFamily="50" charset="-128"/>
                <a:ea typeface="Meiryo UI" pitchFamily="50" charset="-128"/>
                <a:cs typeface="Meiryo UI" pitchFamily="50" charset="-128"/>
              </a:rPr>
              <a:t>内服している。</a:t>
            </a:r>
            <a:r>
              <a:rPr lang="ja-JP" altLang="ja-JP" sz="2100" b="1" dirty="0" smtClean="0">
                <a:latin typeface="Meiryo UI" pitchFamily="50" charset="-128"/>
                <a:ea typeface="Meiryo UI" pitchFamily="50" charset="-128"/>
                <a:cs typeface="Meiryo UI" pitchFamily="50" charset="-128"/>
              </a:rPr>
              <a:t>長男と</a:t>
            </a:r>
            <a:r>
              <a:rPr lang="ja-JP" altLang="ja-JP" sz="2100" b="1" dirty="0">
                <a:latin typeface="Meiryo UI" pitchFamily="50" charset="-128"/>
                <a:ea typeface="Meiryo UI" pitchFamily="50" charset="-128"/>
                <a:cs typeface="Meiryo UI" pitchFamily="50" charset="-128"/>
              </a:rPr>
              <a:t>二人暮らし</a:t>
            </a:r>
            <a:r>
              <a:rPr lang="ja-JP" altLang="ja-JP" sz="2100" b="1" dirty="0" smtClean="0">
                <a:latin typeface="Meiryo UI" pitchFamily="50" charset="-128"/>
                <a:ea typeface="Meiryo UI" pitchFamily="50" charset="-128"/>
                <a:cs typeface="Meiryo UI" pitchFamily="50" charset="-128"/>
              </a:rPr>
              <a:t>で入院</a:t>
            </a:r>
            <a:r>
              <a:rPr lang="ja-JP" altLang="en-US" sz="2100" b="1" dirty="0" smtClean="0">
                <a:latin typeface="Meiryo UI" pitchFamily="50" charset="-128"/>
                <a:ea typeface="Meiryo UI" pitchFamily="50" charset="-128"/>
                <a:cs typeface="Meiryo UI" pitchFamily="50" charset="-128"/>
              </a:rPr>
              <a:t>歴なし。</a:t>
            </a:r>
            <a:endParaRPr lang="ja-JP" altLang="en-US" sz="2100" b="1" dirty="0">
              <a:latin typeface="Meiryo UI" pitchFamily="50" charset="-128"/>
              <a:ea typeface="Meiryo UI" pitchFamily="50" charset="-128"/>
              <a:cs typeface="Meiryo UI" pitchFamily="50" charset="-128"/>
            </a:endParaRPr>
          </a:p>
          <a:p>
            <a:pPr>
              <a:spcBef>
                <a:spcPts val="600"/>
              </a:spcBef>
            </a:pP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今回</a:t>
            </a:r>
            <a:r>
              <a:rPr lang="ja-JP" altLang="ja-JP" sz="2100" b="1" dirty="0">
                <a:latin typeface="Meiryo UI" pitchFamily="50" charset="-128"/>
                <a:ea typeface="Meiryo UI" pitchFamily="50" charset="-128"/>
                <a:cs typeface="Meiryo UI" pitchFamily="50" charset="-128"/>
              </a:rPr>
              <a:t>、自宅の玄関前で</a:t>
            </a:r>
            <a:r>
              <a:rPr lang="ja-JP" altLang="ja-JP" sz="2100" b="1" dirty="0" smtClean="0">
                <a:latin typeface="Meiryo UI" pitchFamily="50" charset="-128"/>
                <a:ea typeface="Meiryo UI" pitchFamily="50" charset="-128"/>
                <a:cs typeface="Meiryo UI" pitchFamily="50" charset="-128"/>
              </a:rPr>
              <a:t>転倒、</a:t>
            </a:r>
            <a:r>
              <a:rPr lang="ja-JP" altLang="ja-JP" sz="2100" b="1" dirty="0">
                <a:latin typeface="Meiryo UI" pitchFamily="50" charset="-128"/>
                <a:ea typeface="Meiryo UI" pitchFamily="50" charset="-128"/>
                <a:cs typeface="Meiryo UI" pitchFamily="50" charset="-128"/>
              </a:rPr>
              <a:t>右大腿骨頸部骨折で</a:t>
            </a:r>
            <a:r>
              <a:rPr lang="ja-JP" altLang="ja-JP" sz="2100" b="1" dirty="0" smtClean="0">
                <a:latin typeface="Meiryo UI" pitchFamily="50" charset="-128"/>
                <a:ea typeface="Meiryo UI" pitchFamily="50" charset="-128"/>
                <a:cs typeface="Meiryo UI" pitchFamily="50" charset="-128"/>
              </a:rPr>
              <a:t>緊急入院</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と</a:t>
            </a:r>
            <a:r>
              <a:rPr lang="ja-JP" altLang="ja-JP" sz="2100" b="1" dirty="0">
                <a:latin typeface="Meiryo UI" pitchFamily="50" charset="-128"/>
                <a:ea typeface="Meiryo UI" pitchFamily="50" charset="-128"/>
                <a:cs typeface="Meiryo UI" pitchFamily="50" charset="-128"/>
              </a:rPr>
              <a:t>なった。入院翌日、静脈麻酔と脊椎麻酔を併用し、</a:t>
            </a:r>
            <a:r>
              <a:rPr lang="ja-JP" altLang="ja-JP" sz="2100" b="1" dirty="0" smtClean="0">
                <a:latin typeface="Meiryo UI" pitchFamily="50" charset="-128"/>
                <a:ea typeface="Meiryo UI" pitchFamily="50" charset="-128"/>
                <a:cs typeface="Meiryo UI" pitchFamily="50" charset="-128"/>
              </a:rPr>
              <a:t>骨接合術</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が</a:t>
            </a:r>
            <a:r>
              <a:rPr lang="ja-JP" altLang="ja-JP" sz="2100" b="1" dirty="0">
                <a:latin typeface="Meiryo UI" pitchFamily="50" charset="-128"/>
                <a:ea typeface="Meiryo UI" pitchFamily="50" charset="-128"/>
                <a:cs typeface="Meiryo UI" pitchFamily="50" charset="-128"/>
              </a:rPr>
              <a:t>行われた</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smtClean="0">
                <a:latin typeface="Meiryo UI" pitchFamily="50" charset="-128"/>
                <a:ea typeface="Meiryo UI" pitchFamily="50" charset="-128"/>
                <a:cs typeface="Meiryo UI" pitchFamily="50" charset="-128"/>
              </a:rPr>
              <a:t>  ○ </a:t>
            </a:r>
            <a:r>
              <a:rPr lang="ja-JP" altLang="ja-JP" sz="2100" b="1" dirty="0" smtClean="0">
                <a:latin typeface="Meiryo UI" pitchFamily="50" charset="-128"/>
                <a:ea typeface="Meiryo UI" pitchFamily="50" charset="-128"/>
                <a:cs typeface="Meiryo UI" pitchFamily="50" charset="-128"/>
              </a:rPr>
              <a:t>術後</a:t>
            </a:r>
            <a:r>
              <a:rPr lang="ja-JP" altLang="ja-JP" sz="2100" b="1" dirty="0">
                <a:latin typeface="Meiryo UI" pitchFamily="50" charset="-128"/>
                <a:ea typeface="Meiryo UI" pitchFamily="50" charset="-128"/>
                <a:cs typeface="Meiryo UI" pitchFamily="50" charset="-128"/>
              </a:rPr>
              <a:t>は、末梢点滴ルート、膀胱留置</a:t>
            </a:r>
            <a:r>
              <a:rPr lang="ja-JP" altLang="ja-JP" sz="2100" b="1" dirty="0" smtClean="0">
                <a:latin typeface="Meiryo UI" pitchFamily="50" charset="-128"/>
                <a:ea typeface="Meiryo UI" pitchFamily="50" charset="-128"/>
                <a:cs typeface="Meiryo UI" pitchFamily="50" charset="-128"/>
              </a:rPr>
              <a:t>カテーテル</a:t>
            </a:r>
            <a:r>
              <a:rPr lang="ja-JP" altLang="ja-JP" sz="2100" b="1" dirty="0">
                <a:latin typeface="Meiryo UI" pitchFamily="50" charset="-128"/>
                <a:ea typeface="Meiryo UI" pitchFamily="50" charset="-128"/>
                <a:cs typeface="Meiryo UI" pitchFamily="50" charset="-128"/>
              </a:rPr>
              <a:t>、酸素マスク</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創部</a:t>
            </a:r>
            <a:r>
              <a:rPr lang="ja-JP" altLang="ja-JP" sz="2100" b="1" dirty="0">
                <a:latin typeface="Meiryo UI" pitchFamily="50" charset="-128"/>
                <a:ea typeface="Meiryo UI" pitchFamily="50" charset="-128"/>
                <a:cs typeface="Meiryo UI" pitchFamily="50" charset="-128"/>
              </a:rPr>
              <a:t>ドレーン挿入、酸素マスク</a:t>
            </a:r>
            <a:r>
              <a:rPr lang="ja-JP" altLang="ja-JP" sz="2100" b="1" dirty="0" smtClean="0">
                <a:latin typeface="Meiryo UI" pitchFamily="50" charset="-128"/>
                <a:ea typeface="Meiryo UI" pitchFamily="50" charset="-128"/>
                <a:cs typeface="Meiryo UI" pitchFamily="50" charset="-128"/>
              </a:rPr>
              <a:t>、外転</a:t>
            </a:r>
            <a:r>
              <a:rPr lang="ja-JP" altLang="ja-JP" sz="2100" b="1" dirty="0">
                <a:latin typeface="Meiryo UI" pitchFamily="50" charset="-128"/>
                <a:ea typeface="Meiryo UI" pitchFamily="50" charset="-128"/>
                <a:cs typeface="Meiryo UI" pitchFamily="50" charset="-128"/>
              </a:rPr>
              <a:t>枕を装着した</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帰室</a:t>
            </a:r>
            <a:r>
              <a:rPr lang="ja-JP" altLang="ja-JP" sz="2100" b="1" dirty="0">
                <a:latin typeface="Meiryo UI" pitchFamily="50" charset="-128"/>
                <a:ea typeface="Meiryo UI" pitchFamily="50" charset="-128"/>
                <a:cs typeface="Meiryo UI" pitchFamily="50" charset="-128"/>
              </a:rPr>
              <a:t>時、体温</a:t>
            </a:r>
            <a:r>
              <a:rPr lang="en-US" altLang="ja-JP" sz="2100" b="1" dirty="0">
                <a:latin typeface="Meiryo UI" pitchFamily="50" charset="-128"/>
                <a:ea typeface="Meiryo UI" pitchFamily="50" charset="-128"/>
                <a:cs typeface="Meiryo UI" pitchFamily="50" charset="-128"/>
              </a:rPr>
              <a:t>36.1</a:t>
            </a:r>
            <a:r>
              <a:rPr lang="ja-JP" altLang="ja-JP" sz="2100" b="1" dirty="0">
                <a:latin typeface="Meiryo UI" pitchFamily="50" charset="-128"/>
                <a:ea typeface="Meiryo UI" pitchFamily="50" charset="-128"/>
                <a:cs typeface="Meiryo UI" pitchFamily="50" charset="-128"/>
              </a:rPr>
              <a:t>℃</a:t>
            </a:r>
            <a:r>
              <a:rPr lang="ja-JP" altLang="ja-JP" sz="2100" b="1" dirty="0" smtClean="0">
                <a:latin typeface="Meiryo UI" pitchFamily="50" charset="-128"/>
                <a:ea typeface="Meiryo UI" pitchFamily="50" charset="-128"/>
                <a:cs typeface="Meiryo UI" pitchFamily="50" charset="-128"/>
              </a:rPr>
              <a:t>、血圧</a:t>
            </a:r>
            <a:r>
              <a:rPr lang="en-US" altLang="ja-JP" sz="2100" b="1" dirty="0">
                <a:latin typeface="Meiryo UI" pitchFamily="50" charset="-128"/>
                <a:ea typeface="Meiryo UI" pitchFamily="50" charset="-128"/>
                <a:cs typeface="Meiryo UI" pitchFamily="50" charset="-128"/>
              </a:rPr>
              <a:t>122/68mmHg</a:t>
            </a:r>
            <a:r>
              <a:rPr lang="ja-JP" altLang="ja-JP" sz="2100" b="1" dirty="0" err="1">
                <a:latin typeface="Meiryo UI" pitchFamily="50" charset="-128"/>
                <a:ea typeface="Meiryo UI" pitchFamily="50" charset="-128"/>
                <a:cs typeface="Meiryo UI" pitchFamily="50" charset="-128"/>
              </a:rPr>
              <a:t>、</a:t>
            </a:r>
            <a:r>
              <a:rPr lang="ja-JP" altLang="ja-JP" sz="2100" b="1" dirty="0">
                <a:latin typeface="Meiryo UI" pitchFamily="50" charset="-128"/>
                <a:ea typeface="Meiryo UI" pitchFamily="50" charset="-128"/>
                <a:cs typeface="Meiryo UI" pitchFamily="50" charset="-128"/>
              </a:rPr>
              <a:t>脈拍</a:t>
            </a:r>
            <a:r>
              <a:rPr lang="en-US" altLang="ja-JP" sz="2100" b="1" dirty="0">
                <a:latin typeface="Meiryo UI" pitchFamily="50" charset="-128"/>
                <a:ea typeface="Meiryo UI" pitchFamily="50" charset="-128"/>
                <a:cs typeface="Meiryo UI" pitchFamily="50" charset="-128"/>
              </a:rPr>
              <a:t>88</a:t>
            </a:r>
            <a:r>
              <a:rPr lang="ja-JP" altLang="ja-JP" sz="2100" b="1" dirty="0">
                <a:latin typeface="Meiryo UI" pitchFamily="50" charset="-128"/>
                <a:ea typeface="Meiryo UI" pitchFamily="50" charset="-128"/>
                <a:cs typeface="Meiryo UI" pitchFamily="50" charset="-128"/>
              </a:rPr>
              <a:t>回</a:t>
            </a:r>
            <a:r>
              <a:rPr lang="en-US" altLang="ja-JP" sz="2100" b="1" dirty="0">
                <a:latin typeface="Meiryo UI" pitchFamily="50" charset="-128"/>
                <a:ea typeface="Meiryo UI" pitchFamily="50" charset="-128"/>
                <a:cs typeface="Meiryo UI" pitchFamily="50" charset="-128"/>
              </a:rPr>
              <a:t>/</a:t>
            </a:r>
            <a:r>
              <a:rPr lang="ja-JP" altLang="ja-JP" sz="2100" b="1" dirty="0">
                <a:latin typeface="Meiryo UI" pitchFamily="50" charset="-128"/>
                <a:ea typeface="Meiryo UI" pitchFamily="50" charset="-128"/>
                <a:cs typeface="Meiryo UI" pitchFamily="50" charset="-128"/>
              </a:rPr>
              <a:t>分</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動脈</a:t>
            </a:r>
            <a:r>
              <a:rPr lang="ja-JP" altLang="ja-JP" sz="2100" b="1" dirty="0">
                <a:latin typeface="Meiryo UI" pitchFamily="50" charset="-128"/>
                <a:ea typeface="Meiryo UI" pitchFamily="50" charset="-128"/>
                <a:cs typeface="Meiryo UI" pitchFamily="50" charset="-128"/>
              </a:rPr>
              <a:t>血酸素</a:t>
            </a:r>
            <a:r>
              <a:rPr lang="ja-JP" altLang="ja-JP" sz="2100" b="1" dirty="0" smtClean="0">
                <a:latin typeface="Meiryo UI" pitchFamily="50" charset="-128"/>
                <a:ea typeface="Meiryo UI" pitchFamily="50" charset="-128"/>
                <a:cs typeface="Meiryo UI" pitchFamily="50" charset="-128"/>
              </a:rPr>
              <a:t>飽和度</a:t>
            </a:r>
            <a:r>
              <a:rPr lang="en-US" altLang="ja-JP" sz="2100" b="1" dirty="0" smtClean="0">
                <a:latin typeface="Meiryo UI" pitchFamily="50" charset="-128"/>
                <a:ea typeface="Meiryo UI" pitchFamily="50" charset="-128"/>
                <a:cs typeface="Meiryo UI" pitchFamily="50" charset="-128"/>
              </a:rPr>
              <a:t>99</a:t>
            </a:r>
            <a:r>
              <a:rPr lang="ja-JP" altLang="ja-JP" sz="2100" b="1" dirty="0">
                <a:latin typeface="Meiryo UI" pitchFamily="50" charset="-128"/>
                <a:ea typeface="Meiryo UI" pitchFamily="50" charset="-128"/>
                <a:cs typeface="Meiryo UI" pitchFamily="50" charset="-128"/>
              </a:rPr>
              <a:t>％であった。</a:t>
            </a:r>
            <a:endParaRPr lang="ja-JP" altLang="en-US" sz="2100" b="1" dirty="0">
              <a:latin typeface="Meiryo UI" pitchFamily="50" charset="-128"/>
              <a:ea typeface="Meiryo UI" pitchFamily="50" charset="-128"/>
              <a:cs typeface="Meiryo UI" pitchFamily="50" charset="-128"/>
            </a:endParaRPr>
          </a:p>
          <a:p>
            <a:pPr>
              <a:spcBef>
                <a:spcPts val="600"/>
              </a:spcBef>
            </a:pPr>
            <a:r>
              <a:rPr lang="ja-JP" altLang="en-US" sz="2100" b="1" dirty="0" smtClean="0">
                <a:latin typeface="Meiryo UI" pitchFamily="50" charset="-128"/>
                <a:ea typeface="Meiryo UI" pitchFamily="50" charset="-128"/>
                <a:cs typeface="Meiryo UI" pitchFamily="50" charset="-128"/>
              </a:rPr>
              <a:t>  </a:t>
            </a:r>
            <a:r>
              <a:rPr lang="en-US" altLang="ja-JP" sz="2100" b="1" dirty="0" smtClean="0">
                <a:latin typeface="Meiryo UI" pitchFamily="50" charset="-128"/>
                <a:ea typeface="Meiryo UI" pitchFamily="50" charset="-128"/>
                <a:cs typeface="Meiryo UI" pitchFamily="50" charset="-128"/>
              </a:rPr>
              <a:t>○</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帰室後</a:t>
            </a:r>
            <a:r>
              <a:rPr lang="ja-JP" altLang="ja-JP" sz="2100" b="1" dirty="0">
                <a:latin typeface="Meiryo UI" pitchFamily="50" charset="-128"/>
                <a:ea typeface="Meiryo UI" pitchFamily="50" charset="-128"/>
                <a:cs typeface="Meiryo UI" pitchFamily="50" charset="-128"/>
              </a:rPr>
              <a:t>から腰痛を</a:t>
            </a:r>
            <a:r>
              <a:rPr lang="ja-JP" altLang="ja-JP" sz="2100" b="1" dirty="0" smtClean="0">
                <a:latin typeface="Meiryo UI" pitchFamily="50" charset="-128"/>
                <a:ea typeface="Meiryo UI" pitchFamily="50" charset="-128"/>
                <a:cs typeface="Meiryo UI" pitchFamily="50" charset="-128"/>
              </a:rPr>
              <a:t>訴え表情</a:t>
            </a:r>
            <a:r>
              <a:rPr lang="ja-JP" altLang="ja-JP" sz="2100" b="1" dirty="0">
                <a:latin typeface="Meiryo UI" pitchFamily="50" charset="-128"/>
                <a:ea typeface="Meiryo UI" pitchFamily="50" charset="-128"/>
                <a:cs typeface="Meiryo UI" pitchFamily="50" charset="-128"/>
              </a:rPr>
              <a:t>も硬いため、ボルタレン</a:t>
            </a:r>
            <a:r>
              <a:rPr lang="ja-JP" altLang="ja-JP" sz="2100" b="1" dirty="0" smtClean="0">
                <a:latin typeface="Meiryo UI" pitchFamily="50" charset="-128"/>
                <a:ea typeface="Meiryo UI" pitchFamily="50" charset="-128"/>
                <a:cs typeface="Meiryo UI" pitchFamily="50" charset="-128"/>
              </a:rPr>
              <a:t>坐薬</a:t>
            </a:r>
            <a:r>
              <a:rPr lang="en-US" altLang="ja-JP" sz="2100" b="1" dirty="0" smtClean="0">
                <a:latin typeface="Meiryo UI" pitchFamily="50" charset="-128"/>
                <a:ea typeface="Meiryo UI" pitchFamily="50" charset="-128"/>
                <a:cs typeface="Meiryo UI" pitchFamily="50" charset="-128"/>
              </a:rPr>
              <a:t>25mg</a:t>
            </a: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を</a:t>
            </a:r>
            <a:r>
              <a:rPr lang="ja-JP" altLang="ja-JP" sz="2100" b="1" dirty="0">
                <a:latin typeface="Meiryo UI" pitchFamily="50" charset="-128"/>
                <a:ea typeface="Meiryo UI" pitchFamily="50" charset="-128"/>
                <a:cs typeface="Meiryo UI" pitchFamily="50" charset="-128"/>
              </a:rPr>
              <a:t>使用した。</a:t>
            </a:r>
            <a:endParaRPr lang="ja-JP" altLang="en-US" sz="2100" b="1" dirty="0">
              <a:latin typeface="Meiryo UI" pitchFamily="50" charset="-128"/>
              <a:ea typeface="Meiryo UI" pitchFamily="50" charset="-128"/>
              <a:cs typeface="Meiryo UI" pitchFamily="50" charset="-128"/>
            </a:endParaRPr>
          </a:p>
        </p:txBody>
      </p:sp>
      <p:sp>
        <p:nvSpPr>
          <p:cNvPr id="6" name="Rectangle 3"/>
          <p:cNvSpPr>
            <a:spLocks noChangeArrowheads="1"/>
          </p:cNvSpPr>
          <p:nvPr/>
        </p:nvSpPr>
        <p:spPr bwMode="auto">
          <a:xfrm>
            <a:off x="268288" y="953939"/>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873331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a:spLocks noChangeArrowheads="1"/>
          </p:cNvSpPr>
          <p:nvPr/>
        </p:nvSpPr>
        <p:spPr bwMode="auto">
          <a:xfrm>
            <a:off x="595423" y="1303874"/>
            <a:ext cx="8112642" cy="5171353"/>
          </a:xfrm>
          <a:prstGeom prst="roundRect">
            <a:avLst>
              <a:gd name="adj" fmla="val 5449"/>
            </a:avLst>
          </a:prstGeom>
          <a:solidFill>
            <a:srgbClr val="DCDCF4"/>
          </a:solidFill>
          <a:ln w="25400" algn="ctr">
            <a:noFill/>
            <a:round/>
            <a:headEnd/>
            <a:tailEnd/>
          </a:ln>
          <a:extLst/>
        </p:spPr>
        <p:txBody>
          <a:bodyPr anchor="ctr"/>
          <a:lstStyle/>
          <a:p>
            <a:pPr>
              <a:spcBef>
                <a:spcPts val="600"/>
              </a:spcBef>
            </a:pPr>
            <a:r>
              <a:rPr lang="en-US" altLang="ja-JP"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その後</a:t>
            </a:r>
            <a:r>
              <a:rPr lang="ja-JP" altLang="ja-JP" sz="2100" b="1" dirty="0">
                <a:latin typeface="Meiryo UI" pitchFamily="50" charset="-128"/>
                <a:ea typeface="Meiryo UI" pitchFamily="50" charset="-128"/>
                <a:cs typeface="Meiryo UI" pitchFamily="50" charset="-128"/>
              </a:rPr>
              <a:t>うとうとしていたが、夜中に起き上がり、「米を</a:t>
            </a:r>
            <a:r>
              <a:rPr lang="ja-JP" altLang="ja-JP" sz="2100" b="1" dirty="0" smtClean="0">
                <a:latin typeface="Meiryo UI" pitchFamily="50" charset="-128"/>
                <a:ea typeface="Meiryo UI" pitchFamily="50" charset="-128"/>
                <a:cs typeface="Meiryo UI" pitchFamily="50" charset="-128"/>
              </a:rPr>
              <a:t>研がない</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といけない</a:t>
            </a:r>
            <a:r>
              <a:rPr lang="ja-JP" altLang="ja-JP" sz="2100" b="1" dirty="0">
                <a:latin typeface="Meiryo UI" pitchFamily="50" charset="-128"/>
                <a:ea typeface="Meiryo UI" pitchFamily="50" charset="-128"/>
                <a:cs typeface="Meiryo UI" pitchFamily="50" charset="-128"/>
              </a:rPr>
              <a:t>から、</a:t>
            </a:r>
            <a:r>
              <a:rPr lang="ja-JP" altLang="ja-JP" sz="2100" b="1" dirty="0" smtClean="0">
                <a:latin typeface="Meiryo UI" pitchFamily="50" charset="-128"/>
                <a:ea typeface="Meiryo UI" pitchFamily="50" charset="-128"/>
                <a:cs typeface="Meiryo UI" pitchFamily="50" charset="-128"/>
              </a:rPr>
              <a:t>こんな</a:t>
            </a:r>
            <a:r>
              <a:rPr lang="ja-JP" altLang="en-US" sz="2100" b="1" dirty="0" smtClean="0">
                <a:latin typeface="Meiryo UI" pitchFamily="50" charset="-128"/>
                <a:ea typeface="Meiryo UI" pitchFamily="50" charset="-128"/>
                <a:cs typeface="Meiryo UI" pitchFamily="50" charset="-128"/>
              </a:rPr>
              <a:t>所</a:t>
            </a:r>
            <a:r>
              <a:rPr lang="ja-JP" altLang="ja-JP" sz="2100" b="1" dirty="0" smtClean="0">
                <a:latin typeface="Meiryo UI" pitchFamily="50" charset="-128"/>
                <a:ea typeface="Meiryo UI" pitchFamily="50" charset="-128"/>
                <a:cs typeface="Meiryo UI" pitchFamily="50" charset="-128"/>
              </a:rPr>
              <a:t>で</a:t>
            </a:r>
            <a:r>
              <a:rPr lang="ja-JP" altLang="ja-JP" sz="2100" b="1" dirty="0">
                <a:latin typeface="Meiryo UI" pitchFamily="50" charset="-128"/>
                <a:ea typeface="Meiryo UI" pitchFamily="50" charset="-128"/>
                <a:cs typeface="Meiryo UI" pitchFamily="50" charset="-128"/>
              </a:rPr>
              <a:t>寝てられないわ」</a:t>
            </a:r>
            <a:r>
              <a:rPr lang="ja-JP" altLang="ja-JP" sz="2100" b="1" dirty="0" smtClean="0">
                <a:latin typeface="Meiryo UI" pitchFamily="50" charset="-128"/>
                <a:ea typeface="Meiryo UI" pitchFamily="50" charset="-128"/>
                <a:cs typeface="Meiryo UI" pitchFamily="50" charset="-128"/>
              </a:rPr>
              <a:t>とベッド</a:t>
            </a:r>
            <a:r>
              <a:rPr lang="ja-JP" altLang="ja-JP" sz="2100" b="1" dirty="0">
                <a:latin typeface="Meiryo UI" pitchFamily="50" charset="-128"/>
                <a:ea typeface="Meiryo UI" pitchFamily="50" charset="-128"/>
                <a:cs typeface="Meiryo UI" pitchFamily="50" charset="-128"/>
              </a:rPr>
              <a:t>から</a:t>
            </a:r>
            <a:r>
              <a:rPr lang="ja-JP" altLang="ja-JP" sz="2100" b="1" dirty="0" smtClean="0">
                <a:latin typeface="Meiryo UI" pitchFamily="50" charset="-128"/>
                <a:ea typeface="Meiryo UI" pitchFamily="50" charset="-128"/>
                <a:cs typeface="Meiryo UI" pitchFamily="50" charset="-128"/>
              </a:rPr>
              <a:t>降り</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ようとする。</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 </a:t>
            </a:r>
            <a:r>
              <a:rPr lang="ja-JP" altLang="ja-JP" sz="2100" b="1" dirty="0" smtClean="0">
                <a:latin typeface="Meiryo UI" pitchFamily="50" charset="-128"/>
                <a:ea typeface="Meiryo UI" pitchFamily="50" charset="-128"/>
                <a:cs typeface="Meiryo UI" pitchFamily="50" charset="-128"/>
              </a:rPr>
              <a:t>看護師は「</a:t>
            </a:r>
            <a:r>
              <a:rPr lang="ja-JP" altLang="ja-JP" sz="2100" b="1" dirty="0">
                <a:latin typeface="Meiryo UI" pitchFamily="50" charset="-128"/>
                <a:ea typeface="Meiryo UI" pitchFamily="50" charset="-128"/>
                <a:cs typeface="Meiryo UI" pitchFamily="50" charset="-128"/>
              </a:rPr>
              <a:t>家で</a:t>
            </a:r>
            <a:r>
              <a:rPr lang="ja-JP" altLang="ja-JP" sz="2100" b="1" dirty="0" smtClean="0">
                <a:latin typeface="Meiryo UI" pitchFamily="50" charset="-128"/>
                <a:ea typeface="Meiryo UI" pitchFamily="50" charset="-128"/>
                <a:cs typeface="Meiryo UI" pitchFamily="50" charset="-128"/>
              </a:rPr>
              <a:t>転んで</a:t>
            </a:r>
            <a:r>
              <a:rPr lang="ja-JP" altLang="ja-JP" sz="2100" b="1" dirty="0">
                <a:latin typeface="Meiryo UI" pitchFamily="50" charset="-128"/>
                <a:ea typeface="Meiryo UI" pitchFamily="50" charset="-128"/>
                <a:cs typeface="Meiryo UI" pitchFamily="50" charset="-128"/>
              </a:rPr>
              <a:t>骨折して手術</a:t>
            </a:r>
            <a:r>
              <a:rPr lang="ja-JP" altLang="ja-JP" sz="2100" b="1" dirty="0" smtClean="0">
                <a:latin typeface="Meiryo UI" pitchFamily="50" charset="-128"/>
                <a:ea typeface="Meiryo UI" pitchFamily="50" charset="-128"/>
                <a:cs typeface="Meiryo UI" pitchFamily="50" charset="-128"/>
              </a:rPr>
              <a:t>した</a:t>
            </a:r>
            <a:r>
              <a:rPr lang="ja-JP" altLang="en-US" sz="2100" b="1" dirty="0" smtClean="0">
                <a:latin typeface="Meiryo UI" pitchFamily="50" charset="-128"/>
                <a:ea typeface="Meiryo UI" pitchFamily="50" charset="-128"/>
                <a:cs typeface="Meiryo UI" pitchFamily="50" charset="-128"/>
              </a:rPr>
              <a:t>ん</a:t>
            </a:r>
            <a:r>
              <a:rPr lang="ja-JP" altLang="ja-JP" sz="2100" b="1" dirty="0" smtClean="0">
                <a:latin typeface="Meiryo UI" pitchFamily="50" charset="-128"/>
                <a:ea typeface="Meiryo UI" pitchFamily="50" charset="-128"/>
                <a:cs typeface="Meiryo UI" pitchFamily="50" charset="-128"/>
              </a:rPr>
              <a:t>です</a:t>
            </a:r>
            <a:r>
              <a:rPr lang="ja-JP" altLang="ja-JP" sz="2100" b="1" dirty="0">
                <a:latin typeface="Meiryo UI" pitchFamily="50" charset="-128"/>
                <a:ea typeface="Meiryo UI" pitchFamily="50" charset="-128"/>
                <a:cs typeface="Meiryo UI" pitchFamily="50" charset="-128"/>
              </a:rPr>
              <a:t>よ。安静に</a:t>
            </a:r>
            <a:r>
              <a:rPr lang="ja-JP" altLang="ja-JP" sz="2100" b="1" dirty="0" smtClean="0">
                <a:latin typeface="Meiryo UI" pitchFamily="50" charset="-128"/>
                <a:ea typeface="Meiryo UI" pitchFamily="50" charset="-128"/>
                <a:cs typeface="Meiryo UI" pitchFamily="50" charset="-128"/>
              </a:rPr>
              <a:t>して</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いない</a:t>
            </a:r>
            <a:r>
              <a:rPr lang="ja-JP" altLang="ja-JP" sz="2100" b="1" dirty="0">
                <a:latin typeface="Meiryo UI" pitchFamily="50" charset="-128"/>
                <a:ea typeface="Meiryo UI" pitchFamily="50" charset="-128"/>
                <a:cs typeface="Meiryo UI" pitchFamily="50" charset="-128"/>
              </a:rPr>
              <a:t>と」と</a:t>
            </a:r>
            <a:r>
              <a:rPr lang="ja-JP" altLang="ja-JP" sz="2100" b="1" dirty="0" smtClean="0">
                <a:latin typeface="Meiryo UI" pitchFamily="50" charset="-128"/>
                <a:ea typeface="Meiryo UI" pitchFamily="50" charset="-128"/>
                <a:cs typeface="Meiryo UI" pitchFamily="50" charset="-128"/>
              </a:rPr>
              <a:t>説明した</a:t>
            </a:r>
            <a:r>
              <a:rPr lang="ja-JP" altLang="ja-JP" sz="2100" b="1" dirty="0">
                <a:latin typeface="Meiryo UI" pitchFamily="50" charset="-128"/>
                <a:ea typeface="Meiryo UI" pitchFamily="50" charset="-128"/>
                <a:cs typeface="Meiryo UI" pitchFamily="50" charset="-128"/>
              </a:rPr>
              <a:t>。</a:t>
            </a:r>
            <a:r>
              <a:rPr lang="ja-JP" altLang="ja-JP" sz="2100" b="1" dirty="0" smtClean="0">
                <a:latin typeface="Meiryo UI" pitchFamily="50" charset="-128"/>
                <a:ea typeface="Meiryo UI" pitchFamily="50" charset="-128"/>
                <a:cs typeface="Meiryo UI" pitchFamily="50" charset="-128"/>
              </a:rPr>
              <a:t>そしてステーション</a:t>
            </a:r>
            <a:r>
              <a:rPr lang="ja-JP" altLang="ja-JP" sz="2100" b="1" dirty="0">
                <a:latin typeface="Meiryo UI" pitchFamily="50" charset="-128"/>
                <a:ea typeface="Meiryo UI" pitchFamily="50" charset="-128"/>
                <a:cs typeface="Meiryo UI" pitchFamily="50" charset="-128"/>
              </a:rPr>
              <a:t>近くの部屋に</a:t>
            </a:r>
            <a:r>
              <a:rPr lang="ja-JP" altLang="ja-JP" sz="2100" b="1" dirty="0" smtClean="0">
                <a:latin typeface="Meiryo UI" pitchFamily="50" charset="-128"/>
                <a:ea typeface="Meiryo UI" pitchFamily="50" charset="-128"/>
                <a:cs typeface="Meiryo UI" pitchFamily="50" charset="-128"/>
              </a:rPr>
              <a:t>移動</a:t>
            </a:r>
            <a:r>
              <a:rPr lang="ja-JP" altLang="en-US" sz="2100" b="1" dirty="0" smtClean="0">
                <a:latin typeface="Meiryo UI" pitchFamily="50" charset="-128"/>
                <a:ea typeface="Meiryo UI" pitchFamily="50" charset="-128"/>
                <a:cs typeface="Meiryo UI" pitchFamily="50" charset="-128"/>
              </a:rPr>
              <a:t>させ</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頻回</a:t>
            </a:r>
            <a:r>
              <a:rPr lang="ja-JP" altLang="ja-JP" sz="2100" b="1" dirty="0">
                <a:latin typeface="Meiryo UI" pitchFamily="50" charset="-128"/>
                <a:ea typeface="Meiryo UI" pitchFamily="50" charset="-128"/>
                <a:cs typeface="Meiryo UI" pitchFamily="50" charset="-128"/>
              </a:rPr>
              <a:t>に訪室</a:t>
            </a:r>
            <a:r>
              <a:rPr lang="ja-JP" altLang="ja-JP" sz="2100" b="1" dirty="0" smtClean="0">
                <a:latin typeface="Meiryo UI" pitchFamily="50" charset="-128"/>
                <a:ea typeface="Meiryo UI" pitchFamily="50" charset="-128"/>
                <a:cs typeface="Meiryo UI" pitchFamily="50" charset="-128"/>
              </a:rPr>
              <a:t>して見守った</a:t>
            </a:r>
            <a:r>
              <a:rPr lang="ja-JP" altLang="ja-JP" sz="2100" b="1" dirty="0">
                <a:latin typeface="Meiryo UI" pitchFamily="50" charset="-128"/>
                <a:ea typeface="Meiryo UI" pitchFamily="50" charset="-128"/>
                <a:cs typeface="Meiryo UI" pitchFamily="50" charset="-128"/>
              </a:rPr>
              <a:t>。</a:t>
            </a:r>
            <a:endParaRPr lang="ja-JP" altLang="en-US" sz="2100" b="1" dirty="0">
              <a:latin typeface="Meiryo UI" pitchFamily="50" charset="-128"/>
              <a:ea typeface="Meiryo UI" pitchFamily="50" charset="-128"/>
              <a:cs typeface="Meiryo UI" pitchFamily="50" charset="-128"/>
            </a:endParaRPr>
          </a:p>
          <a:p>
            <a:pPr>
              <a:spcBef>
                <a:spcPts val="600"/>
              </a:spcBef>
            </a:pP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その後</a:t>
            </a:r>
            <a:r>
              <a:rPr lang="ja-JP" altLang="ja-JP" sz="2100" b="1" dirty="0">
                <a:latin typeface="Meiryo UI" pitchFamily="50" charset="-128"/>
                <a:ea typeface="Meiryo UI" pitchFamily="50" charset="-128"/>
                <a:cs typeface="Meiryo UI" pitchFamily="50" charset="-128"/>
              </a:rPr>
              <a:t>、起き上がる様子はなかったが、カテーテル類を</a:t>
            </a:r>
            <a:r>
              <a:rPr lang="ja-JP" altLang="ja-JP" sz="2100" b="1" dirty="0" smtClean="0">
                <a:latin typeface="Meiryo UI" pitchFamily="50" charset="-128"/>
                <a:ea typeface="Meiryo UI" pitchFamily="50" charset="-128"/>
                <a:cs typeface="Meiryo UI" pitchFamily="50" charset="-128"/>
              </a:rPr>
              <a:t>いじったり、</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体動</a:t>
            </a:r>
            <a:r>
              <a:rPr lang="ja-JP" altLang="ja-JP" sz="2100" b="1" dirty="0">
                <a:latin typeface="Meiryo UI" pitchFamily="50" charset="-128"/>
                <a:ea typeface="Meiryo UI" pitchFamily="50" charset="-128"/>
                <a:cs typeface="Meiryo UI" pitchFamily="50" charset="-128"/>
              </a:rPr>
              <a:t>が激しく何度も外転枕の位置を</a:t>
            </a:r>
            <a:r>
              <a:rPr lang="ja-JP" altLang="ja-JP" sz="2100" b="1" dirty="0" smtClean="0">
                <a:latin typeface="Meiryo UI" pitchFamily="50" charset="-128"/>
                <a:ea typeface="Meiryo UI" pitchFamily="50" charset="-128"/>
                <a:cs typeface="Meiryo UI" pitchFamily="50" charset="-128"/>
              </a:rPr>
              <a:t>直</a:t>
            </a:r>
            <a:r>
              <a:rPr lang="ja-JP" altLang="en-US" sz="2100" b="1" dirty="0" smtClean="0">
                <a:latin typeface="Meiryo UI" pitchFamily="50" charset="-128"/>
                <a:ea typeface="Meiryo UI" pitchFamily="50" charset="-128"/>
                <a:cs typeface="Meiryo UI" pitchFamily="50" charset="-128"/>
              </a:rPr>
              <a:t>さなければ</a:t>
            </a:r>
            <a:r>
              <a:rPr lang="ja-JP" altLang="ja-JP" sz="2100" b="1" dirty="0" smtClean="0">
                <a:latin typeface="Meiryo UI" pitchFamily="50" charset="-128"/>
                <a:ea typeface="Meiryo UI" pitchFamily="50" charset="-128"/>
                <a:cs typeface="Meiryo UI" pitchFamily="50" charset="-128"/>
              </a:rPr>
              <a:t>ならなかった。</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 </a:t>
            </a:r>
            <a:r>
              <a:rPr lang="ja-JP" altLang="ja-JP" sz="2100" b="1" dirty="0" smtClean="0">
                <a:latin typeface="Meiryo UI" pitchFamily="50" charset="-128"/>
                <a:ea typeface="Meiryo UI" pitchFamily="50" charset="-128"/>
                <a:cs typeface="Meiryo UI" pitchFamily="50" charset="-128"/>
              </a:rPr>
              <a:t>朝</a:t>
            </a:r>
            <a:r>
              <a:rPr lang="en-US" altLang="ja-JP" sz="2100" b="1" dirty="0">
                <a:latin typeface="Meiryo UI" pitchFamily="50" charset="-128"/>
                <a:ea typeface="Meiryo UI" pitchFamily="50" charset="-128"/>
                <a:cs typeface="Meiryo UI" pitchFamily="50" charset="-128"/>
              </a:rPr>
              <a:t>5</a:t>
            </a:r>
            <a:r>
              <a:rPr lang="ja-JP" altLang="ja-JP" sz="2100" b="1" dirty="0">
                <a:latin typeface="Meiryo UI" pitchFamily="50" charset="-128"/>
                <a:ea typeface="Meiryo UI" pitchFamily="50" charset="-128"/>
                <a:cs typeface="Meiryo UI" pitchFamily="50" charset="-128"/>
              </a:rPr>
              <a:t>時に訪室すると</a:t>
            </a:r>
            <a:r>
              <a:rPr lang="ja-JP" altLang="ja-JP" sz="2100" b="1" dirty="0" smtClean="0">
                <a:latin typeface="Meiryo UI" pitchFamily="50" charset="-128"/>
                <a:ea typeface="Meiryo UI" pitchFamily="50" charset="-128"/>
                <a:cs typeface="Meiryo UI" pitchFamily="50" charset="-128"/>
              </a:rPr>
              <a:t>、壁</a:t>
            </a:r>
            <a:r>
              <a:rPr lang="ja-JP" altLang="ja-JP" sz="2100" b="1" dirty="0">
                <a:latin typeface="Meiryo UI" pitchFamily="50" charset="-128"/>
                <a:ea typeface="Meiryo UI" pitchFamily="50" charset="-128"/>
                <a:cs typeface="Meiryo UI" pitchFamily="50" charset="-128"/>
              </a:rPr>
              <a:t>を</a:t>
            </a:r>
            <a:r>
              <a:rPr lang="ja-JP" altLang="ja-JP" sz="2100" b="1" dirty="0" smtClean="0">
                <a:latin typeface="Meiryo UI" pitchFamily="50" charset="-128"/>
                <a:ea typeface="Meiryo UI" pitchFamily="50" charset="-128"/>
                <a:cs typeface="Meiryo UI" pitchFamily="50" charset="-128"/>
              </a:rPr>
              <a:t>指して</a:t>
            </a:r>
            <a:r>
              <a:rPr lang="ja-JP" altLang="ja-JP" sz="2100" b="1" dirty="0">
                <a:latin typeface="Meiryo UI" pitchFamily="50" charset="-128"/>
                <a:ea typeface="Meiryo UI" pitchFamily="50" charset="-128"/>
                <a:cs typeface="Meiryo UI" pitchFamily="50" charset="-128"/>
              </a:rPr>
              <a:t>、「子どもがいる」、「ほらほら</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6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a:t>
            </a:r>
            <a:r>
              <a:rPr lang="ja-JP" altLang="ja-JP" sz="2100" b="1" dirty="0" smtClean="0">
                <a:latin typeface="Meiryo UI" pitchFamily="50" charset="-128"/>
                <a:ea typeface="Meiryo UI" pitchFamily="50" charset="-128"/>
                <a:cs typeface="Meiryo UI" pitchFamily="50" charset="-128"/>
              </a:rPr>
              <a:t>霧</a:t>
            </a:r>
            <a:r>
              <a:rPr lang="ja-JP" altLang="ja-JP" sz="2100" b="1" dirty="0">
                <a:latin typeface="Meiryo UI" pitchFamily="50" charset="-128"/>
                <a:ea typeface="Meiryo UI" pitchFamily="50" charset="-128"/>
                <a:cs typeface="Meiryo UI" pitchFamily="50" charset="-128"/>
              </a:rPr>
              <a:t>がかかって</a:t>
            </a:r>
            <a:r>
              <a:rPr lang="ja-JP" altLang="ja-JP" sz="2100" b="1" dirty="0" smtClean="0">
                <a:latin typeface="Meiryo UI" pitchFamily="50" charset="-128"/>
                <a:ea typeface="Meiryo UI" pitchFamily="50" charset="-128"/>
                <a:cs typeface="Meiryo UI" pitchFamily="50" charset="-128"/>
              </a:rPr>
              <a:t>きたよ</a:t>
            </a:r>
            <a:r>
              <a:rPr lang="ja-JP" altLang="ja-JP" sz="2100" b="1" dirty="0">
                <a:latin typeface="Meiryo UI" pitchFamily="50" charset="-128"/>
                <a:ea typeface="Meiryo UI" pitchFamily="50" charset="-128"/>
                <a:cs typeface="Meiryo UI" pitchFamily="50" charset="-128"/>
              </a:rPr>
              <a:t>」と意味不明なことを言い出した</a:t>
            </a:r>
            <a:r>
              <a:rPr lang="ja-JP" altLang="ja-JP"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a:spcBef>
                <a:spcPts val="1800"/>
              </a:spcBef>
            </a:pPr>
            <a:r>
              <a:rPr lang="ja-JP" altLang="en-US" sz="1600" b="1" dirty="0" smtClean="0">
                <a:solidFill>
                  <a:srgbClr val="7030A0"/>
                </a:solidFill>
                <a:latin typeface="Meiryo UI" pitchFamily="50" charset="-128"/>
                <a:ea typeface="Meiryo UI" pitchFamily="50" charset="-128"/>
                <a:cs typeface="Meiryo UI" pitchFamily="50" charset="-128"/>
              </a:rPr>
              <a:t>  </a:t>
            </a:r>
            <a:r>
              <a:rPr lang="en-US" altLang="ja-JP" sz="1800" b="1" dirty="0">
                <a:solidFill>
                  <a:srgbClr val="7030A0"/>
                </a:solidFill>
                <a:latin typeface="Meiryo UI" pitchFamily="50" charset="-128"/>
                <a:ea typeface="Meiryo UI" pitchFamily="50" charset="-128"/>
                <a:cs typeface="Meiryo UI" pitchFamily="50" charset="-128"/>
              </a:rPr>
              <a:t>Question:</a:t>
            </a:r>
            <a:r>
              <a:rPr lang="ja-JP" altLang="en-US" sz="1800" b="1" dirty="0">
                <a:solidFill>
                  <a:srgbClr val="7030A0"/>
                </a:solidFill>
                <a:latin typeface="Meiryo UI" pitchFamily="50" charset="-128"/>
                <a:ea typeface="Meiryo UI" pitchFamily="50" charset="-128"/>
                <a:cs typeface="Meiryo UI" pitchFamily="50" charset="-128"/>
              </a:rPr>
              <a:t> </a:t>
            </a:r>
            <a:endParaRPr lang="en-US" altLang="ja-JP" sz="1800" b="1" dirty="0">
              <a:solidFill>
                <a:srgbClr val="7030A0"/>
              </a:solidFill>
              <a:latin typeface="Meiryo UI" pitchFamily="50" charset="-128"/>
              <a:ea typeface="Meiryo UI" pitchFamily="50" charset="-128"/>
              <a:cs typeface="Meiryo UI" pitchFamily="50" charset="-128"/>
            </a:endParaRPr>
          </a:p>
          <a:p>
            <a:pPr>
              <a:lnSpc>
                <a:spcPts val="3100"/>
              </a:lnSpc>
              <a:spcBef>
                <a:spcPts val="600"/>
              </a:spcBef>
            </a:pPr>
            <a:r>
              <a:rPr lang="ja-JP" altLang="en-US" sz="2100" b="1" dirty="0" smtClean="0">
                <a:latin typeface="Meiryo UI" pitchFamily="50" charset="-128"/>
                <a:ea typeface="Meiryo UI" pitchFamily="50" charset="-128"/>
                <a:cs typeface="Meiryo UI" pitchFamily="50" charset="-128"/>
              </a:rPr>
              <a:t>   </a:t>
            </a:r>
            <a:r>
              <a:rPr lang="ja-JP" altLang="en-US" sz="2100" b="1" dirty="0" smtClean="0">
                <a:solidFill>
                  <a:srgbClr val="7030A0"/>
                </a:solidFill>
                <a:latin typeface="Meiryo UI" pitchFamily="50" charset="-128"/>
                <a:ea typeface="Meiryo UI" pitchFamily="50" charset="-128"/>
                <a:cs typeface="Meiryo UI" pitchFamily="50" charset="-128"/>
              </a:rPr>
              <a:t>院内チームカンファレンスでは、どのような議論をすることになりますか。</a:t>
            </a:r>
            <a:endParaRPr lang="ja-JP" altLang="en-US" sz="2100" b="1" dirty="0">
              <a:solidFill>
                <a:srgbClr val="7030A0"/>
              </a:solidFill>
              <a:latin typeface="Meiryo UI" pitchFamily="50" charset="-128"/>
              <a:ea typeface="Meiryo UI" pitchFamily="50" charset="-128"/>
              <a:cs typeface="Meiryo UI" pitchFamily="50" charset="-128"/>
            </a:endParaRPr>
          </a:p>
        </p:txBody>
      </p:sp>
      <p:sp>
        <p:nvSpPr>
          <p:cNvPr id="6" name="Rectangle 3"/>
          <p:cNvSpPr>
            <a:spLocks noChangeArrowheads="1"/>
          </p:cNvSpPr>
          <p:nvPr/>
        </p:nvSpPr>
        <p:spPr bwMode="auto">
          <a:xfrm>
            <a:off x="268288" y="911407"/>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
        <p:nvSpPr>
          <p:cNvPr id="7" name="タイトル 1"/>
          <p:cNvSpPr txBox="1">
            <a:spLocks/>
          </p:cNvSpPr>
          <p:nvPr/>
        </p:nvSpPr>
        <p:spPr bwMode="auto">
          <a:xfrm>
            <a:off x="457200" y="242739"/>
            <a:ext cx="82296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r>
              <a:rPr lang="ja-JP" altLang="en-US" sz="2800" b="1" dirty="0" smtClean="0">
                <a:solidFill>
                  <a:srgbClr val="777777"/>
                </a:solidFill>
                <a:latin typeface="Meiryo UI" pitchFamily="50" charset="-128"/>
                <a:ea typeface="Meiryo UI" pitchFamily="50" charset="-128"/>
                <a:cs typeface="Meiryo UI" pitchFamily="50" charset="-128"/>
              </a:rPr>
              <a:t>サンプル事例②：術後せん妄（続き）</a:t>
            </a:r>
          </a:p>
        </p:txBody>
      </p:sp>
    </p:spTree>
    <p:extLst>
      <p:ext uri="{BB962C8B-B14F-4D97-AF65-F5344CB8AC3E}">
        <p14:creationId xmlns:p14="http://schemas.microsoft.com/office/powerpoint/2010/main" val="199548856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712380" y="1240818"/>
            <a:ext cx="8274399" cy="5457693"/>
          </a:xfrm>
        </p:spPr>
        <p:txBody>
          <a:bodyPr/>
          <a:lstStyle/>
          <a:p>
            <a:pPr>
              <a:spcBef>
                <a:spcPts val="600"/>
              </a:spcBef>
              <a:buNone/>
            </a:pPr>
            <a:r>
              <a:rPr lang="ja-JP" altLang="en-US" sz="2000" b="1" dirty="0" smtClean="0">
                <a:solidFill>
                  <a:srgbClr val="9966FF"/>
                </a:solidFill>
                <a:latin typeface="Meiryo UI" pitchFamily="50" charset="-128"/>
                <a:ea typeface="Meiryo UI" pitchFamily="50" charset="-128"/>
                <a:cs typeface="Meiryo UI" pitchFamily="50" charset="-128"/>
              </a:rPr>
              <a:t>課題抽出</a:t>
            </a:r>
            <a:r>
              <a:rPr lang="ja-JP" altLang="en-US" sz="2000" b="1" dirty="0" smtClean="0">
                <a:latin typeface="Meiryo UI" pitchFamily="50" charset="-128"/>
                <a:ea typeface="Meiryo UI" pitchFamily="50" charset="-128"/>
                <a:cs typeface="Meiryo UI" pitchFamily="50" charset="-128"/>
              </a:rPr>
              <a:t>： 認知症、</a:t>
            </a:r>
            <a:r>
              <a:rPr kumimoji="1" lang="ja-JP" altLang="en-US" sz="2000" b="1" dirty="0" smtClean="0">
                <a:latin typeface="Meiryo UI" pitchFamily="50" charset="-128"/>
                <a:ea typeface="Meiryo UI" pitchFamily="50" charset="-128"/>
                <a:cs typeface="Meiryo UI" pitchFamily="50" charset="-128"/>
              </a:rPr>
              <a:t>手術、麻酔、術後循環代謝異常、発熱等</a:t>
            </a:r>
            <a:endParaRPr lang="en-US" altLang="ja-JP" sz="2000" b="1" dirty="0" smtClean="0">
              <a:latin typeface="Meiryo UI" pitchFamily="50" charset="-128"/>
              <a:ea typeface="Meiryo UI" pitchFamily="50" charset="-128"/>
              <a:cs typeface="Meiryo UI" pitchFamily="50" charset="-128"/>
            </a:endParaRPr>
          </a:p>
          <a:p>
            <a:pPr>
              <a:spcBef>
                <a:spcPts val="300"/>
              </a:spcBef>
              <a:buNone/>
            </a:pP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入院による環境の変化</a:t>
            </a:r>
          </a:p>
          <a:p>
            <a:pPr>
              <a:spcBef>
                <a:spcPts val="300"/>
              </a:spcBef>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ICU</a:t>
            </a:r>
            <a:r>
              <a:rPr lang="ja-JP" altLang="en-US" sz="1800" b="1" dirty="0" err="1" smtClean="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CCU</a:t>
            </a:r>
            <a:r>
              <a:rPr lang="ja-JP" altLang="en-US" sz="1800" b="1" dirty="0" smtClean="0">
                <a:latin typeface="Meiryo UI" pitchFamily="50" charset="-128"/>
                <a:ea typeface="Meiryo UI" pitchFamily="50" charset="-128"/>
                <a:cs typeface="Meiryo UI" pitchFamily="50" charset="-128"/>
              </a:rPr>
              <a:t>などにおける過剰刺激</a:t>
            </a:r>
          </a:p>
          <a:p>
            <a:pPr>
              <a:spcBef>
                <a:spcPts val="300"/>
              </a:spcBef>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睡眠妨害要因（騒音、不適切な照明 等）</a:t>
            </a:r>
          </a:p>
          <a:p>
            <a:pPr>
              <a:spcBef>
                <a:spcPts val="300"/>
              </a:spcBef>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心理的ストレス（不安）</a:t>
            </a:r>
          </a:p>
          <a:p>
            <a:pPr>
              <a:spcBef>
                <a:spcPts val="300"/>
              </a:spcBef>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身体的ストレス（痛み、かゆみ、頻尿 等）</a:t>
            </a:r>
          </a:p>
          <a:p>
            <a:pPr>
              <a:spcBef>
                <a:spcPts val="300"/>
              </a:spcBef>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感覚遮断（眼科手術後 等）</a:t>
            </a:r>
            <a:endParaRPr lang="en-US" altLang="ja-JP" sz="1800" b="1" dirty="0" smtClean="0">
              <a:latin typeface="Meiryo UI" pitchFamily="50" charset="-128"/>
              <a:ea typeface="Meiryo UI" pitchFamily="50" charset="-128"/>
              <a:cs typeface="Meiryo UI" pitchFamily="50" charset="-128"/>
            </a:endParaRPr>
          </a:p>
          <a:p>
            <a:pPr>
              <a:spcBef>
                <a:spcPts val="300"/>
              </a:spcBef>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拘禁状況</a:t>
            </a:r>
            <a:endParaRPr kumimoji="1" lang="en-US" altLang="ja-JP" sz="18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議論</a:t>
            </a:r>
            <a:r>
              <a:rPr lang="ja-JP" altLang="en-US" sz="2000" b="1" dirty="0" smtClean="0">
                <a:latin typeface="Meiryo UI" pitchFamily="50" charset="-128"/>
                <a:ea typeface="Meiryo UI" pitchFamily="50" charset="-128"/>
                <a:cs typeface="Meiryo UI" pitchFamily="50" charset="-128"/>
              </a:rPr>
              <a:t>　　　 </a:t>
            </a:r>
            <a:r>
              <a:rPr lang="en-US" altLang="ja-JP" sz="2000" b="1" dirty="0" smtClean="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  多職種連携によって、問題解決を図る</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論点整理</a:t>
            </a:r>
            <a:r>
              <a:rPr lang="ja-JP" altLang="en-US" sz="2000" b="1" dirty="0" smtClean="0">
                <a:latin typeface="Meiryo UI" pitchFamily="50" charset="-128"/>
                <a:ea typeface="Meiryo UI" pitchFamily="50" charset="-128"/>
                <a:cs typeface="Meiryo UI" pitchFamily="50" charset="-128"/>
              </a:rPr>
              <a:t>： 環境調整（照明、部屋替えなど）、心理的サポート、</a:t>
            </a:r>
            <a:endParaRPr lang="en-US" altLang="ja-JP" sz="2000" b="1" dirty="0" smtClean="0">
              <a:latin typeface="Meiryo UI" pitchFamily="50" charset="-128"/>
              <a:ea typeface="Meiryo UI" pitchFamily="50" charset="-128"/>
              <a:cs typeface="Meiryo UI" pitchFamily="50" charset="-128"/>
            </a:endParaRPr>
          </a:p>
          <a:p>
            <a:pPr>
              <a:spcBef>
                <a:spcPts val="600"/>
              </a:spcBef>
              <a:buNone/>
            </a:pPr>
            <a:r>
              <a:rPr lang="ja-JP" altLang="en-US" sz="2000" b="1" dirty="0" smtClean="0">
                <a:latin typeface="Meiryo UI" pitchFamily="50" charset="-128"/>
                <a:ea typeface="Meiryo UI" pitchFamily="50" charset="-128"/>
                <a:cs typeface="Meiryo UI" pitchFamily="50" charset="-128"/>
              </a:rPr>
              <a:t>　　　　　　　  コミュニケーション、家族のサポート、</a:t>
            </a:r>
            <a:r>
              <a:rPr kumimoji="1" lang="ja-JP" altLang="en-US" sz="2000" b="1" dirty="0" smtClean="0">
                <a:latin typeface="Meiryo UI" pitchFamily="50" charset="-128"/>
                <a:ea typeface="Meiryo UI" pitchFamily="50" charset="-128"/>
                <a:cs typeface="Meiryo UI" pitchFamily="50" charset="-128"/>
              </a:rPr>
              <a:t>薬物対応（リスパ</a:t>
            </a:r>
            <a:endParaRPr kumimoji="1" lang="en-US" altLang="ja-JP" sz="2000" b="1" dirty="0" smtClean="0">
              <a:latin typeface="Meiryo UI" pitchFamily="50" charset="-128"/>
              <a:ea typeface="Meiryo UI" pitchFamily="50" charset="-128"/>
              <a:cs typeface="Meiryo UI" pitchFamily="50" charset="-128"/>
            </a:endParaRPr>
          </a:p>
          <a:p>
            <a:pPr>
              <a:spcBef>
                <a:spcPts val="600"/>
              </a:spcBef>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a:t>
            </a:r>
            <a:r>
              <a:rPr kumimoji="1" lang="ja-JP" altLang="en-US" sz="2000" b="1" dirty="0" smtClean="0">
                <a:latin typeface="Meiryo UI" pitchFamily="50" charset="-128"/>
                <a:ea typeface="Meiryo UI" pitchFamily="50" charset="-128"/>
                <a:cs typeface="Meiryo UI" pitchFamily="50" charset="-128"/>
              </a:rPr>
              <a:t>ダール液、セレネース筋注、短時間作用型睡眠剤等）</a:t>
            </a:r>
            <a:endParaRPr kumimoji="1"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まとめ</a:t>
            </a:r>
            <a:r>
              <a:rPr lang="ja-JP" altLang="en-US" sz="2000" b="1" dirty="0" smtClean="0">
                <a:latin typeface="Meiryo UI" pitchFamily="50" charset="-128"/>
                <a:ea typeface="Meiryo UI" pitchFamily="50" charset="-128"/>
                <a:cs typeface="Meiryo UI" pitchFamily="50" charset="-128"/>
              </a:rPr>
              <a:t>     ： 本事例から、認知症の人の術後せん妄とその対応について、</a:t>
            </a:r>
            <a:endParaRPr lang="en-US" altLang="ja-JP" sz="2000" b="1" dirty="0" smtClean="0">
              <a:latin typeface="Meiryo UI" pitchFamily="50" charset="-128"/>
              <a:ea typeface="Meiryo UI" pitchFamily="50" charset="-128"/>
              <a:cs typeface="Meiryo UI" pitchFamily="50" charset="-128"/>
            </a:endParaRPr>
          </a:p>
          <a:p>
            <a:pPr>
              <a:spcBef>
                <a:spcPts val="600"/>
              </a:spcBef>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チームで対応を経験し、慣れることが重要である</a:t>
            </a:r>
            <a:endParaRPr kumimoji="1" lang="en-US" altLang="ja-JP" sz="2000" b="1" dirty="0" smtClean="0">
              <a:latin typeface="Meiryo UI" pitchFamily="50" charset="-128"/>
              <a:ea typeface="Meiryo UI" pitchFamily="50" charset="-128"/>
              <a:cs typeface="Meiryo UI" pitchFamily="50" charset="-128"/>
            </a:endParaRPr>
          </a:p>
          <a:p>
            <a:pPr>
              <a:buNone/>
            </a:pPr>
            <a:endParaRPr kumimoji="1" lang="ja-JP" altLang="en-US" sz="2000" b="1" dirty="0">
              <a:latin typeface="Meiryo UI" pitchFamily="50" charset="-128"/>
              <a:ea typeface="Meiryo UI" pitchFamily="50" charset="-128"/>
              <a:cs typeface="Meiryo UI" pitchFamily="50" charset="-128"/>
            </a:endParaRPr>
          </a:p>
        </p:txBody>
      </p:sp>
      <p:sp>
        <p:nvSpPr>
          <p:cNvPr id="5" name="タイトル 1"/>
          <p:cNvSpPr txBox="1">
            <a:spLocks/>
          </p:cNvSpPr>
          <p:nvPr/>
        </p:nvSpPr>
        <p:spPr bwMode="auto">
          <a:xfrm>
            <a:off x="958056" y="174182"/>
            <a:ext cx="7189787"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eaLnBrk="1" hangingPunct="1"/>
            <a:r>
              <a:rPr lang="ja-JP" altLang="en-US" sz="2800" b="1" dirty="0" smtClean="0">
                <a:solidFill>
                  <a:srgbClr val="777777"/>
                </a:solidFill>
                <a:latin typeface="Meiryo UI" pitchFamily="50" charset="-128"/>
                <a:ea typeface="Meiryo UI" pitchFamily="50" charset="-128"/>
                <a:cs typeface="Meiryo UI" pitchFamily="50" charset="-128"/>
              </a:rPr>
              <a:t>サンプル事例②：</a:t>
            </a:r>
            <a:r>
              <a:rPr lang="ja-JP" altLang="en-US" sz="2800" b="1" dirty="0" smtClean="0">
                <a:solidFill>
                  <a:schemeClr val="tx1"/>
                </a:solidFill>
                <a:latin typeface="Meiryo UI" pitchFamily="50" charset="-128"/>
                <a:ea typeface="Meiryo UI" pitchFamily="50" charset="-128"/>
                <a:cs typeface="Meiryo UI" pitchFamily="50" charset="-128"/>
              </a:rPr>
              <a:t>解説</a:t>
            </a:r>
          </a:p>
        </p:txBody>
      </p:sp>
      <p:sp>
        <p:nvSpPr>
          <p:cNvPr id="6" name="Rectangle 3"/>
          <p:cNvSpPr>
            <a:spLocks noChangeArrowheads="1"/>
          </p:cNvSpPr>
          <p:nvPr/>
        </p:nvSpPr>
        <p:spPr bwMode="auto">
          <a:xfrm>
            <a:off x="268288" y="834052"/>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1415747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a:spLocks noChangeArrowheads="1"/>
          </p:cNvSpPr>
          <p:nvPr/>
        </p:nvSpPr>
        <p:spPr bwMode="auto">
          <a:xfrm>
            <a:off x="507189" y="1201478"/>
            <a:ext cx="8200876" cy="5284381"/>
          </a:xfrm>
          <a:prstGeom prst="roundRect">
            <a:avLst>
              <a:gd name="adj" fmla="val 5449"/>
            </a:avLst>
          </a:prstGeom>
          <a:solidFill>
            <a:srgbClr val="DCDCF4"/>
          </a:solidFill>
          <a:ln w="25400" algn="ctr">
            <a:noFill/>
            <a:round/>
            <a:headEnd/>
            <a:tailEnd/>
          </a:ln>
          <a:extLst/>
        </p:spPr>
        <p:txBody>
          <a:bodyPr anchor="ctr"/>
          <a:lstStyle/>
          <a:p>
            <a:pPr>
              <a:spcBef>
                <a:spcPts val="600"/>
              </a:spcBef>
            </a:pPr>
            <a:r>
              <a:rPr lang="ja-JP" altLang="ja-JP" sz="2200" b="1" dirty="0" smtClean="0">
                <a:latin typeface="Meiryo UI" pitchFamily="50" charset="-128"/>
                <a:ea typeface="Meiryo UI" pitchFamily="50" charset="-128"/>
                <a:cs typeface="Meiryo UI" pitchFamily="50" charset="-128"/>
              </a:rPr>
              <a:t>○</a:t>
            </a:r>
            <a:r>
              <a:rPr lang="ja-JP" altLang="en-US" sz="2200" b="1" dirty="0" smtClean="0">
                <a:latin typeface="Meiryo UI" pitchFamily="50" charset="-128"/>
                <a:ea typeface="Meiryo UI" pitchFamily="50" charset="-128"/>
                <a:cs typeface="Meiryo UI" pitchFamily="50" charset="-128"/>
              </a:rPr>
              <a:t> </a:t>
            </a:r>
            <a:r>
              <a:rPr lang="en-US" altLang="ja-JP" sz="2200" b="1" dirty="0" smtClean="0">
                <a:latin typeface="Meiryo UI" pitchFamily="50" charset="-128"/>
                <a:ea typeface="Meiryo UI" pitchFamily="50" charset="-128"/>
                <a:cs typeface="Meiryo UI" pitchFamily="50" charset="-128"/>
              </a:rPr>
              <a:t>80</a:t>
            </a:r>
            <a:r>
              <a:rPr lang="ja-JP" altLang="en-US" sz="2200" b="1" dirty="0" smtClean="0">
                <a:latin typeface="Meiryo UI" pitchFamily="50" charset="-128"/>
                <a:ea typeface="Meiryo UI" pitchFamily="50" charset="-128"/>
                <a:cs typeface="Meiryo UI" pitchFamily="50" charset="-128"/>
              </a:rPr>
              <a:t>歳男性、高度のアルツハイマー型認知症と診断され、外来に</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smtClean="0">
                <a:latin typeface="Meiryo UI" pitchFamily="50" charset="-128"/>
                <a:ea typeface="Meiryo UI" pitchFamily="50" charset="-128"/>
                <a:cs typeface="Meiryo UI" pitchFamily="50" charset="-128"/>
              </a:rPr>
              <a:t>    定期的に受診されていたが、食欲不振と発熱、意識レベルの低下</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を主訴に救急を受診され、脱水症、肺炎の疑いにて午前中に一般</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病棟へ緊急入院。</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smtClean="0">
                <a:latin typeface="Meiryo UI" pitchFamily="50" charset="-128"/>
                <a:ea typeface="Meiryo UI" pitchFamily="50" charset="-128"/>
                <a:cs typeface="Meiryo UI" pitchFamily="50" charset="-128"/>
              </a:rPr>
              <a:t>○ ドネペジル</a:t>
            </a:r>
            <a:r>
              <a:rPr lang="en-US" altLang="ja-JP" sz="2200" b="1" dirty="0" smtClean="0">
                <a:latin typeface="Meiryo UI" pitchFamily="50" charset="-128"/>
                <a:ea typeface="Meiryo UI" pitchFamily="50" charset="-128"/>
                <a:cs typeface="Meiryo UI" pitchFamily="50" charset="-128"/>
              </a:rPr>
              <a:t>5</a:t>
            </a:r>
            <a:r>
              <a:rPr lang="ja-JP" altLang="en-US" sz="2200" b="1" dirty="0" smtClean="0">
                <a:latin typeface="Meiryo UI" pitchFamily="50" charset="-128"/>
                <a:ea typeface="Meiryo UI" pitchFamily="50" charset="-128"/>
                <a:cs typeface="Meiryo UI" pitchFamily="50" charset="-128"/>
              </a:rPr>
              <a:t>ｍｇを内服しており、普段か</a:t>
            </a:r>
            <a:r>
              <a:rPr lang="ja-JP" altLang="en-US" sz="2200" b="1" dirty="0">
                <a:latin typeface="Meiryo UI" pitchFamily="50" charset="-128"/>
                <a:ea typeface="Meiryo UI" pitchFamily="50" charset="-128"/>
                <a:cs typeface="Meiryo UI" pitchFamily="50" charset="-128"/>
              </a:rPr>
              <a:t>ら</a:t>
            </a:r>
            <a:r>
              <a:rPr lang="ja-JP" altLang="en-US" sz="2200" b="1" dirty="0" smtClean="0">
                <a:latin typeface="Meiryo UI" pitchFamily="50" charset="-128"/>
                <a:ea typeface="Meiryo UI" pitchFamily="50" charset="-128"/>
                <a:cs typeface="Meiryo UI" pitchFamily="50" charset="-128"/>
              </a:rPr>
              <a:t>易興奮、怒りっぽい、</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徘徊するなどの症状があった。</a:t>
            </a:r>
            <a:endParaRPr lang="en-US" altLang="ja-JP" sz="2200" b="1" dirty="0">
              <a:latin typeface="Meiryo UI" pitchFamily="50" charset="-128"/>
              <a:ea typeface="Meiryo UI" pitchFamily="50" charset="-128"/>
              <a:cs typeface="Meiryo UI" pitchFamily="50" charset="-128"/>
            </a:endParaRPr>
          </a:p>
          <a:p>
            <a:pPr>
              <a:spcBef>
                <a:spcPts val="600"/>
              </a:spcBef>
            </a:pPr>
            <a:r>
              <a:rPr lang="ja-JP" altLang="en-US" sz="2200" b="1" dirty="0" smtClean="0">
                <a:latin typeface="Meiryo UI" pitchFamily="50" charset="-128"/>
                <a:ea typeface="Meiryo UI" pitchFamily="50" charset="-128"/>
                <a:cs typeface="Meiryo UI" pitchFamily="50" charset="-128"/>
              </a:rPr>
              <a:t>○ 入院し、点滴、抗生剤を開始したところ、徐々に意識レベルは改善</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したが、発熱は続いていた。</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夕方となり、点滴ルートを抜去し、興奮ぎみでベッドから起きだし、</a:t>
            </a:r>
            <a:endParaRPr lang="en-US" altLang="ja-JP" sz="2200" b="1" dirty="0" smtClean="0">
              <a:latin typeface="Meiryo UI" pitchFamily="50" charset="-128"/>
              <a:ea typeface="Meiryo UI" pitchFamily="50" charset="-128"/>
              <a:cs typeface="Meiryo UI" pitchFamily="50" charset="-128"/>
            </a:endParaRPr>
          </a:p>
          <a:p>
            <a:pPr>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家へ帰ろうとしている。</a:t>
            </a:r>
            <a:endParaRPr lang="en-US" altLang="ja-JP" sz="2200" b="1" dirty="0" smtClean="0">
              <a:latin typeface="Meiryo UI" pitchFamily="50" charset="-128"/>
              <a:ea typeface="Meiryo UI" pitchFamily="50" charset="-128"/>
              <a:cs typeface="Meiryo UI" pitchFamily="50" charset="-128"/>
            </a:endParaRPr>
          </a:p>
          <a:p>
            <a:pPr>
              <a:spcBef>
                <a:spcPts val="1800"/>
              </a:spcBef>
            </a:pPr>
            <a:r>
              <a:rPr lang="ja-JP" altLang="en-US" sz="1800" b="1" dirty="0" smtClean="0">
                <a:solidFill>
                  <a:srgbClr val="7030A0"/>
                </a:solidFill>
                <a:latin typeface="Meiryo UI" pitchFamily="50" charset="-128"/>
                <a:ea typeface="Meiryo UI" pitchFamily="50" charset="-128"/>
                <a:cs typeface="Meiryo UI" pitchFamily="50" charset="-128"/>
              </a:rPr>
              <a:t> </a:t>
            </a:r>
            <a:r>
              <a:rPr lang="en-US" altLang="ja-JP" sz="1800" b="1" dirty="0" smtClean="0">
                <a:solidFill>
                  <a:srgbClr val="7030A0"/>
                </a:solidFill>
                <a:latin typeface="Meiryo UI" pitchFamily="50" charset="-128"/>
                <a:ea typeface="Meiryo UI" pitchFamily="50" charset="-128"/>
                <a:cs typeface="Meiryo UI" pitchFamily="50" charset="-128"/>
              </a:rPr>
              <a:t>Question:</a:t>
            </a:r>
            <a:r>
              <a:rPr lang="ja-JP" altLang="en-US" sz="1800" b="1" dirty="0" smtClean="0">
                <a:solidFill>
                  <a:srgbClr val="7030A0"/>
                </a:solidFill>
                <a:latin typeface="Meiryo UI" pitchFamily="50" charset="-128"/>
                <a:ea typeface="Meiryo UI" pitchFamily="50" charset="-128"/>
                <a:cs typeface="Meiryo UI" pitchFamily="50" charset="-128"/>
              </a:rPr>
              <a:t> </a:t>
            </a:r>
            <a:endParaRPr lang="en-US" altLang="ja-JP" sz="1800" b="1" dirty="0" smtClean="0">
              <a:solidFill>
                <a:srgbClr val="7030A0"/>
              </a:solidFill>
              <a:latin typeface="Meiryo UI" pitchFamily="50" charset="-128"/>
              <a:ea typeface="Meiryo UI" pitchFamily="50" charset="-128"/>
              <a:cs typeface="Meiryo UI" pitchFamily="50" charset="-128"/>
            </a:endParaRPr>
          </a:p>
          <a:p>
            <a:pPr>
              <a:spcBef>
                <a:spcPts val="600"/>
              </a:spcBef>
            </a:pPr>
            <a:r>
              <a:rPr lang="ja-JP" altLang="en-US" sz="2200" b="1" dirty="0">
                <a:solidFill>
                  <a:srgbClr val="7030A0"/>
                </a:solidFill>
                <a:latin typeface="Meiryo UI" pitchFamily="50" charset="-128"/>
                <a:ea typeface="Meiryo UI" pitchFamily="50" charset="-128"/>
                <a:cs typeface="Meiryo UI" pitchFamily="50" charset="-128"/>
              </a:rPr>
              <a:t> </a:t>
            </a:r>
            <a:r>
              <a:rPr lang="ja-JP" altLang="en-US" sz="2200" b="1" dirty="0" smtClean="0">
                <a:solidFill>
                  <a:srgbClr val="7030A0"/>
                </a:solidFill>
                <a:latin typeface="Meiryo UI" pitchFamily="50" charset="-128"/>
                <a:ea typeface="Meiryo UI" pitchFamily="50" charset="-128"/>
                <a:cs typeface="Meiryo UI" pitchFamily="50" charset="-128"/>
              </a:rPr>
              <a:t>   このようなケースへの対応として、どんなことが考えられますか？  </a:t>
            </a:r>
            <a:endParaRPr lang="ja-JP" altLang="en-US" sz="2200" b="1" dirty="0">
              <a:solidFill>
                <a:srgbClr val="7030A0"/>
              </a:solidFill>
              <a:latin typeface="Meiryo UI" pitchFamily="50" charset="-128"/>
              <a:ea typeface="Meiryo UI" pitchFamily="50" charset="-128"/>
              <a:cs typeface="Meiryo UI" pitchFamily="50" charset="-128"/>
            </a:endParaRPr>
          </a:p>
        </p:txBody>
      </p:sp>
      <p:sp>
        <p:nvSpPr>
          <p:cNvPr id="6" name="Rectangle 3"/>
          <p:cNvSpPr>
            <a:spLocks noChangeArrowheads="1"/>
          </p:cNvSpPr>
          <p:nvPr/>
        </p:nvSpPr>
        <p:spPr bwMode="auto">
          <a:xfrm>
            <a:off x="268288" y="911407"/>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
        <p:nvSpPr>
          <p:cNvPr id="7" name="タイトル 1"/>
          <p:cNvSpPr txBox="1">
            <a:spLocks/>
          </p:cNvSpPr>
          <p:nvPr/>
        </p:nvSpPr>
        <p:spPr bwMode="auto">
          <a:xfrm>
            <a:off x="457200" y="242739"/>
            <a:ext cx="82296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2500"/>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r>
              <a:rPr lang="ja-JP" altLang="en-US" sz="2800" b="1" dirty="0" smtClean="0">
                <a:solidFill>
                  <a:srgbClr val="777777"/>
                </a:solidFill>
                <a:latin typeface="Meiryo UI" pitchFamily="50" charset="-128"/>
                <a:ea typeface="Meiryo UI" pitchFamily="50" charset="-128"/>
                <a:cs typeface="Meiryo UI" pitchFamily="50" charset="-128"/>
              </a:rPr>
              <a:t>サンプル事例③：病院における</a:t>
            </a:r>
            <a:r>
              <a:rPr lang="en-US" altLang="ja-JP" sz="2800" b="1" dirty="0" smtClean="0">
                <a:solidFill>
                  <a:srgbClr val="777777"/>
                </a:solidFill>
                <a:latin typeface="Meiryo UI" pitchFamily="50" charset="-128"/>
                <a:ea typeface="Meiryo UI" pitchFamily="50" charset="-128"/>
                <a:cs typeface="Meiryo UI" pitchFamily="50" charset="-128"/>
              </a:rPr>
              <a:t>BPSD</a:t>
            </a:r>
            <a:r>
              <a:rPr lang="ja-JP" altLang="en-US" sz="2800" b="1" dirty="0" smtClean="0">
                <a:solidFill>
                  <a:srgbClr val="777777"/>
                </a:solidFill>
                <a:latin typeface="Meiryo UI" pitchFamily="50" charset="-128"/>
                <a:ea typeface="Meiryo UI" pitchFamily="50" charset="-128"/>
                <a:cs typeface="Meiryo UI" pitchFamily="50" charset="-128"/>
              </a:rPr>
              <a:t>がある方への対応</a:t>
            </a:r>
          </a:p>
        </p:txBody>
      </p:sp>
    </p:spTree>
    <p:extLst>
      <p:ext uri="{BB962C8B-B14F-4D97-AF65-F5344CB8AC3E}">
        <p14:creationId xmlns:p14="http://schemas.microsoft.com/office/powerpoint/2010/main" val="19179184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835218" y="1464101"/>
            <a:ext cx="7435463" cy="4564559"/>
          </a:xfrm>
        </p:spPr>
        <p:txBody>
          <a:bodyPr/>
          <a:lstStyle/>
          <a:p>
            <a:pPr>
              <a:spcBef>
                <a:spcPts val="600"/>
              </a:spcBef>
              <a:buNone/>
            </a:pPr>
            <a:r>
              <a:rPr lang="ja-JP" altLang="en-US" sz="2000" b="1" dirty="0" smtClean="0">
                <a:solidFill>
                  <a:srgbClr val="9966FF"/>
                </a:solidFill>
                <a:latin typeface="Meiryo UI" pitchFamily="50" charset="-128"/>
                <a:ea typeface="Meiryo UI" pitchFamily="50" charset="-128"/>
                <a:cs typeface="Meiryo UI" pitchFamily="50" charset="-128"/>
              </a:rPr>
              <a:t>課題抽出</a:t>
            </a:r>
            <a:r>
              <a:rPr lang="ja-JP" altLang="en-US" sz="2000" b="1" dirty="0" smtClean="0">
                <a:latin typeface="Meiryo UI" pitchFamily="50" charset="-128"/>
                <a:ea typeface="Meiryo UI" pitchFamily="50" charset="-128"/>
                <a:cs typeface="Meiryo UI" pitchFamily="50" charset="-128"/>
              </a:rPr>
              <a:t>：高度の</a:t>
            </a:r>
            <a:r>
              <a:rPr lang="en-US" altLang="ja-JP" sz="2000" b="1" dirty="0" smtClean="0">
                <a:latin typeface="Meiryo UI" pitchFamily="50" charset="-128"/>
                <a:ea typeface="Meiryo UI" pitchFamily="50" charset="-128"/>
                <a:cs typeface="Meiryo UI" pitchFamily="50" charset="-128"/>
              </a:rPr>
              <a:t>AD</a:t>
            </a:r>
            <a:r>
              <a:rPr lang="ja-JP" altLang="en-US" sz="2000" b="1" dirty="0" err="1">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内服の評価、身体合併症と</a:t>
            </a:r>
            <a:r>
              <a:rPr lang="en-US" altLang="ja-JP" sz="2000" b="1" dirty="0" smtClean="0">
                <a:latin typeface="Meiryo UI" pitchFamily="50" charset="-128"/>
                <a:ea typeface="Meiryo UI" pitchFamily="50" charset="-128"/>
                <a:cs typeface="Meiryo UI" pitchFamily="50" charset="-128"/>
              </a:rPr>
              <a:t>BPSD</a:t>
            </a:r>
            <a:r>
              <a:rPr lang="ja-JP" altLang="en-US" sz="2000" b="1" dirty="0" smtClean="0">
                <a:latin typeface="Meiryo UI" pitchFamily="50" charset="-128"/>
                <a:ea typeface="Meiryo UI" pitchFamily="50" charset="-128"/>
                <a:cs typeface="Meiryo UI" pitchFamily="50" charset="-128"/>
              </a:rPr>
              <a:t>の存在、</a:t>
            </a:r>
            <a:endParaRPr lang="en-US" altLang="ja-JP" sz="2000" b="1" dirty="0" smtClean="0">
              <a:latin typeface="Meiryo UI" pitchFamily="50" charset="-128"/>
              <a:ea typeface="Meiryo UI" pitchFamily="50" charset="-128"/>
              <a:cs typeface="Meiryo UI" pitchFamily="50" charset="-128"/>
            </a:endParaRPr>
          </a:p>
          <a:p>
            <a:pPr>
              <a:spcBef>
                <a:spcPts val="600"/>
              </a:spcBef>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緊急入院、職員の対応、病院の環境、家族評価</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議論</a:t>
            </a:r>
            <a:r>
              <a:rPr lang="ja-JP" altLang="en-US" sz="2000" b="1" dirty="0" smtClean="0">
                <a:latin typeface="Meiryo UI" pitchFamily="50" charset="-128"/>
                <a:ea typeface="Meiryo UI" pitchFamily="50" charset="-128"/>
                <a:cs typeface="Meiryo UI" pitchFamily="50" charset="-128"/>
              </a:rPr>
              <a:t>　　　 </a:t>
            </a:r>
            <a:r>
              <a:rPr lang="en-US" altLang="ja-JP" sz="2000" b="1" dirty="0" smtClean="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BPSD</a:t>
            </a:r>
            <a:r>
              <a:rPr lang="ja-JP" altLang="en-US" sz="2000" b="1" dirty="0">
                <a:latin typeface="Meiryo UI" pitchFamily="50" charset="-128"/>
                <a:ea typeface="Meiryo UI" pitchFamily="50" charset="-128"/>
                <a:cs typeface="Meiryo UI" pitchFamily="50" charset="-128"/>
              </a:rPr>
              <a:t>の評価と対応 </a:t>
            </a:r>
            <a:endParaRPr lang="en-US" altLang="ja-JP" sz="2000" b="1" dirty="0">
              <a:latin typeface="Meiryo UI" pitchFamily="50" charset="-128"/>
              <a:ea typeface="Meiryo UI" pitchFamily="50" charset="-128"/>
              <a:cs typeface="Meiryo UI" pitchFamily="50" charset="-128"/>
            </a:endParaRPr>
          </a:p>
          <a:p>
            <a:pPr>
              <a:spcBef>
                <a:spcPts val="1200"/>
              </a:spcBef>
              <a:buNone/>
            </a:pPr>
            <a:r>
              <a:rPr lang="ja-JP" altLang="en-US" sz="2000" b="1" dirty="0" smtClean="0">
                <a:latin typeface="Meiryo UI" pitchFamily="50" charset="-128"/>
                <a:ea typeface="Meiryo UI" pitchFamily="50" charset="-128"/>
                <a:cs typeface="Meiryo UI" pitchFamily="50" charset="-128"/>
              </a:rPr>
              <a:t>　　　　　　　　個別ケア（パーソンセンターケア）と環境調整</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家族への協力依頼　</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latin typeface="Meiryo UI" pitchFamily="50" charset="-128"/>
                <a:ea typeface="Meiryo UI" pitchFamily="50" charset="-128"/>
                <a:cs typeface="Meiryo UI" pitchFamily="50" charset="-128"/>
              </a:rPr>
              <a:t>　　　　　　　　薬物療法等</a:t>
            </a:r>
            <a:endParaRPr lang="en-US" altLang="ja-JP" sz="2000" b="1" dirty="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身体拘束の必要性の判断、転院の必要性と可能性</a:t>
            </a:r>
            <a:endParaRPr lang="en-US" altLang="ja-JP" sz="16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論点整理</a:t>
            </a:r>
            <a:r>
              <a:rPr lang="ja-JP" altLang="en-US" sz="2000" b="1" dirty="0" smtClean="0">
                <a:latin typeface="Meiryo UI" pitchFamily="50" charset="-128"/>
                <a:ea typeface="Meiryo UI" pitchFamily="50" charset="-128"/>
                <a:cs typeface="Meiryo UI" pitchFamily="50" charset="-128"/>
              </a:rPr>
              <a:t>： 一般病院への認知症の人の入院対応の困難性</a:t>
            </a:r>
            <a:endParaRPr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精神科病院、認知症疾患医療センター等との連携</a:t>
            </a:r>
            <a:endParaRPr kumimoji="1" lang="en-US" altLang="ja-JP" sz="2000" b="1" dirty="0" smtClean="0">
              <a:latin typeface="Meiryo UI" pitchFamily="50" charset="-128"/>
              <a:ea typeface="Meiryo UI" pitchFamily="50" charset="-128"/>
              <a:cs typeface="Meiryo UI" pitchFamily="50" charset="-128"/>
            </a:endParaRPr>
          </a:p>
          <a:p>
            <a:pPr>
              <a:spcBef>
                <a:spcPts val="1200"/>
              </a:spcBef>
              <a:buNone/>
            </a:pPr>
            <a:r>
              <a:rPr lang="ja-JP" altLang="en-US" sz="2000" b="1" dirty="0" smtClean="0">
                <a:solidFill>
                  <a:srgbClr val="9966FF"/>
                </a:solidFill>
                <a:latin typeface="Meiryo UI" pitchFamily="50" charset="-128"/>
                <a:ea typeface="Meiryo UI" pitchFamily="50" charset="-128"/>
                <a:cs typeface="Meiryo UI" pitchFamily="50" charset="-128"/>
              </a:rPr>
              <a:t>まとめ</a:t>
            </a:r>
            <a:r>
              <a:rPr lang="ja-JP" altLang="en-US" sz="2000" b="1" dirty="0" smtClean="0">
                <a:latin typeface="Meiryo UI" pitchFamily="50" charset="-128"/>
                <a:ea typeface="Meiryo UI" pitchFamily="50" charset="-128"/>
                <a:cs typeface="Meiryo UI" pitchFamily="50" charset="-128"/>
              </a:rPr>
              <a:t>     ： 多職種が連携して、適切な対応を検討する</a:t>
            </a:r>
            <a:endParaRPr kumimoji="1" lang="en-US" altLang="ja-JP" sz="2000" b="1" dirty="0" smtClean="0">
              <a:latin typeface="Meiryo UI" pitchFamily="50" charset="-128"/>
              <a:ea typeface="Meiryo UI" pitchFamily="50" charset="-128"/>
              <a:cs typeface="Meiryo UI" pitchFamily="50" charset="-128"/>
            </a:endParaRPr>
          </a:p>
        </p:txBody>
      </p:sp>
      <p:sp>
        <p:nvSpPr>
          <p:cNvPr id="5" name="タイトル 1"/>
          <p:cNvSpPr txBox="1">
            <a:spLocks/>
          </p:cNvSpPr>
          <p:nvPr/>
        </p:nvSpPr>
        <p:spPr bwMode="auto">
          <a:xfrm>
            <a:off x="958056" y="174182"/>
            <a:ext cx="7189787"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eaLnBrk="1" hangingPunct="1"/>
            <a:r>
              <a:rPr lang="ja-JP" altLang="en-US" sz="2800" b="1" dirty="0" smtClean="0">
                <a:solidFill>
                  <a:srgbClr val="777777"/>
                </a:solidFill>
                <a:latin typeface="Meiryo UI" pitchFamily="50" charset="-128"/>
                <a:ea typeface="Meiryo UI" pitchFamily="50" charset="-128"/>
                <a:cs typeface="Meiryo UI" pitchFamily="50" charset="-128"/>
              </a:rPr>
              <a:t>サンプル事例③：</a:t>
            </a:r>
            <a:r>
              <a:rPr lang="ja-JP" altLang="en-US" sz="2800" b="1" dirty="0" smtClean="0">
                <a:solidFill>
                  <a:schemeClr val="tx1"/>
                </a:solidFill>
                <a:latin typeface="Meiryo UI" pitchFamily="50" charset="-128"/>
                <a:ea typeface="Meiryo UI" pitchFamily="50" charset="-128"/>
                <a:cs typeface="Meiryo UI" pitchFamily="50" charset="-128"/>
              </a:rPr>
              <a:t>解説</a:t>
            </a:r>
          </a:p>
        </p:txBody>
      </p:sp>
      <p:sp>
        <p:nvSpPr>
          <p:cNvPr id="6" name="Rectangle 3"/>
          <p:cNvSpPr>
            <a:spLocks noChangeArrowheads="1"/>
          </p:cNvSpPr>
          <p:nvPr/>
        </p:nvSpPr>
        <p:spPr bwMode="auto">
          <a:xfrm>
            <a:off x="268288" y="834052"/>
            <a:ext cx="8569325" cy="84931"/>
          </a:xfrm>
          <a:prstGeom prst="rect">
            <a:avLst/>
          </a:prstGeom>
          <a:gradFill rotWithShape="1">
            <a:gsLst>
              <a:gs pos="0">
                <a:srgbClr val="FF7C80"/>
              </a:gs>
              <a:gs pos="100000">
                <a:srgbClr val="7030A0"/>
              </a:gs>
            </a:gsLst>
            <a:lin ang="0" scaled="1"/>
          </a:gradFill>
          <a:ln>
            <a:noFill/>
          </a:ln>
          <a:extLst/>
        </p:spPr>
        <p:txBody>
          <a:bodyPr wrap="none" anchor="ctr"/>
          <a:lstStyle/>
          <a:p>
            <a:pPr algn="r">
              <a:defRPr/>
            </a:pPr>
            <a:endParaRPr lang="ja-JP" alt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9722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FFFF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14290</TotalTime>
  <Words>13563</Words>
  <Application>Microsoft Office PowerPoint</Application>
  <PresentationFormat>画面に合わせる (4:3)</PresentationFormat>
  <Paragraphs>1388</Paragraphs>
  <Slides>81</Slides>
  <Notes>67</Notes>
  <HiddenSlides>0</HiddenSlides>
  <MMClips>0</MMClips>
  <ScaleCrop>false</ScaleCrop>
  <HeadingPairs>
    <vt:vector size="4" baseType="variant">
      <vt:variant>
        <vt:lpstr>テーマ</vt:lpstr>
      </vt:variant>
      <vt:variant>
        <vt:i4>2</vt:i4>
      </vt:variant>
      <vt:variant>
        <vt:lpstr>スライド タイトル</vt:lpstr>
      </vt:variant>
      <vt:variant>
        <vt:i4>81</vt:i4>
      </vt:variant>
    </vt:vector>
  </HeadingPairs>
  <TitlesOfParts>
    <vt:vector size="83" baseType="lpstr">
      <vt:lpstr>標準デザイン</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BPSDへの対応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管理者の役割の重要性</vt:lpstr>
      <vt:lpstr>PowerPoint プレゼンテーション</vt:lpstr>
      <vt:lpstr>PowerPoint プレゼンテーション</vt:lpstr>
      <vt:lpstr>認知症の人を受け入れるにあたって</vt:lpstr>
      <vt:lpstr>管理者として行ってほしいこと</vt:lpstr>
      <vt:lpstr>認知症･せん妄･転倒への対応</vt:lpstr>
      <vt:lpstr>PowerPoint プレゼンテーション</vt:lpstr>
      <vt:lpstr>PowerPoint プレゼンテーション</vt:lpstr>
      <vt:lpstr>PowerPoint プレゼンテーション</vt:lpstr>
      <vt:lpstr>PowerPoint プレゼンテーション</vt:lpstr>
      <vt:lpstr>演習の目的･意義</vt:lpstr>
      <vt:lpstr>サンプル事例①：独居の認知症の人への退院支援</vt:lpstr>
      <vt:lpstr>サンプル事例①：解説</vt:lpstr>
      <vt:lpstr>サンプル事例②：術後せん妄のあるケースへの対応</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kamemura</dc:creator>
  <cp:lastModifiedBy>阿部　崇</cp:lastModifiedBy>
  <cp:revision>842</cp:revision>
  <cp:lastPrinted>2014-03-24T04:44:18Z</cp:lastPrinted>
  <dcterms:created xsi:type="dcterms:W3CDTF">2004-06-29T16:14:50Z</dcterms:created>
  <dcterms:modified xsi:type="dcterms:W3CDTF">2014-03-25T10:52:44Z</dcterms:modified>
</cp:coreProperties>
</file>