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693" r:id="rId2"/>
  </p:sldMasterIdLst>
  <p:notesMasterIdLst>
    <p:notesMasterId r:id="rId122"/>
  </p:notesMasterIdLst>
  <p:handoutMasterIdLst>
    <p:handoutMasterId r:id="rId123"/>
  </p:handoutMasterIdLst>
  <p:sldIdLst>
    <p:sldId id="842" r:id="rId3"/>
    <p:sldId id="677" r:id="rId4"/>
    <p:sldId id="651" r:id="rId5"/>
    <p:sldId id="456" r:id="rId6"/>
    <p:sldId id="984" r:id="rId7"/>
    <p:sldId id="985" r:id="rId8"/>
    <p:sldId id="986" r:id="rId9"/>
    <p:sldId id="987" r:id="rId10"/>
    <p:sldId id="692" r:id="rId11"/>
    <p:sldId id="998" r:id="rId12"/>
    <p:sldId id="844" r:id="rId13"/>
    <p:sldId id="1118" r:id="rId14"/>
    <p:sldId id="846" r:id="rId15"/>
    <p:sldId id="1106" r:id="rId16"/>
    <p:sldId id="873" r:id="rId17"/>
    <p:sldId id="809" r:id="rId18"/>
    <p:sldId id="810" r:id="rId19"/>
    <p:sldId id="811" r:id="rId20"/>
    <p:sldId id="812" r:id="rId21"/>
    <p:sldId id="814" r:id="rId22"/>
    <p:sldId id="881" r:id="rId23"/>
    <p:sldId id="916" r:id="rId24"/>
    <p:sldId id="1050" r:id="rId25"/>
    <p:sldId id="1051" r:id="rId26"/>
    <p:sldId id="1052" r:id="rId27"/>
    <p:sldId id="1053" r:id="rId28"/>
    <p:sldId id="1054" r:id="rId29"/>
    <p:sldId id="1055" r:id="rId30"/>
    <p:sldId id="1056" r:id="rId31"/>
    <p:sldId id="1057" r:id="rId32"/>
    <p:sldId id="1059" r:id="rId33"/>
    <p:sldId id="1060" r:id="rId34"/>
    <p:sldId id="1061" r:id="rId35"/>
    <p:sldId id="1062" r:id="rId36"/>
    <p:sldId id="1063" r:id="rId37"/>
    <p:sldId id="1064" r:id="rId38"/>
    <p:sldId id="1066" r:id="rId39"/>
    <p:sldId id="1067" r:id="rId40"/>
    <p:sldId id="1068" r:id="rId41"/>
    <p:sldId id="1119" r:id="rId42"/>
    <p:sldId id="1123" r:id="rId43"/>
    <p:sldId id="1125" r:id="rId44"/>
    <p:sldId id="1072" r:id="rId45"/>
    <p:sldId id="1073" r:id="rId46"/>
    <p:sldId id="1074" r:id="rId47"/>
    <p:sldId id="1075" r:id="rId48"/>
    <p:sldId id="1076" r:id="rId49"/>
    <p:sldId id="1077" r:id="rId50"/>
    <p:sldId id="1078" r:id="rId51"/>
    <p:sldId id="1079" r:id="rId52"/>
    <p:sldId id="1080" r:id="rId53"/>
    <p:sldId id="1081" r:id="rId54"/>
    <p:sldId id="1082" r:id="rId55"/>
    <p:sldId id="1083" r:id="rId56"/>
    <p:sldId id="1084" r:id="rId57"/>
    <p:sldId id="1085" r:id="rId58"/>
    <p:sldId id="1086" r:id="rId59"/>
    <p:sldId id="1087" r:id="rId60"/>
    <p:sldId id="1088" r:id="rId61"/>
    <p:sldId id="1089" r:id="rId62"/>
    <p:sldId id="1116" r:id="rId63"/>
    <p:sldId id="1117" r:id="rId64"/>
    <p:sldId id="1092" r:id="rId65"/>
    <p:sldId id="1093" r:id="rId66"/>
    <p:sldId id="1120" r:id="rId67"/>
    <p:sldId id="1095" r:id="rId68"/>
    <p:sldId id="1096" r:id="rId69"/>
    <p:sldId id="1097" r:id="rId70"/>
    <p:sldId id="1098" r:id="rId71"/>
    <p:sldId id="1099" r:id="rId72"/>
    <p:sldId id="1100" r:id="rId73"/>
    <p:sldId id="1101" r:id="rId74"/>
    <p:sldId id="1107" r:id="rId75"/>
    <p:sldId id="1102" r:id="rId76"/>
    <p:sldId id="1103" r:id="rId77"/>
    <p:sldId id="1104" r:id="rId78"/>
    <p:sldId id="1105" r:id="rId79"/>
    <p:sldId id="1003" r:id="rId80"/>
    <p:sldId id="1004" r:id="rId81"/>
    <p:sldId id="1005" r:id="rId82"/>
    <p:sldId id="1006" r:id="rId83"/>
    <p:sldId id="1007" r:id="rId84"/>
    <p:sldId id="1008" r:id="rId85"/>
    <p:sldId id="1009" r:id="rId86"/>
    <p:sldId id="1011" r:id="rId87"/>
    <p:sldId id="1012" r:id="rId88"/>
    <p:sldId id="1013" r:id="rId89"/>
    <p:sldId id="1014" r:id="rId90"/>
    <p:sldId id="1015" r:id="rId91"/>
    <p:sldId id="1016" r:id="rId92"/>
    <p:sldId id="1127" r:id="rId93"/>
    <p:sldId id="1114" r:id="rId94"/>
    <p:sldId id="1018" r:id="rId95"/>
    <p:sldId id="1019" r:id="rId96"/>
    <p:sldId id="1020" r:id="rId97"/>
    <p:sldId id="1021" r:id="rId98"/>
    <p:sldId id="1022" r:id="rId99"/>
    <p:sldId id="1023" r:id="rId100"/>
    <p:sldId id="1024" r:id="rId101"/>
    <p:sldId id="1025" r:id="rId102"/>
    <p:sldId id="1026" r:id="rId103"/>
    <p:sldId id="1027" r:id="rId104"/>
    <p:sldId id="1028" r:id="rId105"/>
    <p:sldId id="1029" r:id="rId106"/>
    <p:sldId id="1128" r:id="rId107"/>
    <p:sldId id="1126" r:id="rId108"/>
    <p:sldId id="1034" r:id="rId109"/>
    <p:sldId id="1129" r:id="rId110"/>
    <p:sldId id="1036" r:id="rId111"/>
    <p:sldId id="1122" r:id="rId112"/>
    <p:sldId id="1038" r:id="rId113"/>
    <p:sldId id="1039" r:id="rId114"/>
    <p:sldId id="1040" r:id="rId115"/>
    <p:sldId id="1041" r:id="rId116"/>
    <p:sldId id="1042" r:id="rId117"/>
    <p:sldId id="1043" r:id="rId118"/>
    <p:sldId id="1044" r:id="rId119"/>
    <p:sldId id="1045" r:id="rId120"/>
    <p:sldId id="1046" r:id="rId121"/>
  </p:sldIdLst>
  <p:sldSz cx="9144000" cy="6858000" type="screen4x3"/>
  <p:notesSz cx="7099300" cy="10234613"/>
  <p:defaultTextStyle>
    <a:defPPr>
      <a:defRPr lang="ja-JP"/>
    </a:defPPr>
    <a:lvl1pPr algn="l" rtl="0" eaLnBrk="0" fontAlgn="base" hangingPunct="0">
      <a:spcBef>
        <a:spcPct val="0"/>
      </a:spcBef>
      <a:spcAft>
        <a:spcPct val="0"/>
      </a:spcAft>
      <a:defRPr kumimoji="1" sz="3600" kern="1200">
        <a:solidFill>
          <a:schemeClr val="tx1"/>
        </a:solidFill>
        <a:latin typeface="Arial" pitchFamily="34" charset="0"/>
        <a:ea typeface="ＭＳ Ｐゴシック" pitchFamily="50" charset="-128"/>
        <a:cs typeface="+mn-cs"/>
      </a:defRPr>
    </a:lvl1pPr>
    <a:lvl2pPr marL="457200" algn="l" rtl="0" eaLnBrk="0" fontAlgn="base" hangingPunct="0">
      <a:spcBef>
        <a:spcPct val="0"/>
      </a:spcBef>
      <a:spcAft>
        <a:spcPct val="0"/>
      </a:spcAft>
      <a:defRPr kumimoji="1" sz="3600" kern="1200">
        <a:solidFill>
          <a:schemeClr val="tx1"/>
        </a:solidFill>
        <a:latin typeface="Arial" pitchFamily="34" charset="0"/>
        <a:ea typeface="ＭＳ Ｐゴシック" pitchFamily="50" charset="-128"/>
        <a:cs typeface="+mn-cs"/>
      </a:defRPr>
    </a:lvl2pPr>
    <a:lvl3pPr marL="914400" algn="l" rtl="0" eaLnBrk="0" fontAlgn="base" hangingPunct="0">
      <a:spcBef>
        <a:spcPct val="0"/>
      </a:spcBef>
      <a:spcAft>
        <a:spcPct val="0"/>
      </a:spcAft>
      <a:defRPr kumimoji="1" sz="3600" kern="1200">
        <a:solidFill>
          <a:schemeClr val="tx1"/>
        </a:solidFill>
        <a:latin typeface="Arial" pitchFamily="34" charset="0"/>
        <a:ea typeface="ＭＳ Ｐゴシック" pitchFamily="50" charset="-128"/>
        <a:cs typeface="+mn-cs"/>
      </a:defRPr>
    </a:lvl3pPr>
    <a:lvl4pPr marL="1371600" algn="l" rtl="0" eaLnBrk="0" fontAlgn="base" hangingPunct="0">
      <a:spcBef>
        <a:spcPct val="0"/>
      </a:spcBef>
      <a:spcAft>
        <a:spcPct val="0"/>
      </a:spcAft>
      <a:defRPr kumimoji="1" sz="3600" kern="1200">
        <a:solidFill>
          <a:schemeClr val="tx1"/>
        </a:solidFill>
        <a:latin typeface="Arial" pitchFamily="34" charset="0"/>
        <a:ea typeface="ＭＳ Ｐゴシック" pitchFamily="50" charset="-128"/>
        <a:cs typeface="+mn-cs"/>
      </a:defRPr>
    </a:lvl4pPr>
    <a:lvl5pPr marL="1828800" algn="l" rtl="0" eaLnBrk="0" fontAlgn="base" hangingPunct="0">
      <a:spcBef>
        <a:spcPct val="0"/>
      </a:spcBef>
      <a:spcAft>
        <a:spcPct val="0"/>
      </a:spcAft>
      <a:defRPr kumimoji="1" sz="3600" kern="1200">
        <a:solidFill>
          <a:schemeClr val="tx1"/>
        </a:solidFill>
        <a:latin typeface="Arial" pitchFamily="34" charset="0"/>
        <a:ea typeface="ＭＳ Ｐゴシック" pitchFamily="50" charset="-128"/>
        <a:cs typeface="+mn-cs"/>
      </a:defRPr>
    </a:lvl5pPr>
    <a:lvl6pPr marL="2286000" algn="l" defTabSz="914400" rtl="0" eaLnBrk="1" latinLnBrk="0" hangingPunct="1">
      <a:defRPr kumimoji="1" sz="3600" kern="1200">
        <a:solidFill>
          <a:schemeClr val="tx1"/>
        </a:solidFill>
        <a:latin typeface="Arial" pitchFamily="34" charset="0"/>
        <a:ea typeface="ＭＳ Ｐゴシック" pitchFamily="50" charset="-128"/>
        <a:cs typeface="+mn-cs"/>
      </a:defRPr>
    </a:lvl6pPr>
    <a:lvl7pPr marL="2743200" algn="l" defTabSz="914400" rtl="0" eaLnBrk="1" latinLnBrk="0" hangingPunct="1">
      <a:defRPr kumimoji="1" sz="3600" kern="1200">
        <a:solidFill>
          <a:schemeClr val="tx1"/>
        </a:solidFill>
        <a:latin typeface="Arial" pitchFamily="34" charset="0"/>
        <a:ea typeface="ＭＳ Ｐゴシック" pitchFamily="50" charset="-128"/>
        <a:cs typeface="+mn-cs"/>
      </a:defRPr>
    </a:lvl7pPr>
    <a:lvl8pPr marL="3200400" algn="l" defTabSz="914400" rtl="0" eaLnBrk="1" latinLnBrk="0" hangingPunct="1">
      <a:defRPr kumimoji="1" sz="3600" kern="1200">
        <a:solidFill>
          <a:schemeClr val="tx1"/>
        </a:solidFill>
        <a:latin typeface="Arial" pitchFamily="34" charset="0"/>
        <a:ea typeface="ＭＳ Ｐゴシック" pitchFamily="50" charset="-128"/>
        <a:cs typeface="+mn-cs"/>
      </a:defRPr>
    </a:lvl8pPr>
    <a:lvl9pPr marL="3657600" algn="l" defTabSz="914400" rtl="0" eaLnBrk="1" latinLnBrk="0" hangingPunct="1">
      <a:defRPr kumimoji="1" sz="3600" kern="1200">
        <a:solidFill>
          <a:schemeClr val="tx1"/>
        </a:solidFill>
        <a:latin typeface="Arial" pitchFamily="34"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7171"/>
    <a:srgbClr val="669900"/>
    <a:srgbClr val="36777E"/>
    <a:srgbClr val="9E5ECE"/>
    <a:srgbClr val="B07BD7"/>
    <a:srgbClr val="88B800"/>
    <a:srgbClr val="3399FF"/>
    <a:srgbClr val="339966"/>
    <a:srgbClr val="FFD757"/>
    <a:srgbClr val="E0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0095" autoAdjust="0"/>
    <p:restoredTop sz="86575" autoAdjust="0"/>
  </p:normalViewPr>
  <p:slideViewPr>
    <p:cSldViewPr snapToGrid="0">
      <p:cViewPr>
        <p:scale>
          <a:sx n="90" d="100"/>
          <a:sy n="90" d="100"/>
        </p:scale>
        <p:origin x="-72" y="-264"/>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80" d="100"/>
          <a:sy n="80" d="100"/>
        </p:scale>
        <p:origin x="-300" y="-114"/>
      </p:cViewPr>
      <p:guideLst>
        <p:guide orient="horz" pos="3223"/>
        <p:guide pos="223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handoutMaster" Target="handoutMasters/handoutMaster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_rels/viewProps.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300" name="Rectangle 4"/>
          <p:cNvSpPr>
            <a:spLocks noGrp="1" noChangeArrowheads="1"/>
          </p:cNvSpPr>
          <p:nvPr>
            <p:ph type="ftr" sz="quarter" idx="2"/>
          </p:nvPr>
        </p:nvSpPr>
        <p:spPr bwMode="auto">
          <a:xfrm>
            <a:off x="2488019" y="9722472"/>
            <a:ext cx="2578369" cy="51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67" tIns="47685" rIns="95367" bIns="47685" numCol="1" anchor="b" anchorCtr="0" compatLnSpc="1">
            <a:prstTxWarp prst="textNoShape">
              <a:avLst/>
            </a:prstTxWarp>
          </a:bodyPr>
          <a:lstStyle>
            <a:lvl1pPr algn="ctr" eaLnBrk="1" hangingPunct="1">
              <a:defRPr sz="1300">
                <a:latin typeface="Century" pitchFamily="18" charset="0"/>
              </a:defRPr>
            </a:lvl1pPr>
          </a:lstStyle>
          <a:p>
            <a:endParaRPr lang="en-US" altLang="ja-JP"/>
          </a:p>
        </p:txBody>
      </p:sp>
      <p:sp>
        <p:nvSpPr>
          <p:cNvPr id="3075" name="Text Box 6"/>
          <p:cNvSpPr txBox="1">
            <a:spLocks noChangeArrowheads="1"/>
          </p:cNvSpPr>
          <p:nvPr/>
        </p:nvSpPr>
        <p:spPr bwMode="auto">
          <a:xfrm>
            <a:off x="127161" y="716343"/>
            <a:ext cx="1045738" cy="80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260" tIns="6373" rIns="53260" bIns="6373"/>
          <a:lstStyle>
            <a:lvl1pPr defTabSz="625475">
              <a:defRPr kumimoji="1" sz="3600">
                <a:solidFill>
                  <a:schemeClr val="tx1"/>
                </a:solidFill>
                <a:latin typeface="Arial" pitchFamily="34" charset="0"/>
                <a:ea typeface="ＭＳ Ｐゴシック" pitchFamily="50" charset="-128"/>
              </a:defRPr>
            </a:lvl1pPr>
            <a:lvl2pPr marL="742950" indent="-285750" defTabSz="625475">
              <a:defRPr kumimoji="1" sz="3600">
                <a:solidFill>
                  <a:schemeClr val="tx1"/>
                </a:solidFill>
                <a:latin typeface="Arial" pitchFamily="34" charset="0"/>
                <a:ea typeface="ＭＳ Ｐゴシック" pitchFamily="50" charset="-128"/>
              </a:defRPr>
            </a:lvl2pPr>
            <a:lvl3pPr marL="1143000" indent="-228600" defTabSz="625475">
              <a:defRPr kumimoji="1" sz="3600">
                <a:solidFill>
                  <a:schemeClr val="tx1"/>
                </a:solidFill>
                <a:latin typeface="Arial" pitchFamily="34" charset="0"/>
                <a:ea typeface="ＭＳ Ｐゴシック" pitchFamily="50" charset="-128"/>
              </a:defRPr>
            </a:lvl3pPr>
            <a:lvl4pPr marL="1600200" indent="-228600" defTabSz="625475">
              <a:defRPr kumimoji="1" sz="3600">
                <a:solidFill>
                  <a:schemeClr val="tx1"/>
                </a:solidFill>
                <a:latin typeface="Arial" pitchFamily="34" charset="0"/>
                <a:ea typeface="ＭＳ Ｐゴシック" pitchFamily="50" charset="-128"/>
              </a:defRPr>
            </a:lvl4pPr>
            <a:lvl5pPr marL="2057400" indent="-228600" defTabSz="625475">
              <a:defRPr kumimoji="1" sz="3600">
                <a:solidFill>
                  <a:schemeClr val="tx1"/>
                </a:solidFill>
                <a:latin typeface="Arial" pitchFamily="34" charset="0"/>
                <a:ea typeface="ＭＳ Ｐゴシック" pitchFamily="50" charset="-128"/>
              </a:defRPr>
            </a:lvl5pPr>
            <a:lvl6pPr marL="2514600" indent="-228600" defTabSz="6254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6254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6254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6254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endParaRPr lang="ja-JP" altLang="ja-JP" sz="2600"/>
          </a:p>
        </p:txBody>
      </p:sp>
    </p:spTree>
    <p:extLst>
      <p:ext uri="{BB962C8B-B14F-4D97-AF65-F5344CB8AC3E}">
        <p14:creationId xmlns:p14="http://schemas.microsoft.com/office/powerpoint/2010/main" val="25254534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2" y="1"/>
            <a:ext cx="3076977" cy="51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67" tIns="47685" rIns="95367" bIns="47685" numCol="1" anchor="t" anchorCtr="0" compatLnSpc="1">
            <a:prstTxWarp prst="textNoShape">
              <a:avLst/>
            </a:prstTxWarp>
          </a:bodyPr>
          <a:lstStyle>
            <a:lvl1pPr eaLnBrk="1" hangingPunct="1">
              <a:defRPr sz="1300"/>
            </a:lvl1pPr>
          </a:lstStyle>
          <a:p>
            <a:r>
              <a:rPr lang="en-US" altLang="ja-JP"/>
              <a:t>【連 携】</a:t>
            </a:r>
          </a:p>
        </p:txBody>
      </p:sp>
      <p:sp>
        <p:nvSpPr>
          <p:cNvPr id="4099" name="Rectangle 3"/>
          <p:cNvSpPr>
            <a:spLocks noGrp="1" noChangeArrowheads="1"/>
          </p:cNvSpPr>
          <p:nvPr>
            <p:ph type="dt" idx="1"/>
          </p:nvPr>
        </p:nvSpPr>
        <p:spPr bwMode="auto">
          <a:xfrm>
            <a:off x="4018976" y="1"/>
            <a:ext cx="3078650" cy="51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67" tIns="47685" rIns="95367" bIns="47685" numCol="1" anchor="t" anchorCtr="0" compatLnSpc="1">
            <a:prstTxWarp prst="textNoShape">
              <a:avLst/>
            </a:prstTxWarp>
          </a:bodyPr>
          <a:lstStyle>
            <a:lvl1pPr algn="r" eaLnBrk="1" hangingPunct="1">
              <a:defRPr sz="1300"/>
            </a:lvl1pPr>
          </a:lstStyle>
          <a:p>
            <a:endParaRPr lang="en-US" altLang="ja-JP"/>
          </a:p>
        </p:txBody>
      </p:sp>
      <p:sp>
        <p:nvSpPr>
          <p:cNvPr id="189444" name="Rectangle 4"/>
          <p:cNvSpPr>
            <a:spLocks noGrp="1" noRot="1" noChangeAspect="1" noChangeArrowheads="1" noTextEdit="1"/>
          </p:cNvSpPr>
          <p:nvPr>
            <p:ph type="sldImg" idx="2"/>
          </p:nvPr>
        </p:nvSpPr>
        <p:spPr bwMode="auto">
          <a:xfrm>
            <a:off x="1000125" y="768350"/>
            <a:ext cx="5119688"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709430" y="4861236"/>
            <a:ext cx="5680444" cy="4604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67" tIns="47685" rIns="95367" bIns="47685"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4102" name="Rectangle 6"/>
          <p:cNvSpPr>
            <a:spLocks noGrp="1" noChangeArrowheads="1"/>
          </p:cNvSpPr>
          <p:nvPr>
            <p:ph type="ftr" sz="quarter" idx="4"/>
          </p:nvPr>
        </p:nvSpPr>
        <p:spPr bwMode="auto">
          <a:xfrm>
            <a:off x="2" y="9719178"/>
            <a:ext cx="3076977" cy="513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67" tIns="47685" rIns="95367" bIns="47685" numCol="1" anchor="b" anchorCtr="0" compatLnSpc="1">
            <a:prstTxWarp prst="textNoShape">
              <a:avLst/>
            </a:prstTxWarp>
          </a:bodyPr>
          <a:lstStyle>
            <a:lvl1pPr eaLnBrk="1" hangingPunct="1">
              <a:defRPr sz="1300"/>
            </a:lvl1pPr>
          </a:lstStyle>
          <a:p>
            <a:endParaRPr lang="en-US" altLang="ja-JP"/>
          </a:p>
        </p:txBody>
      </p:sp>
      <p:sp>
        <p:nvSpPr>
          <p:cNvPr id="4103" name="Rectangle 7"/>
          <p:cNvSpPr>
            <a:spLocks noGrp="1" noChangeArrowheads="1"/>
          </p:cNvSpPr>
          <p:nvPr>
            <p:ph type="sldNum" sz="quarter" idx="5"/>
          </p:nvPr>
        </p:nvSpPr>
        <p:spPr bwMode="auto">
          <a:xfrm>
            <a:off x="4018976" y="9719178"/>
            <a:ext cx="3078650" cy="513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5367" tIns="47685" rIns="95367" bIns="47685" numCol="1" anchor="b" anchorCtr="0" compatLnSpc="1">
            <a:prstTxWarp prst="textNoShape">
              <a:avLst/>
            </a:prstTxWarp>
          </a:bodyPr>
          <a:lstStyle>
            <a:lvl1pPr algn="r" eaLnBrk="1" hangingPunct="1">
              <a:defRPr sz="1300"/>
            </a:lvl1pPr>
          </a:lstStyle>
          <a:p>
            <a:fld id="{764A68C5-146D-46B3-9E29-CB402DBF9D8B}" type="slidenum">
              <a:rPr lang="en-US" altLang="ja-JP"/>
              <a:pPr/>
              <a:t>‹#›</a:t>
            </a:fld>
            <a:endParaRPr lang="en-US" altLang="ja-JP"/>
          </a:p>
        </p:txBody>
      </p:sp>
    </p:spTree>
    <p:extLst>
      <p:ext uri="{BB962C8B-B14F-4D97-AF65-F5344CB8AC3E}">
        <p14:creationId xmlns:p14="http://schemas.microsoft.com/office/powerpoint/2010/main" val="1967102493"/>
      </p:ext>
    </p:extLst>
  </p:cSld>
  <p:clrMap bg1="lt1" tx1="dk1" bg2="lt2" tx2="dk2" accent1="accent1" accent2="accent2" accent3="accent3" accent4="accent4" accent5="accent5" accent6="accent6" hlink="hlink" folHlink="folHlink"/>
  <p:hf hdr="0" ftr="0" dt="0"/>
  <p:notesStyle>
    <a:lvl1pPr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1pPr>
    <a:lvl2pPr marL="4572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2pPr>
    <a:lvl3pPr marL="9144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3pPr>
    <a:lvl4pPr marL="13716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4pPr>
    <a:lvl5pPr marL="1828800" algn="l" rtl="0" eaLnBrk="0" fontAlgn="base" hangingPunct="0">
      <a:lnSpc>
        <a:spcPct val="130000"/>
      </a:lnSpc>
      <a:spcBef>
        <a:spcPct val="30000"/>
      </a:spcBef>
      <a:spcAft>
        <a:spcPct val="0"/>
      </a:spcAft>
      <a:defRPr kumimoji="1" sz="1200" kern="1200">
        <a:solidFill>
          <a:schemeClr val="tx1"/>
        </a:solidFill>
        <a:latin typeface="ＭＳ 明朝" pitchFamily="17" charset="-128"/>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mhlw.go.jp/topics/kaigo/dementia/houkousei.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3" Type="http://schemas.openxmlformats.org/officeDocument/2006/relationships/hyperlink" Target="http://www.nils.go.jp/department/dgp/index-dgp-j.htm" TargetMode="External"/><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64A68C5-146D-46B3-9E29-CB402DBF9D8B}" type="slidenum">
              <a:rPr lang="en-US" altLang="ja-JP" smtClean="0"/>
              <a:pPr/>
              <a:t>1</a:t>
            </a:fld>
            <a:endParaRPr lang="en-US" altLang="ja-JP"/>
          </a:p>
        </p:txBody>
      </p:sp>
    </p:spTree>
    <p:extLst>
      <p:ext uri="{BB962C8B-B14F-4D97-AF65-F5344CB8AC3E}">
        <p14:creationId xmlns:p14="http://schemas.microsoft.com/office/powerpoint/2010/main" val="1968548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7" name="Rectangle 7"/>
          <p:cNvSpPr txBox="1">
            <a:spLocks noGrp="1" noChangeArrowheads="1"/>
          </p:cNvSpPr>
          <p:nvPr/>
        </p:nvSpPr>
        <p:spPr bwMode="auto">
          <a:xfrm>
            <a:off x="4018976" y="9720824"/>
            <a:ext cx="3078650" cy="51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69" tIns="47685" rIns="95369" bIns="47685" anchor="b"/>
          <a:lstStyle>
            <a:lvl1pPr defTabSz="915988">
              <a:defRPr kumimoji="1" sz="3600">
                <a:solidFill>
                  <a:schemeClr val="tx1"/>
                </a:solidFill>
                <a:latin typeface="Arial" pitchFamily="34" charset="0"/>
                <a:ea typeface="ＭＳ Ｐゴシック" pitchFamily="50" charset="-128"/>
              </a:defRPr>
            </a:lvl1pPr>
            <a:lvl2pPr marL="742950" indent="-285750" defTabSz="915988">
              <a:defRPr kumimoji="1" sz="3600">
                <a:solidFill>
                  <a:schemeClr val="tx1"/>
                </a:solidFill>
                <a:latin typeface="Arial" pitchFamily="34" charset="0"/>
                <a:ea typeface="ＭＳ Ｐゴシック" pitchFamily="50" charset="-128"/>
              </a:defRPr>
            </a:lvl2pPr>
            <a:lvl3pPr marL="1143000" indent="-228600" defTabSz="915988">
              <a:defRPr kumimoji="1" sz="3600">
                <a:solidFill>
                  <a:schemeClr val="tx1"/>
                </a:solidFill>
                <a:latin typeface="Arial" pitchFamily="34" charset="0"/>
                <a:ea typeface="ＭＳ Ｐゴシック" pitchFamily="50" charset="-128"/>
              </a:defRPr>
            </a:lvl3pPr>
            <a:lvl4pPr marL="1600200" indent="-228600" defTabSz="915988">
              <a:defRPr kumimoji="1" sz="3600">
                <a:solidFill>
                  <a:schemeClr val="tx1"/>
                </a:solidFill>
                <a:latin typeface="Arial" pitchFamily="34" charset="0"/>
                <a:ea typeface="ＭＳ Ｐゴシック" pitchFamily="50" charset="-128"/>
              </a:defRPr>
            </a:lvl4pPr>
            <a:lvl5pPr marL="2057400" indent="-228600" defTabSz="915988">
              <a:defRPr kumimoji="1" sz="3600">
                <a:solidFill>
                  <a:schemeClr val="tx1"/>
                </a:solidFill>
                <a:latin typeface="Arial" pitchFamily="34" charset="0"/>
                <a:ea typeface="ＭＳ Ｐゴシック" pitchFamily="50" charset="-128"/>
              </a:defRPr>
            </a:lvl5pPr>
            <a:lvl6pPr marL="25146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8F292768-7D90-46ED-9073-1F44BA0953E7}" type="slidenum">
              <a:rPr lang="en-US" altLang="ja-JP" sz="1300"/>
              <a:pPr algn="r" eaLnBrk="1" hangingPunct="1"/>
              <a:t>2</a:t>
            </a:fld>
            <a:endParaRPr lang="en-US" altLang="ja-JP" sz="1300"/>
          </a:p>
        </p:txBody>
      </p:sp>
      <p:sp>
        <p:nvSpPr>
          <p:cNvPr id="190468" name="Rectangle 2"/>
          <p:cNvSpPr>
            <a:spLocks noGrp="1" noRot="1" noChangeAspect="1" noChangeArrowheads="1" noTextEdit="1"/>
          </p:cNvSpPr>
          <p:nvPr>
            <p:ph type="sldImg"/>
          </p:nvPr>
        </p:nvSpPr>
        <p:spPr>
          <a:xfrm>
            <a:off x="1001713" y="768350"/>
            <a:ext cx="5119687" cy="3838575"/>
          </a:xfrm>
          <a:ln/>
        </p:spPr>
      </p:sp>
      <p:sp>
        <p:nvSpPr>
          <p:cNvPr id="190469" name="Rectangle 3"/>
          <p:cNvSpPr>
            <a:spLocks noGrp="1" noChangeArrowheads="1"/>
          </p:cNvSpPr>
          <p:nvPr>
            <p:ph type="body" idx="1"/>
          </p:nvPr>
        </p:nvSpPr>
        <p:spPr>
          <a:noFill/>
        </p:spPr>
        <p:txBody>
          <a:bodyPr lIns="95369" rIns="95369"/>
          <a:lstStyle/>
          <a:p>
            <a:pPr eaLnBrk="1" hangingPunct="1"/>
            <a:endParaRPr lang="ja-JP" altLang="ja-JP"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253">
              <a:defRPr/>
            </a:pPr>
            <a:r>
              <a:rPr kumimoji="1" lang="ja-JP" altLang="en-US" u="sng" dirty="0" smtClean="0"/>
              <a:t>目の前の患者さんが、認知症の疑いがある事に気がつき、必要に応じ専門医や専門医療機関に紹介する事が「かかりつけ医」として最も重要です。それだけではなく、日常的な生活管理や必要な介護サービスを家族と共に検討し実現する事も大切です。さらに、本人や家族の不安を理解し軽減し、日頃の適切な対応を指導する事が患者の身近に存在する「かかりつけ医」には望まれ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764A68C5-146D-46B3-9E29-CB402DBF9D8B}" type="slidenum">
              <a:rPr lang="en-US" altLang="ja-JP" smtClean="0"/>
              <a:pPr/>
              <a:t>3</a:t>
            </a:fld>
            <a:endParaRPr lang="en-US" altLang="ja-JP"/>
          </a:p>
        </p:txBody>
      </p:sp>
    </p:spTree>
    <p:extLst>
      <p:ext uri="{BB962C8B-B14F-4D97-AF65-F5344CB8AC3E}">
        <p14:creationId xmlns:p14="http://schemas.microsoft.com/office/powerpoint/2010/main" val="2688776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noFill/>
        </p:spPr>
        <p:txBody>
          <a:bodyPr/>
          <a:lstStyle/>
          <a:p>
            <a:pPr marL="238620" indent="-238620" eaLnBrk="1" hangingPunct="1"/>
            <a:endParaRPr lang="ja-JP" altLang="ja-JP"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253">
              <a:defRPr/>
            </a:pPr>
            <a:r>
              <a:rPr kumimoji="1" lang="ja-JP" altLang="en-US" dirty="0" smtClean="0"/>
              <a:t>かかりつけ医の定義はかならずしも一様ではない。</a:t>
            </a:r>
            <a:r>
              <a:rPr kumimoji="1" lang="ja-JP" altLang="en-US" u="sng" baseline="0" dirty="0" smtClean="0">
                <a:solidFill>
                  <a:srgbClr val="FF0000"/>
                </a:solidFill>
              </a:rPr>
              <a:t>「かかりつけ医」は本来は「かかりつけの医師」です。すなわち患者側の言葉であり、患者が選ぶ医師との意義が含まれています。</a:t>
            </a:r>
            <a:r>
              <a:rPr kumimoji="1" lang="ja-JP" altLang="en-US" dirty="0" smtClean="0"/>
              <a:t>６．に示したように様々なタイプのかかりつけ医が存在する。一般のひとたちからは１＋４のようなイメージであろうが、病院勤務医がかかりつけ医であることもありうる。認知症診療においては３＋４＋（５の一般医療に対応）という役割を担う医師があてはまるのかもしれない。</a:t>
            </a:r>
            <a:endParaRPr kumimoji="1" lang="ja-JP" altLang="en-US" dirty="0"/>
          </a:p>
        </p:txBody>
      </p:sp>
    </p:spTree>
    <p:extLst>
      <p:ext uri="{BB962C8B-B14F-4D97-AF65-F5344CB8AC3E}">
        <p14:creationId xmlns:p14="http://schemas.microsoft.com/office/powerpoint/2010/main" val="3189877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日本医師会の調査では国民がかかりつけ医に求めるニーズは１から</a:t>
            </a:r>
            <a:r>
              <a:rPr kumimoji="1" lang="en-US" altLang="ja-JP" dirty="0" smtClean="0"/>
              <a:t>6</a:t>
            </a:r>
            <a:r>
              <a:rPr kumimoji="1" lang="ja-JP" altLang="en-US" dirty="0" smtClean="0"/>
              <a:t>に示すような内容である。</a:t>
            </a:r>
            <a:endParaRPr kumimoji="1" lang="en-US" altLang="ja-JP" dirty="0" smtClean="0"/>
          </a:p>
          <a:p>
            <a:r>
              <a:rPr kumimoji="1" lang="ja-JP" altLang="en-US" dirty="0" smtClean="0"/>
              <a:t>認知症診療においては、</a:t>
            </a:r>
            <a:r>
              <a:rPr kumimoji="1" lang="ja-JP" altLang="en-US" u="sng" dirty="0" smtClean="0"/>
              <a:t>認知症患者が可能な限り住み慣れた地域での生活を実現する事にあり、その為</a:t>
            </a:r>
            <a:r>
              <a:rPr kumimoji="1" lang="ja-JP" altLang="en-US" dirty="0" smtClean="0"/>
              <a:t>「認知症の専門家ではなくても、高齢者を診療しており、</a:t>
            </a:r>
          </a:p>
          <a:p>
            <a:r>
              <a:rPr kumimoji="1" lang="ja-JP" altLang="en-US" dirty="0" smtClean="0"/>
              <a:t>認知症への対応をしっかり身に着けたいと思っている」</a:t>
            </a:r>
            <a:r>
              <a:rPr kumimoji="1" lang="ja-JP" altLang="en-US" u="sng" dirty="0" smtClean="0"/>
              <a:t>医師が必要不可欠であり、</a:t>
            </a:r>
            <a:r>
              <a:rPr kumimoji="1" lang="ja-JP" altLang="en-US" dirty="0" smtClean="0"/>
              <a:t>「認知症の人に対応し役立ちたいと思っている医師」が</a:t>
            </a:r>
            <a:r>
              <a:rPr kumimoji="1" lang="ja-JP" altLang="en-US" u="sng" dirty="0" smtClean="0"/>
              <a:t>地域で増える事が求められている。</a:t>
            </a:r>
          </a:p>
          <a:p>
            <a:endParaRPr kumimoji="1" lang="ja-JP" altLang="en-US" dirty="0"/>
          </a:p>
        </p:txBody>
      </p:sp>
      <p:sp>
        <p:nvSpPr>
          <p:cNvPr id="4" name="スライド番号プレースホルダー 3"/>
          <p:cNvSpPr>
            <a:spLocks noGrp="1"/>
          </p:cNvSpPr>
          <p:nvPr>
            <p:ph type="sldNum" sz="quarter" idx="10"/>
          </p:nvPr>
        </p:nvSpPr>
        <p:spPr/>
        <p:txBody>
          <a:bodyPr/>
          <a:lstStyle/>
          <a:p>
            <a:fld id="{764A68C5-146D-46B3-9E29-CB402DBF9D8B}" type="slidenum">
              <a:rPr lang="en-US" altLang="ja-JP" smtClean="0"/>
              <a:pPr/>
              <a:t>6</a:t>
            </a:fld>
            <a:endParaRPr lang="en-US" altLang="ja-JP"/>
          </a:p>
        </p:txBody>
      </p:sp>
    </p:spTree>
    <p:extLst>
      <p:ext uri="{BB962C8B-B14F-4D97-AF65-F5344CB8AC3E}">
        <p14:creationId xmlns:p14="http://schemas.microsoft.com/office/powerpoint/2010/main" val="3607126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かかりつけ医が患者の認知症に気が付いた後に期待される役割は具体的には</a:t>
            </a:r>
            <a:r>
              <a:rPr kumimoji="1" lang="en-US" altLang="ja-JP" dirty="0" smtClean="0"/>
              <a:t>1. </a:t>
            </a:r>
            <a:r>
              <a:rPr kumimoji="1" lang="ja-JP" altLang="en-US" dirty="0" smtClean="0"/>
              <a:t>傷病に関する診断・治療</a:t>
            </a:r>
            <a:r>
              <a:rPr kumimoji="1" lang="en-US" altLang="ja-JP" dirty="0" smtClean="0"/>
              <a:t>2. </a:t>
            </a:r>
            <a:r>
              <a:rPr kumimoji="1" lang="ja-JP" altLang="en-US" dirty="0" smtClean="0"/>
              <a:t>生活機能の把握（ﾊｲﾘｽｸ群の抽出</a:t>
            </a:r>
            <a:r>
              <a:rPr kumimoji="1" lang="en-US" altLang="ja-JP" dirty="0" smtClean="0"/>
              <a:t>)3. </a:t>
            </a:r>
            <a:r>
              <a:rPr kumimoji="1" lang="ja-JP" altLang="en-US" dirty="0" smtClean="0"/>
              <a:t>生活機能低下要因の評価と除去</a:t>
            </a:r>
          </a:p>
          <a:p>
            <a:r>
              <a:rPr kumimoji="1" lang="en-US" altLang="ja-JP" dirty="0" smtClean="0"/>
              <a:t>4. </a:t>
            </a:r>
            <a:r>
              <a:rPr kumimoji="1" lang="ja-JP" altLang="en-US" dirty="0" smtClean="0"/>
              <a:t>日常生活の指導助言</a:t>
            </a:r>
            <a:r>
              <a:rPr kumimoji="1" lang="en-US" altLang="ja-JP" dirty="0" smtClean="0"/>
              <a:t>5. </a:t>
            </a:r>
            <a:r>
              <a:rPr kumimoji="1" lang="ja-JP" altLang="en-US" dirty="0" smtClean="0"/>
              <a:t>状況に応じた関係機関の紹介 </a:t>
            </a:r>
            <a:r>
              <a:rPr kumimoji="1" lang="en-US" altLang="ja-JP" dirty="0" smtClean="0"/>
              <a:t>(</a:t>
            </a:r>
            <a:r>
              <a:rPr kumimoji="1" lang="ja-JP" altLang="en-US" dirty="0" smtClean="0"/>
              <a:t>専門医、地域包括支援センター等</a:t>
            </a:r>
            <a:r>
              <a:rPr kumimoji="1" lang="en-US" altLang="ja-JP" dirty="0" smtClean="0"/>
              <a:t>)6. </a:t>
            </a:r>
            <a:r>
              <a:rPr kumimoji="1" lang="ja-JP" altLang="en-US" dirty="0" smtClean="0"/>
              <a:t>ケアマネや地域包括支援センター職員との連携　などがあげられるが、認知症の人を認知症と認識するまでが難しい点を強く認識する必要がある。問診票の自己記入が困難であったり、可能であっても自己評価の障害から、認知症の症状に対する自覚が欠落していることが多い。生活機能について尋ねても同様で、本人からの情報のみでは認知症であることを認識することさえ困難なこともありうる。</a:t>
            </a:r>
            <a:r>
              <a:rPr kumimoji="1" lang="ja-JP" altLang="en-US" u="sng" dirty="0" smtClean="0"/>
              <a:t>このようなときに必要な情報を得るために、家族や地域の第三者と協働する事が「かかりつけ医」には求められる。</a:t>
            </a:r>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764A68C5-146D-46B3-9E29-CB402DBF9D8B}" type="slidenum">
              <a:rPr lang="en-US" altLang="ja-JP" smtClean="0"/>
              <a:pPr/>
              <a:t>7</a:t>
            </a:fld>
            <a:endParaRPr lang="en-US" altLang="ja-JP"/>
          </a:p>
        </p:txBody>
      </p:sp>
    </p:spTree>
    <p:extLst>
      <p:ext uri="{BB962C8B-B14F-4D97-AF65-F5344CB8AC3E}">
        <p14:creationId xmlns:p14="http://schemas.microsoft.com/office/powerpoint/2010/main" val="3908941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役割</a:t>
            </a:r>
            <a:r>
              <a:rPr kumimoji="1" lang="en-US" altLang="ja-JP" dirty="0" smtClean="0"/>
              <a:t>-</a:t>
            </a:r>
            <a:r>
              <a:rPr kumimoji="1" lang="ja-JP" altLang="en-US" dirty="0" smtClean="0"/>
              <a:t>４に示したことからまず重要な役割は認知症であることに気づくことができ、認知症の人を受け入れることのできる医師ということになる。</a:t>
            </a:r>
            <a:endParaRPr kumimoji="1" lang="ja-JP" altLang="en-US" dirty="0"/>
          </a:p>
        </p:txBody>
      </p:sp>
      <p:sp>
        <p:nvSpPr>
          <p:cNvPr id="4" name="スライド番号プレースホルダー 3"/>
          <p:cNvSpPr>
            <a:spLocks noGrp="1"/>
          </p:cNvSpPr>
          <p:nvPr>
            <p:ph type="sldNum" sz="quarter" idx="10"/>
          </p:nvPr>
        </p:nvSpPr>
        <p:spPr/>
        <p:txBody>
          <a:bodyPr/>
          <a:lstStyle/>
          <a:p>
            <a:fld id="{764A68C5-146D-46B3-9E29-CB402DBF9D8B}" type="slidenum">
              <a:rPr lang="en-US" altLang="ja-JP" smtClean="0"/>
              <a:pPr/>
              <a:t>8</a:t>
            </a:fld>
            <a:endParaRPr lang="en-US" altLang="ja-JP"/>
          </a:p>
        </p:txBody>
      </p:sp>
    </p:spTree>
    <p:extLst>
      <p:ext uri="{BB962C8B-B14F-4D97-AF65-F5344CB8AC3E}">
        <p14:creationId xmlns:p14="http://schemas.microsoft.com/office/powerpoint/2010/main" val="2412782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1" name="Rectangle 2"/>
          <p:cNvSpPr>
            <a:spLocks noGrp="1" noRot="1" noChangeAspect="1" noChangeArrowheads="1" noTextEdit="1"/>
          </p:cNvSpPr>
          <p:nvPr>
            <p:ph type="sldImg"/>
          </p:nvPr>
        </p:nvSpPr>
        <p:spPr>
          <a:xfrm>
            <a:off x="1014413" y="787400"/>
            <a:ext cx="5114925" cy="3836988"/>
          </a:xfrm>
          <a:ln/>
        </p:spPr>
      </p:sp>
      <p:sp>
        <p:nvSpPr>
          <p:cNvPr id="196612" name="Rectangle 3"/>
          <p:cNvSpPr>
            <a:spLocks noGrp="1" noChangeArrowheads="1"/>
          </p:cNvSpPr>
          <p:nvPr>
            <p:ph type="body" idx="1"/>
          </p:nvPr>
        </p:nvSpPr>
        <p:spPr>
          <a:xfrm>
            <a:off x="709430" y="4862882"/>
            <a:ext cx="5680444" cy="4602693"/>
          </a:xfrm>
          <a:noFill/>
        </p:spPr>
        <p:txBody>
          <a:bodyPr lIns="95376" tIns="47688" rIns="95376" bIns="47688"/>
          <a:lstStyle/>
          <a:p>
            <a:pPr indent="145824" algn="just">
              <a:lnSpc>
                <a:spcPts val="1984"/>
              </a:lnSpc>
              <a:spcAft>
                <a:spcPts val="0"/>
              </a:spcAft>
            </a:pPr>
            <a:r>
              <a:rPr lang="ja-JP" altLang="ja-JP" kern="100" dirty="0">
                <a:latin typeface="HGPｺﾞｼｯｸM"/>
                <a:ea typeface="ＭＳ Ｐ明朝"/>
                <a:cs typeface="Times New Roman"/>
              </a:rPr>
              <a:t>認知症の早期発見・早期対応の意義について考えてみる。</a:t>
            </a:r>
            <a:endParaRPr lang="ja-JP" altLang="ja-JP" kern="100" dirty="0">
              <a:latin typeface="HGPｺﾞｼｯｸM"/>
              <a:cs typeface="Times New Roman"/>
            </a:endParaRPr>
          </a:p>
          <a:p>
            <a:pPr indent="145824" algn="just">
              <a:lnSpc>
                <a:spcPts val="1984"/>
              </a:lnSpc>
              <a:spcAft>
                <a:spcPts val="0"/>
              </a:spcAft>
            </a:pPr>
            <a:r>
              <a:rPr lang="ja-JP" altLang="ja-JP" kern="100" dirty="0">
                <a:latin typeface="HGPｺﾞｼｯｸM"/>
                <a:ea typeface="ＭＳ Ｐ明朝"/>
                <a:cs typeface="Times New Roman"/>
              </a:rPr>
              <a:t>認知症の原因には、頻度は必ずしも多くはない（全認知症の５～</a:t>
            </a:r>
            <a:r>
              <a:rPr lang="en-US" altLang="ja-JP" kern="100" dirty="0">
                <a:latin typeface="HGPｺﾞｼｯｸM"/>
                <a:ea typeface="ＭＳ Ｐ明朝"/>
                <a:cs typeface="Times New Roman"/>
              </a:rPr>
              <a:t>10</a:t>
            </a:r>
            <a:r>
              <a:rPr lang="ja-JP" altLang="ja-JP" kern="100" dirty="0">
                <a:latin typeface="HGPｺﾞｼｯｸM"/>
                <a:ea typeface="ＭＳ Ｐ明朝"/>
                <a:cs typeface="Times New Roman"/>
              </a:rPr>
              <a:t>％）が、可逆性の疾患も多種類存在する。ただし、例えば、正常圧水頭症や慢性硬膜下血腫による認知症であれば、発症後遅くとも半年～１年以内に脳外科的手術を実施しなければ症状の改善は見込めないと言われている。可逆性といっても、原因疾患が発症後もしばらく放置されてしまうと治療による改善は望めないケースが多いため、早期発見・早期治療が重要である。</a:t>
            </a:r>
            <a:endParaRPr lang="ja-JP" altLang="ja-JP" kern="100" dirty="0">
              <a:latin typeface="HGPｺﾞｼｯｸM"/>
              <a:cs typeface="Times New Roman"/>
            </a:endParaRPr>
          </a:p>
          <a:p>
            <a:pPr algn="just">
              <a:lnSpc>
                <a:spcPts val="1984"/>
              </a:lnSpc>
              <a:spcAft>
                <a:spcPts val="0"/>
              </a:spcAft>
            </a:pPr>
            <a:r>
              <a:rPr lang="ja-JP" altLang="ja-JP" kern="100" dirty="0">
                <a:latin typeface="HGPｺﾞｼｯｸM"/>
                <a:ea typeface="ＭＳ Ｐ明朝"/>
                <a:cs typeface="Times New Roman"/>
              </a:rPr>
              <a:t>また、アルツハイマー型認知症であれば、中核症状治療薬としコリンエステラーゼ阻害薬による薬物療法による進行抑制が可能であり、治療開始が早いほど効果も出やすいと言われている。行動・心理症状（</a:t>
            </a:r>
            <a:r>
              <a:rPr lang="en-US" altLang="ja-JP" kern="100" dirty="0">
                <a:latin typeface="HGPｺﾞｼｯｸM"/>
                <a:ea typeface="ＭＳ Ｐ明朝"/>
                <a:cs typeface="Times New Roman"/>
              </a:rPr>
              <a:t>BPSD</a:t>
            </a:r>
            <a:r>
              <a:rPr lang="ja-JP" altLang="ja-JP" kern="100" dirty="0">
                <a:latin typeface="HGPｺﾞｼｯｸM"/>
                <a:ea typeface="ＭＳ Ｐ明朝"/>
                <a:cs typeface="Times New Roman"/>
              </a:rPr>
              <a:t>）に対しても、限定されるもののコリンエステラーゼ阻害薬の一定の効果が示されている。</a:t>
            </a:r>
            <a:endParaRPr lang="ja-JP" altLang="ja-JP" kern="100" dirty="0">
              <a:latin typeface="HGPｺﾞｼｯｸM"/>
              <a:cs typeface="Times New Roman"/>
            </a:endParaRPr>
          </a:p>
          <a:p>
            <a:pPr indent="145824" algn="just">
              <a:lnSpc>
                <a:spcPts val="1984"/>
              </a:lnSpc>
              <a:spcAft>
                <a:spcPts val="0"/>
              </a:spcAft>
            </a:pPr>
            <a:r>
              <a:rPr lang="ja-JP" altLang="ja-JP" kern="100" dirty="0">
                <a:latin typeface="HGPｺﾞｼｯｸM"/>
                <a:ea typeface="ＭＳ Ｐ明朝"/>
                <a:cs typeface="Times New Roman"/>
              </a:rPr>
              <a:t>また、認知症を早期に発見できれば、本人が病気について理解することもより容易となるといえる。病気に関してある程度理解できれば、病気の進行による生活への影響にも予めの準備が可能であり、不安も軽減されるであろう。行動・心理症状（</a:t>
            </a:r>
            <a:r>
              <a:rPr lang="en-US" altLang="ja-JP" kern="100" dirty="0">
                <a:latin typeface="HGPｺﾞｼｯｸM"/>
                <a:ea typeface="ＭＳ Ｐ明朝"/>
                <a:cs typeface="Times New Roman"/>
              </a:rPr>
              <a:t>BPSD</a:t>
            </a:r>
            <a:r>
              <a:rPr lang="ja-JP" altLang="ja-JP" kern="100" dirty="0">
                <a:latin typeface="HGPｺﾞｼｯｸM"/>
                <a:ea typeface="ＭＳ Ｐ明朝"/>
                <a:cs typeface="Times New Roman"/>
              </a:rPr>
              <a:t>）にもあまり悩まされずに生活が継続できる可能性が高まる。また、任意後見制度等の利用により、自己決定を活かし、経済損失を防止することにもつながる。また、精神障害者保健福祉手帳交付の申請には初診日から６ヶ月を経過した日以降の診断書が必要であり、障害年金は初診から１年半経過した日を障害認定日としていることから、早期の受診によって様々な支援制度をより早期に利用できることになる。</a:t>
            </a:r>
            <a:endParaRPr lang="ja-JP" altLang="ja-JP" kern="100" dirty="0">
              <a:latin typeface="HGPｺﾞｼｯｸM"/>
              <a:cs typeface="Times New Roman"/>
            </a:endParaRPr>
          </a:p>
          <a:p>
            <a:pPr indent="145824" algn="just">
              <a:lnSpc>
                <a:spcPts val="1984"/>
              </a:lnSpc>
              <a:spcAft>
                <a:spcPts val="0"/>
              </a:spcAft>
            </a:pPr>
            <a:r>
              <a:rPr lang="ja-JP" altLang="ja-JP" kern="100" dirty="0">
                <a:latin typeface="HGPｺﾞｼｯｸM"/>
                <a:ea typeface="ＭＳ Ｐ明朝"/>
                <a:cs typeface="Times New Roman"/>
              </a:rPr>
              <a:t>早期発見により、家族も適切な介護方法や支援サービスに関する情報を早期から入手可能となり、また実際に病気の進行に合わせて、介護保険サービス等も利用し適切にケアできれば、認知症の進行を抑制する可能性が高まり、介護負担も軽減できる。</a:t>
            </a:r>
            <a:endParaRPr lang="ja-JP" altLang="ja-JP" kern="100" dirty="0">
              <a:latin typeface="HGPｺﾞｼｯｸM"/>
              <a:cs typeface="Times New Roman"/>
            </a:endParaRPr>
          </a:p>
          <a:p>
            <a:pPr algn="just">
              <a:lnSpc>
                <a:spcPts val="1984"/>
              </a:lnSpc>
              <a:spcAft>
                <a:spcPts val="0"/>
              </a:spcAft>
            </a:pPr>
            <a:r>
              <a:rPr lang="ja-JP" altLang="ja-JP" kern="100" dirty="0">
                <a:latin typeface="HGPｺﾞｼｯｸM"/>
                <a:ea typeface="ＭＳ Ｐ明朝"/>
                <a:cs typeface="Times New Roman"/>
              </a:rPr>
              <a:t>また、家族介護者の介護負担に対する心理社会的な介入の効果を勘案すれば、早期からの介入あるいはケアマネジメントが好ましい。</a:t>
            </a:r>
            <a:endParaRPr lang="ja-JP" altLang="ja-JP" kern="100" dirty="0">
              <a:latin typeface="HGPｺﾞｼｯｸM"/>
              <a:cs typeface="Times New Roman"/>
            </a:endParaRPr>
          </a:p>
          <a:p>
            <a:pPr eaLnBrk="1" hangingPunct="1"/>
            <a:endParaRPr lang="ja-JP" altLang="ja-JP"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平成</a:t>
            </a:r>
            <a:r>
              <a:rPr kumimoji="1" lang="en-US" altLang="ja-JP" dirty="0" smtClean="0"/>
              <a:t>22</a:t>
            </a:r>
            <a:r>
              <a:rPr kumimoji="1" lang="ja-JP" altLang="en-US" dirty="0" smtClean="0"/>
              <a:t>年の推計によれば、認知症の有病率推定値は</a:t>
            </a:r>
            <a:r>
              <a:rPr kumimoji="1" lang="en-US" altLang="ja-JP" dirty="0" smtClean="0"/>
              <a:t>15</a:t>
            </a:r>
            <a:r>
              <a:rPr kumimoji="1" lang="ja-JP" altLang="en-US" dirty="0" smtClean="0"/>
              <a:t>％、有病者数は約</a:t>
            </a:r>
            <a:r>
              <a:rPr kumimoji="1" lang="en-US" altLang="ja-JP" dirty="0" smtClean="0"/>
              <a:t>439</a:t>
            </a:r>
            <a:r>
              <a:rPr kumimoji="1" lang="ja-JP" altLang="en-US" dirty="0" smtClean="0"/>
              <a:t>万人と推計されている（うち、介護保険利用 かつ 認知症高齢者日常生活自立度</a:t>
            </a:r>
            <a:r>
              <a:rPr kumimoji="1" lang="en-US" altLang="ja-JP" dirty="0" smtClean="0"/>
              <a:t>Ⅱ</a:t>
            </a:r>
            <a:r>
              <a:rPr kumimoji="1" lang="ja-JP" altLang="en-US" dirty="0" smtClean="0"/>
              <a:t>以上は約</a:t>
            </a:r>
            <a:r>
              <a:rPr kumimoji="1" lang="en-US" altLang="ja-JP" dirty="0" smtClean="0"/>
              <a:t>280</a:t>
            </a:r>
            <a:r>
              <a:rPr kumimoji="1" lang="ja-JP" altLang="en-US" dirty="0" smtClean="0"/>
              <a:t>万人）。  また、</a:t>
            </a:r>
            <a:r>
              <a:rPr kumimoji="1" lang="en-US" altLang="ja-JP" dirty="0" smtClean="0"/>
              <a:t>MCI</a:t>
            </a:r>
            <a:r>
              <a:rPr kumimoji="1" lang="ja-JP" altLang="en-US" dirty="0" smtClean="0"/>
              <a:t>（正常でもない認知症でもない状態の者、</a:t>
            </a:r>
            <a:r>
              <a:rPr kumimoji="1" lang="en-US" altLang="ja-JP" dirty="0" smtClean="0"/>
              <a:t>[</a:t>
            </a:r>
            <a:r>
              <a:rPr kumimoji="1" lang="ja-JP" altLang="en-US" dirty="0" smtClean="0"/>
              <a:t>診断と治療</a:t>
            </a:r>
            <a:r>
              <a:rPr kumimoji="1" lang="en-US" altLang="ja-JP" dirty="0" smtClean="0"/>
              <a:t>-19]</a:t>
            </a:r>
            <a:r>
              <a:rPr kumimoji="1" lang="ja-JP" altLang="en-US" dirty="0" smtClean="0"/>
              <a:t>以降参照）の有病率推定値は</a:t>
            </a:r>
            <a:r>
              <a:rPr kumimoji="1" lang="en-US" altLang="ja-JP" dirty="0" smtClean="0"/>
              <a:t>13</a:t>
            </a:r>
            <a:r>
              <a:rPr kumimoji="1" lang="ja-JP" altLang="en-US" dirty="0" smtClean="0"/>
              <a:t>％、約</a:t>
            </a:r>
            <a:r>
              <a:rPr kumimoji="1" lang="en-US" altLang="ja-JP" dirty="0" smtClean="0"/>
              <a:t>380</a:t>
            </a:r>
            <a:r>
              <a:rPr kumimoji="1" lang="ja-JP" altLang="en-US" dirty="0" smtClean="0"/>
              <a:t>万人と推計されている。</a:t>
            </a:r>
          </a:p>
          <a:p>
            <a:r>
              <a:rPr kumimoji="1" lang="ja-JP" altLang="en-US" dirty="0" smtClean="0"/>
              <a:t>  認知症高齢者の増加は、公表される推計値の変化に現れている通りであるが、今後、さまざまな認知症施策の取り組みにより、早期の発見・受診（診断）が進めば、さらに増加することも予想される。</a:t>
            </a:r>
          </a:p>
        </p:txBody>
      </p:sp>
    </p:spTree>
    <p:extLst>
      <p:ext uri="{BB962C8B-B14F-4D97-AF65-F5344CB8AC3E}">
        <p14:creationId xmlns:p14="http://schemas.microsoft.com/office/powerpoint/2010/main" val="20618862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ChangeArrowheads="1" noTextEdit="1"/>
          </p:cNvSpPr>
          <p:nvPr>
            <p:ph type="sldImg"/>
          </p:nvPr>
        </p:nvSpPr>
        <p:spPr>
          <a:xfrm>
            <a:off x="998538" y="766763"/>
            <a:ext cx="5121275" cy="3840162"/>
          </a:xfrm>
          <a:ln/>
        </p:spPr>
      </p:sp>
      <p:sp>
        <p:nvSpPr>
          <p:cNvPr id="200707" name="Rectangle 3"/>
          <p:cNvSpPr>
            <a:spLocks noGrp="1" noChangeArrowheads="1"/>
          </p:cNvSpPr>
          <p:nvPr>
            <p:ph type="body" idx="1"/>
          </p:nvPr>
        </p:nvSpPr>
        <p:spPr>
          <a:xfrm>
            <a:off x="945349" y="4861235"/>
            <a:ext cx="5208606" cy="4605988"/>
          </a:xfrm>
          <a:noFill/>
        </p:spPr>
        <p:txBody>
          <a:bodyPr lIns="95394" tIns="47698" rIns="95394" bIns="47698"/>
          <a:lstStyle/>
          <a:p>
            <a:pPr indent="159081" algn="just">
              <a:lnSpc>
                <a:spcPts val="2088"/>
              </a:lnSpc>
              <a:spcAft>
                <a:spcPts val="0"/>
              </a:spcAft>
            </a:pPr>
            <a:r>
              <a:rPr lang="ja-JP" altLang="ja-JP" kern="100" dirty="0" smtClean="0">
                <a:latin typeface="HGPｺﾞｼｯｸM"/>
                <a:ea typeface="ＭＳ Ｐ明朝"/>
                <a:cs typeface="Times New Roman"/>
              </a:rPr>
              <a:t>平成</a:t>
            </a:r>
            <a:r>
              <a:rPr lang="en-US" altLang="ja-JP" kern="100" dirty="0" smtClean="0">
                <a:latin typeface="HGPｺﾞｼｯｸM"/>
                <a:ea typeface="ＭＳ Ｐ明朝"/>
                <a:cs typeface="Times New Roman"/>
              </a:rPr>
              <a:t>24</a:t>
            </a:r>
            <a:r>
              <a:rPr lang="ja-JP" altLang="ja-JP" kern="100" dirty="0" smtClean="0">
                <a:latin typeface="HGPｺﾞｼｯｸM"/>
                <a:ea typeface="ＭＳ Ｐ明朝"/>
                <a:cs typeface="Times New Roman"/>
              </a:rPr>
              <a:t>年</a:t>
            </a:r>
            <a:r>
              <a:rPr lang="en-US" altLang="ja-JP" kern="100" dirty="0" smtClean="0">
                <a:latin typeface="HGPｺﾞｼｯｸM"/>
                <a:ea typeface="ＭＳ Ｐ明朝"/>
                <a:cs typeface="Times New Roman"/>
              </a:rPr>
              <a:t>6</a:t>
            </a:r>
            <a:r>
              <a:rPr lang="ja-JP" altLang="ja-JP" kern="100" dirty="0" smtClean="0">
                <a:latin typeface="HGPｺﾞｼｯｸM"/>
                <a:ea typeface="ＭＳ Ｐ明朝"/>
                <a:cs typeface="Times New Roman"/>
              </a:rPr>
              <a:t>月、厚生労働省の認知症施策検討プロジェクトチームによって、「これまでの認知症ケアの流れを変える」を基本目標とした「今後の認知症施策の方向性について」を公表した。</a:t>
            </a:r>
            <a:endParaRPr lang="ja-JP" altLang="ja-JP" kern="100" dirty="0" smtClean="0">
              <a:latin typeface="HGPｺﾞｼｯｸM"/>
              <a:cs typeface="Times New Roman"/>
            </a:endParaRPr>
          </a:p>
          <a:p>
            <a:pPr indent="159081" algn="just">
              <a:lnSpc>
                <a:spcPts val="2088"/>
              </a:lnSpc>
              <a:spcAft>
                <a:spcPts val="0"/>
              </a:spcAft>
            </a:pPr>
            <a:r>
              <a:rPr lang="ja-JP" altLang="ja-JP" kern="100" dirty="0" smtClean="0">
                <a:latin typeface="HGPｺﾞｼｯｸM"/>
                <a:ea typeface="ＭＳ Ｐ明朝"/>
                <a:cs typeface="Times New Roman"/>
              </a:rPr>
              <a:t>そこでは、取り組みの視点として、①標準的な認知症ケアパスの作成・普及、②早期診断・早期対応、③地域での生活を支える医療サービスの構築、④地域での生活を支える介護サービスの構築、⑤地域での日常生活・家族の支援の強化、⑥若年性認知症施策の強化、⑦医療・介護サービスを担う人材の育成 が掲げられている。</a:t>
            </a:r>
            <a:endParaRPr lang="ja-JP" altLang="ja-JP" kern="100" dirty="0" smtClean="0">
              <a:latin typeface="HGPｺﾞｼｯｸM"/>
              <a:cs typeface="Times New Roman"/>
            </a:endParaRPr>
          </a:p>
          <a:p>
            <a:pPr algn="just">
              <a:lnSpc>
                <a:spcPts val="2088"/>
              </a:lnSpc>
              <a:spcAft>
                <a:spcPts val="0"/>
              </a:spcAft>
            </a:pPr>
            <a:r>
              <a:rPr lang="ja-JP" altLang="ja-JP" kern="100" dirty="0" smtClean="0">
                <a:latin typeface="Trebuchet MS"/>
                <a:ea typeface="ＭＳ Ｐ明朝"/>
                <a:cs typeface="Times New Roman"/>
              </a:rPr>
              <a:t>（</a:t>
            </a:r>
            <a:r>
              <a:rPr lang="en-US" altLang="ja-JP" kern="100" dirty="0" smtClean="0">
                <a:latin typeface="Trebuchet MS"/>
                <a:ea typeface="ＭＳ Ｐ明朝"/>
                <a:cs typeface="Times New Roman"/>
              </a:rPr>
              <a:t>URL</a:t>
            </a:r>
            <a:r>
              <a:rPr lang="ja-JP" altLang="ja-JP" kern="100" dirty="0" smtClean="0">
                <a:latin typeface="Trebuchet MS"/>
                <a:ea typeface="ＭＳ Ｐ明朝"/>
                <a:cs typeface="Times New Roman"/>
              </a:rPr>
              <a:t>：</a:t>
            </a:r>
            <a:r>
              <a:rPr lang="ja-JP" altLang="ja-JP" kern="100" dirty="0" smtClean="0">
                <a:latin typeface="HGPｺﾞｼｯｸM"/>
                <a:ea typeface="Trebuchet MS"/>
                <a:cs typeface="Times New Roman"/>
              </a:rPr>
              <a:t> </a:t>
            </a:r>
            <a:r>
              <a:rPr lang="en-US" altLang="ja-JP" u="sng" kern="0" dirty="0" smtClean="0">
                <a:solidFill>
                  <a:srgbClr val="0000FF"/>
                </a:solidFill>
                <a:latin typeface="Trebuchet MS"/>
                <a:ea typeface="ＭＳ Ｐ明朝"/>
                <a:cs typeface="Times New Roman"/>
                <a:hlinkClick r:id="rId3"/>
              </a:rPr>
              <a:t>http://www.mhlw.go.jp/topics/kaigo/dementia/houkousei.html</a:t>
            </a:r>
            <a:r>
              <a:rPr lang="ja-JP" altLang="ja-JP" kern="100" dirty="0" smtClean="0">
                <a:latin typeface="Trebuchet MS"/>
                <a:ea typeface="ＭＳ Ｐ明朝"/>
                <a:cs typeface="Times New Roman"/>
              </a:rPr>
              <a:t>）</a:t>
            </a:r>
            <a:endParaRPr lang="ja-JP" altLang="ja-JP" kern="100" dirty="0" smtClean="0">
              <a:latin typeface="HGPｺﾞｼｯｸM"/>
              <a:cs typeface="Times New Roman"/>
            </a:endParaRPr>
          </a:p>
          <a:p>
            <a:pPr eaLnBrk="1" hangingPunct="1"/>
            <a:endParaRPr lang="ja-JP" altLang="ja-JP"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xfrm>
            <a:off x="998538" y="766763"/>
            <a:ext cx="5121275" cy="3840162"/>
          </a:xfrm>
          <a:ln/>
        </p:spPr>
      </p:sp>
      <p:sp>
        <p:nvSpPr>
          <p:cNvPr id="202755" name="Rectangle 3"/>
          <p:cNvSpPr>
            <a:spLocks noGrp="1" noChangeArrowheads="1"/>
          </p:cNvSpPr>
          <p:nvPr>
            <p:ph type="body" idx="1"/>
          </p:nvPr>
        </p:nvSpPr>
        <p:spPr>
          <a:xfrm>
            <a:off x="945349" y="4861235"/>
            <a:ext cx="5208606" cy="4605988"/>
          </a:xfrm>
          <a:noFill/>
        </p:spPr>
        <p:txBody>
          <a:bodyPr lIns="95394" tIns="47698" rIns="95394" bIns="47698"/>
          <a:lstStyle/>
          <a:p>
            <a:pPr indent="145824" algn="just">
              <a:lnSpc>
                <a:spcPts val="1984"/>
              </a:lnSpc>
              <a:spcAft>
                <a:spcPts val="0"/>
              </a:spcAft>
            </a:pPr>
            <a:r>
              <a:rPr lang="ja-JP" altLang="ja-JP" kern="100" dirty="0">
                <a:latin typeface="HGPｺﾞｼｯｸM"/>
                <a:ea typeface="ＭＳ Ｐ明朝"/>
                <a:cs typeface="Times New Roman"/>
              </a:rPr>
              <a:t>また、「今後の認知症施策の方向性について」および平成</a:t>
            </a:r>
            <a:r>
              <a:rPr lang="en-US" altLang="ja-JP" kern="100" dirty="0">
                <a:latin typeface="HGPｺﾞｼｯｸM"/>
                <a:ea typeface="ＭＳ Ｐ明朝"/>
                <a:cs typeface="Times New Roman"/>
              </a:rPr>
              <a:t>24</a:t>
            </a:r>
            <a:r>
              <a:rPr lang="ja-JP" altLang="ja-JP" kern="100" dirty="0">
                <a:latin typeface="HGPｺﾞｼｯｸM"/>
                <a:ea typeface="ＭＳ Ｐ明朝"/>
                <a:cs typeface="Times New Roman"/>
              </a:rPr>
              <a:t>年</a:t>
            </a:r>
            <a:r>
              <a:rPr lang="en-US" altLang="ja-JP" kern="100" dirty="0">
                <a:latin typeface="HGPｺﾞｼｯｸM"/>
                <a:ea typeface="ＭＳ Ｐ明朝"/>
                <a:cs typeface="Times New Roman"/>
              </a:rPr>
              <a:t>8</a:t>
            </a:r>
            <a:r>
              <a:rPr lang="ja-JP" altLang="ja-JP" kern="100" dirty="0">
                <a:latin typeface="HGPｺﾞｼｯｸM"/>
                <a:ea typeface="ＭＳ Ｐ明朝"/>
                <a:cs typeface="Times New Roman"/>
              </a:rPr>
              <a:t>月に公表された認知症高齢者の将来推計を受け、「認知症施策推進</a:t>
            </a:r>
            <a:r>
              <a:rPr lang="en-US" altLang="ja-JP" kern="100" dirty="0">
                <a:latin typeface="HGPｺﾞｼｯｸM"/>
                <a:ea typeface="ＭＳ Ｐ明朝"/>
                <a:cs typeface="Times New Roman"/>
              </a:rPr>
              <a:t>5</a:t>
            </a:r>
            <a:r>
              <a:rPr lang="ja-JP" altLang="ja-JP" kern="100" dirty="0">
                <a:latin typeface="HGPｺﾞｼｯｸM"/>
                <a:ea typeface="ＭＳ Ｐ明朝"/>
                <a:cs typeface="Times New Roman"/>
              </a:rPr>
              <a:t>ヵ年計画（オレンジプラン）」が策定された。</a:t>
            </a:r>
            <a:endParaRPr lang="ja-JP" altLang="ja-JP" kern="100" dirty="0">
              <a:latin typeface="HGPｺﾞｼｯｸM"/>
              <a:cs typeface="Times New Roman"/>
            </a:endParaRPr>
          </a:p>
          <a:p>
            <a:pPr algn="just">
              <a:lnSpc>
                <a:spcPts val="1984"/>
              </a:lnSpc>
              <a:spcAft>
                <a:spcPts val="0"/>
              </a:spcAft>
            </a:pPr>
            <a:r>
              <a:rPr lang="ja-JP" altLang="ja-JP" kern="100" dirty="0">
                <a:latin typeface="HGPｺﾞｼｯｸM"/>
                <a:ea typeface="ＭＳ Ｐ明朝"/>
                <a:cs typeface="Times New Roman"/>
              </a:rPr>
              <a:t>（</a:t>
            </a:r>
            <a:r>
              <a:rPr lang="en-US" altLang="ja-JP" kern="100" dirty="0">
                <a:latin typeface="HGPｺﾞｼｯｸM"/>
                <a:ea typeface="ＭＳ Ｐ明朝"/>
                <a:cs typeface="Times New Roman"/>
              </a:rPr>
              <a:t>URL</a:t>
            </a:r>
            <a:r>
              <a:rPr lang="ja-JP" altLang="ja-JP" kern="100" dirty="0">
                <a:latin typeface="HGPｺﾞｼｯｸM"/>
                <a:ea typeface="ＭＳ Ｐ明朝"/>
                <a:cs typeface="Times New Roman"/>
              </a:rPr>
              <a:t>：</a:t>
            </a:r>
            <a:r>
              <a:rPr lang="en-US" altLang="ja-JP" kern="100" dirty="0">
                <a:latin typeface="HGPｺﾞｼｯｸM"/>
                <a:ea typeface="ＭＳ Ｐ明朝"/>
                <a:cs typeface="Times New Roman"/>
              </a:rPr>
              <a:t> http://www.mhlw.go.jp/stf/houdou/2r9852000002j8dh.html</a:t>
            </a:r>
            <a:r>
              <a:rPr lang="ja-JP" altLang="ja-JP" kern="100" dirty="0">
                <a:latin typeface="HGPｺﾞｼｯｸM"/>
                <a:ea typeface="ＭＳ Ｐ明朝"/>
                <a:cs typeface="Times New Roman"/>
              </a:rPr>
              <a:t>）</a:t>
            </a:r>
            <a:endParaRPr lang="ja-JP" altLang="ja-JP" kern="100" dirty="0">
              <a:latin typeface="HGPｺﾞｼｯｸM"/>
              <a:cs typeface="Times New Roman"/>
            </a:endParaRPr>
          </a:p>
          <a:p>
            <a:pPr algn="just">
              <a:lnSpc>
                <a:spcPts val="1984"/>
              </a:lnSpc>
              <a:spcAft>
                <a:spcPts val="0"/>
              </a:spcAft>
            </a:pPr>
            <a:r>
              <a:rPr lang="en-US" altLang="ja-JP" kern="100" dirty="0">
                <a:latin typeface="ＭＳ Ｐ明朝"/>
                <a:cs typeface="Times New Roman"/>
              </a:rPr>
              <a:t>  </a:t>
            </a:r>
            <a:r>
              <a:rPr lang="ja-JP" altLang="ja-JP" kern="100" dirty="0">
                <a:latin typeface="HGPｺﾞｼｯｸM"/>
                <a:ea typeface="ＭＳ Ｐ明朝"/>
                <a:cs typeface="Times New Roman"/>
              </a:rPr>
              <a:t>オレンジプランでは、様々な数値目標が設定されている。平成</a:t>
            </a:r>
            <a:r>
              <a:rPr lang="en-US" altLang="ja-JP" kern="100" dirty="0">
                <a:latin typeface="HGPｺﾞｼｯｸM"/>
                <a:ea typeface="ＭＳ Ｐ明朝"/>
                <a:cs typeface="Times New Roman"/>
              </a:rPr>
              <a:t>29</a:t>
            </a:r>
            <a:r>
              <a:rPr lang="ja-JP" altLang="ja-JP" kern="100" dirty="0">
                <a:latin typeface="HGPｺﾞｼｯｸM"/>
                <a:ea typeface="ＭＳ Ｐ明朝"/>
                <a:cs typeface="Times New Roman"/>
              </a:rPr>
              <a:t>年度末までに、認知症サポート医の養成は</a:t>
            </a:r>
            <a:r>
              <a:rPr lang="en-US" altLang="ja-JP" kern="100" dirty="0">
                <a:latin typeface="HGPｺﾞｼｯｸM"/>
                <a:ea typeface="ＭＳ Ｐ明朝"/>
                <a:cs typeface="Times New Roman"/>
              </a:rPr>
              <a:t>4,000</a:t>
            </a:r>
            <a:r>
              <a:rPr lang="ja-JP" altLang="ja-JP" kern="100" dirty="0">
                <a:latin typeface="HGPｺﾞｼｯｸM"/>
                <a:ea typeface="ＭＳ Ｐ明朝"/>
                <a:cs typeface="Times New Roman"/>
              </a:rPr>
              <a:t>人（平成</a:t>
            </a:r>
            <a:r>
              <a:rPr lang="en-US" altLang="ja-JP" kern="100" dirty="0">
                <a:latin typeface="HGPｺﾞｼｯｸM"/>
                <a:ea typeface="ＭＳ Ｐ明朝"/>
                <a:cs typeface="Times New Roman"/>
              </a:rPr>
              <a:t>24</a:t>
            </a:r>
            <a:r>
              <a:rPr lang="ja-JP" altLang="ja-JP" kern="100" dirty="0">
                <a:latin typeface="HGPｺﾞｼｯｸM"/>
                <a:ea typeface="ＭＳ Ｐ明朝"/>
                <a:cs typeface="Times New Roman"/>
              </a:rPr>
              <a:t>年度末見込</a:t>
            </a:r>
            <a:r>
              <a:rPr lang="en-US" altLang="ja-JP" kern="100" dirty="0">
                <a:latin typeface="HGPｺﾞｼｯｸM"/>
                <a:ea typeface="ＭＳ Ｐ明朝"/>
                <a:cs typeface="Times New Roman"/>
              </a:rPr>
              <a:t>2,500</a:t>
            </a:r>
            <a:r>
              <a:rPr lang="ja-JP" altLang="ja-JP" kern="100" dirty="0">
                <a:latin typeface="HGPｺﾞｼｯｸM"/>
                <a:ea typeface="ＭＳ Ｐ明朝"/>
                <a:cs typeface="Times New Roman"/>
              </a:rPr>
              <a:t>人）、かかりつけ医認知症対応力向上研修の修了医師は</a:t>
            </a:r>
            <a:r>
              <a:rPr lang="en-US" altLang="ja-JP" kern="100" dirty="0">
                <a:latin typeface="HGPｺﾞｼｯｸM"/>
                <a:ea typeface="ＭＳ Ｐ明朝"/>
                <a:cs typeface="Times New Roman"/>
              </a:rPr>
              <a:t>50,000</a:t>
            </a:r>
            <a:r>
              <a:rPr lang="ja-JP" altLang="ja-JP" kern="100" dirty="0">
                <a:latin typeface="HGPｺﾞｼｯｸM"/>
                <a:ea typeface="ＭＳ Ｐ明朝"/>
                <a:cs typeface="Times New Roman"/>
              </a:rPr>
              <a:t>人（同</a:t>
            </a:r>
            <a:r>
              <a:rPr lang="en-US" altLang="ja-JP" kern="100" dirty="0">
                <a:latin typeface="HGPｺﾞｼｯｸM"/>
                <a:ea typeface="ＭＳ Ｐ明朝"/>
                <a:cs typeface="Times New Roman"/>
              </a:rPr>
              <a:t>35,000</a:t>
            </a:r>
            <a:r>
              <a:rPr lang="ja-JP" altLang="ja-JP" kern="100" dirty="0">
                <a:latin typeface="HGPｺﾞｼｯｸM"/>
                <a:ea typeface="ＭＳ Ｐ明朝"/>
                <a:cs typeface="Times New Roman"/>
              </a:rPr>
              <a:t>人）を目指すこととされている。</a:t>
            </a:r>
            <a:endParaRPr lang="en-US" altLang="ja-JP" kern="100" dirty="0">
              <a:latin typeface="HGPｺﾞｼｯｸM"/>
              <a:ea typeface="ＭＳ Ｐ明朝"/>
              <a:cs typeface="Times New Roman"/>
            </a:endParaRPr>
          </a:p>
          <a:p>
            <a:pPr algn="just">
              <a:lnSpc>
                <a:spcPts val="1984"/>
              </a:lnSpc>
              <a:spcAft>
                <a:spcPts val="0"/>
              </a:spcAft>
            </a:pPr>
            <a:r>
              <a:rPr lang="ja-JP" altLang="en-US" i="1" kern="100" dirty="0">
                <a:solidFill>
                  <a:srgbClr val="FF0000"/>
                </a:solidFill>
                <a:latin typeface="HGPｺﾞｼｯｸM"/>
                <a:ea typeface="ＭＳ Ｐ明朝"/>
                <a:cs typeface="Times New Roman"/>
              </a:rPr>
              <a:t>これらは数値目標であるが、かかりつけ医の認知症診療としては　早期診断　・早期対応といった面だけでなく　「地域での生活を支える」医療、日常生活・家族支援といった側面にも対応できることが期待されている。</a:t>
            </a:r>
            <a:endParaRPr lang="ja-JP" altLang="ja-JP" i="1" kern="100" dirty="0">
              <a:solidFill>
                <a:srgbClr val="FF0000"/>
              </a:solidFill>
              <a:latin typeface="HGPｺﾞｼｯｸM"/>
              <a:cs typeface="Times New Roman"/>
            </a:endParaRPr>
          </a:p>
          <a:p>
            <a:pPr eaLnBrk="1" hangingPunct="1"/>
            <a:endParaRPr lang="ja-JP" altLang="ja-JP" dirty="0" smtClean="0">
              <a:solidFill>
                <a:srgbClr val="FF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xfrm>
            <a:off x="998538" y="768350"/>
            <a:ext cx="5121275" cy="3840163"/>
          </a:xfrm>
          <a:ln/>
        </p:spPr>
      </p:sp>
      <p:sp>
        <p:nvSpPr>
          <p:cNvPr id="192515" name="Rectangle 3"/>
          <p:cNvSpPr>
            <a:spLocks noGrp="1" noChangeArrowheads="1"/>
          </p:cNvSpPr>
          <p:nvPr>
            <p:ph type="body" idx="1"/>
          </p:nvPr>
        </p:nvSpPr>
        <p:spPr>
          <a:xfrm>
            <a:off x="711103" y="4862882"/>
            <a:ext cx="5677097" cy="4602693"/>
          </a:xfrm>
          <a:noFill/>
        </p:spPr>
        <p:txBody>
          <a:bodyPr/>
          <a:lstStyle/>
          <a:p>
            <a:pPr indent="159081" algn="just">
              <a:lnSpc>
                <a:spcPts val="2088"/>
              </a:lnSpc>
              <a:spcAft>
                <a:spcPts val="0"/>
              </a:spcAft>
            </a:pPr>
            <a:r>
              <a:rPr lang="ja-JP" altLang="ja-JP" kern="100" dirty="0">
                <a:latin typeface="Century"/>
                <a:ea typeface="ＭＳ Ｐ明朝"/>
                <a:cs typeface="Times New Roman"/>
              </a:rPr>
              <a:t>本研修の目的は、かかりつけ医に求められる「早期段階での気づき」、「家族に対する理解や支援」とともに、地域連携の発信者になっていただくことにもある。</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r>
              <a:rPr lang="ja-JP" altLang="ja-JP" kern="100" dirty="0">
                <a:latin typeface="Century"/>
                <a:ea typeface="ＭＳ Ｐ明朝"/>
                <a:cs typeface="Times New Roman"/>
              </a:rPr>
              <a:t>認知症高齢者の早期発見・早期支援のためには、かかりつけ医の日常診療における気づきをきっかけに地域包括支援センターにつながる方向（医療から介護へ）、総合相談・予防ケアマネジメント等の地域支援のネットワークからかかりつけ医につながる方向（介護から医療へ）、双方向の連携体制が期待される。同時に市区町村、都道府県、認知症サポート医、専門医療機関等を含めた総合的な支援体制作りも不可欠である。</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ja-JP" altLang="ja-JP" u="sng" kern="100" dirty="0">
                <a:latin typeface="Century"/>
                <a:ea typeface="HGPｺﾞｼｯｸM"/>
                <a:cs typeface="Times New Roman"/>
              </a:rPr>
              <a:t>出 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pPr algn="just">
              <a:lnSpc>
                <a:spcPts val="1462"/>
              </a:lnSpc>
              <a:spcAft>
                <a:spcPts val="0"/>
              </a:spcAft>
            </a:pPr>
            <a:r>
              <a:rPr lang="ja-JP" altLang="ja-JP" kern="100" dirty="0">
                <a:latin typeface="Trebuchet MS"/>
                <a:ea typeface="HGPｺﾞｼｯｸM"/>
                <a:cs typeface="Times New Roman"/>
              </a:rPr>
              <a:t>高齢者介護研究会：「</a:t>
            </a:r>
            <a:r>
              <a:rPr lang="en-US" altLang="ja-JP" kern="100" dirty="0">
                <a:latin typeface="Trebuchet MS"/>
                <a:ea typeface="HGPｺﾞｼｯｸM"/>
                <a:cs typeface="Times New Roman"/>
              </a:rPr>
              <a:t>2015</a:t>
            </a:r>
            <a:r>
              <a:rPr lang="ja-JP" altLang="ja-JP" kern="100" dirty="0">
                <a:latin typeface="Trebuchet MS"/>
                <a:ea typeface="HGPｺﾞｼｯｸM"/>
                <a:cs typeface="Times New Roman"/>
              </a:rPr>
              <a:t>年の高齢者介護</a:t>
            </a:r>
            <a:r>
              <a:rPr lang="ja-JP" altLang="ja-JP" kern="100" dirty="0">
                <a:latin typeface="Century"/>
                <a:ea typeface="Trebuchet MS"/>
                <a:cs typeface="Times New Roman"/>
              </a:rPr>
              <a:t> </a:t>
            </a:r>
            <a:r>
              <a:rPr lang="ja-JP" altLang="ja-JP" kern="100" dirty="0">
                <a:latin typeface="Trebuchet MS"/>
                <a:ea typeface="HGPｺﾞｼｯｸM"/>
                <a:cs typeface="Times New Roman"/>
              </a:rPr>
              <a:t>報告書」</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9081" algn="just">
              <a:lnSpc>
                <a:spcPts val="2088"/>
              </a:lnSpc>
              <a:spcAft>
                <a:spcPts val="0"/>
              </a:spcAft>
            </a:pPr>
            <a:r>
              <a:rPr lang="ja-JP" altLang="ja-JP" kern="100" dirty="0">
                <a:latin typeface="Century"/>
                <a:ea typeface="ＭＳ Ｐ明朝"/>
                <a:cs typeface="Times New Roman"/>
              </a:rPr>
              <a:t>高齢者が住み慣れた地域で安心して暮らし続けられる社会を実現するため、医療や介護の公的な保険サービスに加え、住民の自発的な活動などインフォーマルなサービスも含めて、必要なときに必要なサービスを誰もが継続的に利用できることを目指す仕組みが「地域包括ケアシステム」であ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平成</a:t>
            </a:r>
            <a:r>
              <a:rPr lang="en-US" altLang="ja-JP" kern="100" dirty="0">
                <a:latin typeface="Century"/>
                <a:ea typeface="ＭＳ Ｐ明朝"/>
                <a:cs typeface="Times New Roman"/>
              </a:rPr>
              <a:t>24</a:t>
            </a:r>
            <a:r>
              <a:rPr lang="ja-JP" altLang="ja-JP" kern="100" dirty="0">
                <a:latin typeface="Century"/>
                <a:ea typeface="ＭＳ Ｐ明朝"/>
                <a:cs typeface="Times New Roman"/>
              </a:rPr>
              <a:t>年度からスタートする第</a:t>
            </a:r>
            <a:r>
              <a:rPr lang="en-US" altLang="ja-JP" kern="100" dirty="0">
                <a:latin typeface="Century"/>
                <a:ea typeface="ＭＳ Ｐ明朝"/>
                <a:cs typeface="Times New Roman"/>
              </a:rPr>
              <a:t>5</a:t>
            </a:r>
            <a:r>
              <a:rPr lang="ja-JP" altLang="ja-JP" kern="100" dirty="0">
                <a:latin typeface="Century"/>
                <a:ea typeface="ＭＳ Ｐ明朝"/>
                <a:cs typeface="Times New Roman"/>
              </a:rPr>
              <a:t>期介護保険事業計画の期間は、地域包括ケアシステムを構築するため、以下のような取組を重点的に強化していくための開始時点ともされている。</a:t>
            </a:r>
            <a:endParaRPr lang="ja-JP" altLang="ja-JP" kern="100" dirty="0">
              <a:latin typeface="Century"/>
              <a:ea typeface="ＭＳ 明朝"/>
              <a:cs typeface="Times New Roman"/>
            </a:endParaRPr>
          </a:p>
          <a:p>
            <a:pPr indent="159081" algn="just">
              <a:lnSpc>
                <a:spcPts val="2088"/>
              </a:lnSpc>
              <a:spcAft>
                <a:spcPts val="0"/>
              </a:spcAft>
            </a:pPr>
            <a:r>
              <a:rPr lang="en-US" altLang="ja-JP" kern="100" dirty="0">
                <a:latin typeface="ＭＳ Ｐ明朝"/>
                <a:ea typeface="ＭＳ 明朝"/>
                <a:cs typeface="Times New Roman"/>
              </a:rPr>
              <a:t>(1)</a:t>
            </a:r>
            <a:r>
              <a:rPr lang="ja-JP" altLang="ja-JP" kern="100" dirty="0">
                <a:latin typeface="Century"/>
                <a:ea typeface="ＭＳ Ｐ明朝"/>
                <a:cs typeface="Times New Roman"/>
              </a:rPr>
              <a:t>認知症支援の充実</a:t>
            </a:r>
            <a:endParaRPr lang="ja-JP" altLang="ja-JP" kern="100" dirty="0">
              <a:latin typeface="Century"/>
              <a:ea typeface="ＭＳ 明朝"/>
              <a:cs typeface="Times New Roman"/>
            </a:endParaRPr>
          </a:p>
          <a:p>
            <a:pPr indent="477240" algn="just">
              <a:lnSpc>
                <a:spcPts val="2088"/>
              </a:lnSpc>
              <a:spcAft>
                <a:spcPts val="0"/>
              </a:spcAft>
            </a:pPr>
            <a:r>
              <a:rPr lang="ja-JP" altLang="ja-JP" kern="100" dirty="0">
                <a:latin typeface="Century"/>
                <a:ea typeface="ＭＳ Ｐ明朝"/>
                <a:cs typeface="Times New Roman"/>
              </a:rPr>
              <a:t>・地域密着型サービスの強化　 ・成年後見人の育成など権利擁護の推進</a:t>
            </a:r>
            <a:endParaRPr lang="ja-JP" altLang="ja-JP" kern="100" dirty="0">
              <a:latin typeface="Century"/>
              <a:ea typeface="ＭＳ 明朝"/>
              <a:cs typeface="Times New Roman"/>
            </a:endParaRPr>
          </a:p>
          <a:p>
            <a:pPr indent="159081" algn="just">
              <a:lnSpc>
                <a:spcPts val="2088"/>
              </a:lnSpc>
              <a:spcAft>
                <a:spcPts val="0"/>
              </a:spcAft>
            </a:pPr>
            <a:r>
              <a:rPr lang="en-US" altLang="ja-JP" kern="100" dirty="0">
                <a:latin typeface="ＭＳ Ｐ明朝"/>
                <a:ea typeface="ＭＳ 明朝"/>
                <a:cs typeface="Times New Roman"/>
              </a:rPr>
              <a:t>(2)</a:t>
            </a:r>
            <a:r>
              <a:rPr lang="ja-JP" altLang="ja-JP" kern="100" dirty="0">
                <a:latin typeface="Century"/>
                <a:ea typeface="ＭＳ Ｐ明朝"/>
                <a:cs typeface="Times New Roman"/>
              </a:rPr>
              <a:t>医療との連携</a:t>
            </a:r>
            <a:endParaRPr lang="ja-JP" altLang="ja-JP" kern="100" dirty="0">
              <a:latin typeface="Century"/>
              <a:ea typeface="ＭＳ 明朝"/>
              <a:cs typeface="Times New Roman"/>
            </a:endParaRPr>
          </a:p>
          <a:p>
            <a:pPr indent="477240" algn="just">
              <a:lnSpc>
                <a:spcPts val="2088"/>
              </a:lnSpc>
              <a:spcAft>
                <a:spcPts val="0"/>
              </a:spcAft>
            </a:pPr>
            <a:r>
              <a:rPr lang="ja-JP" altLang="ja-JP" kern="100" dirty="0">
                <a:latin typeface="Century"/>
                <a:ea typeface="ＭＳ Ｐ明朝"/>
                <a:cs typeface="Times New Roman"/>
              </a:rPr>
              <a:t>・在宅要介護者に対する医療の確保　　・他制度、多職種のチームケアの推進</a:t>
            </a:r>
            <a:endParaRPr lang="ja-JP" altLang="ja-JP" kern="100" dirty="0">
              <a:latin typeface="Century"/>
              <a:ea typeface="ＭＳ 明朝"/>
              <a:cs typeface="Times New Roman"/>
            </a:endParaRPr>
          </a:p>
          <a:p>
            <a:pPr indent="477240" algn="just">
              <a:lnSpc>
                <a:spcPts val="2088"/>
              </a:lnSpc>
              <a:spcAft>
                <a:spcPts val="0"/>
              </a:spcAft>
            </a:pPr>
            <a:r>
              <a:rPr lang="ja-JP" altLang="ja-JP" kern="100" dirty="0">
                <a:latin typeface="Century"/>
                <a:ea typeface="ＭＳ Ｐ明朝"/>
                <a:cs typeface="Times New Roman"/>
              </a:rPr>
              <a:t>・入院時、退院時の医療と介護の連携強化</a:t>
            </a:r>
            <a:endParaRPr lang="ja-JP" altLang="ja-JP" kern="100" dirty="0">
              <a:latin typeface="Century"/>
              <a:ea typeface="ＭＳ 明朝"/>
              <a:cs typeface="Times New Roman"/>
            </a:endParaRPr>
          </a:p>
          <a:p>
            <a:pPr indent="159081" algn="just">
              <a:lnSpc>
                <a:spcPts val="2088"/>
              </a:lnSpc>
              <a:spcAft>
                <a:spcPts val="0"/>
              </a:spcAft>
            </a:pPr>
            <a:r>
              <a:rPr lang="en-US" altLang="ja-JP" kern="100" dirty="0">
                <a:latin typeface="ＭＳ Ｐ明朝"/>
                <a:ea typeface="ＭＳ 明朝"/>
                <a:cs typeface="Times New Roman"/>
              </a:rPr>
              <a:t>(3)</a:t>
            </a:r>
            <a:r>
              <a:rPr lang="ja-JP" altLang="ja-JP" kern="100" dirty="0">
                <a:latin typeface="Century"/>
                <a:ea typeface="ＭＳ Ｐ明朝"/>
                <a:cs typeface="Times New Roman"/>
              </a:rPr>
              <a:t>高齢者の住居に係る施策との連携</a:t>
            </a:r>
            <a:endParaRPr lang="ja-JP" altLang="ja-JP" kern="100" dirty="0">
              <a:latin typeface="Century"/>
              <a:ea typeface="ＭＳ 明朝"/>
              <a:cs typeface="Times New Roman"/>
            </a:endParaRPr>
          </a:p>
          <a:p>
            <a:pPr indent="477240" algn="just">
              <a:lnSpc>
                <a:spcPts val="2088"/>
              </a:lnSpc>
              <a:spcAft>
                <a:spcPts val="0"/>
              </a:spcAft>
            </a:pPr>
            <a:r>
              <a:rPr lang="ja-JP" altLang="ja-JP" kern="100" dirty="0">
                <a:latin typeface="Century"/>
                <a:ea typeface="ＭＳ Ｐ明朝"/>
                <a:cs typeface="Times New Roman"/>
              </a:rPr>
              <a:t>・</a:t>
            </a:r>
            <a:r>
              <a:rPr lang="en-US" altLang="ja-JP" kern="100" dirty="0">
                <a:latin typeface="Century"/>
                <a:ea typeface="ＭＳ Ｐ明朝"/>
                <a:cs typeface="Times New Roman"/>
              </a:rPr>
              <a:t>24</a:t>
            </a:r>
            <a:r>
              <a:rPr lang="ja-JP" altLang="ja-JP" kern="100" dirty="0">
                <a:latin typeface="Century"/>
                <a:ea typeface="ＭＳ Ｐ明朝"/>
                <a:cs typeface="Times New Roman"/>
              </a:rPr>
              <a:t>時間対応の訪問サービス、小規模多機能型サービスの充実</a:t>
            </a:r>
            <a:endParaRPr lang="ja-JP" altLang="ja-JP" kern="100" dirty="0">
              <a:latin typeface="Century"/>
              <a:ea typeface="ＭＳ 明朝"/>
              <a:cs typeface="Times New Roman"/>
            </a:endParaRPr>
          </a:p>
          <a:p>
            <a:pPr indent="477240" algn="just">
              <a:lnSpc>
                <a:spcPts val="2088"/>
              </a:lnSpc>
              <a:spcAft>
                <a:spcPts val="0"/>
              </a:spcAft>
            </a:pPr>
            <a:r>
              <a:rPr lang="ja-JP" altLang="ja-JP" kern="100" dirty="0">
                <a:latin typeface="Century"/>
                <a:ea typeface="ＭＳ Ｐ明朝"/>
                <a:cs typeface="Times New Roman"/>
              </a:rPr>
              <a:t>・サービス付き高齢者住宅の充実</a:t>
            </a:r>
            <a:endParaRPr lang="ja-JP" altLang="ja-JP" kern="100" dirty="0">
              <a:latin typeface="Century"/>
              <a:ea typeface="ＭＳ 明朝"/>
              <a:cs typeface="Times New Roman"/>
            </a:endParaRPr>
          </a:p>
          <a:p>
            <a:pPr indent="159081" algn="just">
              <a:lnSpc>
                <a:spcPts val="2088"/>
              </a:lnSpc>
              <a:spcAft>
                <a:spcPts val="0"/>
              </a:spcAft>
            </a:pPr>
            <a:r>
              <a:rPr lang="en-US" altLang="ja-JP" kern="100" dirty="0">
                <a:latin typeface="ＭＳ Ｐ明朝"/>
                <a:ea typeface="ＭＳ 明朝"/>
                <a:cs typeface="Times New Roman"/>
              </a:rPr>
              <a:t>(4)</a:t>
            </a:r>
            <a:r>
              <a:rPr lang="ja-JP" altLang="ja-JP" kern="100" dirty="0">
                <a:latin typeface="Century"/>
                <a:ea typeface="ＭＳ Ｐ明朝"/>
                <a:cs typeface="Times New Roman"/>
              </a:rPr>
              <a:t>介護予防、重度化予防の推進</a:t>
            </a:r>
            <a:endParaRPr lang="ja-JP" altLang="ja-JP" kern="100" dirty="0">
              <a:latin typeface="Century"/>
              <a:ea typeface="ＭＳ 明朝"/>
              <a:cs typeface="Times New Roman"/>
            </a:endParaRPr>
          </a:p>
          <a:p>
            <a:pPr indent="477240" algn="just">
              <a:lnSpc>
                <a:spcPts val="2088"/>
              </a:lnSpc>
              <a:spcAft>
                <a:spcPts val="0"/>
              </a:spcAft>
            </a:pPr>
            <a:r>
              <a:rPr lang="ja-JP" altLang="ja-JP" kern="100" dirty="0">
                <a:latin typeface="Century"/>
                <a:ea typeface="ＭＳ Ｐ明朝"/>
                <a:cs typeface="Times New Roman"/>
              </a:rPr>
              <a:t>・自立した高齢者の社会参加の活発化を支援</a:t>
            </a:r>
            <a:endParaRPr lang="ja-JP" altLang="ja-JP" kern="100" dirty="0">
              <a:latin typeface="Century"/>
              <a:ea typeface="ＭＳ 明朝"/>
              <a:cs typeface="Times New Roman"/>
            </a:endParaRPr>
          </a:p>
          <a:p>
            <a:r>
              <a:rPr lang="ja-JP" altLang="ja-JP" kern="100" dirty="0">
                <a:ea typeface="ＭＳ Ｐ明朝"/>
                <a:cs typeface="Times New Roman"/>
              </a:rPr>
              <a:t>・生活期のリハビリテーションの充実　　　　　　　　　</a:t>
            </a:r>
            <a:r>
              <a:rPr lang="en-US" altLang="ja-JP" kern="100" dirty="0">
                <a:ea typeface="ＭＳ Ｐ明朝"/>
                <a:cs typeface="Times New Roman"/>
              </a:rPr>
              <a:t>        </a:t>
            </a:r>
            <a:r>
              <a:rPr lang="ja-JP" altLang="ja-JP" kern="100" dirty="0">
                <a:ea typeface="ＭＳ Ｐ明朝"/>
                <a:cs typeface="Times New Roman"/>
              </a:rPr>
              <a:t>　　　など</a:t>
            </a:r>
            <a:endParaRPr kumimoji="1" lang="ja-JP" altLang="en-US" dirty="0"/>
          </a:p>
        </p:txBody>
      </p:sp>
    </p:spTree>
    <p:extLst>
      <p:ext uri="{BB962C8B-B14F-4D97-AF65-F5344CB8AC3E}">
        <p14:creationId xmlns:p14="http://schemas.microsoft.com/office/powerpoint/2010/main" val="1367438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2"/>
          <p:cNvSpPr>
            <a:spLocks noGrp="1" noRot="1" noChangeAspect="1" noChangeArrowheads="1" noTextEdit="1"/>
          </p:cNvSpPr>
          <p:nvPr>
            <p:ph type="sldImg"/>
          </p:nvPr>
        </p:nvSpPr>
        <p:spPr>
          <a:xfrm>
            <a:off x="1001713" y="768350"/>
            <a:ext cx="5119687" cy="3838575"/>
          </a:xfrm>
          <a:ln/>
        </p:spPr>
      </p:sp>
      <p:sp>
        <p:nvSpPr>
          <p:cNvPr id="206852" name="Rectangle 3"/>
          <p:cNvSpPr>
            <a:spLocks noGrp="1" noChangeArrowheads="1"/>
          </p:cNvSpPr>
          <p:nvPr>
            <p:ph type="body" idx="1"/>
          </p:nvPr>
        </p:nvSpPr>
        <p:spPr>
          <a:xfrm>
            <a:off x="945347" y="4861237"/>
            <a:ext cx="5238724" cy="4938633"/>
          </a:xfrm>
          <a:noFill/>
        </p:spPr>
        <p:txBody>
          <a:bodyPr lIns="95376" tIns="47688" rIns="95376" bIns="47688"/>
          <a:lstStyle/>
          <a:p>
            <a:pPr eaLnBrk="1" hangingPunct="1"/>
            <a:r>
              <a:rPr lang="ja-JP" altLang="en-US" dirty="0" smtClean="0"/>
              <a:t>介護保険制度は、大きく、①認定申請、②要介護認定、③介護給付･予防給付という流れ（スライドの左から右へ）で利用することになる。</a:t>
            </a:r>
          </a:p>
          <a:p>
            <a:pPr eaLnBrk="1" hangingPunct="1"/>
            <a:r>
              <a:rPr lang="ja-JP" altLang="en-US" dirty="0" smtClean="0"/>
              <a:t>  ①介護保険サービスを利用する場合、まず、保険者（市町村）に対して要介護認定の申請をする。</a:t>
            </a:r>
          </a:p>
          <a:p>
            <a:pPr eaLnBrk="1" hangingPunct="1"/>
            <a:r>
              <a:rPr lang="ja-JP" altLang="en-US" dirty="0" smtClean="0"/>
              <a:t>  ②要介護認定は、認定調査員（原則市町村職員）が訪問して行う身体状態などの調査によるコンピュータ判定（一次判定）結果と、かかりつけ医が作成する主治医意見書（</a:t>
            </a:r>
            <a:r>
              <a:rPr lang="en-US" altLang="ja-JP" dirty="0" smtClean="0"/>
              <a:t>[</a:t>
            </a:r>
            <a:r>
              <a:rPr lang="ja-JP" altLang="en-US" dirty="0" smtClean="0"/>
              <a:t>役割</a:t>
            </a:r>
            <a:r>
              <a:rPr lang="en-US" altLang="ja-JP" dirty="0" smtClean="0"/>
              <a:t>-13]</a:t>
            </a:r>
            <a:r>
              <a:rPr lang="ja-JP" altLang="en-US" dirty="0" smtClean="0"/>
              <a:t>以降参照）等を資料として行う介護認定審査会での合議（二次判定）の２段階で行われる（要介護認定は</a:t>
            </a:r>
            <a:r>
              <a:rPr lang="en-US" altLang="ja-JP" dirty="0" smtClean="0"/>
              <a:t>[</a:t>
            </a:r>
            <a:r>
              <a:rPr lang="ja-JP" altLang="en-US" dirty="0" smtClean="0"/>
              <a:t>役割</a:t>
            </a:r>
            <a:r>
              <a:rPr lang="en-US" altLang="ja-JP" dirty="0" smtClean="0"/>
              <a:t>-12]</a:t>
            </a:r>
            <a:r>
              <a:rPr lang="ja-JP" altLang="en-US" dirty="0" smtClean="0"/>
              <a:t>参照）。</a:t>
            </a:r>
          </a:p>
          <a:p>
            <a:pPr eaLnBrk="1" hangingPunct="1"/>
            <a:r>
              <a:rPr lang="ja-JP" altLang="en-US" dirty="0" smtClean="0"/>
              <a:t>  ③認定結果によって、要介護１～５であれば、居宅サービス等の介護給付を、要支援１・２であれば、予防給付を受けられる。なお、「非該当」となった場合は、介護保険サービスではなく、市町村が行う地域支援事業によるサービスを利用することができる（介護保険サービスは</a:t>
            </a:r>
            <a:r>
              <a:rPr lang="en-US" altLang="ja-JP" dirty="0" smtClean="0"/>
              <a:t>[</a:t>
            </a:r>
            <a:r>
              <a:rPr lang="ja-JP" altLang="en-US" dirty="0" smtClean="0"/>
              <a:t>連携と制度</a:t>
            </a:r>
            <a:r>
              <a:rPr lang="en-US" altLang="ja-JP" dirty="0" smtClean="0"/>
              <a:t>-19]</a:t>
            </a:r>
            <a:r>
              <a:rPr lang="ja-JP" altLang="en-US" dirty="0" smtClean="0"/>
              <a:t>以降参照）。</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9081" algn="just">
              <a:lnSpc>
                <a:spcPts val="2088"/>
              </a:lnSpc>
              <a:spcAft>
                <a:spcPts val="0"/>
              </a:spcAft>
            </a:pPr>
            <a:r>
              <a:rPr lang="ja-JP" altLang="ja-JP" kern="100" dirty="0">
                <a:latin typeface="Century"/>
                <a:ea typeface="ＭＳ Ｐ明朝"/>
                <a:cs typeface="Times New Roman"/>
              </a:rPr>
              <a:t>平成</a:t>
            </a:r>
            <a:r>
              <a:rPr lang="en-US" altLang="ja-JP" kern="100" dirty="0">
                <a:latin typeface="Century"/>
                <a:ea typeface="ＭＳ Ｐ明朝"/>
                <a:cs typeface="Times New Roman"/>
              </a:rPr>
              <a:t>21</a:t>
            </a:r>
            <a:r>
              <a:rPr lang="ja-JP" altLang="ja-JP" kern="100" dirty="0">
                <a:latin typeface="Century"/>
                <a:ea typeface="ＭＳ Ｐ明朝"/>
                <a:cs typeface="Times New Roman"/>
              </a:rPr>
              <a:t>年</a:t>
            </a:r>
            <a:r>
              <a:rPr lang="en-US" altLang="ja-JP" kern="100" dirty="0">
                <a:latin typeface="Century"/>
                <a:ea typeface="ＭＳ Ｐ明朝"/>
                <a:cs typeface="Times New Roman"/>
              </a:rPr>
              <a:t>10</a:t>
            </a:r>
            <a:r>
              <a:rPr lang="ja-JP" altLang="ja-JP" kern="100" dirty="0">
                <a:latin typeface="Century"/>
                <a:ea typeface="ＭＳ Ｐ明朝"/>
                <a:cs typeface="Times New Roman"/>
              </a:rPr>
              <a:t>月からの介護認定審査会における審査判定の流れ（特に認知症と関連が深い「一次判定で要支援２または要介護１と判定された方」の取扱いについて確認する。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コンピュータによる一次判定で「要支援２」または「要介護１」と判定された方のうち、認知機能や思考・感情等の障害により予防給付の利用及び理解が困難であると考えられる場合（目安として、認知症高齢者の日常生活自立度Ⅱ以上）は、「要介護１」と判定される。（すなわち、認知症は原則として介護給付とな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その他、これに該当しない場合であっても、短期間のうちに心身の状態が変化することが予測され、概ね</a:t>
            </a:r>
            <a:r>
              <a:rPr lang="en-US" altLang="ja-JP" kern="100" dirty="0">
                <a:latin typeface="Century"/>
                <a:ea typeface="ＭＳ Ｐ明朝"/>
                <a:cs typeface="Times New Roman"/>
              </a:rPr>
              <a:t>6</a:t>
            </a:r>
            <a:r>
              <a:rPr lang="ja-JP" altLang="ja-JP" kern="100" dirty="0">
                <a:latin typeface="Century"/>
                <a:ea typeface="ＭＳ Ｐ明朝"/>
                <a:cs typeface="Times New Roman"/>
              </a:rPr>
              <a:t>ヶ月程度以内に要介護状態等の再評価が必要と考えられる場合（状態が不安定な場合）には、「要支援２」ではなく、「要介護１」と判定される。</a:t>
            </a:r>
            <a:endParaRPr lang="ja-JP" altLang="ja-JP" kern="100" dirty="0">
              <a:latin typeface="Century"/>
              <a:ea typeface="ＭＳ 明朝"/>
              <a:cs typeface="Times New Roman"/>
            </a:endParaRPr>
          </a:p>
          <a:p>
            <a:endParaRPr kumimoji="1" lang="ja-JP" altLang="en-US" dirty="0"/>
          </a:p>
        </p:txBody>
      </p:sp>
    </p:spTree>
    <p:extLst>
      <p:ext uri="{BB962C8B-B14F-4D97-AF65-F5344CB8AC3E}">
        <p14:creationId xmlns:p14="http://schemas.microsoft.com/office/powerpoint/2010/main" val="1329937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xfrm>
            <a:off x="998538" y="766763"/>
            <a:ext cx="5121275" cy="3840162"/>
          </a:xfrm>
          <a:ln/>
        </p:spPr>
      </p:sp>
      <p:sp>
        <p:nvSpPr>
          <p:cNvPr id="207875" name="Rectangle 3"/>
          <p:cNvSpPr>
            <a:spLocks noGrp="1" noChangeArrowheads="1"/>
          </p:cNvSpPr>
          <p:nvPr>
            <p:ph type="body" idx="1"/>
          </p:nvPr>
        </p:nvSpPr>
        <p:spPr>
          <a:xfrm>
            <a:off x="709430" y="4862882"/>
            <a:ext cx="5680444" cy="4604341"/>
          </a:xfrm>
          <a:noFill/>
        </p:spPr>
        <p:txBody>
          <a:bodyPr lIns="95394" tIns="47698" rIns="95394" bIns="47698"/>
          <a:lstStyle/>
          <a:p>
            <a:pPr algn="just">
              <a:lnSpc>
                <a:spcPts val="2088"/>
              </a:lnSpc>
              <a:spcAft>
                <a:spcPts val="0"/>
              </a:spcAft>
            </a:pPr>
            <a:r>
              <a:rPr lang="ja-JP" altLang="ja-JP" kern="100" dirty="0">
                <a:latin typeface="Century"/>
                <a:ea typeface="ＭＳ Ｐ明朝"/>
                <a:cs typeface="Times New Roman"/>
              </a:rPr>
              <a:t>　主治医意見書は、高齢者の心身状況をしっかりと把握して作成することにより、要介護認定ばかりでなくケアプランの作成や継続的なフォローに役立つ重要な情報となる。とりわけ、認知症の症状については、在宅における介護の手間と大きく関係することから、確実に利用者の状態を把握することが必要であり、医学的な観点から介護に必要な情報を提供することに意義がある。</a:t>
            </a:r>
            <a:endParaRPr lang="ja-JP" altLang="ja-JP" kern="100" dirty="0">
              <a:latin typeface="Century"/>
              <a:ea typeface="ＭＳ 明朝"/>
              <a:cs typeface="Times New Roman"/>
            </a:endParaRPr>
          </a:p>
          <a:p>
            <a:r>
              <a:rPr lang="ja-JP" altLang="ja-JP" kern="100" dirty="0">
                <a:ea typeface="ＭＳ Ｐ明朝"/>
                <a:cs typeface="Times New Roman"/>
              </a:rPr>
              <a:t>　具体的には、ケアマネジャーがケアプランを作成する際、市区町村保険者に対して認定調査結果と主治医意見書の開示を求め、客観的情報としてアセスメントに使用する。</a:t>
            </a:r>
            <a:endParaRPr lang="ja-JP" altLang="ja-JP"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xfrm>
            <a:off x="998538" y="766763"/>
            <a:ext cx="5121275" cy="3840162"/>
          </a:xfrm>
          <a:ln/>
        </p:spPr>
      </p:sp>
      <p:sp>
        <p:nvSpPr>
          <p:cNvPr id="208899" name="Rectangle 3"/>
          <p:cNvSpPr>
            <a:spLocks noGrp="1" noChangeArrowheads="1"/>
          </p:cNvSpPr>
          <p:nvPr>
            <p:ph type="body" idx="1"/>
          </p:nvPr>
        </p:nvSpPr>
        <p:spPr>
          <a:xfrm>
            <a:off x="709430" y="4862882"/>
            <a:ext cx="5680444" cy="4604341"/>
          </a:xfrm>
          <a:noFill/>
        </p:spPr>
        <p:txBody>
          <a:bodyPr lIns="95394" tIns="47698" rIns="95394" bIns="47698"/>
          <a:lstStyle/>
          <a:p>
            <a:pPr indent="159081" algn="just">
              <a:lnSpc>
                <a:spcPts val="2088"/>
              </a:lnSpc>
              <a:spcAft>
                <a:spcPts val="0"/>
              </a:spcAft>
            </a:pPr>
            <a:r>
              <a:rPr lang="ja-JP" altLang="ja-JP" kern="100" dirty="0">
                <a:latin typeface="Century"/>
                <a:ea typeface="ＭＳ Ｐ明朝"/>
                <a:cs typeface="Times New Roman"/>
              </a:rPr>
              <a:t>主治医意見書は医療と介護の連携のための最も基本的なツールと言える。そのため、診療している疾患の医学的な状態だけではなく、その疾患と状態が日常生活にどのような不自由さをもたらし、介護する者にどのような手間がかかるかがわかるような記載が求められ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認知症の最も基本的な状態像として、認知機能、日常生活活動（</a:t>
            </a:r>
            <a:r>
              <a:rPr lang="en-US" altLang="ja-JP" kern="100" dirty="0">
                <a:latin typeface="Century"/>
                <a:ea typeface="ＭＳ Ｐ明朝"/>
                <a:cs typeface="Times New Roman"/>
              </a:rPr>
              <a:t>ADL</a:t>
            </a:r>
            <a:r>
              <a:rPr lang="ja-JP" altLang="ja-JP" kern="100" dirty="0">
                <a:latin typeface="Century"/>
                <a:ea typeface="ＭＳ Ｐ明朝"/>
                <a:cs typeface="Times New Roman"/>
              </a:rPr>
              <a:t>）、行動・心理症状（</a:t>
            </a:r>
            <a:r>
              <a:rPr lang="en-US" altLang="ja-JP" kern="100" dirty="0">
                <a:latin typeface="Century"/>
                <a:ea typeface="ＭＳ Ｐ明朝"/>
                <a:cs typeface="Times New Roman"/>
              </a:rPr>
              <a:t>BPSD</a:t>
            </a:r>
            <a:r>
              <a:rPr lang="ja-JP" altLang="ja-JP" kern="100" dirty="0">
                <a:latin typeface="Century"/>
                <a:ea typeface="ＭＳ Ｐ明朝"/>
                <a:cs typeface="Times New Roman"/>
              </a:rPr>
              <a:t>）に関して把握し、記載する必要がある。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さらに、どのような治療が行われているのか、主治医としてどのような支援が必要と考えるかなどを記載することが求められる。</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Bef>
                <a:spcPts val="626"/>
              </a:spcBef>
              <a:spcAft>
                <a:spcPts val="0"/>
              </a:spcAft>
            </a:pPr>
            <a:r>
              <a:rPr lang="ja-JP" altLang="ja-JP" u="sng" kern="100" dirty="0">
                <a:latin typeface="Century"/>
                <a:ea typeface="HGPｺﾞｼｯｸM"/>
                <a:cs typeface="Times New Roman"/>
              </a:rPr>
              <a:t>出 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pPr algn="just">
              <a:lnSpc>
                <a:spcPts val="1462"/>
              </a:lnSpc>
              <a:spcAft>
                <a:spcPts val="0"/>
              </a:spcAft>
            </a:pPr>
            <a:r>
              <a:rPr lang="ja-JP" altLang="ja-JP" kern="100" dirty="0">
                <a:latin typeface="Trebuchet MS"/>
                <a:ea typeface="HGPｺﾞｼｯｸM"/>
                <a:cs typeface="Times New Roman"/>
              </a:rPr>
              <a:t>「主治医意見書記載ガイドブック」</a:t>
            </a:r>
            <a:r>
              <a:rPr lang="ja-JP" altLang="ja-JP" kern="100" dirty="0">
                <a:latin typeface="Century"/>
                <a:ea typeface="Trebuchet MS"/>
                <a:cs typeface="Times New Roman"/>
              </a:rPr>
              <a:t> </a:t>
            </a:r>
            <a:r>
              <a:rPr lang="ja-JP" altLang="ja-JP" kern="100" dirty="0">
                <a:latin typeface="Trebuchet MS"/>
                <a:ea typeface="HGPｺﾞｼｯｸM"/>
                <a:cs typeface="Times New Roman"/>
              </a:rPr>
              <a:t>平成</a:t>
            </a:r>
            <a:r>
              <a:rPr lang="en-US" altLang="ja-JP" kern="100" dirty="0">
                <a:latin typeface="Trebuchet MS"/>
                <a:ea typeface="HGPｺﾞｼｯｸM"/>
                <a:cs typeface="Times New Roman"/>
              </a:rPr>
              <a:t>22</a:t>
            </a:r>
            <a:r>
              <a:rPr lang="ja-JP" altLang="ja-JP" kern="100" dirty="0">
                <a:latin typeface="Trebuchet MS"/>
                <a:ea typeface="HGPｺﾞｼｯｸM"/>
                <a:cs typeface="Times New Roman"/>
              </a:rPr>
              <a:t>年度</a:t>
            </a:r>
            <a:r>
              <a:rPr lang="ja-JP" altLang="ja-JP" kern="100" dirty="0">
                <a:latin typeface="Century"/>
                <a:ea typeface="Trebuchet MS"/>
                <a:cs typeface="Times New Roman"/>
              </a:rPr>
              <a:t> </a:t>
            </a:r>
            <a:r>
              <a:rPr lang="ja-JP" altLang="ja-JP" kern="100" dirty="0">
                <a:latin typeface="Trebuchet MS"/>
                <a:ea typeface="HGPｺﾞｼｯｸM"/>
                <a:cs typeface="Times New Roman"/>
              </a:rPr>
              <a:t>厚生労働省老人保健健康増進等事業</a:t>
            </a:r>
            <a:endParaRPr lang="ja-JP" altLang="ja-JP" kern="100" dirty="0">
              <a:latin typeface="Century"/>
              <a:ea typeface="ＭＳ 明朝"/>
              <a:cs typeface="Times New Roman"/>
            </a:endParaRPr>
          </a:p>
          <a:p>
            <a:pPr algn="just">
              <a:lnSpc>
                <a:spcPts val="1462"/>
              </a:lnSpc>
              <a:spcAft>
                <a:spcPts val="0"/>
              </a:spcAft>
            </a:pPr>
            <a:r>
              <a:rPr lang="ja-JP" altLang="ja-JP" kern="100" dirty="0">
                <a:latin typeface="Trebuchet MS"/>
                <a:ea typeface="HGPｺﾞｼｯｸM"/>
                <a:cs typeface="Times New Roman"/>
              </a:rPr>
              <a:t>「かかりつけ医</a:t>
            </a:r>
            <a:r>
              <a:rPr lang="ja-JP" altLang="ja-JP" kern="100" dirty="0">
                <a:latin typeface="Century"/>
                <a:ea typeface="Trebuchet MS"/>
                <a:cs typeface="Times New Roman"/>
              </a:rPr>
              <a:t> </a:t>
            </a:r>
            <a:r>
              <a:rPr lang="ja-JP" altLang="ja-JP" kern="100" dirty="0">
                <a:latin typeface="Trebuchet MS"/>
                <a:ea typeface="HGPｺﾞｼｯｸM"/>
                <a:cs typeface="Times New Roman"/>
              </a:rPr>
              <a:t>介護保険ガイド」</a:t>
            </a:r>
            <a:r>
              <a:rPr lang="en-US" altLang="ja-JP" kern="100" dirty="0">
                <a:latin typeface="Trebuchet MS"/>
                <a:ea typeface="HGPｺﾞｼｯｸM"/>
                <a:cs typeface="Times New Roman"/>
              </a:rPr>
              <a:t> p.58-69, </a:t>
            </a:r>
            <a:r>
              <a:rPr lang="ja-JP" altLang="ja-JP" kern="100" dirty="0" err="1">
                <a:latin typeface="Trebuchet MS"/>
                <a:ea typeface="HGPｺﾞｼｯｸM"/>
                <a:cs typeface="Times New Roman"/>
              </a:rPr>
              <a:t>じほう</a:t>
            </a:r>
            <a:r>
              <a:rPr lang="en-US" altLang="ja-JP" kern="100" dirty="0">
                <a:latin typeface="Trebuchet MS"/>
                <a:ea typeface="HGPｺﾞｼｯｸM"/>
                <a:cs typeface="Times New Roman"/>
              </a:rPr>
              <a:t>,</a:t>
            </a:r>
            <a:r>
              <a:rPr lang="ja-JP" altLang="ja-JP" kern="100" dirty="0">
                <a:latin typeface="Trebuchet MS"/>
                <a:ea typeface="HGPｺﾞｼｯｸM"/>
                <a:cs typeface="Times New Roman"/>
              </a:rPr>
              <a:t>　阿部</a:t>
            </a:r>
            <a:r>
              <a:rPr lang="ja-JP" altLang="ja-JP" kern="100" dirty="0">
                <a:latin typeface="Century"/>
                <a:ea typeface="Trebuchet MS"/>
                <a:cs typeface="Times New Roman"/>
              </a:rPr>
              <a:t> </a:t>
            </a:r>
            <a:r>
              <a:rPr lang="ja-JP" altLang="ja-JP" kern="100" dirty="0">
                <a:latin typeface="Trebuchet MS"/>
                <a:ea typeface="HGPｺﾞｼｯｸM"/>
                <a:cs typeface="Times New Roman"/>
              </a:rPr>
              <a:t>崇　</a:t>
            </a:r>
            <a:r>
              <a:rPr lang="en-US" altLang="ja-JP" kern="100" dirty="0">
                <a:latin typeface="Trebuchet MS"/>
                <a:ea typeface="HGPｺﾞｼｯｸM"/>
                <a:cs typeface="Times New Roman"/>
              </a:rPr>
              <a:t>(2013)</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ChangeArrowheads="1" noTextEdit="1"/>
          </p:cNvSpPr>
          <p:nvPr>
            <p:ph type="sldImg"/>
          </p:nvPr>
        </p:nvSpPr>
        <p:spPr>
          <a:xfrm>
            <a:off x="998538" y="766763"/>
            <a:ext cx="5121275" cy="3840162"/>
          </a:xfrm>
          <a:ln/>
        </p:spPr>
      </p:sp>
      <p:sp>
        <p:nvSpPr>
          <p:cNvPr id="209923" name="Rectangle 3"/>
          <p:cNvSpPr>
            <a:spLocks noGrp="1" noChangeArrowheads="1"/>
          </p:cNvSpPr>
          <p:nvPr>
            <p:ph type="body" idx="1"/>
          </p:nvPr>
        </p:nvSpPr>
        <p:spPr>
          <a:xfrm>
            <a:off x="709430" y="4862882"/>
            <a:ext cx="5680444" cy="4604341"/>
          </a:xfrm>
          <a:noFill/>
        </p:spPr>
        <p:txBody>
          <a:bodyPr lIns="95394" tIns="47698" rIns="95394" bIns="47698"/>
          <a:lstStyle/>
          <a:p>
            <a:pPr indent="159081" algn="just">
              <a:lnSpc>
                <a:spcPts val="1984"/>
              </a:lnSpc>
              <a:spcAft>
                <a:spcPts val="0"/>
              </a:spcAft>
            </a:pPr>
            <a:r>
              <a:rPr lang="ja-JP" altLang="ja-JP" kern="100" dirty="0">
                <a:latin typeface="HGPｺﾞｼｯｸM"/>
                <a:ea typeface="ＭＳ Ｐ明朝"/>
                <a:cs typeface="Times New Roman"/>
              </a:rPr>
              <a:t>認知症の人に関して、特に生活環境が重要であり、独居か家族と同居しているか、施設に入所しているか等で必要な支援は異なってくる。また、認知症の妻と二人暮らし、などの家族の状況や家族介護者の介護負担も把握し、記載することが望ましい。</a:t>
            </a:r>
            <a:endParaRPr lang="ja-JP" altLang="ja-JP" kern="100" dirty="0">
              <a:latin typeface="HGPｺﾞｼｯｸM"/>
              <a:cs typeface="Times New Roman"/>
            </a:endParaRPr>
          </a:p>
          <a:p>
            <a:pPr algn="just">
              <a:lnSpc>
                <a:spcPts val="1984"/>
              </a:lnSpc>
              <a:spcAft>
                <a:spcPts val="0"/>
              </a:spcAft>
            </a:pPr>
            <a:r>
              <a:rPr lang="ja-JP" altLang="ja-JP" kern="100" dirty="0">
                <a:latin typeface="HGPｺﾞｼｯｸM"/>
                <a:ea typeface="ＭＳ Ｐ明朝"/>
                <a:cs typeface="Times New Roman"/>
              </a:rPr>
              <a:t>経過や頻度の把握・記載も重要であり、例えば徘徊やもの盗られ妄想等が毎日あるのと年に</a:t>
            </a:r>
            <a:r>
              <a:rPr lang="en-US" altLang="ja-JP" kern="100" dirty="0">
                <a:latin typeface="HGPｺﾞｼｯｸM"/>
                <a:ea typeface="ＭＳ Ｐ明朝"/>
                <a:cs typeface="Times New Roman"/>
              </a:rPr>
              <a:t>1</a:t>
            </a:r>
            <a:r>
              <a:rPr lang="ja-JP" altLang="ja-JP" kern="100" dirty="0">
                <a:latin typeface="HGPｺﾞｼｯｸM"/>
                <a:ea typeface="ＭＳ Ｐ明朝"/>
                <a:cs typeface="Times New Roman"/>
              </a:rPr>
              <a:t>回あるのでは介護負担は全く異なる。</a:t>
            </a:r>
            <a:endParaRPr lang="ja-JP" altLang="ja-JP" kern="100" dirty="0">
              <a:latin typeface="HGPｺﾞｼｯｸM"/>
              <a:cs typeface="Times New Roman"/>
            </a:endParaRPr>
          </a:p>
          <a:p>
            <a:pPr indent="159081" algn="just">
              <a:lnSpc>
                <a:spcPts val="1984"/>
              </a:lnSpc>
              <a:spcAft>
                <a:spcPts val="0"/>
              </a:spcAft>
            </a:pPr>
            <a:r>
              <a:rPr lang="ja-JP" altLang="ja-JP" kern="100" dirty="0">
                <a:latin typeface="HGPｺﾞｼｯｸM"/>
                <a:ea typeface="ＭＳ Ｐ明朝"/>
                <a:cs typeface="Times New Roman"/>
              </a:rPr>
              <a:t>現在ある困難や危険性及び今後予想される困難や危険性に関して、火の不始末や外出し行方不明になる、経済被害にあう等、本人・家族の生命・財産に影響を与える事柄についても評価しておくことが望ましい。</a:t>
            </a:r>
            <a:endParaRPr lang="ja-JP" altLang="ja-JP" kern="100" dirty="0">
              <a:latin typeface="HGPｺﾞｼｯｸM"/>
              <a:cs typeface="Times New Roman"/>
            </a:endParaRPr>
          </a:p>
          <a:p>
            <a:pPr indent="159081" algn="just">
              <a:lnSpc>
                <a:spcPts val="1984"/>
              </a:lnSpc>
              <a:spcAft>
                <a:spcPts val="0"/>
              </a:spcAft>
            </a:pPr>
            <a:r>
              <a:rPr lang="ja-JP" altLang="ja-JP" kern="100" dirty="0">
                <a:latin typeface="HGPｺﾞｼｯｸM"/>
                <a:ea typeface="ＭＳ Ｐ明朝"/>
                <a:cs typeface="Times New Roman"/>
              </a:rPr>
              <a:t>身体合併症の状況、例えば糖尿病や高血圧症の内服管理ができていないなどの情報もケアプランを作成する際に必要と考えられる。</a:t>
            </a:r>
            <a:endParaRPr lang="ja-JP" altLang="ja-JP" kern="100" dirty="0">
              <a:latin typeface="HGPｺﾞｼｯｸM"/>
              <a:cs typeface="Times New Roman"/>
            </a:endParaRPr>
          </a:p>
          <a:p>
            <a:pPr indent="159081" algn="just">
              <a:lnSpc>
                <a:spcPts val="1984"/>
              </a:lnSpc>
              <a:spcAft>
                <a:spcPts val="0"/>
              </a:spcAft>
            </a:pPr>
            <a:r>
              <a:rPr lang="ja-JP" altLang="ja-JP" kern="100" dirty="0">
                <a:latin typeface="HGPｺﾞｼｯｸM"/>
                <a:ea typeface="ＭＳ Ｐ明朝"/>
                <a:cs typeface="Times New Roman"/>
              </a:rPr>
              <a:t>また、認定評価に際しての留意事項も重要である。例えば、レビー小体型認知症で認知機能が激しく変動する場合は認定調査員が評価した時間で大きく変わる可能性があり、アルツハイマー型認知症でとりつくろいが強いと軽く判定される可能性もある。こういった情報は主治医でなければ提供できない可能性が高く、特に重要度が高い。</a:t>
            </a:r>
            <a:endParaRPr lang="ja-JP" altLang="ja-JP" kern="100" dirty="0">
              <a:latin typeface="HGPｺﾞｼｯｸM"/>
              <a:cs typeface="Times New Roman"/>
            </a:endParaRPr>
          </a:p>
          <a:p>
            <a:pPr algn="just">
              <a:lnSpc>
                <a:spcPts val="1984"/>
              </a:lnSpc>
              <a:spcAft>
                <a:spcPts val="0"/>
              </a:spcAft>
            </a:pPr>
            <a:r>
              <a:rPr lang="en-US" altLang="ja-JP" kern="100" dirty="0">
                <a:latin typeface="ＭＳ Ｐ明朝"/>
                <a:cs typeface="Times New Roman"/>
              </a:rPr>
              <a:t> </a:t>
            </a:r>
            <a:r>
              <a:rPr lang="ja-JP" altLang="ja-JP" u="sng" kern="100" dirty="0" smtClean="0">
                <a:latin typeface="Century"/>
                <a:ea typeface="HGPｺﾞｼｯｸM"/>
                <a:cs typeface="Times New Roman"/>
              </a:rPr>
              <a:t>出 </a:t>
            </a:r>
            <a:r>
              <a:rPr lang="ja-JP" altLang="ja-JP" u="sng" kern="100" dirty="0">
                <a:latin typeface="Century"/>
                <a:ea typeface="HGPｺﾞｼｯｸM"/>
                <a:cs typeface="Times New Roman"/>
              </a:rPr>
              <a:t>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pPr algn="just">
              <a:lnSpc>
                <a:spcPts val="1462"/>
              </a:lnSpc>
              <a:spcAft>
                <a:spcPts val="0"/>
              </a:spcAft>
            </a:pPr>
            <a:r>
              <a:rPr lang="ja-JP" altLang="ja-JP" kern="100" dirty="0">
                <a:latin typeface="Trebuchet MS"/>
                <a:ea typeface="HGPｺﾞｼｯｸM"/>
                <a:cs typeface="Times New Roman"/>
              </a:rPr>
              <a:t>「主治医意見書記載ガイドブック」</a:t>
            </a:r>
            <a:r>
              <a:rPr lang="ja-JP" altLang="ja-JP" kern="100" dirty="0">
                <a:latin typeface="Century"/>
                <a:ea typeface="Trebuchet MS"/>
                <a:cs typeface="Times New Roman"/>
              </a:rPr>
              <a:t> </a:t>
            </a:r>
            <a:r>
              <a:rPr lang="ja-JP" altLang="ja-JP" kern="100" dirty="0">
                <a:latin typeface="Trebuchet MS"/>
                <a:ea typeface="HGPｺﾞｼｯｸM"/>
                <a:cs typeface="Times New Roman"/>
              </a:rPr>
              <a:t>平成</a:t>
            </a:r>
            <a:r>
              <a:rPr lang="en-US" altLang="ja-JP" kern="100" dirty="0">
                <a:latin typeface="Trebuchet MS"/>
                <a:ea typeface="HGPｺﾞｼｯｸM"/>
                <a:cs typeface="Times New Roman"/>
              </a:rPr>
              <a:t>22</a:t>
            </a:r>
            <a:r>
              <a:rPr lang="ja-JP" altLang="ja-JP" kern="100" dirty="0">
                <a:latin typeface="Trebuchet MS"/>
                <a:ea typeface="HGPｺﾞｼｯｸM"/>
                <a:cs typeface="Times New Roman"/>
              </a:rPr>
              <a:t>年度</a:t>
            </a:r>
            <a:r>
              <a:rPr lang="ja-JP" altLang="ja-JP" kern="100" dirty="0">
                <a:latin typeface="Century"/>
                <a:ea typeface="Trebuchet MS"/>
                <a:cs typeface="Times New Roman"/>
              </a:rPr>
              <a:t> </a:t>
            </a:r>
            <a:r>
              <a:rPr lang="ja-JP" altLang="ja-JP" kern="100" dirty="0">
                <a:latin typeface="Trebuchet MS"/>
                <a:ea typeface="HGPｺﾞｼｯｸM"/>
                <a:cs typeface="Times New Roman"/>
              </a:rPr>
              <a:t>厚生労働省老人保健健康増進等事業</a:t>
            </a:r>
            <a:endParaRPr lang="ja-JP" altLang="ja-JP" kern="100" dirty="0">
              <a:latin typeface="Century"/>
              <a:ea typeface="ＭＳ 明朝"/>
              <a:cs typeface="Times New Roman"/>
            </a:endParaRPr>
          </a:p>
          <a:p>
            <a:r>
              <a:rPr lang="ja-JP" altLang="ja-JP" kern="100" dirty="0">
                <a:latin typeface="Trebuchet MS"/>
                <a:ea typeface="HGPｺﾞｼｯｸM"/>
                <a:cs typeface="Times New Roman"/>
              </a:rPr>
              <a:t>「かかりつけ医</a:t>
            </a:r>
            <a:r>
              <a:rPr lang="ja-JP" altLang="ja-JP" kern="100" dirty="0">
                <a:ea typeface="Trebuchet MS"/>
                <a:cs typeface="Times New Roman"/>
              </a:rPr>
              <a:t> </a:t>
            </a:r>
            <a:r>
              <a:rPr lang="ja-JP" altLang="ja-JP" kern="100" dirty="0">
                <a:latin typeface="Trebuchet MS"/>
                <a:ea typeface="HGPｺﾞｼｯｸM"/>
                <a:cs typeface="Times New Roman"/>
              </a:rPr>
              <a:t>介護保険ガイド」</a:t>
            </a:r>
            <a:r>
              <a:rPr lang="en-US" altLang="ja-JP" kern="100" dirty="0">
                <a:latin typeface="Trebuchet MS"/>
                <a:ea typeface="HGPｺﾞｼｯｸM"/>
                <a:cs typeface="Times New Roman"/>
              </a:rPr>
              <a:t> p.58-69, </a:t>
            </a:r>
            <a:r>
              <a:rPr lang="ja-JP" altLang="ja-JP" kern="100" dirty="0" err="1">
                <a:latin typeface="Trebuchet MS"/>
                <a:ea typeface="HGPｺﾞｼｯｸM"/>
                <a:cs typeface="Times New Roman"/>
              </a:rPr>
              <a:t>じほう</a:t>
            </a:r>
            <a:r>
              <a:rPr lang="en-US" altLang="ja-JP" kern="100" dirty="0">
                <a:latin typeface="Trebuchet MS"/>
                <a:ea typeface="HGPｺﾞｼｯｸM"/>
                <a:cs typeface="Times New Roman"/>
              </a:rPr>
              <a:t>,</a:t>
            </a:r>
            <a:r>
              <a:rPr lang="ja-JP" altLang="ja-JP" kern="100" dirty="0">
                <a:latin typeface="Trebuchet MS"/>
                <a:ea typeface="HGPｺﾞｼｯｸM"/>
                <a:cs typeface="Times New Roman"/>
              </a:rPr>
              <a:t>　阿部</a:t>
            </a:r>
            <a:r>
              <a:rPr lang="ja-JP" altLang="ja-JP" kern="100" dirty="0">
                <a:ea typeface="Trebuchet MS"/>
                <a:cs typeface="Times New Roman"/>
              </a:rPr>
              <a:t> </a:t>
            </a:r>
            <a:r>
              <a:rPr lang="ja-JP" altLang="ja-JP" kern="100" dirty="0">
                <a:latin typeface="Trebuchet MS"/>
                <a:ea typeface="HGPｺﾞｼｯｸM"/>
                <a:cs typeface="Times New Roman"/>
              </a:rPr>
              <a:t>崇　</a:t>
            </a:r>
            <a:r>
              <a:rPr lang="en-US" altLang="ja-JP" kern="100" dirty="0">
                <a:latin typeface="Trebuchet MS"/>
                <a:ea typeface="HGPｺﾞｼｯｸM"/>
                <a:cs typeface="Times New Roman"/>
              </a:rPr>
              <a:t>(2013)</a:t>
            </a:r>
            <a:endParaRPr lang="ja-JP" altLang="ja-JP"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xfrm>
            <a:off x="998538" y="766763"/>
            <a:ext cx="5121275" cy="3840162"/>
          </a:xfrm>
          <a:ln/>
        </p:spPr>
      </p:sp>
      <p:sp>
        <p:nvSpPr>
          <p:cNvPr id="210947" name="Rectangle 3"/>
          <p:cNvSpPr>
            <a:spLocks noGrp="1" noChangeArrowheads="1"/>
          </p:cNvSpPr>
          <p:nvPr>
            <p:ph type="body" idx="1"/>
          </p:nvPr>
        </p:nvSpPr>
        <p:spPr>
          <a:xfrm>
            <a:off x="709430" y="4862882"/>
            <a:ext cx="5680444" cy="4604341"/>
          </a:xfrm>
          <a:noFill/>
        </p:spPr>
        <p:txBody>
          <a:bodyPr lIns="95379" tIns="47690" rIns="95379" bIns="47690"/>
          <a:lstStyle/>
          <a:p>
            <a:pPr indent="159081" algn="just">
              <a:lnSpc>
                <a:spcPts val="2088"/>
              </a:lnSpc>
              <a:spcAft>
                <a:spcPts val="0"/>
              </a:spcAft>
            </a:pPr>
            <a:r>
              <a:rPr lang="ja-JP" altLang="ja-JP" kern="100" dirty="0">
                <a:latin typeface="HGPｺﾞｼｯｸM"/>
                <a:ea typeface="ＭＳ Ｐ明朝"/>
                <a:cs typeface="Times New Roman"/>
              </a:rPr>
              <a:t>認知症高齢者の日常生活自立度は主治医意見書や認定調査、介護保険サービスの加算要件などで使用されている。通常、認知症の重症度は認知機能と日常生活の障害の程度で評価されることが多いが、この尺度は日常生活活動（</a:t>
            </a:r>
            <a:r>
              <a:rPr lang="en-US" altLang="ja-JP" kern="100" dirty="0">
                <a:latin typeface="HGPｺﾞｼｯｸM"/>
                <a:ea typeface="ＭＳ Ｐ明朝"/>
                <a:cs typeface="Times New Roman"/>
              </a:rPr>
              <a:t>ADL</a:t>
            </a:r>
            <a:r>
              <a:rPr lang="ja-JP" altLang="ja-JP" kern="100" dirty="0">
                <a:latin typeface="HGPｺﾞｼｯｸM"/>
                <a:ea typeface="ＭＳ Ｐ明朝"/>
                <a:cs typeface="Times New Roman"/>
              </a:rPr>
              <a:t>）と行動・心理症状（</a:t>
            </a:r>
            <a:r>
              <a:rPr lang="en-US" altLang="ja-JP" kern="100" dirty="0">
                <a:latin typeface="HGPｺﾞｼｯｸM"/>
                <a:ea typeface="ＭＳ Ｐ明朝"/>
                <a:cs typeface="Times New Roman"/>
              </a:rPr>
              <a:t>BPSD</a:t>
            </a:r>
            <a:r>
              <a:rPr lang="ja-JP" altLang="ja-JP" kern="100" dirty="0">
                <a:latin typeface="HGPｺﾞｼｯｸM"/>
                <a:ea typeface="ＭＳ Ｐ明朝"/>
                <a:cs typeface="Times New Roman"/>
              </a:rPr>
              <a:t>）の</a:t>
            </a:r>
            <a:r>
              <a:rPr lang="en-US" altLang="ja-JP" kern="100" dirty="0">
                <a:latin typeface="HGPｺﾞｼｯｸM"/>
                <a:ea typeface="ＭＳ Ｐ明朝"/>
                <a:cs typeface="Times New Roman"/>
              </a:rPr>
              <a:t>2</a:t>
            </a:r>
            <a:r>
              <a:rPr lang="ja-JP" altLang="ja-JP" kern="100" dirty="0">
                <a:latin typeface="HGPｺﾞｼｯｸM"/>
                <a:ea typeface="ＭＳ Ｐ明朝"/>
                <a:cs typeface="Times New Roman"/>
              </a:rPr>
              <a:t>軸で評価されるため注意を要する。例えば、行動・心理症状（</a:t>
            </a:r>
            <a:r>
              <a:rPr lang="en-US" altLang="ja-JP" kern="100" dirty="0">
                <a:latin typeface="HGPｺﾞｼｯｸM"/>
                <a:ea typeface="ＭＳ Ｐ明朝"/>
                <a:cs typeface="Times New Roman"/>
              </a:rPr>
              <a:t>BPSD</a:t>
            </a:r>
            <a:r>
              <a:rPr lang="ja-JP" altLang="ja-JP" kern="100" dirty="0">
                <a:latin typeface="HGPｺﾞｼｯｸM"/>
                <a:ea typeface="ＭＳ Ｐ明朝"/>
                <a:cs typeface="Times New Roman"/>
              </a:rPr>
              <a:t>）がほとんどない状態で、買い物ができない、</a:t>
            </a:r>
            <a:r>
              <a:rPr lang="en-US" altLang="ja-JP" kern="100" dirty="0">
                <a:latin typeface="HGPｺﾞｼｯｸM"/>
                <a:ea typeface="ＭＳ Ｐ明朝"/>
                <a:cs typeface="Times New Roman"/>
              </a:rPr>
              <a:t>ATM</a:t>
            </a:r>
            <a:r>
              <a:rPr lang="ja-JP" altLang="ja-JP" kern="100" dirty="0">
                <a:latin typeface="HGPｺﾞｼｯｸM"/>
                <a:ea typeface="ＭＳ Ｐ明朝"/>
                <a:cs typeface="Times New Roman"/>
              </a:rPr>
              <a:t>が使えないなど家庭外での手段的</a:t>
            </a:r>
            <a:r>
              <a:rPr lang="en-US" altLang="ja-JP" kern="100" dirty="0">
                <a:latin typeface="HGPｺﾞｼｯｸM"/>
                <a:ea typeface="ＭＳ Ｐ明朝"/>
                <a:cs typeface="Times New Roman"/>
              </a:rPr>
              <a:t>ADL</a:t>
            </a:r>
            <a:r>
              <a:rPr lang="ja-JP" altLang="ja-JP" kern="100" dirty="0">
                <a:latin typeface="HGPｺﾞｼｯｸM"/>
                <a:ea typeface="ＭＳ Ｐ明朝"/>
                <a:cs typeface="Times New Roman"/>
              </a:rPr>
              <a:t>が難しくなるとⅡ</a:t>
            </a:r>
            <a:r>
              <a:rPr lang="en-US" altLang="ja-JP" kern="100" dirty="0">
                <a:latin typeface="HGPｺﾞｼｯｸM"/>
                <a:ea typeface="ＭＳ Ｐ明朝"/>
                <a:cs typeface="Times New Roman"/>
              </a:rPr>
              <a:t>a</a:t>
            </a:r>
            <a:r>
              <a:rPr lang="ja-JP" altLang="ja-JP" kern="100" dirty="0" err="1">
                <a:latin typeface="HGPｺﾞｼｯｸM"/>
                <a:ea typeface="ＭＳ Ｐ明朝"/>
                <a:cs typeface="Times New Roman"/>
              </a:rPr>
              <a:t>、</a:t>
            </a:r>
            <a:r>
              <a:rPr lang="ja-JP" altLang="ja-JP" kern="100" dirty="0">
                <a:latin typeface="HGPｺﾞｼｯｸM"/>
                <a:ea typeface="ＭＳ Ｐ明朝"/>
                <a:cs typeface="Times New Roman"/>
              </a:rPr>
              <a:t>服薬管理など家庭内での手段的</a:t>
            </a:r>
            <a:r>
              <a:rPr lang="en-US" altLang="ja-JP" kern="100" dirty="0">
                <a:latin typeface="HGPｺﾞｼｯｸM"/>
                <a:ea typeface="ＭＳ Ｐ明朝"/>
                <a:cs typeface="Times New Roman"/>
              </a:rPr>
              <a:t>ADL</a:t>
            </a:r>
            <a:r>
              <a:rPr lang="ja-JP" altLang="ja-JP" kern="100" dirty="0">
                <a:latin typeface="HGPｺﾞｼｯｸM"/>
                <a:ea typeface="ＭＳ Ｐ明朝"/>
                <a:cs typeface="Times New Roman"/>
              </a:rPr>
              <a:t>が障害されるとⅡ</a:t>
            </a:r>
            <a:r>
              <a:rPr lang="en-US" altLang="ja-JP" kern="100" dirty="0">
                <a:latin typeface="HGPｺﾞｼｯｸM"/>
                <a:ea typeface="ＭＳ Ｐ明朝"/>
                <a:cs typeface="Times New Roman"/>
              </a:rPr>
              <a:t>b</a:t>
            </a:r>
            <a:r>
              <a:rPr lang="ja-JP" altLang="ja-JP" kern="100" dirty="0" err="1">
                <a:latin typeface="HGPｺﾞｼｯｸM"/>
                <a:ea typeface="ＭＳ Ｐ明朝"/>
                <a:cs typeface="Times New Roman"/>
              </a:rPr>
              <a:t>、</a:t>
            </a:r>
            <a:r>
              <a:rPr lang="ja-JP" altLang="ja-JP" kern="100" dirty="0">
                <a:latin typeface="HGPｺﾞｼｯｸM"/>
                <a:ea typeface="ＭＳ Ｐ明朝"/>
                <a:cs typeface="Times New Roman"/>
              </a:rPr>
              <a:t>着替えや入浴など基本的な生活活動に介護が必要になるとⅢ</a:t>
            </a:r>
            <a:r>
              <a:rPr lang="en-US" altLang="ja-JP" kern="100" dirty="0">
                <a:latin typeface="HGPｺﾞｼｯｸM"/>
                <a:ea typeface="ＭＳ Ｐ明朝"/>
                <a:cs typeface="Times New Roman"/>
              </a:rPr>
              <a:t>a</a:t>
            </a:r>
            <a:r>
              <a:rPr lang="ja-JP" altLang="ja-JP" kern="100" dirty="0" err="1">
                <a:latin typeface="HGPｺﾞｼｯｸM"/>
                <a:ea typeface="ＭＳ Ｐ明朝"/>
                <a:cs typeface="Times New Roman"/>
              </a:rPr>
              <a:t>、</a:t>
            </a:r>
            <a:r>
              <a:rPr lang="ja-JP" altLang="ja-JP" kern="100" dirty="0">
                <a:latin typeface="HGPｺﾞｼｯｸM"/>
                <a:ea typeface="ＭＳ Ｐ明朝"/>
                <a:cs typeface="Times New Roman"/>
              </a:rPr>
              <a:t>全てができなくなって常に介護が必要になるとⅣになる。しかし、</a:t>
            </a:r>
            <a:r>
              <a:rPr lang="en-US" altLang="ja-JP" kern="100" dirty="0">
                <a:latin typeface="HGPｺﾞｼｯｸM"/>
                <a:ea typeface="ＭＳ Ｐ明朝"/>
                <a:cs typeface="Times New Roman"/>
              </a:rPr>
              <a:t>ADL</a:t>
            </a:r>
            <a:r>
              <a:rPr lang="ja-JP" altLang="ja-JP" kern="100" dirty="0">
                <a:latin typeface="HGPｺﾞｼｯｸM"/>
                <a:ea typeface="ＭＳ Ｐ明朝"/>
                <a:cs typeface="Times New Roman"/>
              </a:rPr>
              <a:t>が自立していても例えば昼間に徘徊などの行動・心理症状（</a:t>
            </a:r>
            <a:r>
              <a:rPr lang="en-US" altLang="ja-JP" kern="100" dirty="0">
                <a:latin typeface="HGPｺﾞｼｯｸM"/>
                <a:ea typeface="ＭＳ Ｐ明朝"/>
                <a:cs typeface="Times New Roman"/>
              </a:rPr>
              <a:t>BPSD</a:t>
            </a:r>
            <a:r>
              <a:rPr lang="ja-JP" altLang="ja-JP" kern="100" dirty="0">
                <a:latin typeface="HGPｺﾞｼｯｸM"/>
                <a:ea typeface="ＭＳ Ｐ明朝"/>
                <a:cs typeface="Times New Roman"/>
              </a:rPr>
              <a:t>）があればⅢ</a:t>
            </a:r>
            <a:r>
              <a:rPr lang="en-US" altLang="ja-JP" kern="100" dirty="0">
                <a:latin typeface="HGPｺﾞｼｯｸM"/>
                <a:ea typeface="ＭＳ Ｐ明朝"/>
                <a:cs typeface="Times New Roman"/>
              </a:rPr>
              <a:t>a</a:t>
            </a:r>
            <a:r>
              <a:rPr lang="ja-JP" altLang="ja-JP" kern="100" dirty="0">
                <a:latin typeface="HGPｺﾞｼｯｸM"/>
                <a:ea typeface="ＭＳ Ｐ明朝"/>
                <a:cs typeface="Times New Roman"/>
              </a:rPr>
              <a:t>になり、夜間にあればⅢ</a:t>
            </a:r>
            <a:r>
              <a:rPr lang="ja-JP" altLang="ja-JP" kern="100" dirty="0" err="1">
                <a:latin typeface="HGPｺﾞｼｯｸM"/>
                <a:ea typeface="ＭＳ Ｐ明朝"/>
                <a:cs typeface="Times New Roman"/>
              </a:rPr>
              <a:t>ｂ</a:t>
            </a:r>
            <a:r>
              <a:rPr lang="ja-JP" altLang="ja-JP" kern="100" dirty="0">
                <a:latin typeface="HGPｺﾞｼｯｸM"/>
                <a:ea typeface="ＭＳ Ｐ明朝"/>
                <a:cs typeface="Times New Roman"/>
              </a:rPr>
              <a:t>ということになる。更に激しい精神症状や身体合併症があって専門的な医療を必要とする場合</a:t>
            </a:r>
            <a:r>
              <a:rPr lang="en-US" altLang="ja-JP" kern="100" dirty="0">
                <a:latin typeface="HGPｺﾞｼｯｸM"/>
                <a:ea typeface="ＭＳ Ｐ明朝"/>
                <a:cs typeface="Times New Roman"/>
              </a:rPr>
              <a:t>M</a:t>
            </a:r>
            <a:r>
              <a:rPr lang="ja-JP" altLang="ja-JP" kern="100" dirty="0" err="1">
                <a:latin typeface="HGPｺﾞｼｯｸM"/>
                <a:ea typeface="ＭＳ Ｐ明朝"/>
                <a:cs typeface="Times New Roman"/>
              </a:rPr>
              <a:t>と評</a:t>
            </a:r>
            <a:r>
              <a:rPr lang="ja-JP" altLang="ja-JP" kern="100" dirty="0">
                <a:latin typeface="HGPｺﾞｼｯｸM"/>
                <a:ea typeface="ＭＳ Ｐ明朝"/>
                <a:cs typeface="Times New Roman"/>
              </a:rPr>
              <a:t>価される。</a:t>
            </a:r>
            <a:endParaRPr lang="ja-JP" altLang="ja-JP" kern="100" dirty="0">
              <a:latin typeface="HGPｺﾞｼｯｸM"/>
              <a:cs typeface="Times New Roman"/>
            </a:endParaRPr>
          </a:p>
          <a:p>
            <a:r>
              <a:rPr lang="ja-JP" altLang="ja-JP" kern="100" dirty="0">
                <a:ea typeface="ＭＳ Ｐ明朝"/>
                <a:cs typeface="Times New Roman"/>
              </a:rPr>
              <a:t>また、下図は、自立度判定のプロセスをフローチャート化したものであり、合わせて参考にして頂きたい</a:t>
            </a:r>
            <a:r>
              <a:rPr lang="ja-JP" altLang="ja-JP" kern="100" dirty="0" smtClean="0">
                <a:ea typeface="ＭＳ Ｐ明朝"/>
                <a:cs typeface="Times New Roman"/>
              </a:rPr>
              <a:t>。</a:t>
            </a:r>
            <a:endParaRPr lang="en-US" altLang="ja-JP" kern="100" dirty="0" smtClean="0">
              <a:ea typeface="ＭＳ Ｐ明朝"/>
              <a:cs typeface="Times New Roman"/>
            </a:endParaRPr>
          </a:p>
          <a:p>
            <a:endParaRPr lang="en-US" altLang="ja-JP" kern="100" dirty="0">
              <a:ea typeface="ＭＳ Ｐ明朝"/>
              <a:cs typeface="Times New Roman"/>
            </a:endParaRPr>
          </a:p>
          <a:p>
            <a:r>
              <a:rPr lang="ja-JP" altLang="en-US" kern="100" dirty="0" smtClean="0">
                <a:ea typeface="ＭＳ Ｐ明朝"/>
                <a:cs typeface="Times New Roman"/>
              </a:rPr>
              <a:t>図表あり</a:t>
            </a:r>
            <a:endParaRPr lang="ja-JP" altLang="ja-JP"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9081" algn="just">
              <a:lnSpc>
                <a:spcPts val="2088"/>
              </a:lnSpc>
              <a:spcAft>
                <a:spcPts val="0"/>
              </a:spcAft>
            </a:pPr>
            <a:r>
              <a:rPr lang="ja-JP" altLang="ja-JP" kern="100" dirty="0">
                <a:latin typeface="HGPｺﾞｼｯｸM"/>
                <a:ea typeface="ＭＳ Ｐ明朝"/>
                <a:cs typeface="Times New Roman"/>
              </a:rPr>
              <a:t>かかりつけ医にとって多職種との連携を図ることの第一の意味は、生活上の状況に関する情報を得られることにある。認知症の診断には生活状況に関する情報が欠かせないことおよび介護者から得られる情報は不十分なことが少なくないことを考えれば明らかであろう。</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特に最近増加が指摘されている独居世帯では、多職種との連携なしに診断はおろか治療さえままならない。かかりつけ医が行うことができる介入の大きな部分に薬物療法があるが、独居例では認知症の重症度が軽度であっても服薬の管理を期待することはできず、多職種とのチームワークなしに薬物療法を行い、服薬の確認をすることができない。</a:t>
            </a:r>
            <a:endParaRPr lang="ja-JP" altLang="ja-JP" kern="100" dirty="0">
              <a:latin typeface="HGPｺﾞｼｯｸM"/>
              <a:cs typeface="Times New Roman"/>
            </a:endParaRPr>
          </a:p>
          <a:p>
            <a:endParaRPr kumimoji="1" lang="ja-JP" altLang="en-US" dirty="0"/>
          </a:p>
        </p:txBody>
      </p:sp>
    </p:spTree>
    <p:extLst>
      <p:ext uri="{BB962C8B-B14F-4D97-AF65-F5344CB8AC3E}">
        <p14:creationId xmlns:p14="http://schemas.microsoft.com/office/powerpoint/2010/main" val="1883082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spect="1" noChangeArrowheads="1" noTextEdit="1"/>
          </p:cNvSpPr>
          <p:nvPr>
            <p:ph type="sldImg"/>
          </p:nvPr>
        </p:nvSpPr>
        <p:spPr>
          <a:xfrm>
            <a:off x="998538" y="766763"/>
            <a:ext cx="5121275" cy="3840162"/>
          </a:xfrm>
          <a:ln/>
        </p:spPr>
      </p:sp>
      <p:sp>
        <p:nvSpPr>
          <p:cNvPr id="211971" name="Rectangle 3"/>
          <p:cNvSpPr>
            <a:spLocks noGrp="1" noChangeArrowheads="1"/>
          </p:cNvSpPr>
          <p:nvPr>
            <p:ph type="body" idx="1"/>
          </p:nvPr>
        </p:nvSpPr>
        <p:spPr>
          <a:xfrm>
            <a:off x="945349" y="4861235"/>
            <a:ext cx="5208606" cy="4605988"/>
          </a:xfrm>
          <a:noFill/>
        </p:spPr>
        <p:txBody>
          <a:bodyPr lIns="95394" tIns="47698" rIns="95394" bIns="47698"/>
          <a:lstStyle/>
          <a:p>
            <a:pPr defTabSz="914253" eaLnBrk="1" hangingPunct="1">
              <a:defRPr/>
            </a:pPr>
            <a:r>
              <a:rPr lang="ja-JP" altLang="en-US" dirty="0" smtClean="0"/>
              <a:t>かかりつけ医に求められる認知症の医療に関するまとめである。どこまで診断し治療するかは、診療科や地域の資源等 の状況によるが、増加する認知症に対応するためには今後はある程度の診断･治療が求められるようになってくるであろう。</a:t>
            </a:r>
          </a:p>
          <a:p>
            <a:pPr eaLnBrk="1" hangingPunct="1"/>
            <a:endParaRPr lang="ja-JP" altLang="ja-JP"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22" name="Rectangle 2"/>
          <p:cNvSpPr>
            <a:spLocks noGrp="1" noRot="1" noChangeAspect="1" noChangeArrowheads="1" noTextEdit="1"/>
          </p:cNvSpPr>
          <p:nvPr>
            <p:ph type="sldImg"/>
          </p:nvPr>
        </p:nvSpPr>
        <p:spPr>
          <a:xfrm>
            <a:off x="992188" y="768350"/>
            <a:ext cx="5119687" cy="3838575"/>
          </a:xfrm>
          <a:ln/>
        </p:spPr>
      </p:sp>
      <p:sp>
        <p:nvSpPr>
          <p:cNvPr id="214023" name="Rectangle 3"/>
          <p:cNvSpPr>
            <a:spLocks noGrp="1" noChangeArrowheads="1"/>
          </p:cNvSpPr>
          <p:nvPr>
            <p:ph type="body" idx="1"/>
          </p:nvPr>
        </p:nvSpPr>
        <p:spPr>
          <a:noFill/>
        </p:spPr>
        <p:txBody>
          <a:bodyPr lIns="95376" tIns="47688" rIns="95376" bIns="47688"/>
          <a:lstStyle/>
          <a:p>
            <a:pPr eaLnBrk="1" hangingPunct="1"/>
            <a:endParaRPr lang="ja-JP" altLang="ja-JP"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8" name="Rectangle 2"/>
          <p:cNvSpPr>
            <a:spLocks noGrp="1" noRot="1" noChangeAspect="1" noChangeArrowheads="1" noTextEdit="1"/>
          </p:cNvSpPr>
          <p:nvPr>
            <p:ph type="sldImg"/>
          </p:nvPr>
        </p:nvSpPr>
        <p:spPr>
          <a:xfrm>
            <a:off x="1001713" y="768350"/>
            <a:ext cx="5119687" cy="3838575"/>
          </a:xfrm>
          <a:ln/>
        </p:spPr>
      </p:sp>
      <p:sp>
        <p:nvSpPr>
          <p:cNvPr id="216069" name="Rectangle 3"/>
          <p:cNvSpPr>
            <a:spLocks noGrp="1" noChangeArrowheads="1"/>
          </p:cNvSpPr>
          <p:nvPr>
            <p:ph type="body" idx="1"/>
          </p:nvPr>
        </p:nvSpPr>
        <p:spPr>
          <a:noFill/>
        </p:spPr>
        <p:txBody>
          <a:bodyPr lIns="68423" tIns="34211" rIns="68423" bIns="34211"/>
          <a:lstStyle/>
          <a:p>
            <a:pPr indent="159081" algn="just">
              <a:lnSpc>
                <a:spcPts val="2088"/>
              </a:lnSpc>
              <a:spcAft>
                <a:spcPts val="0"/>
              </a:spcAft>
            </a:pPr>
            <a:r>
              <a:rPr lang="ja-JP" altLang="ja-JP" kern="100" dirty="0">
                <a:latin typeface="HGPｺﾞｼｯｸM"/>
                <a:ea typeface="ＭＳ Ｐ明朝"/>
                <a:cs typeface="Times New Roman"/>
              </a:rPr>
              <a:t>米国精神医学会による認知症の診断基準を示す。国際的にも最も一般的な考え方である。意識障害がないことが前提となるが、記憶障害に加えて、それ以外の認知機能障害、つまり判断力の障害や実行機能障害が認められ、それらの障害によって日常の社会生活や対人関係に支障を来たし、病因として器質性病変の存在が確認あるいは推定され、うつ病などが除外されれば認知症ということにな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病因には身体疾患も含まれ、経過は非可逆性とは限らない。高齢者のみにみられる病態でもない。この考え方は操作的な基準ではないが、信頼性と妥当性は米国神経学会によっても確認されている。</a:t>
            </a:r>
            <a:endParaRPr lang="ja-JP" altLang="ja-JP" kern="100" dirty="0">
              <a:latin typeface="HGPｺﾞｼｯｸM"/>
              <a:cs typeface="Times New Roman"/>
            </a:endParaRPr>
          </a:p>
          <a:p>
            <a:pPr eaLnBrk="1" hangingPunct="1"/>
            <a:endParaRPr lang="ja-JP" altLang="ja-JP"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6" name="Rectangle 2"/>
          <p:cNvSpPr>
            <a:spLocks noGrp="1" noRot="1" noChangeAspect="1" noChangeArrowheads="1" noTextEdit="1"/>
          </p:cNvSpPr>
          <p:nvPr>
            <p:ph type="sldImg"/>
          </p:nvPr>
        </p:nvSpPr>
        <p:spPr>
          <a:xfrm>
            <a:off x="1001713" y="768350"/>
            <a:ext cx="5119687" cy="3838575"/>
          </a:xfrm>
          <a:ln/>
        </p:spPr>
      </p:sp>
      <p:sp>
        <p:nvSpPr>
          <p:cNvPr id="218117" name="Rectangle 3"/>
          <p:cNvSpPr>
            <a:spLocks noGrp="1" noChangeArrowheads="1"/>
          </p:cNvSpPr>
          <p:nvPr>
            <p:ph type="body" idx="1"/>
          </p:nvPr>
        </p:nvSpPr>
        <p:spPr>
          <a:noFill/>
        </p:spPr>
        <p:txBody>
          <a:bodyPr lIns="68423" tIns="34211" rIns="68423" bIns="34211"/>
          <a:lstStyle/>
          <a:p>
            <a:pPr algn="just">
              <a:lnSpc>
                <a:spcPts val="2088"/>
              </a:lnSpc>
              <a:spcAft>
                <a:spcPts val="0"/>
              </a:spcAft>
            </a:pPr>
            <a:r>
              <a:rPr lang="ja-JP" altLang="ja-JP" kern="100" dirty="0">
                <a:latin typeface="HGPｺﾞｼｯｸM"/>
                <a:ea typeface="ＭＳ Ｐ明朝"/>
                <a:cs typeface="Times New Roman"/>
              </a:rPr>
              <a:t>認知症の主体は認知機能の障害であり、中核症状とよばれている。さらに、それらの中核症状に続発、併存して様々な精神症状あるいは行動上の障害がみられ、行動・心理症状（</a:t>
            </a:r>
            <a:r>
              <a:rPr lang="en-US" altLang="ja-JP" kern="100" dirty="0">
                <a:latin typeface="HGPｺﾞｼｯｸM"/>
                <a:ea typeface="ＭＳ Ｐ明朝"/>
                <a:cs typeface="Times New Roman"/>
              </a:rPr>
              <a:t>BPSD</a:t>
            </a:r>
            <a:r>
              <a:rPr lang="ja-JP" altLang="ja-JP" kern="100" dirty="0">
                <a:latin typeface="HGPｺﾞｼｯｸM"/>
                <a:ea typeface="ＭＳ Ｐ明朝"/>
                <a:cs typeface="Times New Roman"/>
              </a:rPr>
              <a:t>）と呼ばれている。国際老年精神医学会においても提唱されている。</a:t>
            </a:r>
            <a:endParaRPr lang="ja-JP" altLang="ja-JP" kern="100" dirty="0">
              <a:latin typeface="HGPｺﾞｼｯｸM"/>
              <a:cs typeface="Times New Roman"/>
            </a:endParaRPr>
          </a:p>
          <a:p>
            <a:r>
              <a:rPr lang="ja-JP" altLang="ja-JP" kern="100" dirty="0">
                <a:ea typeface="ＭＳ Ｐ明朝"/>
                <a:cs typeface="Times New Roman"/>
              </a:rPr>
              <a:t>　中核症状としては、さまざまな認知機能が障害され、記憶障害を始めとして、判断力低下、見当識障害、失語、失行、失認などの症状がみられる。一方、行動・心理症状（</a:t>
            </a:r>
            <a:r>
              <a:rPr lang="en-US" altLang="ja-JP" kern="100" dirty="0">
                <a:ea typeface="ＭＳ Ｐ明朝"/>
                <a:cs typeface="Times New Roman"/>
              </a:rPr>
              <a:t>BPSD</a:t>
            </a:r>
            <a:r>
              <a:rPr lang="ja-JP" altLang="ja-JP" kern="100" dirty="0">
                <a:ea typeface="ＭＳ Ｐ明朝"/>
                <a:cs typeface="Times New Roman"/>
              </a:rPr>
              <a:t>）としては、抑うつ、興奮、徘徊、睡眠障害、妄想などの症状がみられる。これらの症状は介護の上でも問題となるが、環境の調整、対応上の工夫、対症的な薬物療法などで改善する可能性がある。</a:t>
            </a:r>
            <a:endParaRPr lang="ja-JP" altLang="ja-JP"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a:noFill/>
        </p:spPr>
        <p:txBody>
          <a:bodyPr/>
          <a:lstStyle/>
          <a:p>
            <a:pPr algn="just">
              <a:lnSpc>
                <a:spcPts val="2088"/>
              </a:lnSpc>
              <a:spcAft>
                <a:spcPts val="0"/>
              </a:spcAft>
            </a:pPr>
            <a:r>
              <a:rPr lang="ja-JP" altLang="ja-JP" kern="100" dirty="0">
                <a:latin typeface="HGPｺﾞｼｯｸM"/>
                <a:ea typeface="ＭＳ Ｐ明朝"/>
                <a:cs typeface="Times New Roman"/>
              </a:rPr>
              <a:t>認知症の初期にみられる日常生活上の変化を示す。これは東京都全域を対象とした疫学調査で「認知症」と診断された対象者の家族が気づいた日常生活上の変化を頻度順に示したものである。１項目のみでみれば加齢による生理的な変化と区別することは難しい。しかし、このような変化が少なくとも半年前と比較して目立つようであれば認知症を疑うタイミングといえる。</a:t>
            </a:r>
            <a:endParaRPr lang="ja-JP" altLang="ja-JP" kern="100" dirty="0">
              <a:latin typeface="HGPｺﾞｼｯｸM"/>
              <a:cs typeface="Times New Roman"/>
            </a:endParaRPr>
          </a:p>
          <a:p>
            <a:pPr algn="just">
              <a:lnSpc>
                <a:spcPts val="2088"/>
              </a:lnSpc>
              <a:spcAft>
                <a:spcPts val="0"/>
              </a:spcAft>
            </a:pPr>
            <a:r>
              <a:rPr lang="ja-JP" altLang="ja-JP" kern="100" dirty="0">
                <a:latin typeface="HGPｺﾞｼｯｸM"/>
                <a:ea typeface="ＭＳ Ｐ明朝"/>
                <a:cs typeface="Times New Roman"/>
              </a:rPr>
              <a:t>　ここで問題となるのは家族がいなければこのような変化は気づかれにくいことであろう。</a:t>
            </a:r>
            <a:r>
              <a:rPr lang="en-US" altLang="ja-JP" kern="100" dirty="0">
                <a:latin typeface="HGPｺﾞｼｯｸM"/>
                <a:ea typeface="ＭＳ Ｐ明朝"/>
                <a:cs typeface="Times New Roman"/>
              </a:rPr>
              <a:t>65</a:t>
            </a:r>
            <a:r>
              <a:rPr lang="ja-JP" altLang="ja-JP" kern="100" dirty="0">
                <a:latin typeface="HGPｺﾞｼｯｸM"/>
                <a:ea typeface="ＭＳ Ｐ明朝"/>
                <a:cs typeface="Times New Roman"/>
              </a:rPr>
              <a:t>歳以上の４割が単身あるいは高齢者世帯であり、その割合が今後ますます増加することを考えれば、家族に情報源を求めることが難しい状況もあり得る。家族から情報が得られる場合には、認知症を疑うことはむしろ容易と言っていい。本人との問診を通して認知症を疑う技術がかかりつけ医に求められる理由である。</a:t>
            </a:r>
            <a:endParaRPr lang="ja-JP" altLang="ja-JP" kern="100" dirty="0">
              <a:latin typeface="HGPｺﾞｼｯｸM"/>
              <a:cs typeface="Times New Roman"/>
            </a:endParaRPr>
          </a:p>
          <a:p>
            <a:pPr algn="just">
              <a:lnSpc>
                <a:spcPts val="2088"/>
              </a:lnSpc>
              <a:spcAft>
                <a:spcPts val="0"/>
              </a:spcAft>
            </a:pPr>
            <a:r>
              <a:rPr lang="en-US" altLang="ja-JP" kern="100" dirty="0">
                <a:latin typeface="ＭＳ Ｐ明朝"/>
                <a:cs typeface="Times New Roman"/>
              </a:rPr>
              <a:t> </a:t>
            </a:r>
            <a:endParaRPr lang="ja-JP" altLang="ja-JP" kern="100" dirty="0">
              <a:latin typeface="HGPｺﾞｼｯｸM"/>
              <a:cs typeface="Times New Roman"/>
            </a:endParaRPr>
          </a:p>
          <a:p>
            <a:pPr algn="just">
              <a:lnSpc>
                <a:spcPts val="2088"/>
              </a:lnSpc>
              <a:spcAft>
                <a:spcPts val="0"/>
              </a:spcAft>
            </a:pPr>
            <a:r>
              <a:rPr lang="en-US" altLang="ja-JP" kern="100" dirty="0">
                <a:latin typeface="ＭＳ Ｐ明朝"/>
                <a:cs typeface="Times New Roman"/>
              </a:rPr>
              <a:t> </a:t>
            </a:r>
            <a:endParaRPr lang="ja-JP" altLang="ja-JP" kern="100" dirty="0">
              <a:latin typeface="HGPｺﾞｼｯｸM"/>
              <a:cs typeface="Times New Roman"/>
            </a:endParaRPr>
          </a:p>
          <a:p>
            <a:pPr algn="just">
              <a:lnSpc>
                <a:spcPts val="2088"/>
              </a:lnSpc>
              <a:spcAft>
                <a:spcPts val="0"/>
              </a:spcAft>
            </a:pPr>
            <a:r>
              <a:rPr lang="en-US" altLang="ja-JP" kern="100" dirty="0">
                <a:latin typeface="ＭＳ Ｐ明朝"/>
                <a:cs typeface="Times New Roman"/>
              </a:rPr>
              <a:t> </a:t>
            </a:r>
            <a:endParaRPr lang="ja-JP" altLang="ja-JP" kern="100" dirty="0">
              <a:latin typeface="HGPｺﾞｼｯｸM"/>
              <a:cs typeface="Times New Roman"/>
            </a:endParaRPr>
          </a:p>
          <a:p>
            <a:pPr algn="just">
              <a:lnSpc>
                <a:spcPts val="2088"/>
              </a:lnSpc>
              <a:spcAft>
                <a:spcPts val="0"/>
              </a:spcAft>
            </a:pPr>
            <a:r>
              <a:rPr lang="ja-JP" altLang="ja-JP" u="sng" kern="100" dirty="0">
                <a:latin typeface="Century"/>
                <a:ea typeface="HGPｺﾞｼｯｸM"/>
                <a:cs typeface="Times New Roman"/>
              </a:rPr>
              <a:t>出 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pPr algn="just">
              <a:lnSpc>
                <a:spcPts val="1462"/>
              </a:lnSpc>
              <a:spcAft>
                <a:spcPts val="0"/>
              </a:spcAft>
            </a:pPr>
            <a:r>
              <a:rPr lang="ja-JP" altLang="ja-JP" kern="100" dirty="0">
                <a:latin typeface="Trebuchet MS"/>
                <a:cs typeface="Times New Roman"/>
              </a:rPr>
              <a:t>東京都福祉局：「高齢者の生活実態及び健康に関する調査・専門調査報告書」（</a:t>
            </a:r>
            <a:r>
              <a:rPr lang="en-US" altLang="ja-JP" kern="100" dirty="0">
                <a:latin typeface="Trebuchet MS"/>
                <a:cs typeface="Times New Roman"/>
              </a:rPr>
              <a:t>1995</a:t>
            </a:r>
            <a:r>
              <a:rPr lang="ja-JP" altLang="ja-JP" kern="100" dirty="0">
                <a:latin typeface="Trebuchet MS"/>
                <a:cs typeface="Times New Roman"/>
              </a:rPr>
              <a:t>）</a:t>
            </a:r>
            <a:endParaRPr lang="ja-JP" altLang="ja-JP" kern="100" dirty="0">
              <a:latin typeface="HGPｺﾞｼｯｸM"/>
              <a:cs typeface="Times New Roman"/>
            </a:endParaRPr>
          </a:p>
          <a:p>
            <a:pPr eaLnBrk="1" hangingPunct="1"/>
            <a:endParaRPr lang="ja-JP" altLang="ja-JP"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p:spPr>
        <p:txBody>
          <a:bodyPr/>
          <a:lstStyle/>
          <a:p>
            <a:pPr algn="just">
              <a:lnSpc>
                <a:spcPts val="2088"/>
              </a:lnSpc>
              <a:spcAft>
                <a:spcPts val="0"/>
              </a:spcAft>
            </a:pPr>
            <a:r>
              <a:rPr lang="ja-JP" altLang="ja-JP" kern="100" dirty="0">
                <a:latin typeface="HGPｺﾞｼｯｸM"/>
                <a:ea typeface="ＭＳ Ｐ明朝"/>
                <a:cs typeface="Times New Roman"/>
              </a:rPr>
              <a:t>加齢に伴うもの忘れと認知症のもの忘れの臨床的な違いを示す。</a:t>
            </a:r>
            <a:endParaRPr lang="ja-JP" altLang="ja-JP" kern="100" dirty="0">
              <a:latin typeface="HGPｺﾞｼｯｸM"/>
              <a:cs typeface="Times New Roman"/>
            </a:endParaRPr>
          </a:p>
          <a:p>
            <a:pPr algn="just">
              <a:lnSpc>
                <a:spcPts val="2088"/>
              </a:lnSpc>
              <a:spcAft>
                <a:spcPts val="0"/>
              </a:spcAft>
            </a:pPr>
            <a:r>
              <a:rPr lang="ja-JP" altLang="ja-JP" kern="100" dirty="0">
                <a:latin typeface="HGPｺﾞｼｯｸM"/>
                <a:ea typeface="ＭＳ Ｐ明朝"/>
                <a:cs typeface="Times New Roman"/>
              </a:rPr>
              <a:t>　まず、前者は半年～１年では進行することはないが、後者では進行性の変化がみられる。本人は自覚していないが、家族に１年前のもの忘れの状態と現在を比べてもらえばわかりやすい。もの忘れの内容に関しては、前者が体験の一部であるのに対して後者は体験すべてを忘れてしまうという違いがある。例えば、結婚式に出席した際に隣に座っていた人の名前を思い出せないのが前者であり、出席したこと自体を忘れてしまうのが後者であ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また、前者であれば見当識障害は伴わないが、後者であればしばしば時間の失見当がみられる。後者ではもの忘れに対する自覚は前者に比べて乏しい。</a:t>
            </a:r>
            <a:endParaRPr lang="ja-JP" altLang="ja-JP" kern="100" dirty="0">
              <a:latin typeface="HGPｺﾞｼｯｸM"/>
              <a:cs typeface="Times New Roman"/>
            </a:endParaRPr>
          </a:p>
          <a:p>
            <a:pPr algn="just">
              <a:lnSpc>
                <a:spcPts val="2088"/>
              </a:lnSpc>
              <a:spcAft>
                <a:spcPts val="0"/>
              </a:spcAft>
            </a:pPr>
            <a:r>
              <a:rPr lang="en-US" altLang="ja-JP" kern="100" dirty="0">
                <a:latin typeface="ＭＳ Ｐ明朝"/>
                <a:cs typeface="Times New Roman"/>
              </a:rPr>
              <a:t> </a:t>
            </a:r>
            <a:endParaRPr lang="ja-JP" altLang="ja-JP" kern="100" dirty="0">
              <a:latin typeface="HGPｺﾞｼｯｸM"/>
              <a:cs typeface="Times New Roman"/>
            </a:endParaRPr>
          </a:p>
          <a:p>
            <a:pPr algn="just">
              <a:lnSpc>
                <a:spcPts val="2088"/>
              </a:lnSpc>
              <a:spcAft>
                <a:spcPts val="0"/>
              </a:spcAft>
            </a:pPr>
            <a:r>
              <a:rPr lang="en-US" altLang="ja-JP" kern="100" dirty="0">
                <a:latin typeface="ＭＳ Ｐ明朝"/>
                <a:cs typeface="Times New Roman"/>
              </a:rPr>
              <a:t> </a:t>
            </a:r>
            <a:endParaRPr lang="ja-JP" altLang="ja-JP" kern="100" dirty="0">
              <a:latin typeface="HGPｺﾞｼｯｸM"/>
              <a:cs typeface="Times New Roman"/>
            </a:endParaRPr>
          </a:p>
          <a:p>
            <a:pPr algn="just">
              <a:lnSpc>
                <a:spcPts val="2088"/>
              </a:lnSpc>
              <a:spcAft>
                <a:spcPts val="0"/>
              </a:spcAft>
            </a:pPr>
            <a:r>
              <a:rPr lang="en-US" altLang="ja-JP" kern="100" dirty="0">
                <a:latin typeface="HGPｺﾞｼｯｸM"/>
                <a:cs typeface="Times New Roman"/>
              </a:rPr>
              <a:t> </a:t>
            </a:r>
            <a:endParaRPr lang="ja-JP" altLang="ja-JP" kern="100" dirty="0">
              <a:latin typeface="HGPｺﾞｼｯｸM"/>
              <a:cs typeface="Times New Roman"/>
            </a:endParaRPr>
          </a:p>
          <a:p>
            <a:pPr algn="just">
              <a:lnSpc>
                <a:spcPts val="2088"/>
              </a:lnSpc>
              <a:spcAft>
                <a:spcPts val="0"/>
              </a:spcAft>
            </a:pPr>
            <a:r>
              <a:rPr lang="ja-JP" altLang="ja-JP" u="sng" kern="100" dirty="0">
                <a:latin typeface="Century"/>
                <a:ea typeface="HGPｺﾞｼｯｸM"/>
                <a:cs typeface="Times New Roman"/>
              </a:rPr>
              <a:t>出 典　　　　　　　　　　　　　　　　　　　　　　　　　　　　　</a:t>
            </a:r>
            <a:endParaRPr lang="ja-JP" altLang="ja-JP" kern="100" dirty="0">
              <a:latin typeface="Century"/>
              <a:ea typeface="ＭＳ 明朝"/>
              <a:cs typeface="Times New Roman"/>
            </a:endParaRPr>
          </a:p>
          <a:p>
            <a:pPr algn="just">
              <a:lnSpc>
                <a:spcPts val="1462"/>
              </a:lnSpc>
              <a:spcAft>
                <a:spcPts val="0"/>
              </a:spcAft>
            </a:pPr>
            <a:r>
              <a:rPr lang="ja-JP" altLang="ja-JP" kern="100" dirty="0">
                <a:latin typeface="Trebuchet MS"/>
                <a:ea typeface="HGPｺﾞｼｯｸM"/>
                <a:cs typeface="Times New Roman"/>
              </a:rPr>
              <a:t>東京都高齢者施策推進室：「痴呆が疑われたときに</a:t>
            </a:r>
            <a:r>
              <a:rPr lang="en-US" altLang="ja-JP" kern="100" dirty="0">
                <a:latin typeface="Trebuchet MS"/>
                <a:ea typeface="HGPｺﾞｼｯｸM"/>
                <a:cs typeface="Times New Roman"/>
              </a:rPr>
              <a:t>-</a:t>
            </a:r>
            <a:r>
              <a:rPr lang="ja-JP" altLang="ja-JP" kern="100" dirty="0">
                <a:latin typeface="Trebuchet MS"/>
                <a:ea typeface="HGPｺﾞｼｯｸM"/>
                <a:cs typeface="Times New Roman"/>
              </a:rPr>
              <a:t>かかりつけ医のための痴呆の手引」（</a:t>
            </a:r>
            <a:r>
              <a:rPr lang="en-US" altLang="ja-JP" kern="100" dirty="0">
                <a:latin typeface="Trebuchet MS"/>
                <a:ea typeface="HGPｺﾞｼｯｸM"/>
                <a:cs typeface="Times New Roman"/>
              </a:rPr>
              <a:t>1999</a:t>
            </a:r>
            <a:r>
              <a:rPr lang="ja-JP" altLang="ja-JP" kern="100" dirty="0">
                <a:latin typeface="Trebuchet MS"/>
                <a:ea typeface="HGPｺﾞｼｯｸM"/>
                <a:cs typeface="Times New Roman"/>
              </a:rPr>
              <a:t>）</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cs typeface="Times New Roman"/>
              </a:rPr>
              <a:t> </a:t>
            </a:r>
            <a:endParaRPr lang="ja-JP" altLang="ja-JP" kern="100" dirty="0">
              <a:latin typeface="HGPｺﾞｼｯｸM"/>
              <a:cs typeface="Times New Roman"/>
            </a:endParaRPr>
          </a:p>
          <a:p>
            <a:pPr eaLnBrk="1" hangingPunct="1"/>
            <a:endParaRPr lang="ja-JP" altLang="ja-JP"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ln/>
        </p:spPr>
      </p:sp>
      <p:sp>
        <p:nvSpPr>
          <p:cNvPr id="223235" name="Rectangle 3"/>
          <p:cNvSpPr>
            <a:spLocks noGrp="1" noChangeArrowheads="1"/>
          </p:cNvSpPr>
          <p:nvPr>
            <p:ph type="body" idx="1"/>
          </p:nvPr>
        </p:nvSpPr>
        <p:spPr>
          <a:noFill/>
        </p:spPr>
        <p:txBody>
          <a:bodyPr/>
          <a:lstStyle/>
          <a:p>
            <a:pPr eaLnBrk="1" hangingPunct="1"/>
            <a:endParaRPr lang="ja-JP" altLang="ja-JP"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xfrm>
            <a:off x="992188" y="768350"/>
            <a:ext cx="5119687" cy="3838575"/>
          </a:xfrm>
          <a:ln/>
        </p:spPr>
      </p:sp>
      <p:sp>
        <p:nvSpPr>
          <p:cNvPr id="225283" name="Rectangle 3"/>
          <p:cNvSpPr>
            <a:spLocks noGrp="1" noChangeArrowheads="1"/>
          </p:cNvSpPr>
          <p:nvPr>
            <p:ph type="body" idx="1"/>
          </p:nvPr>
        </p:nvSpPr>
        <p:spPr>
          <a:xfrm>
            <a:off x="709430" y="4862882"/>
            <a:ext cx="5680444" cy="4602693"/>
          </a:xfrm>
          <a:noFill/>
        </p:spPr>
        <p:txBody>
          <a:bodyPr/>
          <a:lstStyle/>
          <a:p>
            <a:pPr indent="159081" algn="just">
              <a:lnSpc>
                <a:spcPts val="2088"/>
              </a:lnSpc>
              <a:spcAft>
                <a:spcPts val="0"/>
              </a:spcAft>
            </a:pPr>
            <a:r>
              <a:rPr lang="ja-JP" altLang="ja-JP" kern="100" dirty="0">
                <a:latin typeface="Century"/>
                <a:ea typeface="ＭＳ Ｐ明朝"/>
                <a:cs typeface="Times New Roman"/>
              </a:rPr>
              <a:t>米国精神医学会が平成</a:t>
            </a:r>
            <a:r>
              <a:rPr lang="en-US" altLang="ja-JP" kern="100" dirty="0">
                <a:latin typeface="Century"/>
                <a:ea typeface="ＭＳ Ｐ明朝"/>
                <a:cs typeface="Times New Roman"/>
              </a:rPr>
              <a:t>12</a:t>
            </a:r>
            <a:r>
              <a:rPr lang="ja-JP" altLang="ja-JP" kern="100" dirty="0">
                <a:latin typeface="Century"/>
                <a:ea typeface="ＭＳ Ｐ明朝"/>
                <a:cs typeface="Times New Roman"/>
              </a:rPr>
              <a:t>年（</a:t>
            </a:r>
            <a:r>
              <a:rPr lang="en-US" altLang="ja-JP" kern="100" dirty="0">
                <a:latin typeface="Century"/>
                <a:ea typeface="ＭＳ Ｐ明朝"/>
                <a:cs typeface="Times New Roman"/>
              </a:rPr>
              <a:t>2000</a:t>
            </a:r>
            <a:r>
              <a:rPr lang="ja-JP" altLang="ja-JP" kern="100" dirty="0">
                <a:latin typeface="Century"/>
                <a:ea typeface="ＭＳ Ｐ明朝"/>
                <a:cs typeface="Times New Roman"/>
              </a:rPr>
              <a:t>年）に作成した診断基準である。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記憶を含む複数の認知機能障害とは、記憶以外に</a:t>
            </a:r>
            <a:r>
              <a:rPr lang="en-US" altLang="ja-JP" kern="100" dirty="0">
                <a:latin typeface="Century"/>
                <a:ea typeface="ＭＳ Ｐ明朝"/>
                <a:cs typeface="Times New Roman"/>
              </a:rPr>
              <a:t>a)</a:t>
            </a:r>
            <a:r>
              <a:rPr lang="ja-JP" altLang="ja-JP" kern="100" dirty="0">
                <a:latin typeface="Century"/>
                <a:ea typeface="ＭＳ Ｐ明朝"/>
                <a:cs typeface="Times New Roman"/>
              </a:rPr>
              <a:t>失語</a:t>
            </a:r>
            <a:r>
              <a:rPr lang="en-US" altLang="ja-JP" kern="100" dirty="0">
                <a:latin typeface="Century"/>
                <a:ea typeface="ＭＳ Ｐ明朝"/>
                <a:cs typeface="Times New Roman"/>
              </a:rPr>
              <a:t>b)</a:t>
            </a:r>
            <a:r>
              <a:rPr lang="ja-JP" altLang="ja-JP" kern="100" dirty="0">
                <a:latin typeface="Century"/>
                <a:ea typeface="ＭＳ Ｐ明朝"/>
                <a:cs typeface="Times New Roman"/>
              </a:rPr>
              <a:t>失行</a:t>
            </a:r>
            <a:r>
              <a:rPr lang="en-US" altLang="ja-JP" kern="100" dirty="0">
                <a:latin typeface="Century"/>
                <a:ea typeface="ＭＳ Ｐ明朝"/>
                <a:cs typeface="Times New Roman"/>
              </a:rPr>
              <a:t>c)</a:t>
            </a:r>
            <a:r>
              <a:rPr lang="ja-JP" altLang="ja-JP" kern="100" dirty="0">
                <a:latin typeface="Century"/>
                <a:ea typeface="ＭＳ Ｐ明朝"/>
                <a:cs typeface="Times New Roman"/>
              </a:rPr>
              <a:t>失認</a:t>
            </a:r>
            <a:r>
              <a:rPr lang="en-US" altLang="ja-JP" kern="100" dirty="0">
                <a:latin typeface="Century"/>
                <a:ea typeface="ＭＳ Ｐ明朝"/>
                <a:cs typeface="Times New Roman"/>
              </a:rPr>
              <a:t>d)</a:t>
            </a:r>
            <a:r>
              <a:rPr lang="ja-JP" altLang="ja-JP" kern="100" dirty="0">
                <a:latin typeface="Century"/>
                <a:ea typeface="ＭＳ Ｐ明朝"/>
                <a:cs typeface="Times New Roman"/>
              </a:rPr>
              <a:t>実行機能の障害を指し、これらのうちの一つ、またはそれ以上の障害があることが</a:t>
            </a:r>
            <a:r>
              <a:rPr lang="en-US" altLang="ja-JP" kern="100" dirty="0">
                <a:latin typeface="Century"/>
                <a:ea typeface="ＭＳ Ｐ明朝"/>
                <a:cs typeface="Times New Roman"/>
              </a:rPr>
              <a:t>A)</a:t>
            </a:r>
            <a:r>
              <a:rPr lang="ja-JP" altLang="ja-JP" kern="100" dirty="0">
                <a:latin typeface="Century"/>
                <a:ea typeface="ＭＳ Ｐ明朝"/>
                <a:cs typeface="Times New Roman"/>
              </a:rPr>
              <a:t>の基準を満たすことになる。</a:t>
            </a:r>
            <a:endParaRPr lang="ja-JP" altLang="ja-JP" kern="100" dirty="0">
              <a:latin typeface="Century"/>
              <a:ea typeface="ＭＳ 明朝"/>
              <a:cs typeface="Times New Roman"/>
            </a:endParaRPr>
          </a:p>
          <a:p>
            <a:pPr indent="159081" algn="just">
              <a:lnSpc>
                <a:spcPts val="2088"/>
              </a:lnSpc>
              <a:spcAft>
                <a:spcPts val="0"/>
              </a:spcAft>
            </a:pPr>
            <a:r>
              <a:rPr lang="en-US" altLang="ja-JP" kern="100" dirty="0">
                <a:latin typeface="ＭＳ Ｐ明朝"/>
                <a:ea typeface="ＭＳ 明朝"/>
                <a:cs typeface="Times New Roman"/>
              </a:rPr>
              <a:t>DSM-</a:t>
            </a:r>
            <a:r>
              <a:rPr lang="ja-JP" altLang="ja-JP" kern="100" dirty="0">
                <a:latin typeface="Century"/>
                <a:ea typeface="ＭＳ Ｐ明朝"/>
                <a:cs typeface="Times New Roman"/>
              </a:rPr>
              <a:t>Ⅳ</a:t>
            </a:r>
            <a:r>
              <a:rPr lang="en-US" altLang="ja-JP" kern="100" dirty="0">
                <a:latin typeface="Century"/>
                <a:ea typeface="ＭＳ Ｐ明朝"/>
                <a:cs typeface="Times New Roman"/>
              </a:rPr>
              <a:t>-TR</a:t>
            </a:r>
            <a:r>
              <a:rPr lang="ja-JP" altLang="ja-JP" kern="100" dirty="0">
                <a:latin typeface="Century"/>
                <a:ea typeface="ＭＳ Ｐ明朝"/>
                <a:cs typeface="Times New Roman"/>
              </a:rPr>
              <a:t>ではアルツハイマー型認知症、血管性認知症、一般身体疾患による認知症、物質誘発性の持続性認知症、複数の病因による認知症、特定不能の認知症に分け、鑑別診断の基準を示しているのが特徴である。</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アルツハイマー型認知症の症例</a:t>
            </a:r>
            <a:endParaRPr kumimoji="1" lang="ja-JP" altLang="en-US" dirty="0"/>
          </a:p>
        </p:txBody>
      </p:sp>
    </p:spTree>
    <p:extLst>
      <p:ext uri="{BB962C8B-B14F-4D97-AF65-F5344CB8AC3E}">
        <p14:creationId xmlns:p14="http://schemas.microsoft.com/office/powerpoint/2010/main" val="8659914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a:noFill/>
        </p:spPr>
        <p:txBody>
          <a:bodyPr/>
          <a:lstStyle/>
          <a:p>
            <a:pPr indent="159081" algn="just">
              <a:lnSpc>
                <a:spcPts val="2088"/>
              </a:lnSpc>
              <a:spcAft>
                <a:spcPts val="0"/>
              </a:spcAft>
            </a:pPr>
            <a:r>
              <a:rPr lang="ja-JP" altLang="ja-JP" kern="100" dirty="0">
                <a:latin typeface="Century"/>
                <a:ea typeface="ＭＳ Ｐ明朝"/>
                <a:cs typeface="Times New Roman"/>
              </a:rPr>
              <a:t>レビー小体型認知症の改訂された診断基準である。平成</a:t>
            </a:r>
            <a:r>
              <a:rPr lang="en-US" altLang="ja-JP" kern="100" dirty="0">
                <a:latin typeface="Century"/>
                <a:ea typeface="ＭＳ Ｐ明朝"/>
                <a:cs typeface="Times New Roman"/>
              </a:rPr>
              <a:t>15</a:t>
            </a:r>
            <a:r>
              <a:rPr lang="ja-JP" altLang="ja-JP" kern="100" dirty="0">
                <a:latin typeface="Century"/>
                <a:ea typeface="ＭＳ Ｐ明朝"/>
                <a:cs typeface="Times New Roman"/>
              </a:rPr>
              <a:t>年（</a:t>
            </a:r>
            <a:r>
              <a:rPr lang="en-US" altLang="ja-JP" kern="100" dirty="0">
                <a:latin typeface="Century"/>
                <a:ea typeface="ＭＳ Ｐ明朝"/>
                <a:cs typeface="Times New Roman"/>
              </a:rPr>
              <a:t>2003</a:t>
            </a:r>
            <a:r>
              <a:rPr lang="ja-JP" altLang="ja-JP" kern="100" dirty="0">
                <a:latin typeface="Century"/>
                <a:ea typeface="ＭＳ Ｐ明朝"/>
                <a:cs typeface="Times New Roman"/>
              </a:rPr>
              <a:t>年）の国際ワークショップで提唱され平成</a:t>
            </a:r>
            <a:r>
              <a:rPr lang="en-US" altLang="ja-JP" kern="100" dirty="0">
                <a:latin typeface="Century"/>
                <a:ea typeface="ＭＳ Ｐ明朝"/>
                <a:cs typeface="Times New Roman"/>
              </a:rPr>
              <a:t>17</a:t>
            </a:r>
            <a:r>
              <a:rPr lang="ja-JP" altLang="ja-JP" kern="100" dirty="0">
                <a:latin typeface="Century"/>
                <a:ea typeface="ＭＳ Ｐ明朝"/>
                <a:cs typeface="Times New Roman"/>
              </a:rPr>
              <a:t>年（</a:t>
            </a:r>
            <a:r>
              <a:rPr lang="en-US" altLang="ja-JP" kern="100" dirty="0">
                <a:latin typeface="Century"/>
                <a:ea typeface="ＭＳ Ｐ明朝"/>
                <a:cs typeface="Times New Roman"/>
              </a:rPr>
              <a:t>2005</a:t>
            </a:r>
            <a:r>
              <a:rPr lang="ja-JP" altLang="ja-JP" kern="100" dirty="0">
                <a:latin typeface="Century"/>
                <a:ea typeface="ＭＳ Ｐ明朝"/>
                <a:cs typeface="Times New Roman"/>
              </a:rPr>
              <a:t>年）の</a:t>
            </a:r>
            <a:r>
              <a:rPr lang="en-US" altLang="ja-JP" kern="100" dirty="0">
                <a:latin typeface="Century"/>
                <a:ea typeface="ＭＳ Ｐ明朝"/>
                <a:cs typeface="Times New Roman"/>
              </a:rPr>
              <a:t>Neurology</a:t>
            </a:r>
            <a:r>
              <a:rPr lang="ja-JP" altLang="ja-JP" kern="100" dirty="0">
                <a:latin typeface="Century"/>
                <a:ea typeface="ＭＳ Ｐ明朝"/>
                <a:cs typeface="Times New Roman"/>
              </a:rPr>
              <a:t>に発表された。</a:t>
            </a:r>
            <a:endParaRPr lang="ja-JP" altLang="ja-JP" kern="100" dirty="0">
              <a:latin typeface="Century"/>
              <a:ea typeface="ＭＳ 明朝"/>
              <a:cs typeface="Times New Roman"/>
            </a:endParaRPr>
          </a:p>
          <a:p>
            <a:r>
              <a:rPr lang="ja-JP" altLang="ja-JP" kern="100" dirty="0">
                <a:ea typeface="ＭＳ Ｐ明朝"/>
                <a:cs typeface="Times New Roman"/>
              </a:rPr>
              <a:t>自律神経症状がとりあげられ、</a:t>
            </a:r>
            <a:r>
              <a:rPr lang="en-US" altLang="ja-JP" kern="100" dirty="0">
                <a:ea typeface="ＭＳ Ｐ明朝"/>
                <a:cs typeface="Times New Roman"/>
              </a:rPr>
              <a:t>MRI</a:t>
            </a:r>
            <a:r>
              <a:rPr lang="ja-JP" altLang="ja-JP" kern="100" dirty="0">
                <a:ea typeface="ＭＳ Ｐ明朝"/>
                <a:cs typeface="Times New Roman"/>
              </a:rPr>
              <a:t>や</a:t>
            </a:r>
            <a:r>
              <a:rPr lang="en-US" altLang="ja-JP" kern="100" dirty="0">
                <a:ea typeface="ＭＳ Ｐ明朝"/>
                <a:cs typeface="Times New Roman"/>
              </a:rPr>
              <a:t>CT</a:t>
            </a:r>
            <a:r>
              <a:rPr lang="ja-JP" altLang="ja-JP" kern="100" dirty="0">
                <a:ea typeface="ＭＳ Ｐ明朝"/>
                <a:cs typeface="Times New Roman"/>
              </a:rPr>
              <a:t>といった形態画像、</a:t>
            </a:r>
            <a:r>
              <a:rPr lang="en-US" altLang="ja-JP" kern="100" dirty="0">
                <a:ea typeface="ＭＳ Ｐ明朝"/>
                <a:cs typeface="Times New Roman"/>
              </a:rPr>
              <a:t>SPECT</a:t>
            </a:r>
            <a:r>
              <a:rPr lang="ja-JP" altLang="ja-JP" kern="100" dirty="0" err="1">
                <a:ea typeface="ＭＳ Ｐ明朝"/>
                <a:cs typeface="Times New Roman"/>
              </a:rPr>
              <a:t>、</a:t>
            </a:r>
            <a:r>
              <a:rPr lang="en-US" altLang="ja-JP" kern="100" dirty="0">
                <a:ea typeface="ＭＳ Ｐ明朝"/>
                <a:cs typeface="Times New Roman"/>
              </a:rPr>
              <a:t>PET</a:t>
            </a:r>
            <a:r>
              <a:rPr lang="ja-JP" altLang="ja-JP" kern="100" dirty="0">
                <a:ea typeface="ＭＳ Ｐ明朝"/>
                <a:cs typeface="Times New Roman"/>
              </a:rPr>
              <a:t>などの機能画像所見、</a:t>
            </a:r>
            <a:r>
              <a:rPr lang="en-US" altLang="ja-JP" kern="100" dirty="0">
                <a:ea typeface="ＭＳ Ｐ明朝"/>
                <a:cs typeface="Times New Roman"/>
              </a:rPr>
              <a:t>MIBG</a:t>
            </a:r>
            <a:r>
              <a:rPr lang="ja-JP" altLang="ja-JP" kern="100" dirty="0">
                <a:ea typeface="ＭＳ Ｐ明朝"/>
                <a:cs typeface="Times New Roman"/>
              </a:rPr>
              <a:t>心筋シンチグラムの異常なども支持する所見としてとりあげられた。</a:t>
            </a:r>
            <a:endParaRPr lang="ja-JP" altLang="ja-JP"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Rot="1" noChangeAspect="1" noChangeArrowheads="1" noTextEdit="1"/>
          </p:cNvSpPr>
          <p:nvPr>
            <p:ph type="sldImg"/>
          </p:nvPr>
        </p:nvSpPr>
        <p:spPr>
          <a:ln/>
        </p:spPr>
      </p:sp>
      <p:sp>
        <p:nvSpPr>
          <p:cNvPr id="230403" name="Rectangle 3"/>
          <p:cNvSpPr>
            <a:spLocks noGrp="1" noChangeArrowheads="1"/>
          </p:cNvSpPr>
          <p:nvPr>
            <p:ph type="body" idx="1"/>
          </p:nvPr>
        </p:nvSpPr>
        <p:spPr>
          <a:noFill/>
        </p:spPr>
        <p:txBody>
          <a:bodyPr/>
          <a:lstStyle/>
          <a:p>
            <a:pPr eaLnBrk="1" hangingPunct="1"/>
            <a:r>
              <a:rPr lang="ja-JP" altLang="en-US" dirty="0" smtClean="0"/>
              <a:t>前に含む</a:t>
            </a:r>
            <a:endParaRPr lang="ja-JP" altLang="ja-JP"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smtClean="0"/>
              <a:t>レビー小体型認知症の症例</a:t>
            </a:r>
            <a:endParaRPr kumimoji="1" lang="ja-JP" altLang="en-US" dirty="0"/>
          </a:p>
        </p:txBody>
      </p:sp>
    </p:spTree>
    <p:extLst>
      <p:ext uri="{BB962C8B-B14F-4D97-AF65-F5344CB8AC3E}">
        <p14:creationId xmlns:p14="http://schemas.microsoft.com/office/powerpoint/2010/main" val="14587962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spect="1" noChangeArrowheads="1" noTextEdit="1"/>
          </p:cNvSpPr>
          <p:nvPr>
            <p:ph type="sldImg"/>
          </p:nvPr>
        </p:nvSpPr>
        <p:spPr>
          <a:ln/>
        </p:spPr>
      </p:sp>
      <p:sp>
        <p:nvSpPr>
          <p:cNvPr id="232451" name="Rectangle 3"/>
          <p:cNvSpPr>
            <a:spLocks noGrp="1" noChangeArrowheads="1"/>
          </p:cNvSpPr>
          <p:nvPr>
            <p:ph type="body" idx="1"/>
          </p:nvPr>
        </p:nvSpPr>
        <p:spPr>
          <a:noFill/>
        </p:spPr>
        <p:txBody>
          <a:bodyPr/>
          <a:lstStyle/>
          <a:p>
            <a:pPr indent="159081" algn="just">
              <a:lnSpc>
                <a:spcPts val="2088"/>
              </a:lnSpc>
              <a:spcAft>
                <a:spcPts val="0"/>
              </a:spcAft>
            </a:pPr>
            <a:r>
              <a:rPr lang="en-US" altLang="ja-JP" kern="100" dirty="0">
                <a:latin typeface="ＭＳ Ｐ明朝"/>
                <a:cs typeface="Times New Roman"/>
              </a:rPr>
              <a:t>1994</a:t>
            </a:r>
            <a:r>
              <a:rPr lang="ja-JP" altLang="ja-JP" kern="100" dirty="0">
                <a:latin typeface="HGPｺﾞｼｯｸM"/>
                <a:ea typeface="ＭＳ Ｐ明朝"/>
                <a:cs typeface="Times New Roman"/>
              </a:rPr>
              <a:t>年に</a:t>
            </a:r>
            <a:r>
              <a:rPr lang="en-US" altLang="ja-JP" kern="100" dirty="0">
                <a:latin typeface="HGPｺﾞｼｯｸM"/>
                <a:ea typeface="ＭＳ Ｐ明朝"/>
                <a:cs typeface="Times New Roman"/>
              </a:rPr>
              <a:t>Lund </a:t>
            </a:r>
            <a:r>
              <a:rPr lang="ja-JP" altLang="ja-JP" kern="100" dirty="0">
                <a:latin typeface="HGPｺﾞｼｯｸM"/>
                <a:ea typeface="ＭＳ Ｐ明朝"/>
                <a:cs typeface="Times New Roman"/>
              </a:rPr>
              <a:t>大学のグループと</a:t>
            </a:r>
            <a:r>
              <a:rPr lang="en-US" altLang="ja-JP" kern="100" dirty="0">
                <a:latin typeface="HGPｺﾞｼｯｸM"/>
                <a:ea typeface="ＭＳ Ｐ明朝"/>
                <a:cs typeface="Times New Roman"/>
              </a:rPr>
              <a:t>Manchester </a:t>
            </a:r>
            <a:r>
              <a:rPr lang="ja-JP" altLang="ja-JP" kern="100" dirty="0">
                <a:latin typeface="HGPｺﾞｼｯｸM"/>
                <a:ea typeface="ＭＳ Ｐ明朝"/>
                <a:cs typeface="Times New Roman"/>
              </a:rPr>
              <a:t>大学のグループが共同で前頭側頭型認知症（</a:t>
            </a:r>
            <a:r>
              <a:rPr lang="en-US" altLang="ja-JP" kern="100" dirty="0" err="1">
                <a:latin typeface="HGPｺﾞｼｯｸM"/>
                <a:ea typeface="ＭＳ Ｐ明朝"/>
                <a:cs typeface="Times New Roman"/>
              </a:rPr>
              <a:t>frontotemporal</a:t>
            </a:r>
            <a:r>
              <a:rPr lang="en-US" altLang="ja-JP" kern="100" dirty="0">
                <a:latin typeface="HGPｺﾞｼｯｸM"/>
                <a:ea typeface="ＭＳ Ｐ明朝"/>
                <a:cs typeface="Times New Roman"/>
              </a:rPr>
              <a:t> dementia: FTD)</a:t>
            </a:r>
            <a:r>
              <a:rPr lang="ja-JP" altLang="ja-JP" kern="100" dirty="0">
                <a:latin typeface="HGPｺﾞｼｯｸM"/>
                <a:ea typeface="ＭＳ Ｐ明朝"/>
                <a:cs typeface="Times New Roman"/>
              </a:rPr>
              <a:t>という概念を提唱し、さらに臨床特徴が共通する３病型（</a:t>
            </a:r>
            <a:r>
              <a:rPr lang="en-US" altLang="ja-JP" kern="100" dirty="0">
                <a:latin typeface="HGPｺﾞｼｯｸM"/>
                <a:ea typeface="ＭＳ Ｐ明朝"/>
                <a:cs typeface="Times New Roman"/>
              </a:rPr>
              <a:t>Pick </a:t>
            </a:r>
            <a:r>
              <a:rPr lang="ja-JP" altLang="ja-JP" kern="100" dirty="0">
                <a:latin typeface="HGPｺﾞｼｯｸM"/>
                <a:ea typeface="ＭＳ Ｐ明朝"/>
                <a:cs typeface="Times New Roman"/>
              </a:rPr>
              <a:t>型、運動ニューロン疾患型、前頭葉変性型）に分類した</a:t>
            </a:r>
            <a:r>
              <a:rPr lang="en-US" altLang="ja-JP" kern="100" baseline="30000" dirty="0">
                <a:latin typeface="HGPｺﾞｼｯｸM"/>
                <a:ea typeface="ＭＳ Ｐ明朝"/>
                <a:cs typeface="Times New Roman"/>
              </a:rPr>
              <a:t>1</a:t>
            </a:r>
            <a:r>
              <a:rPr lang="ja-JP" altLang="ja-JP" kern="100" baseline="30000" dirty="0">
                <a:latin typeface="HGPｺﾞｼｯｸM"/>
                <a:ea typeface="ＭＳ Ｐ明朝"/>
                <a:cs typeface="Times New Roman"/>
              </a:rPr>
              <a:t>）</a:t>
            </a:r>
            <a:r>
              <a:rPr lang="ja-JP" altLang="ja-JP" kern="100" dirty="0">
                <a:latin typeface="HGPｺﾞｼｯｸM"/>
                <a:ea typeface="ＭＳ Ｐ明朝"/>
                <a:cs typeface="Times New Roman"/>
              </a:rPr>
              <a:t>。</a:t>
            </a:r>
            <a:endParaRPr lang="ja-JP" altLang="ja-JP" kern="100" dirty="0">
              <a:latin typeface="HGPｺﾞｼｯｸM"/>
              <a:cs typeface="Times New Roman"/>
            </a:endParaRPr>
          </a:p>
          <a:p>
            <a:pPr indent="159081" algn="just">
              <a:lnSpc>
                <a:spcPts val="2088"/>
              </a:lnSpc>
              <a:spcAft>
                <a:spcPts val="0"/>
              </a:spcAft>
            </a:pPr>
            <a:r>
              <a:rPr lang="en-US" altLang="ja-JP" kern="100" dirty="0">
                <a:latin typeface="ＭＳ Ｐ明朝"/>
                <a:cs typeface="Times New Roman"/>
              </a:rPr>
              <a:t>1996</a:t>
            </a:r>
            <a:r>
              <a:rPr lang="ja-JP" altLang="ja-JP" kern="100" dirty="0">
                <a:latin typeface="HGPｺﾞｼｯｸM"/>
                <a:ea typeface="ＭＳ Ｐ明朝"/>
                <a:cs typeface="Times New Roman"/>
              </a:rPr>
              <a:t>年にはこれらの概念に加えて失語症状で始まる２病型、進行性非流暢性失語症（</a:t>
            </a:r>
            <a:r>
              <a:rPr lang="en-US" altLang="ja-JP" kern="100" dirty="0">
                <a:latin typeface="HGPｺﾞｼｯｸM"/>
                <a:ea typeface="ＭＳ Ｐ明朝"/>
                <a:cs typeface="Times New Roman"/>
              </a:rPr>
              <a:t>progressive non-fluent aphasia: PNFA)</a:t>
            </a:r>
            <a:r>
              <a:rPr lang="ja-JP" altLang="ja-JP" kern="100" dirty="0">
                <a:latin typeface="HGPｺﾞｼｯｸM"/>
                <a:ea typeface="ＭＳ Ｐ明朝"/>
                <a:cs typeface="Times New Roman"/>
              </a:rPr>
              <a:t>と 意味性認知症</a:t>
            </a:r>
            <a:r>
              <a:rPr lang="en-US" altLang="ja-JP" kern="100" dirty="0">
                <a:latin typeface="HGPｺﾞｼｯｸM"/>
                <a:ea typeface="ＭＳ Ｐ明朝"/>
                <a:cs typeface="Times New Roman"/>
              </a:rPr>
              <a:t>(semantic </a:t>
            </a:r>
            <a:r>
              <a:rPr lang="en-US" altLang="ja-JP" kern="100" dirty="0" err="1">
                <a:latin typeface="HGPｺﾞｼｯｸM"/>
                <a:ea typeface="ＭＳ Ｐ明朝"/>
                <a:cs typeface="Times New Roman"/>
              </a:rPr>
              <a:t>dementia:SD</a:t>
            </a:r>
            <a:r>
              <a:rPr lang="en-US" altLang="ja-JP" kern="100" dirty="0">
                <a:latin typeface="HGPｺﾞｼｯｸM"/>
                <a:ea typeface="ＭＳ Ｐ明朝"/>
                <a:cs typeface="Times New Roman"/>
              </a:rPr>
              <a:t>)</a:t>
            </a:r>
            <a:r>
              <a:rPr lang="ja-JP" altLang="ja-JP" kern="100" dirty="0">
                <a:latin typeface="HGPｺﾞｼｯｸM"/>
                <a:ea typeface="ＭＳ Ｐ明朝"/>
                <a:cs typeface="Times New Roman"/>
              </a:rPr>
              <a:t>を加え、さらに包括的な概念である前頭側頭葉変性症</a:t>
            </a:r>
            <a:r>
              <a:rPr lang="en-US" altLang="ja-JP" kern="100" dirty="0">
                <a:latin typeface="HGPｺﾞｼｯｸM"/>
                <a:ea typeface="ＭＳ Ｐ明朝"/>
                <a:cs typeface="Times New Roman"/>
              </a:rPr>
              <a:t>(</a:t>
            </a:r>
            <a:r>
              <a:rPr lang="en-US" altLang="ja-JP" kern="100" dirty="0" err="1">
                <a:latin typeface="HGPｺﾞｼｯｸM"/>
                <a:ea typeface="ＭＳ Ｐ明朝"/>
                <a:cs typeface="Times New Roman"/>
              </a:rPr>
              <a:t>frontotemporal</a:t>
            </a:r>
            <a:r>
              <a:rPr lang="en-US" altLang="ja-JP" kern="100" dirty="0">
                <a:latin typeface="HGPｺﾞｼｯｸM"/>
                <a:ea typeface="ＭＳ Ｐ明朝"/>
                <a:cs typeface="Times New Roman"/>
              </a:rPr>
              <a:t> lobar- degeneration: FTLD)</a:t>
            </a:r>
            <a:r>
              <a:rPr lang="ja-JP" altLang="ja-JP" kern="100" dirty="0">
                <a:latin typeface="HGPｺﾞｼｯｸM"/>
                <a:ea typeface="ＭＳ Ｐ明朝"/>
                <a:cs typeface="Times New Roman"/>
              </a:rPr>
              <a:t>が提唱された</a:t>
            </a:r>
            <a:r>
              <a:rPr lang="en-US" altLang="ja-JP" kern="100" baseline="30000" dirty="0">
                <a:latin typeface="HGPｺﾞｼｯｸM"/>
                <a:ea typeface="ＭＳ Ｐ明朝"/>
                <a:cs typeface="Times New Roman"/>
              </a:rPr>
              <a:t>2)</a:t>
            </a:r>
            <a:r>
              <a:rPr lang="ja-JP" altLang="ja-JP" kern="100" dirty="0" err="1">
                <a:latin typeface="HGPｺﾞｼｯｸM"/>
                <a:ea typeface="ＭＳ Ｐ明朝"/>
                <a:cs typeface="Times New Roman"/>
              </a:rPr>
              <a:t>。</a:t>
            </a:r>
            <a:r>
              <a:rPr lang="ja-JP" altLang="ja-JP" kern="100" dirty="0">
                <a:latin typeface="HGPｺﾞｼｯｸM"/>
                <a:ea typeface="ＭＳ Ｐ明朝"/>
                <a:cs typeface="Times New Roman"/>
              </a:rPr>
              <a:t>この診断基準では早期診断の感度が低い、行動異常の基準があいまいといった批判があり、新たに提唱された診断基準が</a:t>
            </a:r>
            <a:r>
              <a:rPr lang="en-US" altLang="ja-JP" kern="100" dirty="0">
                <a:latin typeface="HGPｺﾞｼｯｸM"/>
                <a:ea typeface="ＭＳ Ｐ明朝"/>
                <a:cs typeface="Times New Roman"/>
              </a:rPr>
              <a:t>2011</a:t>
            </a:r>
            <a:r>
              <a:rPr lang="ja-JP" altLang="ja-JP" kern="100" dirty="0">
                <a:latin typeface="HGPｺﾞｼｯｸM"/>
                <a:ea typeface="ＭＳ Ｐ明朝"/>
                <a:cs typeface="Times New Roman"/>
              </a:rPr>
              <a:t>年に</a:t>
            </a:r>
            <a:r>
              <a:rPr lang="en-US" altLang="ja-JP" kern="100" dirty="0" err="1">
                <a:latin typeface="HGPｺﾞｼｯｸM"/>
                <a:ea typeface="ＭＳ Ｐ明朝"/>
                <a:cs typeface="Times New Roman"/>
              </a:rPr>
              <a:t>Rascovsky</a:t>
            </a:r>
            <a:r>
              <a:rPr lang="ja-JP" altLang="ja-JP" kern="100" dirty="0" err="1">
                <a:latin typeface="HGPｺﾞｼｯｸM"/>
                <a:ea typeface="ＭＳ Ｐ明朝"/>
                <a:cs typeface="Times New Roman"/>
              </a:rPr>
              <a:t>らに</a:t>
            </a:r>
            <a:r>
              <a:rPr lang="ja-JP" altLang="ja-JP" kern="100" dirty="0">
                <a:latin typeface="HGPｺﾞｼｯｸM"/>
                <a:ea typeface="ＭＳ Ｐ明朝"/>
                <a:cs typeface="Times New Roman"/>
              </a:rPr>
              <a:t>よって提唱された</a:t>
            </a:r>
            <a:r>
              <a:rPr lang="en-US" altLang="ja-JP" kern="100" baseline="30000" dirty="0">
                <a:latin typeface="HGPｺﾞｼｯｸM"/>
                <a:ea typeface="ＭＳ Ｐ明朝"/>
                <a:cs typeface="Times New Roman"/>
              </a:rPr>
              <a:t>3</a:t>
            </a:r>
            <a:r>
              <a:rPr lang="ja-JP" altLang="ja-JP" kern="100" baseline="30000" dirty="0">
                <a:latin typeface="HGPｺﾞｼｯｸM"/>
                <a:ea typeface="ＭＳ Ｐ明朝"/>
                <a:cs typeface="Times New Roman"/>
              </a:rPr>
              <a:t>）</a:t>
            </a:r>
            <a:r>
              <a:rPr lang="ja-JP" altLang="ja-JP" kern="100" dirty="0">
                <a:latin typeface="HGPｺﾞｼｯｸM"/>
                <a:ea typeface="ＭＳ Ｐ明朝"/>
                <a:cs typeface="Times New Roman"/>
              </a:rPr>
              <a:t>。臨床的には異常行動を中心とする行動障害型前頭側頭型認知症（</a:t>
            </a:r>
            <a:r>
              <a:rPr lang="en-US" altLang="ja-JP" kern="100" dirty="0" err="1">
                <a:latin typeface="HGPｺﾞｼｯｸM"/>
                <a:ea typeface="ＭＳ Ｐ明朝"/>
                <a:cs typeface="Times New Roman"/>
              </a:rPr>
              <a:t>behavioural</a:t>
            </a:r>
            <a:r>
              <a:rPr lang="en-US" altLang="ja-JP" kern="100" dirty="0">
                <a:latin typeface="HGPｺﾞｼｯｸM"/>
                <a:ea typeface="ＭＳ Ｐ明朝"/>
                <a:cs typeface="Times New Roman"/>
              </a:rPr>
              <a:t> variant FTD</a:t>
            </a:r>
            <a:r>
              <a:rPr lang="ja-JP" altLang="ja-JP" kern="100" dirty="0">
                <a:latin typeface="HGPｺﾞｼｯｸM"/>
                <a:ea typeface="ＭＳ Ｐ明朝"/>
                <a:cs typeface="Times New Roman"/>
              </a:rPr>
              <a:t>：</a:t>
            </a:r>
            <a:r>
              <a:rPr lang="en-US" altLang="ja-JP" kern="100" dirty="0" err="1">
                <a:latin typeface="HGPｺﾞｼｯｸM"/>
                <a:ea typeface="ＭＳ Ｐ明朝"/>
                <a:cs typeface="Times New Roman"/>
              </a:rPr>
              <a:t>bvFTD</a:t>
            </a:r>
            <a:r>
              <a:rPr lang="en-US" altLang="ja-JP" kern="100" dirty="0">
                <a:latin typeface="HGPｺﾞｼｯｸM"/>
                <a:ea typeface="ＭＳ Ｐ明朝"/>
                <a:cs typeface="Times New Roman"/>
              </a:rPr>
              <a:t>)</a:t>
            </a:r>
            <a:r>
              <a:rPr lang="ja-JP" altLang="ja-JP" kern="100" dirty="0">
                <a:latin typeface="HGPｺﾞｼｯｸM"/>
                <a:ea typeface="ＭＳ Ｐ明朝"/>
                <a:cs typeface="Times New Roman"/>
              </a:rPr>
              <a:t>と言語障害を主体とする言語障害型前頭側頭型認知症に分類された。</a:t>
            </a:r>
            <a:endParaRPr lang="ja-JP" altLang="ja-JP" kern="100" dirty="0">
              <a:latin typeface="HGPｺﾞｼｯｸM"/>
              <a:cs typeface="Times New Roman"/>
            </a:endParaRPr>
          </a:p>
          <a:p>
            <a:pPr algn="just">
              <a:lnSpc>
                <a:spcPts val="2088"/>
              </a:lnSpc>
              <a:spcAft>
                <a:spcPts val="0"/>
              </a:spcAft>
            </a:pPr>
            <a:r>
              <a:rPr lang="en-US" altLang="ja-JP" kern="100" dirty="0">
                <a:latin typeface="ＭＳ Ｐ明朝"/>
                <a:cs typeface="Times New Roman"/>
              </a:rPr>
              <a:t> </a:t>
            </a:r>
            <a:endParaRPr lang="ja-JP" altLang="ja-JP" kern="100" dirty="0">
              <a:latin typeface="HGPｺﾞｼｯｸM"/>
              <a:cs typeface="Times New Roman"/>
            </a:endParaRPr>
          </a:p>
          <a:p>
            <a:pPr algn="just">
              <a:lnSpc>
                <a:spcPts val="2088"/>
              </a:lnSpc>
              <a:spcAft>
                <a:spcPts val="0"/>
              </a:spcAft>
            </a:pPr>
            <a:r>
              <a:rPr lang="ja-JP" altLang="ja-JP" u="sng" kern="100" dirty="0">
                <a:latin typeface="Century"/>
                <a:ea typeface="HGPｺﾞｼｯｸM"/>
                <a:cs typeface="Times New Roman"/>
              </a:rPr>
              <a:t>出 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pPr algn="just">
              <a:lnSpc>
                <a:spcPts val="1462"/>
              </a:lnSpc>
              <a:spcAft>
                <a:spcPts val="0"/>
              </a:spcAft>
            </a:pPr>
            <a:r>
              <a:rPr lang="en-US" altLang="ja-JP" kern="100" dirty="0">
                <a:latin typeface="Trebuchet MS"/>
                <a:ea typeface="ＭＳ Ｐ明朝"/>
                <a:cs typeface="Times New Roman"/>
              </a:rPr>
              <a:t>1</a:t>
            </a:r>
            <a:r>
              <a:rPr lang="en-US" altLang="ja-JP" kern="100" dirty="0">
                <a:latin typeface="HGPｺﾞｼｯｸM"/>
                <a:cs typeface="Times New Roman"/>
              </a:rPr>
              <a:t>)</a:t>
            </a:r>
            <a:r>
              <a:rPr lang="en-US" altLang="ja-JP" kern="100" dirty="0">
                <a:latin typeface="Trebuchet MS"/>
                <a:ea typeface="ＭＳ Ｐ明朝"/>
                <a:cs typeface="Times New Roman"/>
              </a:rPr>
              <a:t> The Lund and Manchester Groups. Clinical and </a:t>
            </a:r>
            <a:r>
              <a:rPr lang="en-US" altLang="ja-JP" kern="100" dirty="0" err="1">
                <a:latin typeface="Trebuchet MS"/>
                <a:ea typeface="ＭＳ Ｐ明朝"/>
                <a:cs typeface="Times New Roman"/>
              </a:rPr>
              <a:t>neuropathological</a:t>
            </a:r>
            <a:r>
              <a:rPr lang="en-US" altLang="ja-JP" kern="100" dirty="0">
                <a:latin typeface="Trebuchet MS"/>
                <a:ea typeface="ＭＳ Ｐ明朝"/>
                <a:cs typeface="Times New Roman"/>
              </a:rPr>
              <a:t> criteria for</a:t>
            </a:r>
            <a:endParaRPr lang="ja-JP" altLang="ja-JP" kern="100" dirty="0">
              <a:latin typeface="HGPｺﾞｼｯｸM"/>
              <a:cs typeface="Times New Roman"/>
            </a:endParaRPr>
          </a:p>
          <a:p>
            <a:pPr indent="139194" algn="just">
              <a:lnSpc>
                <a:spcPts val="1462"/>
              </a:lnSpc>
              <a:spcAft>
                <a:spcPts val="0"/>
              </a:spcAft>
            </a:pPr>
            <a:r>
              <a:rPr lang="en-US" altLang="ja-JP" kern="100" dirty="0" err="1">
                <a:latin typeface="Trebuchet MS"/>
                <a:ea typeface="ＭＳ Ｐ明朝"/>
                <a:cs typeface="Times New Roman"/>
              </a:rPr>
              <a:t>frontotemporal</a:t>
            </a:r>
            <a:r>
              <a:rPr lang="en-US" altLang="ja-JP" kern="100" dirty="0">
                <a:latin typeface="Trebuchet MS"/>
                <a:ea typeface="ＭＳ Ｐ明朝"/>
                <a:cs typeface="Times New Roman"/>
              </a:rPr>
              <a:t> dementia. J </a:t>
            </a:r>
            <a:r>
              <a:rPr lang="en-US" altLang="ja-JP" kern="100" dirty="0" err="1">
                <a:latin typeface="Trebuchet MS"/>
                <a:ea typeface="ＭＳ Ｐ明朝"/>
                <a:cs typeface="Times New Roman"/>
              </a:rPr>
              <a:t>Neurol</a:t>
            </a:r>
            <a:r>
              <a:rPr lang="en-US" altLang="ja-JP" kern="100" dirty="0">
                <a:latin typeface="Trebuchet MS"/>
                <a:ea typeface="ＭＳ Ｐ明朝"/>
                <a:cs typeface="Times New Roman"/>
              </a:rPr>
              <a:t> </a:t>
            </a:r>
            <a:r>
              <a:rPr lang="en-US" altLang="ja-JP" kern="100" dirty="0" err="1">
                <a:latin typeface="Trebuchet MS"/>
                <a:ea typeface="ＭＳ Ｐ明朝"/>
                <a:cs typeface="Times New Roman"/>
              </a:rPr>
              <a:t>Neurosurg</a:t>
            </a:r>
            <a:r>
              <a:rPr lang="en-US" altLang="ja-JP" kern="100" dirty="0">
                <a:latin typeface="Trebuchet MS"/>
                <a:ea typeface="ＭＳ Ｐ明朝"/>
                <a:cs typeface="Times New Roman"/>
              </a:rPr>
              <a:t> Psychiatry. 57:416-418,1994</a:t>
            </a:r>
            <a:endParaRPr lang="ja-JP" altLang="ja-JP" kern="100" dirty="0">
              <a:latin typeface="HGPｺﾞｼｯｸM"/>
              <a:cs typeface="Times New Roman"/>
            </a:endParaRPr>
          </a:p>
          <a:p>
            <a:pPr algn="just">
              <a:lnSpc>
                <a:spcPts val="1462"/>
              </a:lnSpc>
              <a:spcAft>
                <a:spcPts val="0"/>
              </a:spcAft>
            </a:pPr>
            <a:r>
              <a:rPr lang="en-US" altLang="ja-JP" kern="100" dirty="0">
                <a:latin typeface="Trebuchet MS"/>
                <a:ea typeface="ＭＳ Ｐ明朝"/>
                <a:cs typeface="Times New Roman"/>
              </a:rPr>
              <a:t>2</a:t>
            </a:r>
            <a:r>
              <a:rPr lang="en-US" altLang="ja-JP" kern="100" dirty="0">
                <a:latin typeface="HGPｺﾞｼｯｸM"/>
                <a:cs typeface="Times New Roman"/>
              </a:rPr>
              <a:t>)</a:t>
            </a:r>
            <a:r>
              <a:rPr lang="en-US" altLang="ja-JP" kern="100" dirty="0">
                <a:latin typeface="Trebuchet MS"/>
                <a:ea typeface="ＭＳ Ｐ明朝"/>
                <a:cs typeface="Times New Roman"/>
              </a:rPr>
              <a:t> Snowden JS et al. </a:t>
            </a:r>
            <a:r>
              <a:rPr lang="en-US" altLang="ja-JP" kern="100" dirty="0" err="1">
                <a:latin typeface="Trebuchet MS"/>
                <a:ea typeface="ＭＳ Ｐ明朝"/>
                <a:cs typeface="Times New Roman"/>
              </a:rPr>
              <a:t>Fronto</a:t>
            </a:r>
            <a:r>
              <a:rPr lang="en-US" altLang="ja-JP" kern="100" dirty="0">
                <a:latin typeface="Trebuchet MS"/>
                <a:ea typeface="ＭＳ Ｐ明朝"/>
                <a:cs typeface="Times New Roman"/>
              </a:rPr>
              <a:t>-temporal lobar degeneration; </a:t>
            </a:r>
            <a:r>
              <a:rPr lang="en-US" altLang="ja-JP" kern="100" dirty="0" err="1">
                <a:latin typeface="Trebuchet MS"/>
                <a:ea typeface="ＭＳ Ｐ明朝"/>
                <a:cs typeface="Times New Roman"/>
              </a:rPr>
              <a:t>Fronto</a:t>
            </a:r>
            <a:r>
              <a:rPr lang="en-US" altLang="ja-JP" kern="100" dirty="0">
                <a:latin typeface="Trebuchet MS"/>
                <a:ea typeface="ＭＳ Ｐ明朝"/>
                <a:cs typeface="Times New Roman"/>
              </a:rPr>
              <a:t>-temporal dementia,</a:t>
            </a:r>
            <a:endParaRPr lang="ja-JP" altLang="ja-JP" kern="100" dirty="0">
              <a:latin typeface="HGPｺﾞｼｯｸM"/>
              <a:cs typeface="Times New Roman"/>
            </a:endParaRPr>
          </a:p>
          <a:p>
            <a:pPr indent="139194" algn="just">
              <a:lnSpc>
                <a:spcPts val="1462"/>
              </a:lnSpc>
              <a:spcAft>
                <a:spcPts val="0"/>
              </a:spcAft>
            </a:pPr>
            <a:r>
              <a:rPr lang="en-US" altLang="ja-JP" kern="100" dirty="0">
                <a:latin typeface="Trebuchet MS"/>
                <a:ea typeface="ＭＳ Ｐ明朝"/>
                <a:cs typeface="Times New Roman"/>
              </a:rPr>
              <a:t>progressive aphasia, semantic dementia. Churchill Livingstone, New York 1996</a:t>
            </a:r>
            <a:endParaRPr lang="ja-JP" altLang="ja-JP" kern="100" dirty="0">
              <a:latin typeface="HGPｺﾞｼｯｸM"/>
              <a:cs typeface="Times New Roman"/>
            </a:endParaRPr>
          </a:p>
          <a:p>
            <a:pPr algn="just">
              <a:lnSpc>
                <a:spcPts val="1462"/>
              </a:lnSpc>
              <a:spcAft>
                <a:spcPts val="0"/>
              </a:spcAft>
            </a:pPr>
            <a:r>
              <a:rPr lang="en-US" altLang="ja-JP" kern="100" dirty="0">
                <a:latin typeface="Trebuchet MS"/>
                <a:ea typeface="ＭＳ Ｐ明朝"/>
                <a:cs typeface="Times New Roman"/>
              </a:rPr>
              <a:t>3</a:t>
            </a:r>
            <a:r>
              <a:rPr lang="en-US" altLang="ja-JP" kern="100" dirty="0">
                <a:latin typeface="HGPｺﾞｼｯｸM"/>
                <a:cs typeface="Times New Roman"/>
              </a:rPr>
              <a:t>) </a:t>
            </a:r>
            <a:r>
              <a:rPr lang="en-US" altLang="ja-JP" kern="100" dirty="0" err="1">
                <a:latin typeface="Trebuchet MS"/>
                <a:ea typeface="ＭＳ Ｐ明朝"/>
                <a:cs typeface="Times New Roman"/>
              </a:rPr>
              <a:t>Rascovsky</a:t>
            </a:r>
            <a:r>
              <a:rPr lang="en-US" altLang="ja-JP" kern="100" dirty="0">
                <a:latin typeface="Trebuchet MS"/>
                <a:ea typeface="ＭＳ Ｐ明朝"/>
                <a:cs typeface="Times New Roman"/>
              </a:rPr>
              <a:t> K et al. Sensitivity of revised criteria  for the </a:t>
            </a:r>
            <a:r>
              <a:rPr lang="en-US" altLang="ja-JP" kern="100" dirty="0" err="1">
                <a:latin typeface="Trebuchet MS"/>
                <a:ea typeface="ＭＳ Ｐ明朝"/>
                <a:cs typeface="Times New Roman"/>
              </a:rPr>
              <a:t>behavioural</a:t>
            </a:r>
            <a:r>
              <a:rPr lang="en-US" altLang="ja-JP" kern="100" dirty="0">
                <a:latin typeface="Trebuchet MS"/>
                <a:ea typeface="ＭＳ Ｐ明朝"/>
                <a:cs typeface="Times New Roman"/>
              </a:rPr>
              <a:t> variant of</a:t>
            </a:r>
            <a:endParaRPr lang="ja-JP" altLang="ja-JP" kern="100" dirty="0">
              <a:latin typeface="HGPｺﾞｼｯｸM"/>
              <a:cs typeface="Times New Roman"/>
            </a:endParaRPr>
          </a:p>
          <a:p>
            <a:pPr indent="139194" algn="just">
              <a:lnSpc>
                <a:spcPts val="1462"/>
              </a:lnSpc>
              <a:spcAft>
                <a:spcPts val="0"/>
              </a:spcAft>
            </a:pPr>
            <a:r>
              <a:rPr lang="en-US" altLang="ja-JP" kern="100" dirty="0" err="1">
                <a:latin typeface="Trebuchet MS"/>
                <a:ea typeface="ＭＳ Ｐ明朝"/>
                <a:cs typeface="Times New Roman"/>
              </a:rPr>
              <a:t>frontotemporal</a:t>
            </a:r>
            <a:r>
              <a:rPr lang="en-US" altLang="ja-JP" kern="100" dirty="0">
                <a:latin typeface="Trebuchet MS"/>
                <a:ea typeface="ＭＳ Ｐ明朝"/>
                <a:cs typeface="Times New Roman"/>
              </a:rPr>
              <a:t> dementia. Brain, 134:</a:t>
            </a:r>
            <a:r>
              <a:rPr lang="ja-JP" altLang="ja-JP" kern="100" dirty="0">
                <a:latin typeface="Trebuchet MS"/>
                <a:ea typeface="ＭＳ Ｐ明朝"/>
                <a:cs typeface="Times New Roman"/>
              </a:rPr>
              <a:t>　</a:t>
            </a:r>
            <a:r>
              <a:rPr lang="en-US" altLang="ja-JP" kern="100" dirty="0">
                <a:latin typeface="Trebuchet MS"/>
                <a:ea typeface="ＭＳ Ｐ明朝"/>
                <a:cs typeface="Times New Roman"/>
              </a:rPr>
              <a:t>2456</a:t>
            </a:r>
            <a:r>
              <a:rPr lang="ja-JP" altLang="ja-JP" kern="100" dirty="0">
                <a:latin typeface="Trebuchet MS"/>
                <a:ea typeface="ＭＳ Ｐ明朝"/>
                <a:cs typeface="Times New Roman"/>
              </a:rPr>
              <a:t>－</a:t>
            </a:r>
            <a:r>
              <a:rPr lang="en-US" altLang="ja-JP" kern="100" dirty="0">
                <a:latin typeface="Trebuchet MS"/>
                <a:ea typeface="ＭＳ Ｐ明朝"/>
                <a:cs typeface="Times New Roman"/>
              </a:rPr>
              <a:t>2477</a:t>
            </a:r>
            <a:endParaRPr lang="ja-JP" altLang="ja-JP" kern="100" dirty="0">
              <a:latin typeface="HGPｺﾞｼｯｸM"/>
              <a:cs typeface="Times New Roman"/>
            </a:endParaRPr>
          </a:p>
          <a:p>
            <a:endParaRPr lang="en-US" altLang="ja-JP"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9081" algn="just">
              <a:lnSpc>
                <a:spcPts val="2088"/>
              </a:lnSpc>
              <a:spcAft>
                <a:spcPts val="0"/>
              </a:spcAft>
            </a:pPr>
            <a:r>
              <a:rPr lang="ja-JP" altLang="ja-JP" kern="100" dirty="0">
                <a:latin typeface="HGPｺﾞｼｯｸM"/>
                <a:ea typeface="ＭＳ Ｐ明朝"/>
                <a:cs typeface="Times New Roman"/>
              </a:rPr>
              <a:t>前頭側頭型認知症では、仕事や家事に対して無関心になる、同じ行為を繰り返す常同行動、万引きや立ち小便などの社会的なルールを無視する行為・脱抑制などが初発症状であることが多い。記憶、計算、空間的見当識は保たれる。本人の病識は乏しい。末期には自発性が低下し運動障害がみられるようになり、無言・臥床状態とな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進行性非流暢性失語症は、進行性の運動性失語</a:t>
            </a:r>
            <a:r>
              <a:rPr lang="en-US" altLang="ja-JP" kern="100" dirty="0">
                <a:latin typeface="HGPｺﾞｼｯｸM"/>
                <a:ea typeface="ＭＳ Ｐ明朝"/>
                <a:cs typeface="Times New Roman"/>
              </a:rPr>
              <a:t>(</a:t>
            </a:r>
            <a:r>
              <a:rPr lang="ja-JP" altLang="ja-JP" kern="100" dirty="0">
                <a:latin typeface="HGPｺﾞｼｯｸM"/>
                <a:ea typeface="ＭＳ Ｐ明朝"/>
                <a:cs typeface="Times New Roman"/>
              </a:rPr>
              <a:t>非流暢性失語</a:t>
            </a:r>
            <a:r>
              <a:rPr lang="en-US" altLang="ja-JP" kern="100" dirty="0">
                <a:latin typeface="HGPｺﾞｼｯｸM"/>
                <a:ea typeface="ＭＳ Ｐ明朝"/>
                <a:cs typeface="Times New Roman"/>
              </a:rPr>
              <a:t>)</a:t>
            </a:r>
            <a:r>
              <a:rPr lang="ja-JP" altLang="ja-JP" kern="100" dirty="0">
                <a:latin typeface="HGPｺﾞｼｯｸM"/>
                <a:ea typeface="ＭＳ Ｐ明朝"/>
                <a:cs typeface="Times New Roman"/>
              </a:rPr>
              <a:t>を示す。発話量が減少し、発話に努力を要し、失文法（例：助詞がなくなり、単語を羅列するなど）がみられるが、初期には言語理解は良好である。進行すると前頭側頭型認知症と同様の行動異常が見られ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意味性認知症は、言葉や物品などの意味に関する記憶が障害される疾患であり、発語は流暢であるが、言葉の意味を理解できず（例：「気分はいかがですか」と問うと「気分って何ですか」と答えるなど）、言い間違いが多くなる、物品の名前を言えない、といった症状を示す（語義失語という）。</a:t>
            </a:r>
            <a:r>
              <a:rPr lang="en-US" altLang="ja-JP" kern="100" dirty="0">
                <a:latin typeface="HGPｺﾞｼｯｸM"/>
                <a:ea typeface="ＭＳ Ｐ明朝"/>
                <a:cs typeface="Times New Roman"/>
              </a:rPr>
              <a:t>CT </a:t>
            </a:r>
            <a:r>
              <a:rPr lang="ja-JP" altLang="ja-JP" kern="100" dirty="0">
                <a:latin typeface="HGPｺﾞｼｯｸM"/>
                <a:ea typeface="ＭＳ Ｐ明朝"/>
                <a:cs typeface="Times New Roman"/>
              </a:rPr>
              <a:t>や</a:t>
            </a:r>
            <a:r>
              <a:rPr lang="en-US" altLang="ja-JP" kern="100" dirty="0">
                <a:latin typeface="HGPｺﾞｼｯｸM"/>
                <a:ea typeface="ＭＳ Ｐ明朝"/>
                <a:cs typeface="Times New Roman"/>
              </a:rPr>
              <a:t>MRI </a:t>
            </a:r>
            <a:r>
              <a:rPr lang="ja-JP" altLang="ja-JP" kern="100" dirty="0">
                <a:latin typeface="HGPｺﾞｼｯｸM"/>
                <a:ea typeface="ＭＳ Ｐ明朝"/>
                <a:cs typeface="Times New Roman"/>
              </a:rPr>
              <a:t>などの画像検査で左側優位の側頭葉前方部の萎縮を認めることが多い。症状はゆっくりと進行し、発話量も減少し、自発性の低下や無関心といった症状も現れ、ついには無言状態となる。</a:t>
            </a:r>
            <a:endParaRPr lang="ja-JP" altLang="ja-JP" kern="100" dirty="0">
              <a:latin typeface="HGPｺﾞｼｯｸM"/>
              <a:cs typeface="Times New Roman"/>
            </a:endParaRPr>
          </a:p>
          <a:p>
            <a:endParaRPr kumimoji="1" lang="ja-JP" altLang="en-US" dirty="0"/>
          </a:p>
        </p:txBody>
      </p:sp>
    </p:spTree>
    <p:extLst>
      <p:ext uri="{BB962C8B-B14F-4D97-AF65-F5344CB8AC3E}">
        <p14:creationId xmlns:p14="http://schemas.microsoft.com/office/powerpoint/2010/main" val="4332808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前頭側頭型認知症の症例</a:t>
            </a:r>
            <a:endParaRPr kumimoji="1" lang="ja-JP" altLang="en-US" dirty="0"/>
          </a:p>
        </p:txBody>
      </p:sp>
    </p:spTree>
    <p:extLst>
      <p:ext uri="{BB962C8B-B14F-4D97-AF65-F5344CB8AC3E}">
        <p14:creationId xmlns:p14="http://schemas.microsoft.com/office/powerpoint/2010/main" val="23393406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Rot="1" noChangeAspect="1" noChangeArrowheads="1" noTextEdit="1"/>
          </p:cNvSpPr>
          <p:nvPr>
            <p:ph type="sldImg"/>
          </p:nvPr>
        </p:nvSpPr>
        <p:spPr>
          <a:xfrm>
            <a:off x="992188" y="768350"/>
            <a:ext cx="5119687" cy="3838575"/>
          </a:xfrm>
          <a:ln/>
        </p:spPr>
      </p:sp>
      <p:sp>
        <p:nvSpPr>
          <p:cNvPr id="236547" name="Rectangle 3"/>
          <p:cNvSpPr>
            <a:spLocks noGrp="1" noChangeArrowheads="1"/>
          </p:cNvSpPr>
          <p:nvPr>
            <p:ph type="body" idx="1"/>
          </p:nvPr>
        </p:nvSpPr>
        <p:spPr>
          <a:xfrm>
            <a:off x="709430" y="4862882"/>
            <a:ext cx="5680444" cy="4602693"/>
          </a:xfrm>
          <a:noFill/>
        </p:spPr>
        <p:txBody>
          <a:bodyPr/>
          <a:lstStyle/>
          <a:p>
            <a:pPr indent="159081" algn="just">
              <a:lnSpc>
                <a:spcPts val="2088"/>
              </a:lnSpc>
              <a:spcAft>
                <a:spcPts val="0"/>
              </a:spcAft>
            </a:pPr>
            <a:r>
              <a:rPr lang="ja-JP" altLang="ja-JP" kern="100" dirty="0">
                <a:latin typeface="Century"/>
                <a:ea typeface="ＭＳ Ｐ明朝"/>
                <a:cs typeface="Times New Roman"/>
              </a:rPr>
              <a:t>血管性認知症の診断基準として、</a:t>
            </a:r>
            <a:r>
              <a:rPr lang="en-US" altLang="ja-JP" kern="100" dirty="0">
                <a:latin typeface="Century"/>
                <a:ea typeface="ＭＳ Ｐ明朝"/>
                <a:cs typeface="Times New Roman"/>
              </a:rPr>
              <a:t>ICD-10</a:t>
            </a:r>
            <a:r>
              <a:rPr lang="ja-JP" altLang="ja-JP" kern="100" dirty="0" err="1">
                <a:latin typeface="Century"/>
                <a:ea typeface="ＭＳ Ｐ明朝"/>
                <a:cs typeface="Times New Roman"/>
              </a:rPr>
              <a:t>、</a:t>
            </a:r>
            <a:r>
              <a:rPr lang="en-US" altLang="ja-JP" kern="100" dirty="0">
                <a:latin typeface="Century"/>
                <a:ea typeface="ＭＳ Ｐ明朝"/>
                <a:cs typeface="Times New Roman"/>
              </a:rPr>
              <a:t>DSM-</a:t>
            </a:r>
            <a:r>
              <a:rPr lang="ja-JP" altLang="ja-JP" kern="100" dirty="0">
                <a:latin typeface="Century"/>
                <a:ea typeface="ＭＳ Ｐ明朝"/>
                <a:cs typeface="Times New Roman"/>
              </a:rPr>
              <a:t>Ⅳ、</a:t>
            </a:r>
            <a:r>
              <a:rPr lang="en-US" altLang="ja-JP" kern="100" dirty="0">
                <a:latin typeface="Century"/>
                <a:ea typeface="ＭＳ Ｐ明朝"/>
                <a:cs typeface="Times New Roman"/>
              </a:rPr>
              <a:t>ADDTC</a:t>
            </a:r>
            <a:r>
              <a:rPr lang="ja-JP" altLang="ja-JP" kern="100" dirty="0" err="1">
                <a:latin typeface="Century"/>
                <a:ea typeface="ＭＳ Ｐ明朝"/>
                <a:cs typeface="Times New Roman"/>
              </a:rPr>
              <a:t>、</a:t>
            </a:r>
            <a:r>
              <a:rPr lang="en-US" altLang="ja-JP" kern="100" dirty="0">
                <a:latin typeface="Century"/>
                <a:ea typeface="ＭＳ Ｐ明朝"/>
                <a:cs typeface="Times New Roman"/>
              </a:rPr>
              <a:t>NINDS-AIREN </a:t>
            </a:r>
            <a:r>
              <a:rPr lang="ja-JP" altLang="ja-JP" kern="100" dirty="0">
                <a:latin typeface="Century"/>
                <a:ea typeface="ＭＳ Ｐ明朝"/>
                <a:cs typeface="Times New Roman"/>
              </a:rPr>
              <a:t>などいくつかの基準が示されている。</a:t>
            </a:r>
            <a:r>
              <a:rPr lang="en-US" altLang="ja-JP" kern="100" dirty="0">
                <a:latin typeface="Century"/>
                <a:ea typeface="ＭＳ Ｐ明朝"/>
                <a:cs typeface="Times New Roman"/>
              </a:rPr>
              <a:t>NINDS-AIREN</a:t>
            </a:r>
            <a:r>
              <a:rPr lang="ja-JP" altLang="ja-JP" kern="100" dirty="0">
                <a:latin typeface="Century"/>
                <a:ea typeface="ＭＳ Ｐ明朝"/>
                <a:cs typeface="Times New Roman"/>
              </a:rPr>
              <a:t>の</a:t>
            </a:r>
            <a:r>
              <a:rPr lang="en-US" altLang="ja-JP" kern="100" dirty="0">
                <a:latin typeface="Century"/>
                <a:ea typeface="ＭＳ Ｐ明朝"/>
                <a:cs typeface="Times New Roman"/>
              </a:rPr>
              <a:t>probable VD</a:t>
            </a:r>
            <a:r>
              <a:rPr lang="ja-JP" altLang="ja-JP" kern="100" dirty="0">
                <a:latin typeface="Century"/>
                <a:ea typeface="ＭＳ Ｐ明朝"/>
                <a:cs typeface="Times New Roman"/>
              </a:rPr>
              <a:t>の診断基準の要旨を示す。</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この基準では血管性認知症を虚血性・出血性脳血管障害、あるいは虚血‐低酸素性脳障害によってもたらされる認知機能障害と定義している。認知症の存在（認知症を以前高レベルにあった認知機能の低下と定義）、血管病変の存在（画像診断による）、両者の関連性からなる。脳血管障害発症と認知症発症の時間的関連性は重要な因子と強調しており、その期間を人為的に３ヶ月以内としている。またこの基準では混合型認知症という概念を認めておらず、</a:t>
            </a:r>
            <a:r>
              <a:rPr lang="en-US" altLang="ja-JP" kern="100" dirty="0">
                <a:latin typeface="Century"/>
                <a:ea typeface="ＭＳ Ｐ明朝"/>
                <a:cs typeface="Times New Roman"/>
              </a:rPr>
              <a:t>AD with cerebrovascular disease</a:t>
            </a:r>
            <a:r>
              <a:rPr lang="ja-JP" altLang="ja-JP" kern="100" dirty="0">
                <a:latin typeface="Century"/>
                <a:ea typeface="ＭＳ Ｐ明朝"/>
                <a:cs typeface="Times New Roman"/>
              </a:rPr>
              <a:t>という用語は</a:t>
            </a:r>
            <a:r>
              <a:rPr lang="en-US" altLang="ja-JP" kern="100" dirty="0">
                <a:latin typeface="Century"/>
                <a:ea typeface="ＭＳ Ｐ明朝"/>
                <a:cs typeface="Times New Roman"/>
              </a:rPr>
              <a:t>possible AD</a:t>
            </a:r>
            <a:r>
              <a:rPr lang="ja-JP" altLang="ja-JP" kern="100" dirty="0">
                <a:latin typeface="Century"/>
                <a:ea typeface="ＭＳ Ｐ明朝"/>
                <a:cs typeface="Times New Roman"/>
              </a:rPr>
              <a:t>の診断基準を満たし、かつ臨床上も画像上も対応した脳血管障害の所見がある場合に使用することと決められている。しかしこの診断基準での臨床・病理研究では、特異度は高いが感度が低いという報告があり、血管性認知症にはまだ理想的な診断基準はない。</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いずれにしても画像所見に血管病変がみられ、認知症が存在すれば単純に血管性認知症と診断してしまうことは、とりわけ高齢者において診断を誤る危険性が高い。</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ja-JP" altLang="ja-JP" u="sng" kern="100" dirty="0">
                <a:latin typeface="Century"/>
                <a:ea typeface="HGPｺﾞｼｯｸM"/>
                <a:cs typeface="Times New Roman"/>
              </a:rPr>
              <a:t>出 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pPr marL="139194" indent="-139194" algn="just">
              <a:lnSpc>
                <a:spcPts val="1462"/>
              </a:lnSpc>
              <a:spcAft>
                <a:spcPts val="0"/>
              </a:spcAft>
            </a:pPr>
            <a:r>
              <a:rPr lang="en-US" altLang="ja-JP" kern="100" dirty="0" err="1">
                <a:latin typeface="Trebuchet MS"/>
                <a:ea typeface="HGPｺﾞｼｯｸM"/>
                <a:cs typeface="Times New Roman"/>
              </a:rPr>
              <a:t>Román</a:t>
            </a:r>
            <a:r>
              <a:rPr lang="en-US" altLang="ja-JP" kern="100" dirty="0">
                <a:latin typeface="Trebuchet MS"/>
                <a:ea typeface="HGPｺﾞｼｯｸM"/>
                <a:cs typeface="Times New Roman"/>
              </a:rPr>
              <a:t> GC et al. Vascular dementia; Diagnostic criteria for research studies-Report</a:t>
            </a:r>
            <a:endParaRPr lang="ja-JP" altLang="ja-JP" kern="100" dirty="0">
              <a:latin typeface="Century"/>
              <a:ea typeface="ＭＳ 明朝"/>
              <a:cs typeface="Times New Roman"/>
            </a:endParaRPr>
          </a:p>
          <a:p>
            <a:pPr marL="139194" indent="-139194" algn="just">
              <a:lnSpc>
                <a:spcPts val="1462"/>
              </a:lnSpc>
              <a:spcAft>
                <a:spcPts val="0"/>
              </a:spcAft>
            </a:pPr>
            <a:r>
              <a:rPr lang="en-US" altLang="ja-JP" kern="100" dirty="0">
                <a:latin typeface="Trebuchet MS"/>
                <a:ea typeface="HGPｺﾞｼｯｸM"/>
                <a:cs typeface="Times New Roman"/>
              </a:rPr>
              <a:t>of the NINDS-AIREN International Workshop. Neurology.  1993;43:250-260</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スライド イメージ プレースホルダー 1"/>
          <p:cNvSpPr>
            <a:spLocks noGrp="1" noRot="1" noChangeAspect="1" noTextEdit="1"/>
          </p:cNvSpPr>
          <p:nvPr>
            <p:ph type="sldImg"/>
          </p:nvPr>
        </p:nvSpPr>
        <p:spPr>
          <a:ln/>
        </p:spPr>
      </p:sp>
      <p:sp>
        <p:nvSpPr>
          <p:cNvPr id="237571" name="ノート プレースホルダー 2"/>
          <p:cNvSpPr>
            <a:spLocks noGrp="1"/>
          </p:cNvSpPr>
          <p:nvPr>
            <p:ph type="body" idx="1"/>
          </p:nvPr>
        </p:nvSpPr>
        <p:spPr>
          <a:noFill/>
        </p:spPr>
        <p:txBody>
          <a:bodyPr/>
          <a:lstStyle/>
          <a:p>
            <a:r>
              <a:rPr lang="ja-JP" altLang="en-US" dirty="0" smtClean="0"/>
              <a:t>血管性認知症の有病率が低下した理由として、血管性認知症に対する認識の変化がある。従来は脳卒中の既往があったり、画像で脳梗塞を指摘されれば 血管性認知症とされる傾向があった。</a:t>
            </a:r>
          </a:p>
          <a:p>
            <a:r>
              <a:rPr lang="ja-JP" altLang="en-US" dirty="0" smtClean="0"/>
              <a:t>また臨床症状として運動麻痺や構音障害などの局所神経症状があれば血管性認知症とされやすかった。アルツハイマー型認知症と血管性認知症は対立する概念であり、両者の併存は混合型認知症ととらえられていた。しかし実際には高齢者が多く、長い経過を呈するアルツハイマー型認知症の経過のなかで、それ自体は認知機能に影響をおよぼさない血管障害を合併する機会は認知機能障害を引き起こす血管障害と合併するよりもはるかに多いと考えられる。（図の</a:t>
            </a:r>
            <a:r>
              <a:rPr lang="en-US" altLang="ja-JP" dirty="0" smtClean="0"/>
              <a:t>AD+CVD)</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4" name="Rectangle 2"/>
          <p:cNvSpPr>
            <a:spLocks noGrp="1" noRot="1" noChangeAspect="1" noChangeArrowheads="1" noTextEdit="1"/>
          </p:cNvSpPr>
          <p:nvPr>
            <p:ph type="sldImg"/>
          </p:nvPr>
        </p:nvSpPr>
        <p:spPr>
          <a:xfrm>
            <a:off x="990600" y="766763"/>
            <a:ext cx="5119688" cy="3838575"/>
          </a:xfrm>
          <a:ln/>
        </p:spPr>
      </p:sp>
      <p:sp>
        <p:nvSpPr>
          <p:cNvPr id="240645" name="Rectangle 3"/>
          <p:cNvSpPr>
            <a:spLocks noGrp="1" noChangeArrowheads="1"/>
          </p:cNvSpPr>
          <p:nvPr>
            <p:ph type="body" idx="1"/>
          </p:nvPr>
        </p:nvSpPr>
        <p:spPr>
          <a:xfrm>
            <a:off x="709430" y="4861235"/>
            <a:ext cx="5680444" cy="4605988"/>
          </a:xfrm>
          <a:noFill/>
        </p:spPr>
        <p:txBody>
          <a:bodyPr lIns="95402" tIns="47701" rIns="95402" bIns="47701"/>
          <a:lstStyle/>
          <a:p>
            <a:pPr indent="159081">
              <a:lnSpc>
                <a:spcPts val="2088"/>
              </a:lnSpc>
            </a:pPr>
            <a:r>
              <a:rPr lang="ja-JP" altLang="ja-JP" dirty="0">
                <a:latin typeface="ＭＳ Ｐゴシック"/>
                <a:ea typeface="ＭＳ Ｐ明朝"/>
                <a:cs typeface="Times New Roman"/>
              </a:rPr>
              <a:t>認知症における画像検査の役割は大きく分けて</a:t>
            </a:r>
            <a:r>
              <a:rPr lang="en-US" altLang="ja-JP" dirty="0">
                <a:latin typeface="ＭＳ Ｐ明朝"/>
                <a:cs typeface="Times New Roman"/>
              </a:rPr>
              <a:t>3</a:t>
            </a:r>
            <a:r>
              <a:rPr lang="ja-JP" altLang="ja-JP" dirty="0">
                <a:latin typeface="ＭＳ Ｐゴシック"/>
                <a:ea typeface="ＭＳ Ｐ明朝"/>
                <a:cs typeface="Times New Roman"/>
              </a:rPr>
              <a:t>つある。</a:t>
            </a:r>
            <a:endParaRPr lang="ja-JP" altLang="ja-JP" dirty="0">
              <a:latin typeface="ＭＳ Ｐゴシック"/>
              <a:cs typeface="ＭＳ Ｐゴシック"/>
            </a:endParaRPr>
          </a:p>
          <a:p>
            <a:pPr indent="159081">
              <a:lnSpc>
                <a:spcPts val="2088"/>
              </a:lnSpc>
            </a:pPr>
            <a:r>
              <a:rPr lang="en-US" altLang="ja-JP" dirty="0">
                <a:latin typeface="ＭＳ Ｐ明朝"/>
                <a:cs typeface="Times New Roman"/>
              </a:rPr>
              <a:t>1</a:t>
            </a:r>
            <a:r>
              <a:rPr lang="ja-JP" altLang="ja-JP" dirty="0">
                <a:latin typeface="ＭＳ Ｐゴシック"/>
                <a:ea typeface="ＭＳ Ｐ明朝"/>
                <a:cs typeface="Times New Roman"/>
              </a:rPr>
              <a:t>つは、脳出血や慢性硬膜下血腫、脳腫瘍といった他の疾患によって、認知症に類似した状態が引き起こされていないかどうかという除外診断目的。</a:t>
            </a:r>
            <a:r>
              <a:rPr lang="en-US" altLang="ja-JP" dirty="0">
                <a:latin typeface="ＭＳ Ｐゴシック"/>
                <a:ea typeface="ＭＳ Ｐ明朝"/>
                <a:cs typeface="Times New Roman"/>
              </a:rPr>
              <a:t>2</a:t>
            </a:r>
            <a:r>
              <a:rPr lang="ja-JP" altLang="ja-JP" dirty="0">
                <a:latin typeface="ＭＳ Ｐゴシック"/>
                <a:ea typeface="ＭＳ Ｐ明朝"/>
                <a:cs typeface="Times New Roman"/>
              </a:rPr>
              <a:t>つめは認知症の病型診断の補助診断。</a:t>
            </a:r>
            <a:r>
              <a:rPr lang="en-US" altLang="ja-JP" dirty="0">
                <a:latin typeface="ＭＳ Ｐゴシック"/>
                <a:ea typeface="ＭＳ Ｐ明朝"/>
                <a:cs typeface="Times New Roman"/>
              </a:rPr>
              <a:t>3</a:t>
            </a:r>
            <a:r>
              <a:rPr lang="ja-JP" altLang="ja-JP" dirty="0">
                <a:latin typeface="ＭＳ Ｐゴシック"/>
                <a:ea typeface="ＭＳ Ｐ明朝"/>
                <a:cs typeface="Times New Roman"/>
              </a:rPr>
              <a:t>つめは軽度認知機能障害（</a:t>
            </a:r>
            <a:r>
              <a:rPr lang="en-US" altLang="ja-JP" dirty="0">
                <a:latin typeface="ＭＳ Ｐゴシック"/>
                <a:ea typeface="ＭＳ Ｐ明朝"/>
                <a:cs typeface="Times New Roman"/>
              </a:rPr>
              <a:t>mild cognitive </a:t>
            </a:r>
            <a:r>
              <a:rPr lang="en-US" altLang="ja-JP" dirty="0" err="1">
                <a:latin typeface="ＭＳ Ｐゴシック"/>
                <a:ea typeface="ＭＳ Ｐ明朝"/>
                <a:cs typeface="Times New Roman"/>
              </a:rPr>
              <a:t>impairment:MCI</a:t>
            </a:r>
            <a:r>
              <a:rPr lang="ja-JP" altLang="ja-JP" dirty="0">
                <a:latin typeface="ＭＳ Ｐゴシック"/>
                <a:ea typeface="ＭＳ Ｐ明朝"/>
                <a:cs typeface="Times New Roman"/>
              </a:rPr>
              <a:t>）が認知症に移行しやすいかどうかの指標である。</a:t>
            </a:r>
            <a:endParaRPr lang="ja-JP" altLang="ja-JP" dirty="0">
              <a:latin typeface="ＭＳ Ｐゴシック"/>
              <a:cs typeface="ＭＳ Ｐゴシック"/>
            </a:endParaRPr>
          </a:p>
          <a:p>
            <a:r>
              <a:rPr lang="ja-JP" altLang="ja-JP" dirty="0">
                <a:ea typeface="ＭＳ Ｐ明朝"/>
                <a:cs typeface="Times New Roman"/>
              </a:rPr>
              <a:t>薬剤の効果判定のバイオマーカーとしての役割は今後期待されるが、現時点では探索的段階である</a:t>
            </a:r>
            <a:r>
              <a:rPr lang="ja-JP" altLang="ja-JP" dirty="0" smtClean="0">
                <a:ea typeface="ＭＳ Ｐ明朝"/>
                <a:cs typeface="Times New Roman"/>
              </a:rPr>
              <a:t>。</a:t>
            </a:r>
            <a:endParaRPr lang="en-US" altLang="ja-JP" dirty="0" smtClean="0">
              <a:ea typeface="ＭＳ Ｐ明朝"/>
              <a:cs typeface="Times New Roman"/>
            </a:endParaRPr>
          </a:p>
          <a:p>
            <a:pPr marL="159081" indent="-159081">
              <a:lnSpc>
                <a:spcPts val="2088"/>
              </a:lnSpc>
            </a:pPr>
            <a:r>
              <a:rPr lang="en-US" altLang="ja-JP" dirty="0">
                <a:latin typeface="ＭＳ Ｐ明朝"/>
                <a:cs typeface="Times New Roman"/>
              </a:rPr>
              <a:t>1</a:t>
            </a:r>
            <a:r>
              <a:rPr lang="ja-JP" altLang="ja-JP" dirty="0">
                <a:latin typeface="ＭＳ Ｐゴシック"/>
                <a:ea typeface="ＭＳ Ｐ明朝"/>
                <a:cs typeface="Times New Roman"/>
              </a:rPr>
              <a:t>）除外診断について、</a:t>
            </a:r>
            <a:r>
              <a:rPr lang="en-US" altLang="ja-JP" dirty="0">
                <a:latin typeface="ＭＳ Ｐ明朝"/>
                <a:cs typeface="Times New Roman"/>
              </a:rPr>
              <a:t>AD</a:t>
            </a:r>
            <a:r>
              <a:rPr lang="ja-JP" altLang="ja-JP" dirty="0">
                <a:latin typeface="ＭＳ Ｐゴシック"/>
                <a:ea typeface="ＭＳ Ｐ明朝"/>
                <a:cs typeface="Times New Roman"/>
              </a:rPr>
              <a:t>類似の症状を来すことがある慢性硬膜下血腫や脳腫瘍、脳梗塞や脳出血を除外するために</a:t>
            </a:r>
            <a:r>
              <a:rPr lang="en-US" altLang="ja-JP" dirty="0">
                <a:latin typeface="ＭＳ Ｐ明朝"/>
                <a:cs typeface="Times New Roman"/>
              </a:rPr>
              <a:t>CT</a:t>
            </a:r>
            <a:r>
              <a:rPr lang="ja-JP" altLang="ja-JP" dirty="0">
                <a:latin typeface="ＭＳ Ｐゴシック"/>
                <a:ea typeface="ＭＳ Ｐ明朝"/>
                <a:cs typeface="Times New Roman"/>
              </a:rPr>
              <a:t>（可能なら</a:t>
            </a:r>
            <a:r>
              <a:rPr lang="en-US" altLang="ja-JP" dirty="0">
                <a:latin typeface="ＭＳ Ｐ明朝"/>
                <a:cs typeface="Times New Roman"/>
              </a:rPr>
              <a:t>MRI</a:t>
            </a:r>
            <a:r>
              <a:rPr lang="ja-JP" altLang="ja-JP" dirty="0">
                <a:latin typeface="ＭＳ Ｐゴシック"/>
                <a:ea typeface="ＭＳ Ｐ明朝"/>
                <a:cs typeface="Times New Roman"/>
              </a:rPr>
              <a:t>）の撮像が勧められる。</a:t>
            </a:r>
            <a:r>
              <a:rPr lang="en-US" altLang="ja-JP" dirty="0">
                <a:latin typeface="ＭＳ Ｐ明朝"/>
                <a:cs typeface="Times New Roman"/>
              </a:rPr>
              <a:t>CT</a:t>
            </a:r>
            <a:r>
              <a:rPr lang="ja-JP" altLang="ja-JP" dirty="0">
                <a:latin typeface="ＭＳ Ｐゴシック"/>
                <a:ea typeface="ＭＳ Ｐ明朝"/>
                <a:cs typeface="Times New Roman"/>
              </a:rPr>
              <a:t>や</a:t>
            </a:r>
            <a:r>
              <a:rPr lang="en-US" altLang="ja-JP" dirty="0">
                <a:latin typeface="ＭＳ Ｐ明朝"/>
                <a:cs typeface="Times New Roman"/>
              </a:rPr>
              <a:t>MRI</a:t>
            </a:r>
            <a:r>
              <a:rPr lang="ja-JP" altLang="ja-JP" dirty="0" err="1">
                <a:latin typeface="ＭＳ Ｐゴシック"/>
                <a:ea typeface="ＭＳ Ｐ明朝"/>
                <a:cs typeface="Times New Roman"/>
              </a:rPr>
              <a:t>のような</a:t>
            </a:r>
            <a:r>
              <a:rPr lang="ja-JP" altLang="ja-JP" dirty="0">
                <a:latin typeface="ＭＳ Ｐゴシック"/>
                <a:ea typeface="ＭＳ Ｐ明朝"/>
                <a:cs typeface="Times New Roman"/>
              </a:rPr>
              <a:t>形態画像は認知症の病像をきたす他の疾患の鑑別に有用であるが、早期診断には無力で、早期の認知症の人では異常が見られないことが多い。重要なのはこれらの所見が正常であった時に認知症を否定しないことである。</a:t>
            </a:r>
            <a:endParaRPr lang="ja-JP" altLang="ja-JP" dirty="0">
              <a:latin typeface="ＭＳ Ｐゴシック"/>
              <a:cs typeface="ＭＳ Ｐゴシック"/>
            </a:endParaRPr>
          </a:p>
          <a:p>
            <a:pPr marL="159081" indent="-159081">
              <a:lnSpc>
                <a:spcPts val="2088"/>
              </a:lnSpc>
            </a:pPr>
            <a:r>
              <a:rPr lang="en-US" altLang="ja-JP" dirty="0">
                <a:latin typeface="ＭＳ Ｐ明朝"/>
                <a:cs typeface="Times New Roman"/>
              </a:rPr>
              <a:t>2</a:t>
            </a:r>
            <a:r>
              <a:rPr lang="ja-JP" altLang="ja-JP" dirty="0">
                <a:latin typeface="ＭＳ Ｐゴシック"/>
                <a:ea typeface="ＭＳ Ｐ明朝"/>
                <a:cs typeface="Times New Roman"/>
              </a:rPr>
              <a:t>）もの忘れ外来のような認知症専門外来では、認知症の病型診断の補助検査として</a:t>
            </a:r>
            <a:r>
              <a:rPr lang="en-US" altLang="ja-JP" dirty="0">
                <a:latin typeface="ＭＳ Ｐゴシック"/>
                <a:ea typeface="ＭＳ Ｐ明朝"/>
                <a:cs typeface="Times New Roman"/>
              </a:rPr>
              <a:t>MRI</a:t>
            </a:r>
            <a:r>
              <a:rPr lang="ja-JP" altLang="ja-JP" dirty="0">
                <a:latin typeface="ＭＳ Ｐゴシック"/>
                <a:ea typeface="ＭＳ Ｐ明朝"/>
                <a:cs typeface="Times New Roman"/>
              </a:rPr>
              <a:t>や</a:t>
            </a:r>
            <a:r>
              <a:rPr lang="en-US" altLang="ja-JP" dirty="0">
                <a:latin typeface="ＭＳ Ｐゴシック"/>
                <a:ea typeface="ＭＳ Ｐ明朝"/>
                <a:cs typeface="Times New Roman"/>
              </a:rPr>
              <a:t>SPECT</a:t>
            </a:r>
            <a:r>
              <a:rPr lang="ja-JP" altLang="ja-JP" dirty="0">
                <a:latin typeface="ＭＳ Ｐゴシック"/>
                <a:ea typeface="ＭＳ Ｐ明朝"/>
                <a:cs typeface="Times New Roman"/>
              </a:rPr>
              <a:t>や</a:t>
            </a:r>
            <a:r>
              <a:rPr lang="en-US" altLang="ja-JP" dirty="0">
                <a:latin typeface="ＭＳ Ｐゴシック"/>
                <a:ea typeface="ＭＳ Ｐ明朝"/>
                <a:cs typeface="Times New Roman"/>
              </a:rPr>
              <a:t>FDGPET</a:t>
            </a:r>
            <a:r>
              <a:rPr lang="ja-JP" altLang="ja-JP" dirty="0">
                <a:latin typeface="ＭＳ Ｐゴシック"/>
                <a:ea typeface="ＭＳ Ｐ明朝"/>
                <a:cs typeface="Times New Roman"/>
              </a:rPr>
              <a:t>が用いられる。各病型の画像診断の特徴</a:t>
            </a:r>
            <a:r>
              <a:rPr lang="ja-JP" altLang="ja-JP" dirty="0" smtClean="0">
                <a:latin typeface="ＭＳ Ｐゴシック"/>
                <a:ea typeface="ＭＳ Ｐ明朝"/>
                <a:cs typeface="Times New Roman"/>
              </a:rPr>
              <a:t>を</a:t>
            </a:r>
            <a:r>
              <a:rPr lang="ja-JP" altLang="en-US" dirty="0" smtClean="0">
                <a:latin typeface="ＭＳ Ｐゴシック"/>
                <a:ea typeface="ＭＳ Ｐ明朝"/>
                <a:cs typeface="Times New Roman"/>
              </a:rPr>
              <a:t>次スライドの</a:t>
            </a:r>
            <a:r>
              <a:rPr lang="ja-JP" altLang="ja-JP" dirty="0" smtClean="0">
                <a:latin typeface="ＭＳ Ｐゴシック"/>
                <a:ea typeface="ＭＳ Ｐ明朝"/>
                <a:cs typeface="Times New Roman"/>
              </a:rPr>
              <a:t>表に</a:t>
            </a:r>
            <a:r>
              <a:rPr lang="ja-JP" altLang="ja-JP" dirty="0">
                <a:latin typeface="ＭＳ Ｐゴシック"/>
                <a:ea typeface="ＭＳ Ｐ明朝"/>
                <a:cs typeface="Times New Roman"/>
              </a:rPr>
              <a:t>まとめた</a:t>
            </a:r>
            <a:r>
              <a:rPr lang="ja-JP" altLang="ja-JP" dirty="0" smtClean="0">
                <a:latin typeface="ＭＳ Ｐゴシック"/>
                <a:ea typeface="ＭＳ Ｐ明朝"/>
                <a:cs typeface="Times New Roman"/>
              </a:rPr>
              <a:t>。</a:t>
            </a:r>
            <a:endParaRPr lang="ja-JP" altLang="ja-JP" dirty="0">
              <a:latin typeface="ＭＳ Ｐゴシック"/>
              <a:cs typeface="ＭＳ Ｐゴシック"/>
            </a:endParaRPr>
          </a:p>
          <a:p>
            <a:r>
              <a:rPr lang="en-US" altLang="ja-JP" dirty="0">
                <a:latin typeface="ＭＳ Ｐ明朝"/>
                <a:cs typeface="Times New Roman"/>
              </a:rPr>
              <a:t>3</a:t>
            </a:r>
            <a:r>
              <a:rPr lang="ja-JP" altLang="ja-JP" dirty="0">
                <a:ea typeface="ＭＳ Ｐ明朝"/>
                <a:cs typeface="Times New Roman"/>
              </a:rPr>
              <a:t>）</a:t>
            </a:r>
            <a:r>
              <a:rPr lang="en-US" altLang="ja-JP" dirty="0">
                <a:latin typeface="ＭＳ Ｐ明朝"/>
                <a:cs typeface="Times New Roman"/>
              </a:rPr>
              <a:t>MCI</a:t>
            </a:r>
            <a:r>
              <a:rPr lang="ja-JP" altLang="ja-JP" dirty="0">
                <a:ea typeface="ＭＳ Ｐ明朝"/>
                <a:cs typeface="Times New Roman"/>
              </a:rPr>
              <a:t>の人が認知症に移行するかどうかを推定するために画像診断が用いられる。</a:t>
            </a:r>
            <a:r>
              <a:rPr lang="en-US" altLang="ja-JP" dirty="0">
                <a:latin typeface="ＭＳ Ｐ明朝"/>
                <a:cs typeface="Times New Roman"/>
              </a:rPr>
              <a:t>Yuan</a:t>
            </a:r>
            <a:r>
              <a:rPr lang="ja-JP" altLang="ja-JP" dirty="0" err="1">
                <a:ea typeface="ＭＳ Ｐ明朝"/>
                <a:cs typeface="Times New Roman"/>
              </a:rPr>
              <a:t>らは</a:t>
            </a:r>
            <a:r>
              <a:rPr lang="ja-JP" altLang="ja-JP" dirty="0">
                <a:ea typeface="ＭＳ Ｐ明朝"/>
                <a:cs typeface="Times New Roman"/>
              </a:rPr>
              <a:t>各種画像検査の</a:t>
            </a:r>
            <a:r>
              <a:rPr lang="en-US" altLang="ja-JP" dirty="0">
                <a:latin typeface="ＭＳ Ｐ明朝"/>
                <a:cs typeface="Times New Roman"/>
              </a:rPr>
              <a:t>MCI</a:t>
            </a:r>
            <a:r>
              <a:rPr lang="ja-JP" altLang="ja-JP" dirty="0">
                <a:ea typeface="ＭＳ Ｐ明朝"/>
                <a:cs typeface="Times New Roman"/>
              </a:rPr>
              <a:t>から</a:t>
            </a:r>
            <a:r>
              <a:rPr lang="en-US" altLang="ja-JP" dirty="0">
                <a:latin typeface="ＭＳ Ｐ明朝"/>
                <a:cs typeface="Times New Roman"/>
              </a:rPr>
              <a:t>AD</a:t>
            </a:r>
            <a:r>
              <a:rPr lang="ja-JP" altLang="ja-JP" dirty="0" err="1">
                <a:ea typeface="ＭＳ Ｐ明朝"/>
                <a:cs typeface="Times New Roman"/>
              </a:rPr>
              <a:t>への</a:t>
            </a:r>
            <a:r>
              <a:rPr lang="ja-JP" altLang="ja-JP" dirty="0">
                <a:ea typeface="ＭＳ Ｐ明朝"/>
                <a:cs typeface="Times New Roman"/>
              </a:rPr>
              <a:t>予測診断能をまとめており</a:t>
            </a:r>
            <a:r>
              <a:rPr lang="en-US" altLang="ja-JP" dirty="0">
                <a:latin typeface="ＭＳ Ｐ明朝"/>
                <a:cs typeface="Times New Roman"/>
              </a:rPr>
              <a:t>MRI</a:t>
            </a:r>
            <a:r>
              <a:rPr lang="ja-JP" altLang="ja-JP" dirty="0">
                <a:ea typeface="ＭＳ Ｐ明朝"/>
                <a:cs typeface="Times New Roman"/>
              </a:rPr>
              <a:t>は感度</a:t>
            </a:r>
            <a:r>
              <a:rPr lang="en-US" altLang="ja-JP" dirty="0">
                <a:latin typeface="ＭＳ Ｐ明朝"/>
                <a:cs typeface="Times New Roman"/>
              </a:rPr>
              <a:t>72.8</a:t>
            </a:r>
            <a:r>
              <a:rPr lang="ja-JP" altLang="ja-JP" dirty="0">
                <a:ea typeface="ＭＳ Ｐ明朝"/>
                <a:cs typeface="Times New Roman"/>
              </a:rPr>
              <a:t>％特異度</a:t>
            </a:r>
            <a:r>
              <a:rPr lang="en-US" altLang="ja-JP" dirty="0">
                <a:latin typeface="ＭＳ Ｐ明朝"/>
                <a:cs typeface="Times New Roman"/>
              </a:rPr>
              <a:t>81.0</a:t>
            </a:r>
            <a:r>
              <a:rPr lang="ja-JP" altLang="ja-JP" dirty="0">
                <a:ea typeface="ＭＳ Ｐ明朝"/>
                <a:cs typeface="Times New Roman"/>
              </a:rPr>
              <a:t>％　</a:t>
            </a:r>
            <a:r>
              <a:rPr lang="en-US" altLang="ja-JP" dirty="0">
                <a:latin typeface="ＭＳ Ｐ明朝"/>
                <a:cs typeface="Times New Roman"/>
              </a:rPr>
              <a:t>SPECT</a:t>
            </a:r>
            <a:r>
              <a:rPr lang="ja-JP" altLang="ja-JP" dirty="0">
                <a:ea typeface="ＭＳ Ｐ明朝"/>
                <a:cs typeface="Times New Roman"/>
              </a:rPr>
              <a:t>は感度</a:t>
            </a:r>
            <a:r>
              <a:rPr lang="en-US" altLang="ja-JP" dirty="0">
                <a:latin typeface="ＭＳ Ｐ明朝"/>
                <a:cs typeface="Times New Roman"/>
              </a:rPr>
              <a:t>83.8</a:t>
            </a:r>
            <a:r>
              <a:rPr lang="ja-JP" altLang="ja-JP" dirty="0">
                <a:ea typeface="ＭＳ Ｐ明朝"/>
                <a:cs typeface="Times New Roman"/>
              </a:rPr>
              <a:t>％、特異度</a:t>
            </a:r>
            <a:r>
              <a:rPr lang="en-US" altLang="ja-JP" dirty="0">
                <a:latin typeface="ＭＳ Ｐ明朝"/>
                <a:cs typeface="Times New Roman"/>
              </a:rPr>
              <a:t>70.4</a:t>
            </a:r>
            <a:r>
              <a:rPr lang="ja-JP" altLang="ja-JP" dirty="0">
                <a:ea typeface="ＭＳ Ｐ明朝"/>
                <a:cs typeface="Times New Roman"/>
              </a:rPr>
              <a:t>％、</a:t>
            </a:r>
            <a:r>
              <a:rPr lang="en-US" altLang="ja-JP" dirty="0">
                <a:latin typeface="ＭＳ Ｐ明朝"/>
                <a:cs typeface="Times New Roman"/>
              </a:rPr>
              <a:t>FDGPET</a:t>
            </a:r>
            <a:r>
              <a:rPr lang="ja-JP" altLang="ja-JP" dirty="0">
                <a:ea typeface="ＭＳ Ｐ明朝"/>
                <a:cs typeface="Times New Roman"/>
              </a:rPr>
              <a:t>は感度</a:t>
            </a:r>
            <a:r>
              <a:rPr lang="en-US" altLang="ja-JP" dirty="0">
                <a:latin typeface="ＭＳ Ｐ明朝"/>
                <a:cs typeface="Times New Roman"/>
              </a:rPr>
              <a:t>88.8</a:t>
            </a:r>
            <a:r>
              <a:rPr lang="ja-JP" altLang="ja-JP" dirty="0">
                <a:ea typeface="ＭＳ Ｐ明朝"/>
                <a:cs typeface="Times New Roman"/>
              </a:rPr>
              <a:t>％、特異度</a:t>
            </a:r>
            <a:r>
              <a:rPr lang="en-US" altLang="ja-JP" dirty="0">
                <a:latin typeface="ＭＳ Ｐ明朝"/>
                <a:cs typeface="Times New Roman"/>
              </a:rPr>
              <a:t>84.0</a:t>
            </a:r>
            <a:r>
              <a:rPr lang="ja-JP" altLang="ja-JP" dirty="0">
                <a:ea typeface="ＭＳ Ｐ明朝"/>
                <a:cs typeface="Times New Roman"/>
              </a:rPr>
              <a:t>％としている。この領域では画像検査が有用である。</a:t>
            </a:r>
            <a:endParaRPr lang="ja-JP" altLang="ja-JP"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2" name="Rectangle 2"/>
          <p:cNvSpPr>
            <a:spLocks noGrp="1" noRot="1" noChangeAspect="1" noChangeArrowheads="1" noTextEdit="1"/>
          </p:cNvSpPr>
          <p:nvPr>
            <p:ph type="sldImg"/>
          </p:nvPr>
        </p:nvSpPr>
        <p:spPr>
          <a:ln/>
        </p:spPr>
      </p:sp>
      <p:sp>
        <p:nvSpPr>
          <p:cNvPr id="242693" name="Rectangle 3"/>
          <p:cNvSpPr>
            <a:spLocks noGrp="1" noChangeArrowheads="1"/>
          </p:cNvSpPr>
          <p:nvPr>
            <p:ph type="body" idx="1"/>
          </p:nvPr>
        </p:nvSpPr>
        <p:spPr>
          <a:noFill/>
        </p:spPr>
        <p:txBody>
          <a:bodyPr/>
          <a:lstStyle/>
          <a:p>
            <a:pPr eaLnBrk="1" hangingPunct="1"/>
            <a:r>
              <a:rPr lang="ja-JP" altLang="en-US" dirty="0" smtClean="0"/>
              <a:t>典型的な経過や臨床症状があり、表に示すような特徴的な画像所見を呈する場合は病型診断しやすいが、典型的でない画像所見を示すこともまれでない。その場合は臨床症状や経過が優先する。また近年</a:t>
            </a:r>
            <a:r>
              <a:rPr lang="en-US" altLang="ja-JP" dirty="0" smtClean="0"/>
              <a:t>VSRAD(Voxel-based Specific Regional Analysis System for Alzheimer’s Disease)</a:t>
            </a:r>
            <a:r>
              <a:rPr lang="ja-JP" altLang="en-US" dirty="0" err="1" smtClean="0"/>
              <a:t>のような</a:t>
            </a:r>
            <a:r>
              <a:rPr lang="ja-JP" altLang="en-US" dirty="0" smtClean="0"/>
              <a:t>海馬傍回付近の萎縮の程度を数値化して診断を支援するツールが開発された。この方法により萎縮が存在するかどうかは明確になったが、萎縮の存在がすなわち機能の低下や疾患の存在ではない。逆に萎縮がなくても機能低下が存在することもまれでない。萎縮がないからといって</a:t>
            </a:r>
            <a:r>
              <a:rPr lang="en-US" altLang="ja-JP" dirty="0" smtClean="0"/>
              <a:t>AD</a:t>
            </a:r>
            <a:r>
              <a:rPr lang="ja-JP" altLang="en-US" dirty="0" smtClean="0"/>
              <a:t>を否定できない。</a:t>
            </a:r>
            <a:r>
              <a:rPr lang="en-US" altLang="ja-JP" i="1" dirty="0" smtClean="0"/>
              <a:t>2013</a:t>
            </a:r>
            <a:r>
              <a:rPr lang="ja-JP" altLang="en-US" i="1" dirty="0" smtClean="0"/>
              <a:t>年</a:t>
            </a:r>
            <a:r>
              <a:rPr lang="en-US" altLang="ja-JP" i="1" dirty="0" smtClean="0"/>
              <a:t>9</a:t>
            </a:r>
            <a:r>
              <a:rPr lang="ja-JP" altLang="en-US" i="1" dirty="0" smtClean="0"/>
              <a:t>月に承認された</a:t>
            </a:r>
            <a:r>
              <a:rPr lang="en-US" altLang="ja-JP" i="1" dirty="0" smtClean="0"/>
              <a:t>DAT</a:t>
            </a:r>
            <a:r>
              <a:rPr lang="ja-JP" altLang="en-US" i="1" dirty="0" smtClean="0"/>
              <a:t>スキャンは</a:t>
            </a:r>
            <a:r>
              <a:rPr lang="en-US" altLang="ja-JP" i="1" dirty="0" smtClean="0"/>
              <a:t>DAT</a:t>
            </a:r>
            <a:r>
              <a:rPr lang="ja-JP" altLang="en-US" i="1" dirty="0" smtClean="0"/>
              <a:t>スキャンを用いた</a:t>
            </a:r>
            <a:r>
              <a:rPr lang="en-US" altLang="ja-JP" i="1" dirty="0" smtClean="0"/>
              <a:t>SPECT </a:t>
            </a:r>
            <a:r>
              <a:rPr lang="ja-JP" altLang="en-US" i="1" dirty="0" smtClean="0"/>
              <a:t>により線条体内に存在する黒質線条体ドパミン神経の終末部に高発現する</a:t>
            </a:r>
            <a:r>
              <a:rPr lang="en-US" altLang="ja-JP" i="1" dirty="0" smtClean="0"/>
              <a:t>DAT</a:t>
            </a:r>
            <a:r>
              <a:rPr lang="ja-JP" altLang="en-US" i="1" dirty="0" smtClean="0"/>
              <a:t>の脳内分布を可視化できる。線条体の</a:t>
            </a:r>
            <a:r>
              <a:rPr lang="en-US" altLang="ja-JP" i="1" dirty="0" smtClean="0"/>
              <a:t>DAT</a:t>
            </a:r>
            <a:r>
              <a:rPr lang="ja-JP" altLang="en-US" i="1" dirty="0" smtClean="0"/>
              <a:t>はパーキンソン病，及び</a:t>
            </a:r>
            <a:r>
              <a:rPr lang="en-US" altLang="ja-JP" i="1" dirty="0" smtClean="0"/>
              <a:t>DLB</a:t>
            </a:r>
            <a:r>
              <a:rPr lang="ja-JP" altLang="en-US" i="1" dirty="0" smtClean="0"/>
              <a:t>において発現量が低下することが知られているおり本検査は</a:t>
            </a:r>
            <a:r>
              <a:rPr lang="en-US" altLang="ja-JP" i="1" dirty="0" smtClean="0"/>
              <a:t>DLB</a:t>
            </a:r>
            <a:r>
              <a:rPr lang="ja-JP" altLang="en-US" i="1" dirty="0" smtClean="0"/>
              <a:t>の診断基準にも採用されている。</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lnSpc>
                <a:spcPts val="2088"/>
              </a:lnSpc>
              <a:spcAft>
                <a:spcPts val="0"/>
              </a:spcAft>
            </a:pPr>
            <a:r>
              <a:rPr lang="en-US" altLang="ja-JP" kern="100" dirty="0" smtClean="0">
                <a:latin typeface="Century"/>
                <a:ea typeface="ＭＳ Ｐ明朝"/>
                <a:cs typeface="Times New Roman"/>
              </a:rPr>
              <a:t>AD</a:t>
            </a:r>
            <a:r>
              <a:rPr lang="ja-JP" altLang="en-US" kern="100" dirty="0" smtClean="0">
                <a:latin typeface="Century"/>
                <a:ea typeface="ＭＳ Ｐ明朝"/>
                <a:cs typeface="Times New Roman"/>
              </a:rPr>
              <a:t> </a:t>
            </a:r>
            <a:r>
              <a:rPr lang="ja-JP" altLang="ja-JP" kern="100" dirty="0" smtClean="0">
                <a:latin typeface="Century"/>
                <a:ea typeface="ＭＳ Ｐ明朝"/>
                <a:cs typeface="Times New Roman"/>
              </a:rPr>
              <a:t>アルツハイマー型</a:t>
            </a:r>
            <a:r>
              <a:rPr lang="ja-JP" altLang="ja-JP" kern="100" dirty="0">
                <a:latin typeface="Century"/>
                <a:ea typeface="ＭＳ Ｐ明朝"/>
                <a:cs typeface="Times New Roman"/>
              </a:rPr>
              <a:t>認知症の病理学的変化は、側頭葉内側部の内嗅領皮質に始まるとされ、</a:t>
            </a:r>
            <a:r>
              <a:rPr lang="en-US" altLang="ja-JP" kern="100" dirty="0">
                <a:latin typeface="Century"/>
                <a:ea typeface="ＭＳ Ｐ明朝"/>
                <a:cs typeface="Times New Roman"/>
              </a:rPr>
              <a:t>MRI</a:t>
            </a:r>
            <a:r>
              <a:rPr lang="ja-JP" altLang="ja-JP" kern="100" dirty="0">
                <a:latin typeface="Century"/>
                <a:ea typeface="ＭＳ Ｐ明朝"/>
                <a:cs typeface="Times New Roman"/>
              </a:rPr>
              <a:t>では比較的早い時期よりこの近傍の海馬の形態学的な萎縮がみられる。これをとらえるには、水平断画像では側脳室下角の拡大を評価するが、</a:t>
            </a:r>
            <a:r>
              <a:rPr lang="en-US" altLang="ja-JP" kern="100" dirty="0">
                <a:latin typeface="Century"/>
                <a:ea typeface="ＭＳ Ｐ明朝"/>
                <a:cs typeface="Times New Roman"/>
              </a:rPr>
              <a:t>T1</a:t>
            </a:r>
            <a:r>
              <a:rPr lang="ja-JP" altLang="ja-JP" kern="100" dirty="0">
                <a:latin typeface="Century"/>
                <a:ea typeface="ＭＳ Ｐ明朝"/>
                <a:cs typeface="Times New Roman"/>
              </a:rPr>
              <a:t>冠状断画像がより有効であり認知症を疑う際にはこの条件での指示が必要となる。</a:t>
            </a:r>
            <a:endParaRPr lang="ja-JP" altLang="ja-JP" kern="100" dirty="0">
              <a:latin typeface="Century"/>
              <a:ea typeface="ＭＳ 明朝"/>
              <a:cs typeface="Times New Roman"/>
            </a:endParaRPr>
          </a:p>
          <a:p>
            <a:pPr algn="just">
              <a:lnSpc>
                <a:spcPts val="2088"/>
              </a:lnSpc>
              <a:spcAft>
                <a:spcPts val="0"/>
              </a:spcAft>
            </a:pPr>
            <a:r>
              <a:rPr lang="ja-JP" altLang="ja-JP" kern="100" dirty="0">
                <a:latin typeface="Century"/>
                <a:ea typeface="ＭＳ Ｐ明朝"/>
                <a:cs typeface="Times New Roman"/>
              </a:rPr>
              <a:t>　高齢発症例では、側頭葉に比較的限局する脳萎縮を呈する例が多いが、初老期発症の狭義のアルツハイマー病では、脳萎縮は前頭葉側頭葉優位に全体におよぶことがある。特に高齢者では正常者においても脳萎縮の個人差が大きいため、個々の症例での脳萎縮での判定は注意を要する。また、</a:t>
            </a:r>
            <a:r>
              <a:rPr lang="en-US" altLang="ja-JP" kern="100" dirty="0">
                <a:latin typeface="Century"/>
                <a:ea typeface="ＭＳ Ｐ明朝"/>
                <a:cs typeface="Times New Roman"/>
              </a:rPr>
              <a:t>CT</a:t>
            </a:r>
            <a:r>
              <a:rPr lang="ja-JP" altLang="ja-JP" kern="100" dirty="0" err="1">
                <a:latin typeface="Century"/>
                <a:ea typeface="ＭＳ Ｐ明朝"/>
                <a:cs typeface="Times New Roman"/>
              </a:rPr>
              <a:t>、</a:t>
            </a:r>
            <a:r>
              <a:rPr lang="en-US" altLang="ja-JP" kern="100" dirty="0">
                <a:latin typeface="Century"/>
                <a:ea typeface="ＭＳ Ｐ明朝"/>
                <a:cs typeface="Times New Roman"/>
              </a:rPr>
              <a:t>MRI </a:t>
            </a:r>
            <a:r>
              <a:rPr lang="ja-JP" altLang="ja-JP" kern="100" dirty="0">
                <a:latin typeface="Century"/>
                <a:ea typeface="ＭＳ Ｐ明朝"/>
                <a:cs typeface="Times New Roman"/>
              </a:rPr>
              <a:t>上の白質病変（いわゆる</a:t>
            </a:r>
            <a:r>
              <a:rPr lang="en-US" altLang="ja-JP" kern="100" dirty="0">
                <a:latin typeface="Century"/>
                <a:ea typeface="ＭＳ Ｐ明朝"/>
                <a:cs typeface="Times New Roman"/>
              </a:rPr>
              <a:t>PVL</a:t>
            </a:r>
            <a:r>
              <a:rPr lang="ja-JP" altLang="ja-JP" kern="100" dirty="0" err="1">
                <a:latin typeface="Century"/>
                <a:ea typeface="ＭＳ Ｐ明朝"/>
                <a:cs typeface="Times New Roman"/>
              </a:rPr>
              <a:t>、</a:t>
            </a:r>
            <a:r>
              <a:rPr lang="en-US" altLang="ja-JP" kern="100" dirty="0">
                <a:latin typeface="Century"/>
                <a:ea typeface="ＭＳ Ｐ明朝"/>
                <a:cs typeface="Times New Roman"/>
              </a:rPr>
              <a:t> PVH</a:t>
            </a:r>
            <a:r>
              <a:rPr lang="ja-JP" altLang="ja-JP" kern="100" dirty="0">
                <a:latin typeface="Century"/>
                <a:ea typeface="ＭＳ Ｐ明朝"/>
                <a:cs typeface="Times New Roman"/>
              </a:rPr>
              <a:t>）はアルツハイマー型認知症を初めとする変性疾患でもしばしばみられ、これを根拠に血管性認知症と診断することは慎重を要する。</a:t>
            </a:r>
            <a:endParaRPr lang="ja-JP" altLang="ja-JP" kern="100" dirty="0">
              <a:latin typeface="Century"/>
              <a:ea typeface="ＭＳ 明朝"/>
              <a:cs typeface="Times New Roman"/>
            </a:endParaRPr>
          </a:p>
          <a:p>
            <a:pPr algn="just">
              <a:lnSpc>
                <a:spcPts val="2088"/>
              </a:lnSpc>
              <a:spcAft>
                <a:spcPts val="0"/>
              </a:spcAft>
            </a:pPr>
            <a:r>
              <a:rPr lang="ja-JP" altLang="ja-JP" kern="100" dirty="0">
                <a:latin typeface="Century"/>
                <a:ea typeface="ＭＳ Ｐ明朝"/>
                <a:cs typeface="Times New Roman"/>
              </a:rPr>
              <a:t>　アルツハイマー型認知症の初期診断においては</a:t>
            </a:r>
            <a:r>
              <a:rPr lang="en-US" altLang="ja-JP" kern="100" dirty="0">
                <a:latin typeface="Century"/>
                <a:ea typeface="ＭＳ Ｐ明朝"/>
                <a:cs typeface="Times New Roman"/>
              </a:rPr>
              <a:t>SPECT</a:t>
            </a:r>
            <a:r>
              <a:rPr lang="ja-JP" altLang="ja-JP" kern="100" dirty="0">
                <a:latin typeface="Century"/>
                <a:ea typeface="ＭＳ Ｐ明朝"/>
                <a:cs typeface="Times New Roman"/>
              </a:rPr>
              <a:t>や</a:t>
            </a:r>
            <a:r>
              <a:rPr lang="en-US" altLang="ja-JP" kern="100" dirty="0">
                <a:latin typeface="Century"/>
                <a:ea typeface="ＭＳ Ｐ明朝"/>
                <a:cs typeface="Times New Roman"/>
              </a:rPr>
              <a:t>PET</a:t>
            </a:r>
            <a:r>
              <a:rPr lang="ja-JP" altLang="ja-JP" kern="100" dirty="0" err="1">
                <a:latin typeface="Century"/>
                <a:ea typeface="ＭＳ Ｐ明朝"/>
                <a:cs typeface="Times New Roman"/>
              </a:rPr>
              <a:t>のような</a:t>
            </a:r>
            <a:r>
              <a:rPr lang="ja-JP" altLang="ja-JP" kern="100" dirty="0">
                <a:latin typeface="Century"/>
                <a:ea typeface="ＭＳ Ｐ明朝"/>
                <a:cs typeface="Times New Roman"/>
              </a:rPr>
              <a:t>機能画像がより有用であるが、他の脳疾患の鑑別のためにも</a:t>
            </a:r>
            <a:r>
              <a:rPr lang="en-US" altLang="ja-JP" kern="100" dirty="0">
                <a:latin typeface="Century"/>
                <a:ea typeface="ＭＳ Ｐ明朝"/>
                <a:cs typeface="Times New Roman"/>
              </a:rPr>
              <a:t>CT</a:t>
            </a:r>
            <a:r>
              <a:rPr lang="ja-JP" altLang="ja-JP" kern="100" dirty="0">
                <a:latin typeface="Century"/>
                <a:ea typeface="ＭＳ Ｐ明朝"/>
                <a:cs typeface="Times New Roman"/>
              </a:rPr>
              <a:t>や</a:t>
            </a:r>
            <a:r>
              <a:rPr lang="en-US" altLang="ja-JP" kern="100" dirty="0">
                <a:latin typeface="Century"/>
                <a:ea typeface="ＭＳ Ｐ明朝"/>
                <a:cs typeface="Times New Roman"/>
              </a:rPr>
              <a:t>MRI</a:t>
            </a:r>
            <a:r>
              <a:rPr lang="ja-JP" altLang="ja-JP" kern="100" dirty="0" err="1">
                <a:latin typeface="Century"/>
                <a:ea typeface="ＭＳ Ｐ明朝"/>
                <a:cs typeface="Times New Roman"/>
              </a:rPr>
              <a:t>のような</a:t>
            </a:r>
            <a:r>
              <a:rPr lang="ja-JP" altLang="ja-JP" kern="100" dirty="0">
                <a:latin typeface="Century"/>
                <a:ea typeface="ＭＳ Ｐ明朝"/>
                <a:cs typeface="Times New Roman"/>
              </a:rPr>
              <a:t>形態画像は必須である</a:t>
            </a:r>
            <a:r>
              <a:rPr lang="ja-JP" altLang="ja-JP" kern="100" dirty="0" smtClean="0">
                <a:latin typeface="Century"/>
                <a:ea typeface="ＭＳ Ｐ明朝"/>
                <a:cs typeface="Times New Roman"/>
              </a:rPr>
              <a:t>。</a:t>
            </a:r>
            <a:endParaRPr lang="en-US" altLang="ja-JP" kern="100" dirty="0" smtClean="0">
              <a:latin typeface="Century"/>
              <a:ea typeface="ＭＳ Ｐ明朝"/>
              <a:cs typeface="Times New Roman"/>
            </a:endParaRPr>
          </a:p>
          <a:p>
            <a:pPr algn="just">
              <a:lnSpc>
                <a:spcPts val="2088"/>
              </a:lnSpc>
              <a:spcAft>
                <a:spcPts val="0"/>
              </a:spcAft>
            </a:pPr>
            <a:r>
              <a:rPr lang="en-US" altLang="ja-JP" kern="100" dirty="0" smtClean="0">
                <a:latin typeface="ＭＳ Ｐ明朝"/>
                <a:ea typeface="ＭＳ 明朝"/>
                <a:cs typeface="Times New Roman"/>
              </a:rPr>
              <a:t>DLB</a:t>
            </a:r>
            <a:r>
              <a:rPr lang="ja-JP" altLang="en-US" kern="100" dirty="0" smtClean="0">
                <a:latin typeface="ＭＳ Ｐ明朝"/>
                <a:ea typeface="ＭＳ 明朝"/>
                <a:cs typeface="Times New Roman"/>
              </a:rPr>
              <a:t> </a:t>
            </a:r>
            <a:r>
              <a:rPr lang="en-US" altLang="ja-JP" kern="100" dirty="0" smtClean="0">
                <a:latin typeface="ＭＳ Ｐ明朝"/>
                <a:ea typeface="ＭＳ 明朝"/>
                <a:cs typeface="Times New Roman"/>
              </a:rPr>
              <a:t>MRI</a:t>
            </a:r>
            <a:r>
              <a:rPr lang="ja-JP" altLang="ja-JP" kern="100" dirty="0">
                <a:latin typeface="Century"/>
                <a:ea typeface="ＭＳ Ｐ明朝"/>
                <a:cs typeface="Times New Roman"/>
              </a:rPr>
              <a:t>では、側頭葉から頭頂葉にかけての萎縮が見られるが、海馬の萎縮はアルツハイマー型認知症に比べて軽度と言われて</a:t>
            </a:r>
            <a:r>
              <a:rPr lang="ja-JP" altLang="ja-JP" kern="100" dirty="0" smtClean="0">
                <a:latin typeface="Century"/>
                <a:ea typeface="ＭＳ Ｐ明朝"/>
                <a:cs typeface="Times New Roman"/>
              </a:rPr>
              <a:t>いる。</a:t>
            </a:r>
            <a:endParaRPr lang="en-US" altLang="ja-JP" kern="100" dirty="0" smtClean="0">
              <a:latin typeface="Century"/>
              <a:ea typeface="ＭＳ Ｐ明朝"/>
              <a:cs typeface="Times New Roman"/>
            </a:endParaRPr>
          </a:p>
          <a:p>
            <a:pPr algn="just">
              <a:lnSpc>
                <a:spcPts val="2088"/>
              </a:lnSpc>
              <a:spcAft>
                <a:spcPts val="0"/>
              </a:spcAft>
            </a:pPr>
            <a:r>
              <a:rPr lang="en-US" altLang="ja-JP" kern="100" dirty="0" smtClean="0">
                <a:latin typeface="Century"/>
                <a:ea typeface="ＭＳ Ｐ明朝"/>
                <a:cs typeface="Times New Roman"/>
              </a:rPr>
              <a:t>FTD</a:t>
            </a:r>
            <a:endParaRPr lang="ja-JP" altLang="ja-JP" kern="100" dirty="0">
              <a:latin typeface="Century"/>
              <a:ea typeface="ＭＳ 明朝"/>
              <a:cs typeface="Times New Roman"/>
            </a:endParaRPr>
          </a:p>
          <a:p>
            <a:r>
              <a:rPr lang="ja-JP" altLang="ja-JP" kern="100" dirty="0">
                <a:latin typeface="Century"/>
                <a:ea typeface="ＭＳ Ｐ明朝"/>
                <a:cs typeface="Times New Roman"/>
              </a:rPr>
              <a:t>著明な前頭葉、側頭葉の萎縮が見られる。病理学的にはピック小体を有するピック病と診断された</a:t>
            </a:r>
            <a:r>
              <a:rPr lang="ja-JP" altLang="ja-JP" kern="100" dirty="0" smtClean="0">
                <a:latin typeface="Century"/>
                <a:ea typeface="ＭＳ Ｐ明朝"/>
                <a:cs typeface="Times New Roman"/>
              </a:rPr>
              <a:t>。</a:t>
            </a:r>
            <a:endParaRPr lang="en-US" altLang="ja-JP" kern="100" dirty="0" smtClean="0">
              <a:latin typeface="Century"/>
              <a:ea typeface="ＭＳ 明朝"/>
              <a:cs typeface="Times New Roman"/>
            </a:endParaRPr>
          </a:p>
          <a:p>
            <a:pPr>
              <a:lnSpc>
                <a:spcPts val="2088"/>
              </a:lnSpc>
            </a:pPr>
            <a:r>
              <a:rPr lang="ja-JP" altLang="ja-JP" dirty="0">
                <a:solidFill>
                  <a:srgbClr val="000000"/>
                </a:solidFill>
                <a:latin typeface="ＭＳ Ｐゴシック"/>
                <a:ea typeface="ＭＳ Ｐ明朝"/>
                <a:cs typeface="Times New Roman"/>
              </a:rPr>
              <a:t>血管性認知症の画像パターンは大きく</a:t>
            </a:r>
            <a:r>
              <a:rPr lang="en-US" altLang="ja-JP" dirty="0">
                <a:solidFill>
                  <a:srgbClr val="000000"/>
                </a:solidFill>
                <a:latin typeface="ＭＳ Ｐ明朝"/>
                <a:cs typeface="Times New Roman"/>
              </a:rPr>
              <a:t>3</a:t>
            </a:r>
            <a:r>
              <a:rPr lang="ja-JP" altLang="ja-JP" dirty="0" err="1">
                <a:solidFill>
                  <a:srgbClr val="000000"/>
                </a:solidFill>
                <a:latin typeface="ＭＳ Ｐゴシック"/>
                <a:ea typeface="ＭＳ Ｐ明朝"/>
                <a:cs typeface="Times New Roman"/>
              </a:rPr>
              <a:t>つに</a:t>
            </a:r>
            <a:r>
              <a:rPr lang="ja-JP" altLang="ja-JP" dirty="0">
                <a:solidFill>
                  <a:srgbClr val="000000"/>
                </a:solidFill>
                <a:latin typeface="ＭＳ Ｐゴシック"/>
                <a:ea typeface="ＭＳ Ｐ明朝"/>
                <a:cs typeface="Times New Roman"/>
              </a:rPr>
              <a:t>分類される。</a:t>
            </a:r>
            <a:endParaRPr lang="ja-JP" altLang="ja-JP" dirty="0">
              <a:latin typeface="ＭＳ Ｐゴシック"/>
              <a:cs typeface="ＭＳ Ｐゴシック"/>
            </a:endParaRPr>
          </a:p>
          <a:p>
            <a:pPr marL="159081" indent="-159081">
              <a:lnSpc>
                <a:spcPts val="2088"/>
              </a:lnSpc>
            </a:pPr>
            <a:r>
              <a:rPr lang="ja-JP" altLang="ja-JP" dirty="0">
                <a:solidFill>
                  <a:srgbClr val="000000"/>
                </a:solidFill>
                <a:latin typeface="ＭＳ Ｐゴシック"/>
                <a:ea typeface="ＭＳ Ｐ明朝"/>
                <a:cs typeface="Times New Roman"/>
              </a:rPr>
              <a:t>１．多発梗塞性認知症：皮質梗塞を多発性に生じたためその結果として、記憶、言語、空間認知などの複数の認知ドメインが障害されて認知症に基準を満たすもの</a:t>
            </a:r>
            <a:endParaRPr lang="ja-JP" altLang="ja-JP" dirty="0">
              <a:latin typeface="ＭＳ Ｐゴシック"/>
              <a:cs typeface="ＭＳ Ｐゴシック"/>
            </a:endParaRPr>
          </a:p>
          <a:p>
            <a:pPr marL="159081" indent="-159081">
              <a:lnSpc>
                <a:spcPts val="2088"/>
              </a:lnSpc>
            </a:pPr>
            <a:r>
              <a:rPr lang="ja-JP" altLang="ja-JP" dirty="0">
                <a:solidFill>
                  <a:srgbClr val="000000"/>
                </a:solidFill>
                <a:latin typeface="ＭＳ Ｐゴシック"/>
                <a:ea typeface="ＭＳ Ｐ明朝"/>
                <a:cs typeface="Times New Roman"/>
              </a:rPr>
              <a:t>２．戦略的重要部位脳梗塞　</a:t>
            </a:r>
            <a:r>
              <a:rPr lang="en-US" altLang="ja-JP" dirty="0">
                <a:solidFill>
                  <a:srgbClr val="000000"/>
                </a:solidFill>
                <a:latin typeface="ＭＳ Ｐ明朝"/>
                <a:cs typeface="Times New Roman"/>
              </a:rPr>
              <a:t>strategic infarction </a:t>
            </a:r>
            <a:r>
              <a:rPr lang="ja-JP" altLang="ja-JP" dirty="0">
                <a:solidFill>
                  <a:srgbClr val="000000"/>
                </a:solidFill>
                <a:latin typeface="ＭＳ Ｐゴシック"/>
                <a:ea typeface="ＭＳ Ｐ明朝"/>
                <a:cs typeface="Times New Roman"/>
              </a:rPr>
              <a:t>視床、尾状核頭部など単独でも認知機能に障害を引き起こす戦略的重要部位に梗塞を生じた結果認知症の診断基準を満たす場合</a:t>
            </a:r>
            <a:endParaRPr lang="ja-JP" altLang="ja-JP" dirty="0">
              <a:latin typeface="ＭＳ Ｐゴシック"/>
              <a:cs typeface="ＭＳ Ｐゴシック"/>
            </a:endParaRPr>
          </a:p>
          <a:p>
            <a:pPr marL="159081" indent="-159081">
              <a:lnSpc>
                <a:spcPts val="2088"/>
              </a:lnSpc>
            </a:pPr>
            <a:r>
              <a:rPr lang="ja-JP" altLang="ja-JP" dirty="0">
                <a:solidFill>
                  <a:srgbClr val="000000"/>
                </a:solidFill>
                <a:latin typeface="ＭＳ Ｐゴシック"/>
                <a:ea typeface="ＭＳ Ｐ明朝"/>
                <a:cs typeface="Times New Roman"/>
              </a:rPr>
              <a:t>３．皮質下血管性認知症　中程度以上の白質病変を伴い、基底核領域に複数のラクナ梗塞を認め認知症の診断基準を満たす場合</a:t>
            </a:r>
            <a:endParaRPr lang="ja-JP" altLang="ja-JP" dirty="0">
              <a:latin typeface="ＭＳ Ｐゴシック"/>
              <a:cs typeface="ＭＳ Ｐゴシック"/>
            </a:endParaRPr>
          </a:p>
          <a:p>
            <a:pPr indent="159081">
              <a:lnSpc>
                <a:spcPts val="2088"/>
              </a:lnSpc>
            </a:pPr>
            <a:r>
              <a:rPr lang="ja-JP" altLang="ja-JP" dirty="0">
                <a:solidFill>
                  <a:srgbClr val="000000"/>
                </a:solidFill>
                <a:latin typeface="ＭＳ Ｐゴシック"/>
                <a:ea typeface="ＭＳ Ｐ明朝"/>
                <a:cs typeface="Times New Roman"/>
              </a:rPr>
              <a:t>さらに脳血流検査で梗塞部位に一致した血流低下をきたし、アルツハイマー型認知症やレビー小体型認知症のような一定のパターンを呈さない場合には診断の参考になる。</a:t>
            </a:r>
            <a:endParaRPr lang="ja-JP" altLang="ja-JP" dirty="0">
              <a:latin typeface="ＭＳ Ｐゴシック"/>
              <a:cs typeface="ＭＳ Ｐゴシック"/>
            </a:endParaRPr>
          </a:p>
          <a:p>
            <a:pPr indent="159081">
              <a:lnSpc>
                <a:spcPts val="2088"/>
              </a:lnSpc>
            </a:pPr>
            <a:r>
              <a:rPr lang="ja-JP" altLang="ja-JP" dirty="0">
                <a:solidFill>
                  <a:srgbClr val="000000"/>
                </a:solidFill>
                <a:latin typeface="ＭＳ Ｐゴシック"/>
                <a:ea typeface="ＭＳ Ｐ明朝"/>
                <a:cs typeface="Times New Roman"/>
              </a:rPr>
              <a:t>しかし</a:t>
            </a:r>
            <a:r>
              <a:rPr lang="en-US" altLang="ja-JP" dirty="0">
                <a:solidFill>
                  <a:srgbClr val="000000"/>
                </a:solidFill>
                <a:latin typeface="ＭＳ Ｐ明朝"/>
                <a:cs typeface="Times New Roman"/>
              </a:rPr>
              <a:t>MRI</a:t>
            </a:r>
            <a:r>
              <a:rPr lang="ja-JP" altLang="ja-JP" dirty="0">
                <a:solidFill>
                  <a:srgbClr val="000000"/>
                </a:solidFill>
                <a:latin typeface="ＭＳ Ｐゴシック"/>
                <a:ea typeface="ＭＳ Ｐ明朝"/>
                <a:cs typeface="Times New Roman"/>
              </a:rPr>
              <a:t>や</a:t>
            </a:r>
            <a:r>
              <a:rPr lang="en-US" altLang="ja-JP" dirty="0">
                <a:solidFill>
                  <a:srgbClr val="000000"/>
                </a:solidFill>
                <a:latin typeface="ＭＳ Ｐ明朝"/>
                <a:cs typeface="Times New Roman"/>
              </a:rPr>
              <a:t>CT</a:t>
            </a:r>
            <a:r>
              <a:rPr lang="ja-JP" altLang="ja-JP" dirty="0">
                <a:solidFill>
                  <a:srgbClr val="000000"/>
                </a:solidFill>
                <a:latin typeface="ＭＳ Ｐゴシック"/>
                <a:ea typeface="ＭＳ Ｐ明朝"/>
                <a:cs typeface="Times New Roman"/>
              </a:rPr>
              <a:t>で複数の血管病変がみられたからといって直ちに血管性認知症と断定するのは要注意で、変性性認知症と血管障害の合併を常に念頭に置く必要がある。</a:t>
            </a:r>
            <a:endParaRPr lang="ja-JP" altLang="ja-JP" dirty="0">
              <a:latin typeface="ＭＳ Ｐゴシック"/>
              <a:cs typeface="ＭＳ Ｐゴシック"/>
            </a:endParaRPr>
          </a:p>
          <a:p>
            <a:pPr algn="just">
              <a:lnSpc>
                <a:spcPts val="2088"/>
              </a:lnSpc>
              <a:spcAft>
                <a:spcPts val="0"/>
              </a:spcAft>
            </a:pPr>
            <a:r>
              <a:rPr lang="en-US" altLang="ja-JP" kern="100" dirty="0">
                <a:latin typeface="HGPｺﾞｼｯｸM"/>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ja-JP" altLang="ja-JP" u="sng" kern="100" dirty="0">
                <a:latin typeface="Century"/>
                <a:ea typeface="HGPｺﾞｼｯｸM"/>
                <a:cs typeface="Times New Roman"/>
              </a:rPr>
              <a:t>出 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pPr algn="just">
              <a:lnSpc>
                <a:spcPts val="1462"/>
              </a:lnSpc>
              <a:spcAft>
                <a:spcPts val="0"/>
              </a:spcAft>
            </a:pPr>
            <a:r>
              <a:rPr lang="ja-JP" altLang="ja-JP" dirty="0">
                <a:solidFill>
                  <a:srgbClr val="000000"/>
                </a:solidFill>
                <a:latin typeface="Trebuchet MS"/>
                <a:cs typeface="Times New Roman"/>
              </a:rPr>
              <a:t>目黒謙一：　血管性認知症　ワールドプランニング　</a:t>
            </a:r>
            <a:r>
              <a:rPr lang="en-US" altLang="ja-JP" dirty="0">
                <a:solidFill>
                  <a:srgbClr val="000000"/>
                </a:solidFill>
                <a:latin typeface="Trebuchet MS"/>
                <a:cs typeface="Times New Roman"/>
              </a:rPr>
              <a:t>2008 </a:t>
            </a:r>
            <a:r>
              <a:rPr lang="ja-JP" altLang="ja-JP" dirty="0">
                <a:solidFill>
                  <a:srgbClr val="000000"/>
                </a:solidFill>
                <a:latin typeface="Trebuchet MS"/>
                <a:cs typeface="Times New Roman"/>
              </a:rPr>
              <a:t>東京</a:t>
            </a:r>
            <a:endParaRPr lang="ja-JP" altLang="ja-JP" kern="100" dirty="0">
              <a:latin typeface="HGPｺﾞｼｯｸM"/>
              <a:cs typeface="Times New Roman"/>
            </a:endParaRPr>
          </a:p>
          <a:p>
            <a:endParaRPr kumimoji="1" lang="ja-JP" altLang="en-US" dirty="0"/>
          </a:p>
        </p:txBody>
      </p:sp>
    </p:spTree>
    <p:extLst>
      <p:ext uri="{BB962C8B-B14F-4D97-AF65-F5344CB8AC3E}">
        <p14:creationId xmlns:p14="http://schemas.microsoft.com/office/powerpoint/2010/main" val="1082694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dirty="0">
                <a:ea typeface="ＭＳ Ｐ明朝"/>
                <a:cs typeface="Times New Roman"/>
              </a:rPr>
              <a:t>脳血流検査における血流低下部位のパターンから認知症の病型診断</a:t>
            </a:r>
            <a:r>
              <a:rPr lang="en-US" altLang="ja-JP" dirty="0">
                <a:latin typeface="ＭＳ Ｐ明朝"/>
                <a:cs typeface="Times New Roman"/>
              </a:rPr>
              <a:t>AD</a:t>
            </a:r>
            <a:r>
              <a:rPr lang="ja-JP" altLang="ja-JP" dirty="0">
                <a:ea typeface="ＭＳ Ｐ明朝"/>
                <a:cs typeface="Times New Roman"/>
              </a:rPr>
              <a:t>では頭頂側頭連合野、後部帯状回、楔前部の血流低下が、</a:t>
            </a:r>
            <a:r>
              <a:rPr lang="en-US" altLang="ja-JP" dirty="0">
                <a:ea typeface="ＭＳ Ｐ明朝"/>
                <a:cs typeface="Times New Roman"/>
              </a:rPr>
              <a:t>DLB</a:t>
            </a:r>
            <a:r>
              <a:rPr lang="ja-JP" altLang="ja-JP" dirty="0">
                <a:ea typeface="ＭＳ Ｐ明朝"/>
                <a:cs typeface="Times New Roman"/>
              </a:rPr>
              <a:t>では頭頂側頭連合野に加えて内側後頭葉の血流低下が、</a:t>
            </a:r>
            <a:r>
              <a:rPr lang="en-US" altLang="ja-JP" dirty="0">
                <a:ea typeface="ＭＳ Ｐ明朝"/>
                <a:cs typeface="Times New Roman"/>
              </a:rPr>
              <a:t>FTD</a:t>
            </a:r>
            <a:r>
              <a:rPr lang="ja-JP" altLang="ja-JP" dirty="0">
                <a:ea typeface="ＭＳ Ｐ明朝"/>
                <a:cs typeface="Times New Roman"/>
              </a:rPr>
              <a:t>では前頭葉に強い血流低下がみられる場合は比較的典型的である。</a:t>
            </a:r>
            <a:r>
              <a:rPr lang="en-US" altLang="ja-JP" dirty="0" err="1">
                <a:ea typeface="ＭＳ Ｐ明朝"/>
                <a:cs typeface="Times New Roman"/>
              </a:rPr>
              <a:t>VaD</a:t>
            </a:r>
            <a:r>
              <a:rPr lang="ja-JP" altLang="ja-JP" dirty="0">
                <a:ea typeface="ＭＳ Ｐ明朝"/>
                <a:cs typeface="Times New Roman"/>
              </a:rPr>
              <a:t>では血管病変や血流低下領域に一致した低下を示すため特定のパターンを示さない。これらの典型的なパターンを呈し臨床症状も合致した際には、補助診断として有用である。しかし、</a:t>
            </a:r>
            <a:r>
              <a:rPr lang="en-US" altLang="ja-JP" dirty="0">
                <a:ea typeface="ＭＳ Ｐ明朝"/>
                <a:cs typeface="Times New Roman"/>
              </a:rPr>
              <a:t>DLB</a:t>
            </a:r>
            <a:r>
              <a:rPr lang="ja-JP" altLang="ja-JP" dirty="0">
                <a:ea typeface="ＭＳ Ｐ明朝"/>
                <a:cs typeface="Times New Roman"/>
              </a:rPr>
              <a:t>では子の血流パターンを呈するのは</a:t>
            </a:r>
            <a:r>
              <a:rPr lang="en-US" altLang="ja-JP" dirty="0">
                <a:ea typeface="ＭＳ Ｐ明朝"/>
                <a:cs typeface="Times New Roman"/>
              </a:rPr>
              <a:t>6</a:t>
            </a:r>
            <a:r>
              <a:rPr lang="ja-JP" altLang="ja-JP" dirty="0">
                <a:ea typeface="ＭＳ Ｐ明朝"/>
                <a:cs typeface="Times New Roman"/>
              </a:rPr>
              <a:t>割程度といわれており、臨床経過や症状と合致しないこともしばしばである。</a:t>
            </a:r>
            <a:r>
              <a:rPr lang="en-US" altLang="ja-JP" dirty="0">
                <a:ea typeface="ＭＳ Ｐ明朝"/>
                <a:cs typeface="Times New Roman"/>
              </a:rPr>
              <a:t>DLB</a:t>
            </a:r>
            <a:r>
              <a:rPr lang="ja-JP" altLang="ja-JP" dirty="0">
                <a:ea typeface="ＭＳ Ｐ明朝"/>
                <a:cs typeface="Times New Roman"/>
              </a:rPr>
              <a:t>における</a:t>
            </a:r>
            <a:r>
              <a:rPr lang="en-US" altLang="ja-JP" dirty="0">
                <a:ea typeface="ＭＳ Ｐ明朝"/>
                <a:cs typeface="Times New Roman"/>
              </a:rPr>
              <a:t>MIBG</a:t>
            </a:r>
            <a:r>
              <a:rPr lang="ja-JP" altLang="ja-JP" dirty="0">
                <a:ea typeface="ＭＳ Ｐ明朝"/>
                <a:cs typeface="Times New Roman"/>
              </a:rPr>
              <a:t>心筋シンチの有用性が注目されており、現在、多施設共同研究が進行中である。</a:t>
            </a:r>
            <a:endParaRPr kumimoji="1" lang="ja-JP" altLang="en-US" dirty="0"/>
          </a:p>
        </p:txBody>
      </p:sp>
    </p:spTree>
    <p:extLst>
      <p:ext uri="{BB962C8B-B14F-4D97-AF65-F5344CB8AC3E}">
        <p14:creationId xmlns:p14="http://schemas.microsoft.com/office/powerpoint/2010/main" val="17632633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Rot="1" noChangeAspect="1" noChangeArrowheads="1" noTextEdit="1"/>
          </p:cNvSpPr>
          <p:nvPr>
            <p:ph type="sldImg"/>
          </p:nvPr>
        </p:nvSpPr>
        <p:spPr>
          <a:xfrm>
            <a:off x="990600" y="766763"/>
            <a:ext cx="5119688" cy="3838575"/>
          </a:xfrm>
          <a:ln/>
        </p:spPr>
      </p:sp>
      <p:sp>
        <p:nvSpPr>
          <p:cNvPr id="245763" name="Rectangle 3"/>
          <p:cNvSpPr>
            <a:spLocks noGrp="1" noChangeArrowheads="1"/>
          </p:cNvSpPr>
          <p:nvPr>
            <p:ph type="body" idx="1"/>
          </p:nvPr>
        </p:nvSpPr>
        <p:spPr>
          <a:xfrm>
            <a:off x="947021" y="4861235"/>
            <a:ext cx="5205261" cy="4605988"/>
          </a:xfrm>
          <a:noFill/>
        </p:spPr>
        <p:txBody>
          <a:bodyPr/>
          <a:lstStyle/>
          <a:p>
            <a:pPr indent="159081" algn="just">
              <a:lnSpc>
                <a:spcPts val="2088"/>
              </a:lnSpc>
              <a:spcAft>
                <a:spcPts val="0"/>
              </a:spcAft>
            </a:pPr>
            <a:r>
              <a:rPr lang="en-US" altLang="ja-JP" kern="100" dirty="0">
                <a:latin typeface="ＭＳ Ｐ明朝"/>
                <a:cs typeface="Times New Roman"/>
              </a:rPr>
              <a:t>MCI (Mild Cognitive Impairment) </a:t>
            </a:r>
            <a:r>
              <a:rPr lang="ja-JP" altLang="ja-JP" kern="100" dirty="0">
                <a:latin typeface="HGPｺﾞｼｯｸM"/>
                <a:ea typeface="ＭＳ Ｐ明朝"/>
                <a:cs typeface="Times New Roman"/>
              </a:rPr>
              <a:t>とは本人、もしくは周りの人からもの忘れがあると認識され、年齢に比し、記憶力が低下している状態（</a:t>
            </a:r>
            <a:r>
              <a:rPr lang="en-US" altLang="ja-JP" kern="100" dirty="0">
                <a:latin typeface="HGPｺﾞｼｯｸM"/>
                <a:ea typeface="ＭＳ Ｐ明朝"/>
                <a:cs typeface="Times New Roman"/>
              </a:rPr>
              <a:t>1.5SD</a:t>
            </a:r>
            <a:r>
              <a:rPr lang="ja-JP" altLang="ja-JP" kern="100" dirty="0">
                <a:latin typeface="HGPｺﾞｼｯｸM"/>
                <a:ea typeface="ＭＳ Ｐ明朝"/>
                <a:cs typeface="Times New Roman"/>
              </a:rPr>
              <a:t>以下）と定義され、認知症ではない。しかしながら、その一部がアルツハイマー型認知症などへ進展するとされ、</a:t>
            </a:r>
            <a:r>
              <a:rPr lang="en-US" altLang="ja-JP" kern="100" dirty="0" err="1">
                <a:latin typeface="HGPｺﾞｼｯｸM"/>
                <a:ea typeface="ＭＳ Ｐ明朝"/>
                <a:cs typeface="Times New Roman"/>
              </a:rPr>
              <a:t>Bruscoli</a:t>
            </a:r>
            <a:r>
              <a:rPr lang="ja-JP" altLang="ja-JP" kern="100" dirty="0" err="1">
                <a:latin typeface="HGPｺﾞｼｯｸM"/>
                <a:ea typeface="ＭＳ Ｐ明朝"/>
                <a:cs typeface="Times New Roman"/>
              </a:rPr>
              <a:t>らに</a:t>
            </a:r>
            <a:r>
              <a:rPr lang="ja-JP" altLang="ja-JP" kern="100" dirty="0">
                <a:latin typeface="HGPｺﾞｼｯｸM"/>
                <a:ea typeface="ＭＳ Ｐ明朝"/>
                <a:cs typeface="Times New Roman"/>
              </a:rPr>
              <a:t>よれば、</a:t>
            </a:r>
            <a:r>
              <a:rPr lang="en-US" altLang="ja-JP" kern="100" dirty="0">
                <a:latin typeface="HGPｺﾞｼｯｸM"/>
                <a:ea typeface="ＭＳ Ｐ明朝"/>
                <a:cs typeface="Times New Roman"/>
              </a:rPr>
              <a:t>19</a:t>
            </a:r>
            <a:r>
              <a:rPr lang="ja-JP" altLang="ja-JP" kern="100" dirty="0">
                <a:latin typeface="HGPｺﾞｼｯｸM"/>
                <a:ea typeface="ＭＳ Ｐ明朝"/>
                <a:cs typeface="Times New Roman"/>
              </a:rPr>
              <a:t>の縦断研究のシステマティックレビューにおいて、平均で年間約</a:t>
            </a:r>
            <a:r>
              <a:rPr lang="en-US" altLang="ja-JP" kern="100" dirty="0">
                <a:latin typeface="HGPｺﾞｼｯｸM"/>
                <a:ea typeface="ＭＳ Ｐ明朝"/>
                <a:cs typeface="Times New Roman"/>
              </a:rPr>
              <a:t>10</a:t>
            </a:r>
            <a:r>
              <a:rPr lang="ja-JP" altLang="ja-JP" kern="100" dirty="0">
                <a:latin typeface="HGPｺﾞｼｯｸM"/>
                <a:ea typeface="ＭＳ Ｐ明朝"/>
                <a:cs typeface="Times New Roman"/>
              </a:rPr>
              <a:t>％が認知症に転換すると報告されている。 </a:t>
            </a:r>
            <a:endParaRPr lang="ja-JP" altLang="ja-JP" kern="100" dirty="0">
              <a:latin typeface="HGPｺﾞｼｯｸM"/>
              <a:cs typeface="Times New Roman"/>
            </a:endParaRPr>
          </a:p>
          <a:p>
            <a:pPr algn="just">
              <a:lnSpc>
                <a:spcPts val="2088"/>
              </a:lnSpc>
              <a:spcAft>
                <a:spcPts val="0"/>
              </a:spcAft>
            </a:pPr>
            <a:r>
              <a:rPr lang="en-US" altLang="ja-JP" kern="100" dirty="0">
                <a:latin typeface="ＭＳ Ｐ明朝"/>
                <a:cs typeface="Times New Roman"/>
              </a:rPr>
              <a:t> </a:t>
            </a:r>
            <a:endParaRPr lang="ja-JP" altLang="ja-JP" kern="100" dirty="0">
              <a:latin typeface="HGPｺﾞｼｯｸM"/>
              <a:cs typeface="Times New Roman"/>
            </a:endParaRPr>
          </a:p>
          <a:p>
            <a:pPr algn="just">
              <a:lnSpc>
                <a:spcPts val="2088"/>
              </a:lnSpc>
              <a:spcAft>
                <a:spcPts val="0"/>
              </a:spcAft>
            </a:pPr>
            <a:endParaRPr lang="ja-JP" altLang="ja-JP" kern="100" dirty="0">
              <a:latin typeface="HGPｺﾞｼｯｸM"/>
              <a:cs typeface="Times New Roman"/>
            </a:endParaRPr>
          </a:p>
          <a:p>
            <a:pPr algn="just">
              <a:lnSpc>
                <a:spcPts val="2088"/>
              </a:lnSpc>
              <a:spcAft>
                <a:spcPts val="0"/>
              </a:spcAft>
            </a:pPr>
            <a:r>
              <a:rPr lang="en-US" altLang="ja-JP" kern="100" dirty="0">
                <a:latin typeface="ＭＳ Ｐ明朝"/>
                <a:cs typeface="Times New Roman"/>
              </a:rPr>
              <a:t> </a:t>
            </a:r>
            <a:endParaRPr lang="ja-JP" altLang="ja-JP" kern="100" dirty="0">
              <a:latin typeface="HGPｺﾞｼｯｸM"/>
              <a:cs typeface="Times New Roman"/>
            </a:endParaRPr>
          </a:p>
          <a:p>
            <a:pPr algn="just">
              <a:lnSpc>
                <a:spcPts val="2088"/>
              </a:lnSpc>
              <a:spcAft>
                <a:spcPts val="0"/>
              </a:spcAft>
            </a:pPr>
            <a:r>
              <a:rPr lang="ja-JP" altLang="ja-JP" u="sng" kern="100" dirty="0">
                <a:latin typeface="Century"/>
                <a:ea typeface="HGPｺﾞｼｯｸM"/>
                <a:cs typeface="Times New Roman"/>
              </a:rPr>
              <a:t>出 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pPr algn="just">
              <a:lnSpc>
                <a:spcPts val="1462"/>
              </a:lnSpc>
              <a:spcAft>
                <a:spcPts val="0"/>
              </a:spcAft>
            </a:pPr>
            <a:r>
              <a:rPr lang="en-US" altLang="ja-JP" kern="100" dirty="0">
                <a:latin typeface="Trebuchet MS"/>
                <a:cs typeface="Times New Roman"/>
              </a:rPr>
              <a:t>Petersen RC et al. Current concepts in mild cognitive impairment. Arch </a:t>
            </a:r>
            <a:r>
              <a:rPr lang="en-US" altLang="ja-JP" kern="100" dirty="0" err="1">
                <a:latin typeface="Trebuchet MS"/>
                <a:cs typeface="Times New Roman"/>
              </a:rPr>
              <a:t>Nerurol</a:t>
            </a:r>
            <a:r>
              <a:rPr lang="en-US" altLang="ja-JP" kern="100" dirty="0">
                <a:latin typeface="Trebuchet MS"/>
                <a:cs typeface="Times New Roman"/>
              </a:rPr>
              <a:t>. </a:t>
            </a:r>
            <a:endParaRPr lang="ja-JP" altLang="ja-JP" kern="100" dirty="0">
              <a:latin typeface="HGPｺﾞｼｯｸM"/>
              <a:cs typeface="Times New Roman"/>
            </a:endParaRPr>
          </a:p>
          <a:p>
            <a:pPr algn="just">
              <a:lnSpc>
                <a:spcPts val="1462"/>
              </a:lnSpc>
              <a:spcAft>
                <a:spcPts val="0"/>
              </a:spcAft>
            </a:pPr>
            <a:r>
              <a:rPr lang="en-US" altLang="ja-JP" kern="100" dirty="0">
                <a:latin typeface="Trebuchet MS"/>
                <a:cs typeface="Times New Roman"/>
              </a:rPr>
              <a:t>2001;58:1985-1992.</a:t>
            </a:r>
            <a:endParaRPr lang="ja-JP" altLang="ja-JP" kern="100" dirty="0">
              <a:latin typeface="HGPｺﾞｼｯｸM"/>
              <a:cs typeface="Times New Roman"/>
            </a:endParaRPr>
          </a:p>
          <a:p>
            <a:r>
              <a:rPr lang="en-US" altLang="ja-JP" kern="100" dirty="0" err="1">
                <a:latin typeface="Trebuchet MS"/>
                <a:ea typeface="ＭＳ 明朝"/>
                <a:cs typeface="Times New Roman"/>
              </a:rPr>
              <a:t>Bruscoli</a:t>
            </a:r>
            <a:r>
              <a:rPr lang="en-US" altLang="ja-JP" kern="100" dirty="0">
                <a:latin typeface="Trebuchet MS"/>
                <a:ea typeface="ＭＳ 明朝"/>
                <a:cs typeface="Times New Roman"/>
              </a:rPr>
              <a:t> M et al. Is MCI really just early dementia? A systematic review of conversion studies. </a:t>
            </a:r>
            <a:r>
              <a:rPr lang="en-US" altLang="ja-JP" kern="100" dirty="0" err="1">
                <a:latin typeface="Trebuchet MS"/>
                <a:ea typeface="ＭＳ 明朝"/>
                <a:cs typeface="Times New Roman"/>
              </a:rPr>
              <a:t>Int</a:t>
            </a:r>
            <a:r>
              <a:rPr lang="en-US" altLang="ja-JP" kern="100" dirty="0">
                <a:latin typeface="Trebuchet MS"/>
                <a:ea typeface="ＭＳ 明朝"/>
                <a:cs typeface="Times New Roman"/>
              </a:rPr>
              <a:t> </a:t>
            </a:r>
            <a:r>
              <a:rPr lang="en-US" altLang="ja-JP" kern="100" dirty="0" err="1">
                <a:latin typeface="Trebuchet MS"/>
                <a:ea typeface="ＭＳ 明朝"/>
                <a:cs typeface="Times New Roman"/>
              </a:rPr>
              <a:t>Psychogeriatr</a:t>
            </a:r>
            <a:r>
              <a:rPr lang="en-US" altLang="ja-JP" kern="100" dirty="0">
                <a:latin typeface="Trebuchet MS"/>
                <a:ea typeface="ＭＳ 明朝"/>
                <a:cs typeface="Times New Roman"/>
              </a:rPr>
              <a:t>. 2004;16:129-40 </a:t>
            </a:r>
            <a:endParaRPr lang="en-US" altLang="ja-JP"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軽度認知障害の人には、二つの対応が必要となる。本人と家族の「将来認知症になってしまうのではないか」という、不安に応えていくことと、「認知症ではないのだから病気ではない、だから病院へもかかる必要はない。」という誤解に対する対応である。それぞれ、徹底的な病態に対する知識教育と経過観察をきちんと行うことの重要性を説明することがなにより重要となる。診断に至るまでの注意点としては</a:t>
            </a:r>
          </a:p>
          <a:p>
            <a:r>
              <a:rPr kumimoji="1" lang="ja-JP" altLang="en-US" dirty="0" smtClean="0"/>
              <a:t>　軽度認知障害の人は、まだ自覚がある場合とない場合があることに留意する。自覚のある場合は受診に対する、不安は大きいものの受診につなげることはある程度可能である。家族はそれほどとは思わないが本人が気にするので受診しました、あるいは本人も気にしているし、家族も何となく以前とは違うと思うので受診しましたというような場合である。一方本人に自覚がなく、家族も気にしていない場合や放置している場合にはなかなか受診につながらない。本人に自覚がなく、家族が気付いている場合は、受診につながることもあるが、基本的に日常生活には支障がないため、どうしても受診までにはいたらないことが多い。このような群に対しては地域での早期発見システムが必要で、認知機能検査を含めた検診システムとスクリーニング後に医療や介護へつなぐ連携システムが必要となる。</a:t>
            </a:r>
          </a:p>
          <a:p>
            <a:endParaRPr kumimoji="1" lang="ja-JP" altLang="en-US" dirty="0"/>
          </a:p>
        </p:txBody>
      </p:sp>
    </p:spTree>
    <p:extLst>
      <p:ext uri="{BB962C8B-B14F-4D97-AF65-F5344CB8AC3E}">
        <p14:creationId xmlns:p14="http://schemas.microsoft.com/office/powerpoint/2010/main" val="2386296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14253">
              <a:defRPr/>
            </a:pPr>
            <a:r>
              <a:rPr kumimoji="1" lang="ja-JP" altLang="en-US" dirty="0" smtClean="0"/>
              <a:t>詳細な神経心理検査や画像検査を施行したうえで、軽度認知障害と診断した場合にどのように本人、家族へ伝えるかが重要になる。地域在住の</a:t>
            </a:r>
            <a:r>
              <a:rPr kumimoji="1" lang="en-US" altLang="ja-JP" dirty="0" smtClean="0"/>
              <a:t>65</a:t>
            </a:r>
            <a:r>
              <a:rPr kumimoji="1" lang="ja-JP" altLang="en-US" dirty="0" smtClean="0"/>
              <a:t>歳以上の軽度認知障害の有病率は約</a:t>
            </a:r>
            <a:r>
              <a:rPr kumimoji="1" lang="en-US" altLang="ja-JP" dirty="0" smtClean="0"/>
              <a:t>5% </a:t>
            </a:r>
            <a:r>
              <a:rPr kumimoji="1" lang="ja-JP" altLang="en-US" dirty="0" smtClean="0"/>
              <a:t>と考えられており決してまれな状態ではないことを伝える。一方もの忘れ外来受診者では年間</a:t>
            </a:r>
            <a:r>
              <a:rPr kumimoji="1" lang="en-US" altLang="ja-JP" dirty="0" smtClean="0"/>
              <a:t>10</a:t>
            </a:r>
            <a:r>
              <a:rPr kumimoji="1" lang="ja-JP" altLang="en-US" dirty="0" smtClean="0"/>
              <a:t>－</a:t>
            </a:r>
            <a:r>
              <a:rPr kumimoji="1" lang="en-US" altLang="ja-JP" dirty="0" smtClean="0"/>
              <a:t>15%</a:t>
            </a:r>
            <a:r>
              <a:rPr kumimoji="1" lang="ja-JP" altLang="en-US" dirty="0" smtClean="0"/>
              <a:t>が認知症に移行すると考えられており、現時点では認知症ではないが、将来認知症に移行するリスクの高い群であり、そのためには、通院して慎重な経過観察が必要であることを本人、家族に明確に伝える必要がある。一方</a:t>
            </a:r>
            <a:r>
              <a:rPr kumimoji="1" lang="en-US" altLang="ja-JP" dirty="0" smtClean="0"/>
              <a:t>5</a:t>
            </a:r>
            <a:r>
              <a:rPr kumimoji="1" lang="ja-JP" altLang="en-US" dirty="0" smtClean="0"/>
              <a:t>年経過しても半数は認知症に移行しないこと、逆に回復する例もあることを話し、必要以上に認知症になる不安をかきたてるような説明は避けたほうがよい。</a:t>
            </a:r>
          </a:p>
          <a:p>
            <a:endParaRPr kumimoji="1" lang="ja-JP" altLang="en-US" dirty="0"/>
          </a:p>
        </p:txBody>
      </p:sp>
    </p:spTree>
    <p:extLst>
      <p:ext uri="{BB962C8B-B14F-4D97-AF65-F5344CB8AC3E}">
        <p14:creationId xmlns:p14="http://schemas.microsoft.com/office/powerpoint/2010/main" val="40555857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コリンエステラーゼ阻害薬を開始するかどうかは微妙な問題である。これまで行われた研究では、いずれのコリンエステラーゼ阻害薬も軽度認知障害から認知症へ移行することを防止することはできないと報告されている１</a:t>
            </a:r>
            <a:r>
              <a:rPr kumimoji="1" lang="en-US" altLang="ja-JP" dirty="0" smtClean="0"/>
              <a:t>)</a:t>
            </a:r>
            <a:r>
              <a:rPr kumimoji="1" lang="ja-JP" altLang="en-US" dirty="0" err="1" smtClean="0"/>
              <a:t>。</a:t>
            </a:r>
            <a:r>
              <a:rPr kumimoji="1" lang="ja-JP" altLang="en-US" dirty="0" smtClean="0"/>
              <a:t>またいずれの治療薬も軽度認知障害での適応はない。現実にはどの時点で治療を開始するかはなかなか難しく、時間の見当識障害や、構成障害、実行遂行障害が加わってきているかどうか、手段的な日常生活動作が低下して、何らかの形で日常生活に問題ができてきているかどうかを確認しこのような状態が少しでも加わってきた際には早めに投与することを考える。一つの考え方としては軽度認知障害の診断がついてもすぐには治療を開始せず、内服なしでも</a:t>
            </a:r>
            <a:r>
              <a:rPr kumimoji="1" lang="en-US" altLang="ja-JP" dirty="0" smtClean="0"/>
              <a:t>5</a:t>
            </a:r>
            <a:r>
              <a:rPr kumimoji="1" lang="ja-JP" altLang="en-US" dirty="0" smtClean="0"/>
              <a:t>年間たっても</a:t>
            </a:r>
            <a:r>
              <a:rPr kumimoji="1" lang="en-US" altLang="ja-JP" dirty="0" smtClean="0"/>
              <a:t>50%</a:t>
            </a:r>
            <a:r>
              <a:rPr kumimoji="1" lang="ja-JP" altLang="en-US" dirty="0" smtClean="0"/>
              <a:t>の人は認知症に移行しないことを伝え、その代り慎重に経過をみて、少しでも進行する気配があれば、治療を開始しましょうと告げるという対処のしかたもある。また近年もう一つ注意が必要な点は、車の運転の問題である。軽度認知障害であれば、法的にも車の運転の規制は原則必要がなく、軽度認知障害の段階で内服を開始していた場合に事故をおこすと、内服していたために認知症であったとみなされることになり、不利になる可能性があるためである。</a:t>
            </a:r>
            <a:endParaRPr kumimoji="1" lang="en-US" altLang="ja-JP" dirty="0" smtClean="0"/>
          </a:p>
          <a:p>
            <a:r>
              <a:rPr kumimoji="1" lang="ja-JP" altLang="en-US" dirty="0" smtClean="0"/>
              <a:t>１）</a:t>
            </a:r>
            <a:r>
              <a:rPr kumimoji="1" lang="en-US" altLang="ja-JP" dirty="0" err="1" smtClean="0"/>
              <a:t>Doody</a:t>
            </a:r>
            <a:r>
              <a:rPr kumimoji="1" lang="en-US" altLang="ja-JP" dirty="0" smtClean="0"/>
              <a:t> RS et al. Donepezil treatment of patients with </a:t>
            </a:r>
          </a:p>
          <a:p>
            <a:r>
              <a:rPr kumimoji="1" lang="en-US" altLang="ja-JP" dirty="0" smtClean="0"/>
              <a:t>MCI</a:t>
            </a:r>
            <a:r>
              <a:rPr kumimoji="1" lang="ja-JP" altLang="en-US" dirty="0" smtClean="0"/>
              <a:t>： </a:t>
            </a:r>
            <a:r>
              <a:rPr kumimoji="1" lang="en-US" altLang="ja-JP" dirty="0" smtClean="0"/>
              <a:t>a 48-week randomized</a:t>
            </a:r>
            <a:r>
              <a:rPr kumimoji="1" lang="ja-JP" altLang="en-US" dirty="0" smtClean="0"/>
              <a:t>　</a:t>
            </a:r>
            <a:r>
              <a:rPr kumimoji="1" lang="en-US" altLang="ja-JP" dirty="0" smtClean="0"/>
              <a:t>placebo-controlled trial</a:t>
            </a:r>
            <a:r>
              <a:rPr kumimoji="1" lang="ja-JP" altLang="en-US" dirty="0" err="1" smtClean="0"/>
              <a:t>．</a:t>
            </a:r>
            <a:r>
              <a:rPr kumimoji="1" lang="ja-JP" altLang="en-US" dirty="0" smtClean="0"/>
              <a:t> </a:t>
            </a:r>
          </a:p>
          <a:p>
            <a:r>
              <a:rPr kumimoji="1" lang="en-US" altLang="ja-JP" dirty="0" smtClean="0"/>
              <a:t>Neurology 72</a:t>
            </a:r>
            <a:r>
              <a:rPr kumimoji="1" lang="ja-JP" altLang="en-US" dirty="0" smtClean="0"/>
              <a:t>：</a:t>
            </a:r>
            <a:r>
              <a:rPr kumimoji="1" lang="en-US" altLang="ja-JP" dirty="0" smtClean="0"/>
              <a:t>1555-1561</a:t>
            </a:r>
            <a:r>
              <a:rPr kumimoji="1" lang="ja-JP" altLang="en-US" dirty="0" err="1" smtClean="0"/>
              <a:t>，</a:t>
            </a:r>
            <a:r>
              <a:rPr kumimoji="1" lang="en-US" altLang="ja-JP" dirty="0" smtClean="0"/>
              <a:t>2009</a:t>
            </a:r>
          </a:p>
          <a:p>
            <a:endParaRPr kumimoji="1" lang="ja-JP" altLang="en-US" dirty="0"/>
          </a:p>
        </p:txBody>
      </p:sp>
    </p:spTree>
    <p:extLst>
      <p:ext uri="{BB962C8B-B14F-4D97-AF65-F5344CB8AC3E}">
        <p14:creationId xmlns:p14="http://schemas.microsoft.com/office/powerpoint/2010/main" val="33149718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Rot="1" noChangeAspect="1" noChangeArrowheads="1" noTextEdit="1"/>
          </p:cNvSpPr>
          <p:nvPr>
            <p:ph type="sldImg"/>
          </p:nvPr>
        </p:nvSpPr>
        <p:spPr>
          <a:ln/>
        </p:spPr>
      </p:sp>
      <p:sp>
        <p:nvSpPr>
          <p:cNvPr id="378883" name="Rectangle 3"/>
          <p:cNvSpPr>
            <a:spLocks noGrp="1" noChangeArrowheads="1"/>
          </p:cNvSpPr>
          <p:nvPr>
            <p:ph type="body" idx="1"/>
          </p:nvPr>
        </p:nvSpPr>
        <p:spPr>
          <a:noFill/>
        </p:spPr>
        <p:txBody>
          <a:bodyPr/>
          <a:lstStyle/>
          <a:p>
            <a:pPr eaLnBrk="1" hangingPunct="1"/>
            <a:endParaRPr lang="ja-JP" altLang="ja-JP"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60" name="Rectangle 2"/>
          <p:cNvSpPr>
            <a:spLocks noGrp="1" noRot="1" noChangeAspect="1" noChangeArrowheads="1" noTextEdit="1"/>
          </p:cNvSpPr>
          <p:nvPr>
            <p:ph type="sldImg"/>
          </p:nvPr>
        </p:nvSpPr>
        <p:spPr>
          <a:xfrm>
            <a:off x="990600" y="768350"/>
            <a:ext cx="5119688" cy="3838575"/>
          </a:xfrm>
          <a:ln/>
        </p:spPr>
      </p:sp>
      <p:sp>
        <p:nvSpPr>
          <p:cNvPr id="249861" name="Rectangle 3"/>
          <p:cNvSpPr>
            <a:spLocks noGrp="1" noChangeArrowheads="1"/>
          </p:cNvSpPr>
          <p:nvPr>
            <p:ph type="body" idx="1"/>
          </p:nvPr>
        </p:nvSpPr>
        <p:spPr>
          <a:xfrm>
            <a:off x="709430" y="4862882"/>
            <a:ext cx="5680444" cy="4602693"/>
          </a:xfrm>
          <a:noFill/>
        </p:spPr>
        <p:txBody>
          <a:bodyPr lIns="95376" tIns="47688" rIns="95376" bIns="47688"/>
          <a:lstStyle/>
          <a:p>
            <a:pPr indent="159081" algn="just">
              <a:lnSpc>
                <a:spcPts val="2088"/>
              </a:lnSpc>
              <a:spcAft>
                <a:spcPts val="0"/>
              </a:spcAft>
            </a:pPr>
            <a:r>
              <a:rPr lang="ja-JP" altLang="ja-JP" kern="100" dirty="0" smtClean="0">
                <a:latin typeface="Century"/>
                <a:ea typeface="ＭＳ Ｐ明朝"/>
                <a:cs typeface="Times New Roman"/>
              </a:rPr>
              <a:t>記憶</a:t>
            </a:r>
            <a:r>
              <a:rPr lang="ja-JP" altLang="ja-JP" kern="100" dirty="0">
                <a:latin typeface="Century"/>
                <a:ea typeface="ＭＳ Ｐ明朝"/>
                <a:cs typeface="Times New Roman"/>
              </a:rPr>
              <a:t>障害、判断・実行機能障害に関する質問は、あらかじめ家族から最近起こった出来事の情報や日常生活の行動に関する情報を得ておくことが必要となる。両者の間の情報に矛盾が生じたりするだけでなく、その矛盾を本人が認めるかどうか、認めないでさまざまな言い訳をして取り繕うかどうかは、診断において重要なポイントとな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また家族から情報を得る際に重要な点は、１）症状が出現してきたのはいつごろからなのか、２）以前は無かった症状なのかどうか、の２点である。以前は無かった症状が出現し悪化してきている、出現してきた時期が家族の間でも一定せずいつとは断定できないという情報が得られた時には、病的な変性性認知症の存在が疑われ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失行、失認については家族はおかしなことをする、わざと変なことをすると認識している場合があり、症状と認識していないことがある。おかしな行動をするという訴えがある際には、着衣失行、構成障害、半側空間無視、肢節運動失行の存在を疑ってみる必要がある。</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8" name="Rectangle 2"/>
          <p:cNvSpPr>
            <a:spLocks noGrp="1" noRot="1" noChangeAspect="1" noChangeArrowheads="1" noTextEdit="1"/>
          </p:cNvSpPr>
          <p:nvPr>
            <p:ph type="sldImg"/>
          </p:nvPr>
        </p:nvSpPr>
        <p:spPr>
          <a:xfrm>
            <a:off x="990600" y="768350"/>
            <a:ext cx="5119688" cy="3838575"/>
          </a:xfrm>
          <a:ln/>
        </p:spPr>
      </p:sp>
      <p:sp>
        <p:nvSpPr>
          <p:cNvPr id="251909" name="Rectangle 3"/>
          <p:cNvSpPr>
            <a:spLocks noGrp="1" noChangeArrowheads="1"/>
          </p:cNvSpPr>
          <p:nvPr>
            <p:ph type="body" idx="1"/>
          </p:nvPr>
        </p:nvSpPr>
        <p:spPr>
          <a:xfrm>
            <a:off x="709430" y="4862882"/>
            <a:ext cx="5680444" cy="4602693"/>
          </a:xfrm>
          <a:noFill/>
        </p:spPr>
        <p:txBody>
          <a:bodyPr lIns="95376" tIns="47688" rIns="95376" bIns="47688"/>
          <a:lstStyle/>
          <a:p>
            <a:pPr algn="just">
              <a:lnSpc>
                <a:spcPts val="2088"/>
              </a:lnSpc>
              <a:spcAft>
                <a:spcPts val="0"/>
              </a:spcAft>
            </a:pPr>
            <a:r>
              <a:rPr lang="ja-JP" altLang="ja-JP" kern="100" dirty="0">
                <a:latin typeface="Century"/>
                <a:ea typeface="ＭＳ Ｐ明朝"/>
                <a:cs typeface="Times New Roman"/>
              </a:rPr>
              <a:t>最近の記憶</a:t>
            </a:r>
            <a:endParaRPr lang="ja-JP" altLang="ja-JP" kern="100" dirty="0">
              <a:latin typeface="Century"/>
              <a:ea typeface="ＭＳ 明朝"/>
              <a:cs typeface="Times New Roman"/>
            </a:endParaRPr>
          </a:p>
          <a:p>
            <a:pPr marL="159081" indent="159081" algn="just">
              <a:lnSpc>
                <a:spcPts val="2088"/>
              </a:lnSpc>
              <a:spcAft>
                <a:spcPts val="0"/>
              </a:spcAft>
            </a:pPr>
            <a:r>
              <a:rPr lang="ja-JP" altLang="ja-JP" kern="100" dirty="0">
                <a:latin typeface="Century"/>
                <a:ea typeface="ＭＳ Ｐ明朝"/>
                <a:cs typeface="Times New Roman"/>
              </a:rPr>
              <a:t>食事の内容や、外来ならばどのような交通手段で受診したのかを聴く。できる限り世間話をするように聞きだすのがコツである。昨日何をしましたかと質問するのもよい。</a:t>
            </a:r>
            <a:endParaRPr lang="ja-JP" altLang="ja-JP" kern="100" dirty="0">
              <a:latin typeface="Century"/>
              <a:ea typeface="ＭＳ 明朝"/>
              <a:cs typeface="Times New Roman"/>
            </a:endParaRPr>
          </a:p>
          <a:p>
            <a:pPr algn="just">
              <a:lnSpc>
                <a:spcPts val="2088"/>
              </a:lnSpc>
              <a:spcAft>
                <a:spcPts val="0"/>
              </a:spcAft>
            </a:pPr>
            <a:r>
              <a:rPr lang="ja-JP" altLang="ja-JP" kern="100" dirty="0">
                <a:latin typeface="Century"/>
                <a:ea typeface="ＭＳ Ｐ明朝"/>
                <a:cs typeface="Times New Roman"/>
              </a:rPr>
              <a:t>昔の記憶</a:t>
            </a:r>
            <a:endParaRPr lang="ja-JP" altLang="ja-JP" kern="100" dirty="0">
              <a:latin typeface="Century"/>
              <a:ea typeface="ＭＳ 明朝"/>
              <a:cs typeface="Times New Roman"/>
            </a:endParaRPr>
          </a:p>
          <a:p>
            <a:pPr marL="159081" indent="159081" algn="just">
              <a:lnSpc>
                <a:spcPts val="2088"/>
              </a:lnSpc>
              <a:spcAft>
                <a:spcPts val="0"/>
              </a:spcAft>
            </a:pPr>
            <a:r>
              <a:rPr lang="ja-JP" altLang="ja-JP" kern="100" dirty="0">
                <a:latin typeface="Century"/>
                <a:ea typeface="ＭＳ Ｐ明朝"/>
                <a:cs typeface="Times New Roman"/>
              </a:rPr>
              <a:t>生年月日、出身地、結婚や子供の誕生日などを尋ねる。既往歴、職業歴を聴く。ここで教育歴を聴くのもよい。その年齢なら当然知っているはずの社会的事件についてきく。太平洋戦争、東京オリンピック、サリン事件など。</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2" name="Rectangle 2"/>
          <p:cNvSpPr>
            <a:spLocks noGrp="1" noRot="1" noChangeAspect="1" noChangeArrowheads="1" noTextEdit="1"/>
          </p:cNvSpPr>
          <p:nvPr>
            <p:ph type="sldImg"/>
          </p:nvPr>
        </p:nvSpPr>
        <p:spPr>
          <a:xfrm>
            <a:off x="990600" y="768350"/>
            <a:ext cx="5119688" cy="3838575"/>
          </a:xfrm>
          <a:ln/>
        </p:spPr>
      </p:sp>
      <p:sp>
        <p:nvSpPr>
          <p:cNvPr id="252933" name="Rectangle 3"/>
          <p:cNvSpPr>
            <a:spLocks noGrp="1" noChangeArrowheads="1"/>
          </p:cNvSpPr>
          <p:nvPr>
            <p:ph type="body" idx="1"/>
          </p:nvPr>
        </p:nvSpPr>
        <p:spPr>
          <a:xfrm>
            <a:off x="709430" y="4862882"/>
            <a:ext cx="5680444" cy="4602693"/>
          </a:xfrm>
          <a:noFill/>
        </p:spPr>
        <p:txBody>
          <a:bodyPr lIns="95376" tIns="47688" rIns="95376" bIns="47688"/>
          <a:lstStyle/>
          <a:p>
            <a:pPr indent="159081" algn="just">
              <a:lnSpc>
                <a:spcPts val="2088"/>
              </a:lnSpc>
              <a:spcAft>
                <a:spcPts val="0"/>
              </a:spcAft>
            </a:pPr>
            <a:r>
              <a:rPr lang="ja-JP" altLang="ja-JP" kern="100" dirty="0">
                <a:latin typeface="Century"/>
                <a:ea typeface="ＭＳ Ｐ明朝"/>
                <a:cs typeface="Times New Roman"/>
              </a:rPr>
              <a:t>見当識障害のアセスメントでは時間と場所についての見当識を尋ねる。通常、時間の見当識が先に障害されることが多い。アルツハイマー型認知症では一般に記憶障害と平行して進行するが、レビー小体型認知症では見当識障害が前景に出て記憶障害よりも目立つことがあ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時間の見当識障害では年月日だけでなく季節や、時計を見ないで現在の時刻を言わせることも有用である。月は正確に答えても、季節は間違うこともある。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場所の見当識としては、今いる場所、ビルなら何階にいるのか、自宅の住所、今住んでいるところ、自宅と今住んでいるところが一致するかどうかについて質問する。</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6" name="Rectangle 2"/>
          <p:cNvSpPr>
            <a:spLocks noGrp="1" noRot="1" noChangeAspect="1" noChangeArrowheads="1" noTextEdit="1"/>
          </p:cNvSpPr>
          <p:nvPr>
            <p:ph type="sldImg"/>
          </p:nvPr>
        </p:nvSpPr>
        <p:spPr>
          <a:xfrm>
            <a:off x="990600" y="768350"/>
            <a:ext cx="5119688" cy="3838575"/>
          </a:xfrm>
          <a:ln/>
        </p:spPr>
      </p:sp>
      <p:sp>
        <p:nvSpPr>
          <p:cNvPr id="253957" name="Rectangle 3"/>
          <p:cNvSpPr>
            <a:spLocks noGrp="1" noChangeArrowheads="1"/>
          </p:cNvSpPr>
          <p:nvPr>
            <p:ph type="body" idx="1"/>
          </p:nvPr>
        </p:nvSpPr>
        <p:spPr>
          <a:xfrm>
            <a:off x="709430" y="4862882"/>
            <a:ext cx="5680444" cy="4602693"/>
          </a:xfrm>
          <a:noFill/>
        </p:spPr>
        <p:txBody>
          <a:bodyPr lIns="95376" tIns="47688" rIns="95376" bIns="47688"/>
          <a:lstStyle/>
          <a:p>
            <a:pPr eaLnBrk="1" hangingPunct="1"/>
            <a:r>
              <a:rPr lang="ja-JP" altLang="ja-JP" kern="100" dirty="0">
                <a:latin typeface="Century"/>
                <a:ea typeface="ＭＳ Ｐ明朝"/>
                <a:cs typeface="Times New Roman"/>
              </a:rPr>
              <a:t>家族から日ごろの行動について聴いておく必要がある。女性の場合、料理が適切にできているか、男性の場合、買物ができているかを聴くことが有用である。料理、買物ともに多くの判断と遂行機能を要するからである。このほかに電話をかける、移動・外出をする、薬の管理をする、お金の管理をするなどについてどの程度できているか確認しておく。</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9081" algn="just">
              <a:lnSpc>
                <a:spcPts val="2088"/>
              </a:lnSpc>
              <a:spcAft>
                <a:spcPts val="0"/>
              </a:spcAft>
            </a:pPr>
            <a:r>
              <a:rPr lang="ja-JP" altLang="ja-JP" dirty="0">
                <a:latin typeface="Century"/>
                <a:ea typeface="ＭＳ Ｐ明朝"/>
                <a:cs typeface="Times New Roman"/>
              </a:rPr>
              <a:t>実際の評価は、バーセルインデックス（</a:t>
            </a:r>
            <a:r>
              <a:rPr lang="en-US" altLang="ja-JP" dirty="0" err="1">
                <a:latin typeface="Century"/>
                <a:ea typeface="ＭＳ Ｐ明朝"/>
                <a:cs typeface="Times New Roman"/>
              </a:rPr>
              <a:t>Barthel</a:t>
            </a:r>
            <a:r>
              <a:rPr lang="en-US" altLang="ja-JP" dirty="0">
                <a:latin typeface="Century"/>
                <a:ea typeface="ＭＳ Ｐ明朝"/>
                <a:cs typeface="Times New Roman"/>
              </a:rPr>
              <a:t> Index;</a:t>
            </a:r>
            <a:r>
              <a:rPr lang="ja-JP" altLang="ja-JP" dirty="0">
                <a:latin typeface="Century"/>
                <a:ea typeface="ＭＳ Ｐ明朝"/>
                <a:cs typeface="Times New Roman"/>
              </a:rPr>
              <a:t>　機能的評価）の</a:t>
            </a:r>
            <a:r>
              <a:rPr lang="en-US" altLang="ja-JP" dirty="0">
                <a:latin typeface="Century"/>
                <a:ea typeface="ＭＳ Ｐ明朝"/>
                <a:cs typeface="Times New Roman"/>
              </a:rPr>
              <a:t>10</a:t>
            </a:r>
            <a:r>
              <a:rPr lang="ja-JP" altLang="ja-JP" dirty="0">
                <a:latin typeface="Century"/>
                <a:ea typeface="ＭＳ Ｐ明朝"/>
                <a:cs typeface="Times New Roman"/>
              </a:rPr>
              <a:t>項目</a:t>
            </a:r>
            <a:r>
              <a:rPr lang="en-US" altLang="ja-JP" dirty="0">
                <a:latin typeface="Century"/>
                <a:ea typeface="ＭＳ Ｐ明朝"/>
                <a:cs typeface="Times New Roman"/>
              </a:rPr>
              <a:t>100</a:t>
            </a:r>
            <a:r>
              <a:rPr lang="ja-JP" altLang="ja-JP" dirty="0">
                <a:latin typeface="Century"/>
                <a:ea typeface="ＭＳ Ｐ明朝"/>
                <a:cs typeface="Times New Roman"/>
              </a:rPr>
              <a:t>点満点で行う。</a:t>
            </a:r>
            <a:endParaRPr lang="ja-JP" altLang="ja-JP" kern="100" dirty="0">
              <a:latin typeface="Century"/>
              <a:ea typeface="ＭＳ 明朝"/>
              <a:cs typeface="Times New Roman"/>
            </a:endParaRPr>
          </a:p>
          <a:p>
            <a:pPr indent="159081" algn="just">
              <a:lnSpc>
                <a:spcPts val="2088"/>
              </a:lnSpc>
              <a:spcAft>
                <a:spcPts val="0"/>
              </a:spcAft>
            </a:pPr>
            <a:r>
              <a:rPr lang="ja-JP" altLang="ja-JP" dirty="0">
                <a:latin typeface="Century"/>
                <a:ea typeface="ＭＳ Ｐ明朝"/>
                <a:cs typeface="Times New Roman"/>
              </a:rPr>
              <a:t>総合点は、全般的自立を表すが、各機能項目の依存評価がより重要である。</a:t>
            </a:r>
            <a:endParaRPr lang="ja-JP" altLang="ja-JP" kern="100" dirty="0">
              <a:latin typeface="Century"/>
              <a:ea typeface="ＭＳ 明朝"/>
              <a:cs typeface="Times New Roman"/>
            </a:endParaRPr>
          </a:p>
          <a:p>
            <a:pPr indent="318160" algn="just">
              <a:lnSpc>
                <a:spcPts val="2088"/>
              </a:lnSpc>
              <a:spcBef>
                <a:spcPts val="626"/>
              </a:spcBef>
              <a:spcAft>
                <a:spcPts val="376"/>
              </a:spcAft>
            </a:pPr>
            <a:r>
              <a:rPr lang="ja-JP" altLang="ja-JP" dirty="0">
                <a:latin typeface="Century"/>
                <a:ea typeface="HGPｺﾞｼｯｸM"/>
                <a:cs typeface="Times New Roman"/>
              </a:rPr>
              <a:t>バーセルインデックス</a:t>
            </a:r>
            <a:r>
              <a:rPr lang="en-US" altLang="ja-JP" dirty="0">
                <a:latin typeface="Century"/>
                <a:ea typeface="HGPｺﾞｼｯｸM"/>
                <a:cs typeface="Times New Roman"/>
              </a:rPr>
              <a:t> (</a:t>
            </a:r>
            <a:r>
              <a:rPr lang="en-US" altLang="ja-JP" dirty="0" err="1">
                <a:latin typeface="Trebuchet MS"/>
                <a:ea typeface="HGPｺﾞｼｯｸM"/>
                <a:cs typeface="Times New Roman"/>
              </a:rPr>
              <a:t>Barthel</a:t>
            </a:r>
            <a:r>
              <a:rPr lang="en-US" altLang="ja-JP" dirty="0">
                <a:latin typeface="Trebuchet MS"/>
                <a:ea typeface="HGPｺﾞｼｯｸM"/>
                <a:cs typeface="Times New Roman"/>
              </a:rPr>
              <a:t> Index ; </a:t>
            </a:r>
            <a:r>
              <a:rPr lang="ja-JP" altLang="ja-JP" dirty="0">
                <a:latin typeface="Century"/>
                <a:ea typeface="HGPｺﾞｼｯｸM"/>
                <a:cs typeface="Times New Roman"/>
              </a:rPr>
              <a:t>機能的評価</a:t>
            </a:r>
            <a:r>
              <a:rPr lang="en-US" altLang="ja-JP" dirty="0" smtClean="0">
                <a:latin typeface="Century"/>
                <a:ea typeface="HGPｺﾞｼｯｸM"/>
                <a:cs typeface="Times New Roman"/>
              </a:rPr>
              <a:t>)</a:t>
            </a:r>
            <a:r>
              <a:rPr lang="ja-JP" altLang="en-US" dirty="0" smtClean="0">
                <a:latin typeface="Century"/>
                <a:ea typeface="HGPｺﾞｼｯｸM"/>
                <a:cs typeface="Times New Roman"/>
              </a:rPr>
              <a:t>  図表あり</a:t>
            </a:r>
            <a:endParaRPr lang="ja-JP" altLang="ja-JP" kern="100" dirty="0">
              <a:latin typeface="Century"/>
              <a:ea typeface="ＭＳ 明朝"/>
              <a:cs typeface="Times New Roman"/>
            </a:endParaRPr>
          </a:p>
          <a:p>
            <a:endParaRPr kumimoji="1" lang="ja-JP" altLang="en-US" dirty="0"/>
          </a:p>
        </p:txBody>
      </p:sp>
    </p:spTree>
    <p:extLst>
      <p:ext uri="{BB962C8B-B14F-4D97-AF65-F5344CB8AC3E}">
        <p14:creationId xmlns:p14="http://schemas.microsoft.com/office/powerpoint/2010/main" val="18903325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9081" algn="just">
              <a:lnSpc>
                <a:spcPts val="2088"/>
              </a:lnSpc>
              <a:spcAft>
                <a:spcPts val="0"/>
              </a:spcAft>
            </a:pPr>
            <a:r>
              <a:rPr lang="en-US" altLang="ja-JP" kern="100" dirty="0">
                <a:latin typeface="ＭＳ Ｐ明朝"/>
                <a:cs typeface="Times New Roman"/>
              </a:rPr>
              <a:t>IADL</a:t>
            </a:r>
            <a:r>
              <a:rPr lang="ja-JP" altLang="ja-JP" kern="100" dirty="0">
                <a:latin typeface="HGPｺﾞｼｯｸM"/>
                <a:ea typeface="ＭＳ Ｐ明朝"/>
                <a:cs typeface="Times New Roman"/>
              </a:rPr>
              <a:t>は</a:t>
            </a:r>
            <a:r>
              <a:rPr lang="en-US" altLang="ja-JP" kern="100" dirty="0">
                <a:latin typeface="HGPｺﾞｼｯｸM"/>
                <a:ea typeface="ＭＳ Ｐ明朝"/>
                <a:cs typeface="Times New Roman"/>
              </a:rPr>
              <a:t>1960</a:t>
            </a:r>
            <a:r>
              <a:rPr lang="ja-JP" altLang="ja-JP" kern="100" dirty="0">
                <a:latin typeface="HGPｺﾞｼｯｸM"/>
                <a:ea typeface="ＭＳ Ｐ明朝"/>
                <a:cs typeface="Times New Roman"/>
              </a:rPr>
              <a:t>年代に</a:t>
            </a:r>
            <a:r>
              <a:rPr lang="en-US" altLang="ja-JP" kern="100" dirty="0">
                <a:latin typeface="HGPｺﾞｼｯｸM"/>
                <a:ea typeface="ＭＳ Ｐ明朝"/>
                <a:cs typeface="Times New Roman"/>
              </a:rPr>
              <a:t>Lawton</a:t>
            </a:r>
            <a:r>
              <a:rPr lang="ja-JP" altLang="ja-JP" kern="100" dirty="0" err="1">
                <a:latin typeface="HGPｺﾞｼｯｸM"/>
                <a:ea typeface="ＭＳ Ｐ明朝"/>
                <a:cs typeface="Times New Roman"/>
              </a:rPr>
              <a:t>らに</a:t>
            </a:r>
            <a:r>
              <a:rPr lang="ja-JP" altLang="ja-JP" kern="100" dirty="0">
                <a:latin typeface="HGPｺﾞｼｯｸM"/>
                <a:ea typeface="ＭＳ Ｐ明朝"/>
                <a:cs typeface="Times New Roman"/>
              </a:rPr>
              <a:t>よって提唱された概念であり、再現性、検者間の一致などの基礎的検証がなされた。項目は電話、買い物、食事の準備、家事、洗濯、輸送機関の利用、服薬管理、金銭管理の</a:t>
            </a:r>
            <a:r>
              <a:rPr lang="en-US" altLang="ja-JP" kern="100" dirty="0">
                <a:latin typeface="HGPｺﾞｼｯｸM"/>
                <a:ea typeface="ＭＳ Ｐ明朝"/>
                <a:cs typeface="Times New Roman"/>
              </a:rPr>
              <a:t>8</a:t>
            </a:r>
            <a:r>
              <a:rPr lang="ja-JP" altLang="ja-JP" kern="100" dirty="0">
                <a:latin typeface="HGPｺﾞｼｯｸM"/>
                <a:ea typeface="ＭＳ Ｐ明朝"/>
                <a:cs typeface="Times New Roman"/>
              </a:rPr>
              <a:t>項目からなっている。</a:t>
            </a:r>
            <a:endParaRPr lang="ja-JP" altLang="ja-JP" kern="100" dirty="0">
              <a:latin typeface="HGPｺﾞｼｯｸM"/>
              <a:cs typeface="Times New Roman"/>
            </a:endParaRPr>
          </a:p>
          <a:p>
            <a:pPr indent="159081" algn="just">
              <a:lnSpc>
                <a:spcPts val="2088"/>
              </a:lnSpc>
              <a:spcAft>
                <a:spcPts val="0"/>
              </a:spcAft>
            </a:pPr>
            <a:r>
              <a:rPr lang="en-US" altLang="ja-JP" kern="100" dirty="0">
                <a:latin typeface="ＭＳ Ｐ明朝"/>
                <a:cs typeface="Times New Roman"/>
              </a:rPr>
              <a:t>8</a:t>
            </a:r>
            <a:r>
              <a:rPr lang="ja-JP" altLang="ja-JP" kern="100" dirty="0">
                <a:latin typeface="HGPｺﾞｼｯｸM"/>
                <a:ea typeface="ＭＳ Ｐ明朝"/>
                <a:cs typeface="Times New Roman"/>
              </a:rPr>
              <a:t>点満点で評価するが、男性は食事の準備、家事、洗濯は判定項目から除外され、</a:t>
            </a:r>
            <a:r>
              <a:rPr lang="en-US" altLang="ja-JP" kern="100" dirty="0">
                <a:latin typeface="HGPｺﾞｼｯｸM"/>
                <a:ea typeface="ＭＳ Ｐ明朝"/>
                <a:cs typeface="Times New Roman"/>
              </a:rPr>
              <a:t>5</a:t>
            </a:r>
            <a:r>
              <a:rPr lang="ja-JP" altLang="ja-JP" kern="100" dirty="0">
                <a:latin typeface="HGPｺﾞｼｯｸM"/>
                <a:ea typeface="ＭＳ Ｐ明朝"/>
                <a:cs typeface="Times New Roman"/>
              </a:rPr>
              <a:t>点満点となっている（</a:t>
            </a:r>
            <a:r>
              <a:rPr lang="en-US" altLang="ja-JP" kern="100" dirty="0">
                <a:latin typeface="HGPｺﾞｼｯｸM"/>
                <a:ea typeface="ＭＳ Ｐ明朝"/>
                <a:cs typeface="Times New Roman"/>
              </a:rPr>
              <a:t>Lawton IADL-5</a:t>
            </a:r>
            <a:r>
              <a:rPr lang="ja-JP" altLang="ja-JP" kern="100" dirty="0">
                <a:latin typeface="HGPｺﾞｼｯｸM"/>
                <a:ea typeface="ＭＳ Ｐ明朝"/>
                <a:cs typeface="Times New Roman"/>
              </a:rPr>
              <a:t>と略称することあり）。　現在では、女性の社会進出によって、家事を応分に負担する男性も増え、独居高齢者の場合、性差を問う必要もないとの考えもみられる。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全体として独居機能をみているといって差し仕えない。</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外来で認知症または</a:t>
            </a:r>
            <a:r>
              <a:rPr lang="en-US" altLang="ja-JP" kern="100" dirty="0">
                <a:latin typeface="HGPｺﾞｼｯｸM"/>
                <a:ea typeface="ＭＳ Ｐ明朝"/>
                <a:cs typeface="Times New Roman"/>
              </a:rPr>
              <a:t>MCI</a:t>
            </a:r>
            <a:r>
              <a:rPr lang="ja-JP" altLang="ja-JP" kern="100" dirty="0">
                <a:latin typeface="HGPｺﾞｼｯｸM"/>
                <a:ea typeface="ＭＳ Ｐ明朝"/>
                <a:cs typeface="Times New Roman"/>
              </a:rPr>
              <a:t>患者に行った手段的</a:t>
            </a:r>
            <a:r>
              <a:rPr lang="en-US" altLang="ja-JP" kern="100" dirty="0">
                <a:latin typeface="HGPｺﾞｼｯｸM"/>
                <a:ea typeface="ＭＳ Ｐ明朝"/>
                <a:cs typeface="Times New Roman"/>
              </a:rPr>
              <a:t>ADL</a:t>
            </a:r>
            <a:r>
              <a:rPr lang="ja-JP" altLang="ja-JP" kern="100" dirty="0">
                <a:latin typeface="HGPｺﾞｼｯｸM"/>
                <a:ea typeface="ＭＳ Ｐ明朝"/>
                <a:cs typeface="Times New Roman"/>
              </a:rPr>
              <a:t>検査では、買物、料理、服薬管理が早期に低下しており、認知症の早期発見に役立つことを報告した</a:t>
            </a:r>
            <a:r>
              <a:rPr lang="en-US" altLang="ja-JP" kern="100" baseline="30000" dirty="0">
                <a:latin typeface="HGPｺﾞｼｯｸM"/>
                <a:ea typeface="ＭＳ Ｐ明朝"/>
                <a:cs typeface="Times New Roman"/>
              </a:rPr>
              <a:t>1</a:t>
            </a:r>
            <a:r>
              <a:rPr lang="ja-JP" altLang="ja-JP" kern="100" baseline="30000" dirty="0">
                <a:latin typeface="HGPｺﾞｼｯｸM"/>
                <a:ea typeface="ＭＳ Ｐ明朝"/>
                <a:cs typeface="Times New Roman"/>
              </a:rPr>
              <a:t>）</a:t>
            </a:r>
            <a:r>
              <a:rPr lang="ja-JP" altLang="ja-JP" kern="100" dirty="0">
                <a:latin typeface="HGPｺﾞｼｯｸM"/>
                <a:ea typeface="ＭＳ Ｐ明朝"/>
                <a:cs typeface="Times New Roman"/>
              </a:rPr>
              <a:t>。　</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更に</a:t>
            </a:r>
            <a:r>
              <a:rPr lang="en-US" altLang="ja-JP" kern="100" dirty="0">
                <a:latin typeface="HGPｺﾞｼｯｸM"/>
                <a:ea typeface="ＭＳ Ｐ明朝"/>
                <a:cs typeface="Times New Roman"/>
              </a:rPr>
              <a:t>MCI</a:t>
            </a:r>
            <a:r>
              <a:rPr lang="ja-JP" altLang="ja-JP" kern="100" dirty="0">
                <a:latin typeface="HGPｺﾞｼｯｸM"/>
                <a:ea typeface="ＭＳ Ｐ明朝"/>
                <a:cs typeface="Times New Roman"/>
              </a:rPr>
              <a:t>　</a:t>
            </a:r>
            <a:r>
              <a:rPr lang="en-US" altLang="ja-JP" kern="100" dirty="0">
                <a:latin typeface="HGPｺﾞｼｯｸM"/>
                <a:ea typeface="ＭＳ Ｐ明朝"/>
                <a:cs typeface="Times New Roman"/>
              </a:rPr>
              <a:t>113</a:t>
            </a:r>
            <a:r>
              <a:rPr lang="ja-JP" altLang="ja-JP" kern="100" dirty="0">
                <a:latin typeface="HGPｺﾞｼｯｸM"/>
                <a:ea typeface="ＭＳ Ｐ明朝"/>
                <a:cs typeface="Times New Roman"/>
              </a:rPr>
              <a:t>名との対比の検討から、男性では買い物、女性では料理が出来ないことが、初期認知症と</a:t>
            </a:r>
            <a:r>
              <a:rPr lang="en-US" altLang="ja-JP" kern="100" dirty="0">
                <a:latin typeface="HGPｺﾞｼｯｸM"/>
                <a:ea typeface="ＭＳ Ｐ明朝"/>
                <a:cs typeface="Times New Roman"/>
              </a:rPr>
              <a:t>MCI</a:t>
            </a:r>
            <a:r>
              <a:rPr lang="ja-JP" altLang="ja-JP" kern="100" dirty="0">
                <a:latin typeface="HGPｺﾞｼｯｸM"/>
                <a:ea typeface="ＭＳ Ｐ明朝"/>
                <a:cs typeface="Times New Roman"/>
              </a:rPr>
              <a:t>との鑑別に役立つことが判明した</a:t>
            </a:r>
            <a:r>
              <a:rPr lang="en-US" altLang="ja-JP" kern="100" baseline="30000" dirty="0">
                <a:latin typeface="HGPｺﾞｼｯｸM"/>
                <a:ea typeface="ＭＳ Ｐ明朝"/>
                <a:cs typeface="Times New Roman"/>
              </a:rPr>
              <a:t>2</a:t>
            </a:r>
            <a:r>
              <a:rPr lang="ja-JP" altLang="ja-JP" kern="100" baseline="30000" dirty="0">
                <a:latin typeface="HGPｺﾞｼｯｸM"/>
                <a:ea typeface="ＭＳ Ｐ明朝"/>
                <a:cs typeface="Times New Roman"/>
              </a:rPr>
              <a:t>）</a:t>
            </a:r>
            <a:r>
              <a:rPr lang="ja-JP" altLang="ja-JP" kern="100" dirty="0">
                <a:latin typeface="HGPｺﾞｼｯｸM"/>
                <a:ea typeface="ＭＳ Ｐ明朝"/>
                <a:cs typeface="Times New Roman"/>
              </a:rPr>
              <a:t>。これらのオッズ比は</a:t>
            </a:r>
            <a:r>
              <a:rPr lang="en-US" altLang="ja-JP" kern="100" dirty="0">
                <a:latin typeface="HGPｺﾞｼｯｸM"/>
                <a:ea typeface="ＭＳ Ｐ明朝"/>
                <a:cs typeface="Times New Roman"/>
              </a:rPr>
              <a:t>5</a:t>
            </a:r>
            <a:r>
              <a:rPr lang="ja-JP" altLang="ja-JP" kern="100" dirty="0">
                <a:latin typeface="HGPｺﾞｼｯｸM"/>
                <a:ea typeface="ＭＳ Ｐ明朝"/>
                <a:cs typeface="Times New Roman"/>
              </a:rPr>
              <a:t>倍をこえており、</a:t>
            </a:r>
            <a:r>
              <a:rPr lang="en-US" altLang="ja-JP" kern="100" dirty="0">
                <a:latin typeface="HGPｺﾞｼｯｸM"/>
                <a:ea typeface="ＭＳ Ｐ明朝"/>
                <a:cs typeface="Times New Roman"/>
              </a:rPr>
              <a:t>80</a:t>
            </a:r>
            <a:r>
              <a:rPr lang="ja-JP" altLang="ja-JP" kern="100" dirty="0">
                <a:latin typeface="HGPｺﾞｼｯｸM"/>
                <a:ea typeface="ＭＳ Ｐ明朝"/>
                <a:cs typeface="Times New Roman"/>
              </a:rPr>
              <a:t>％以上の確率で認知症を</a:t>
            </a:r>
            <a:r>
              <a:rPr lang="en-US" altLang="ja-JP" kern="100" dirty="0">
                <a:latin typeface="HGPｺﾞｼｯｸM"/>
                <a:ea typeface="ＭＳ Ｐ明朝"/>
                <a:cs typeface="Times New Roman"/>
              </a:rPr>
              <a:t>MCI</a:t>
            </a:r>
            <a:r>
              <a:rPr lang="ja-JP" altLang="ja-JP" kern="100" dirty="0">
                <a:latin typeface="HGPｺﾞｼｯｸM"/>
                <a:ea typeface="ＭＳ Ｐ明朝"/>
                <a:cs typeface="Times New Roman"/>
              </a:rPr>
              <a:t>と区別できることを意味する。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しかしながら、正常と</a:t>
            </a:r>
            <a:r>
              <a:rPr lang="en-US" altLang="ja-JP" kern="100" dirty="0">
                <a:latin typeface="HGPｺﾞｼｯｸM"/>
                <a:ea typeface="ＭＳ Ｐ明朝"/>
                <a:cs typeface="Times New Roman"/>
              </a:rPr>
              <a:t>MCI</a:t>
            </a:r>
            <a:r>
              <a:rPr lang="ja-JP" altLang="ja-JP" kern="100" dirty="0">
                <a:latin typeface="HGPｺﾞｼｯｸM"/>
                <a:ea typeface="ＭＳ Ｐ明朝"/>
                <a:cs typeface="Times New Roman"/>
              </a:rPr>
              <a:t>を手段的</a:t>
            </a:r>
            <a:r>
              <a:rPr lang="en-US" altLang="ja-JP" kern="100" dirty="0">
                <a:latin typeface="HGPｺﾞｼｯｸM"/>
                <a:ea typeface="ＭＳ Ｐ明朝"/>
                <a:cs typeface="Times New Roman"/>
              </a:rPr>
              <a:t>ADL</a:t>
            </a:r>
            <a:r>
              <a:rPr lang="ja-JP" altLang="ja-JP" kern="100" dirty="0">
                <a:latin typeface="HGPｺﾞｼｯｸM"/>
                <a:ea typeface="ＭＳ Ｐ明朝"/>
                <a:cs typeface="Times New Roman"/>
              </a:rPr>
              <a:t>の</a:t>
            </a:r>
            <a:r>
              <a:rPr lang="en-US" altLang="ja-JP" kern="100" dirty="0">
                <a:latin typeface="HGPｺﾞｼｯｸM"/>
                <a:ea typeface="ＭＳ Ｐ明朝"/>
                <a:cs typeface="Times New Roman"/>
              </a:rPr>
              <a:t>Lawton &amp; Brody</a:t>
            </a:r>
            <a:r>
              <a:rPr lang="ja-JP" altLang="ja-JP" kern="100" dirty="0">
                <a:latin typeface="HGPｺﾞｼｯｸM"/>
                <a:ea typeface="ＭＳ Ｐ明朝"/>
                <a:cs typeface="Times New Roman"/>
              </a:rPr>
              <a:t>の配点で区別することは不可能で、各下位項目の配点を重み付けし再検討する必要がある。　さらに、料理にしても、作れる・作れないといった二者択一ではなく、レパートリーや味付けの変化など、微細な変化が記述された事例の集積による研究（</a:t>
            </a:r>
            <a:r>
              <a:rPr lang="en-US" altLang="ja-JP" kern="100" dirty="0">
                <a:latin typeface="HGPｺﾞｼｯｸM"/>
                <a:ea typeface="ＭＳ Ｐ明朝"/>
                <a:cs typeface="Times New Roman"/>
              </a:rPr>
              <a:t>Narrative Based Medicine</a:t>
            </a:r>
            <a:r>
              <a:rPr lang="ja-JP" altLang="ja-JP" kern="100" dirty="0">
                <a:latin typeface="HGPｺﾞｼｯｸM"/>
                <a:ea typeface="ＭＳ Ｐ明朝"/>
                <a:cs typeface="Times New Roman"/>
              </a:rPr>
              <a:t>）が求められている</a:t>
            </a:r>
            <a:r>
              <a:rPr lang="ja-JP" altLang="ja-JP" kern="100" dirty="0" smtClean="0">
                <a:latin typeface="HGPｺﾞｼｯｸM"/>
                <a:ea typeface="ＭＳ Ｐ明朝"/>
                <a:cs typeface="Times New Roman"/>
              </a:rPr>
              <a:t>。</a:t>
            </a:r>
            <a:endParaRPr lang="en-US" altLang="ja-JP" kern="100" dirty="0" smtClean="0">
              <a:latin typeface="HGPｺﾞｼｯｸM"/>
              <a:ea typeface="ＭＳ Ｐ明朝"/>
              <a:cs typeface="Times New Roman"/>
            </a:endParaRPr>
          </a:p>
          <a:p>
            <a:pPr algn="just">
              <a:lnSpc>
                <a:spcPts val="2088"/>
              </a:lnSpc>
              <a:spcAft>
                <a:spcPts val="0"/>
              </a:spcAft>
            </a:pPr>
            <a:r>
              <a:rPr lang="ja-JP" altLang="ja-JP" u="sng" kern="100" dirty="0">
                <a:latin typeface="Century"/>
                <a:ea typeface="HGPｺﾞｼｯｸM"/>
                <a:cs typeface="Times New Roman"/>
              </a:rPr>
              <a:t>出 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pPr algn="just">
              <a:lnSpc>
                <a:spcPts val="1462"/>
              </a:lnSpc>
              <a:spcAft>
                <a:spcPts val="0"/>
              </a:spcAft>
            </a:pPr>
            <a:r>
              <a:rPr lang="en-US" altLang="ja-JP" kern="100" dirty="0">
                <a:latin typeface="Trebuchet MS"/>
                <a:cs typeface="Times New Roman"/>
              </a:rPr>
              <a:t>1</a:t>
            </a:r>
            <a:r>
              <a:rPr lang="en-US" altLang="ja-JP" kern="100" dirty="0">
                <a:latin typeface="HGPｺﾞｼｯｸM"/>
                <a:cs typeface="Times New Roman"/>
              </a:rPr>
              <a:t>) </a:t>
            </a:r>
            <a:r>
              <a:rPr lang="ja-JP" altLang="ja-JP" kern="100" dirty="0">
                <a:latin typeface="HGPｺﾞｼｯｸM"/>
                <a:cs typeface="Times New Roman"/>
              </a:rPr>
              <a:t>鳥羽研二：認知症高齢者の早期発見　臨床的観点から。日老医誌、</a:t>
            </a:r>
            <a:r>
              <a:rPr lang="en-US" altLang="ja-JP" kern="100" dirty="0">
                <a:latin typeface="Trebuchet MS"/>
                <a:cs typeface="Times New Roman"/>
              </a:rPr>
              <a:t>44:305-307,2007</a:t>
            </a:r>
            <a:r>
              <a:rPr lang="ja-JP" altLang="ja-JP" kern="100" dirty="0" err="1">
                <a:latin typeface="Trebuchet MS"/>
                <a:cs typeface="Times New Roman"/>
              </a:rPr>
              <a:t>。</a:t>
            </a:r>
            <a:r>
              <a:rPr lang="en-US" altLang="ja-JP" kern="100" dirty="0">
                <a:latin typeface="HGPｺﾞｼｯｸM"/>
                <a:cs typeface="Times New Roman"/>
              </a:rPr>
              <a:t> </a:t>
            </a:r>
            <a:endParaRPr lang="ja-JP" altLang="ja-JP" kern="100" dirty="0">
              <a:latin typeface="HGPｺﾞｼｯｸM"/>
              <a:cs typeface="Times New Roman"/>
            </a:endParaRPr>
          </a:p>
          <a:p>
            <a:pPr algn="just">
              <a:lnSpc>
                <a:spcPts val="1462"/>
              </a:lnSpc>
              <a:spcAft>
                <a:spcPts val="0"/>
              </a:spcAft>
            </a:pPr>
            <a:r>
              <a:rPr lang="en-US" altLang="ja-JP" kern="100" dirty="0">
                <a:latin typeface="Trebuchet MS"/>
                <a:cs typeface="Times New Roman"/>
              </a:rPr>
              <a:t>2</a:t>
            </a:r>
            <a:r>
              <a:rPr lang="en-US" altLang="ja-JP" kern="100" dirty="0">
                <a:latin typeface="HGPｺﾞｼｯｸM"/>
                <a:cs typeface="Times New Roman"/>
              </a:rPr>
              <a:t>) </a:t>
            </a:r>
            <a:r>
              <a:rPr lang="ja-JP" altLang="ja-JP" kern="100" dirty="0">
                <a:latin typeface="HGPｺﾞｼｯｸM"/>
                <a:cs typeface="Times New Roman"/>
              </a:rPr>
              <a:t>小林義雄、町田綾子、鳥羽研二他：認知症患者の総合的機能評価。日本老年医学会関東</a:t>
            </a:r>
          </a:p>
          <a:p>
            <a:pPr indent="203490" algn="just">
              <a:lnSpc>
                <a:spcPts val="1462"/>
              </a:lnSpc>
              <a:spcAft>
                <a:spcPts val="0"/>
              </a:spcAft>
            </a:pPr>
            <a:r>
              <a:rPr lang="ja-JP" altLang="ja-JP" kern="100" dirty="0">
                <a:latin typeface="HGPｺﾞｼｯｸM"/>
                <a:cs typeface="Times New Roman"/>
              </a:rPr>
              <a:t>甲信越地方会</a:t>
            </a:r>
          </a:p>
          <a:p>
            <a:pPr indent="159081" algn="just">
              <a:lnSpc>
                <a:spcPts val="2088"/>
              </a:lnSpc>
              <a:spcAft>
                <a:spcPts val="0"/>
              </a:spcAft>
            </a:pPr>
            <a:endParaRPr lang="ja-JP" altLang="ja-JP" kern="100" dirty="0">
              <a:latin typeface="HGPｺﾞｼｯｸM"/>
              <a:cs typeface="Times New Roman"/>
            </a:endParaRPr>
          </a:p>
          <a:p>
            <a:endParaRPr kumimoji="1" lang="ja-JP" altLang="en-US" dirty="0"/>
          </a:p>
        </p:txBody>
      </p:sp>
    </p:spTree>
    <p:extLst>
      <p:ext uri="{BB962C8B-B14F-4D97-AF65-F5344CB8AC3E}">
        <p14:creationId xmlns:p14="http://schemas.microsoft.com/office/powerpoint/2010/main" val="14785107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8" name="Rectangle 2"/>
          <p:cNvSpPr>
            <a:spLocks noGrp="1" noRot="1" noChangeAspect="1" noChangeArrowheads="1" noTextEdit="1"/>
          </p:cNvSpPr>
          <p:nvPr>
            <p:ph type="sldImg"/>
          </p:nvPr>
        </p:nvSpPr>
        <p:spPr>
          <a:xfrm>
            <a:off x="990600" y="768350"/>
            <a:ext cx="5119688" cy="3838575"/>
          </a:xfrm>
          <a:ln/>
        </p:spPr>
      </p:sp>
      <p:sp>
        <p:nvSpPr>
          <p:cNvPr id="257029" name="Rectangle 3"/>
          <p:cNvSpPr>
            <a:spLocks noGrp="1" noChangeArrowheads="1"/>
          </p:cNvSpPr>
          <p:nvPr>
            <p:ph type="body" idx="1"/>
          </p:nvPr>
        </p:nvSpPr>
        <p:spPr>
          <a:xfrm>
            <a:off x="709430" y="4862882"/>
            <a:ext cx="5680444" cy="4602693"/>
          </a:xfrm>
          <a:noFill/>
        </p:spPr>
        <p:txBody>
          <a:bodyPr lIns="95376" tIns="47688" rIns="95376" bIns="47688"/>
          <a:lstStyle/>
          <a:p>
            <a:pPr indent="159081" algn="just">
              <a:lnSpc>
                <a:spcPts val="2088"/>
              </a:lnSpc>
              <a:spcAft>
                <a:spcPts val="0"/>
              </a:spcAft>
            </a:pPr>
            <a:r>
              <a:rPr lang="en-US" altLang="ja-JP" kern="100" dirty="0">
                <a:latin typeface="ＭＳ Ｐ明朝"/>
                <a:ea typeface="ＭＳ 明朝"/>
                <a:cs typeface="Times New Roman"/>
              </a:rPr>
              <a:t>Functional Assessment Staging</a:t>
            </a:r>
            <a:r>
              <a:rPr lang="ja-JP" altLang="ja-JP" kern="100" dirty="0">
                <a:latin typeface="Century"/>
                <a:ea typeface="ＭＳ Ｐ明朝"/>
                <a:cs typeface="Times New Roman"/>
              </a:rPr>
              <a:t>（</a:t>
            </a:r>
            <a:r>
              <a:rPr lang="en-US" altLang="ja-JP" kern="100" dirty="0">
                <a:latin typeface="Century"/>
                <a:ea typeface="ＭＳ Ｐ明朝"/>
                <a:cs typeface="Times New Roman"/>
              </a:rPr>
              <a:t>FAST</a:t>
            </a:r>
            <a:r>
              <a:rPr lang="ja-JP" altLang="ja-JP" kern="100" dirty="0">
                <a:latin typeface="Century"/>
                <a:ea typeface="ＭＳ Ｐ明朝"/>
                <a:cs typeface="Times New Roman"/>
              </a:rPr>
              <a:t>）はアルツハイマー型認知症の重症度を判定することを目的としている。スライドのように病期を７段階に分類しており、この病期は認知症の重症度と対応している。旅行や買い物、運転といった日常家庭生活の具体的な状態が臨床指標として示されており、行動面から観察し評価できることが特徴である。そのため正確な評価のためには介護者からの情報が必要となる。</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ja-JP" altLang="ja-JP" u="sng" kern="100" dirty="0">
                <a:latin typeface="Century"/>
                <a:ea typeface="HGPｺﾞｼｯｸM"/>
                <a:cs typeface="Times New Roman"/>
              </a:rPr>
              <a:t>出 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pPr algn="just">
              <a:lnSpc>
                <a:spcPts val="1462"/>
              </a:lnSpc>
              <a:spcAft>
                <a:spcPts val="0"/>
              </a:spcAft>
            </a:pPr>
            <a:r>
              <a:rPr lang="en-US" altLang="ja-JP" kern="100" dirty="0" err="1">
                <a:latin typeface="Trebuchet MS"/>
                <a:ea typeface="ＭＳ ゴシック"/>
                <a:cs typeface="Times New Roman"/>
              </a:rPr>
              <a:t>Reisberg</a:t>
            </a:r>
            <a:r>
              <a:rPr lang="en-US" altLang="ja-JP" kern="100" dirty="0">
                <a:latin typeface="Trebuchet MS"/>
                <a:ea typeface="ＭＳ ゴシック"/>
                <a:cs typeface="Times New Roman"/>
              </a:rPr>
              <a:t> B et al. Functional staging of dementia of the Alzheimer type. Ann NY </a:t>
            </a:r>
            <a:r>
              <a:rPr lang="en-US" altLang="ja-JP" kern="100" dirty="0" err="1">
                <a:latin typeface="Trebuchet MS"/>
                <a:ea typeface="ＭＳ ゴシック"/>
                <a:cs typeface="Times New Roman"/>
              </a:rPr>
              <a:t>Acad</a:t>
            </a:r>
            <a:r>
              <a:rPr lang="en-US" altLang="ja-JP" kern="100" dirty="0">
                <a:latin typeface="Trebuchet MS"/>
                <a:ea typeface="ＭＳ ゴシック"/>
                <a:cs typeface="Times New Roman"/>
              </a:rPr>
              <a:t> Sci. </a:t>
            </a:r>
            <a:endParaRPr lang="ja-JP" altLang="ja-JP" kern="100" dirty="0">
              <a:latin typeface="Century"/>
              <a:ea typeface="ＭＳ 明朝"/>
              <a:cs typeface="Times New Roman"/>
            </a:endParaRPr>
          </a:p>
          <a:p>
            <a:pPr algn="just">
              <a:lnSpc>
                <a:spcPts val="1462"/>
              </a:lnSpc>
              <a:spcAft>
                <a:spcPts val="0"/>
              </a:spcAft>
            </a:pPr>
            <a:r>
              <a:rPr lang="en-US" altLang="ja-JP" kern="100" dirty="0">
                <a:latin typeface="Trebuchet MS"/>
                <a:ea typeface="ＭＳ ゴシック"/>
                <a:cs typeface="Times New Roman"/>
              </a:rPr>
              <a:t>1984;435:481-483.</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a:noFill/>
        </p:spPr>
        <p:txBody>
          <a:bodyPr/>
          <a:lstStyle/>
          <a:p>
            <a:pPr eaLnBrk="1" hangingPunct="1"/>
            <a:endParaRPr lang="ja-JP" altLang="ja-JP"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Rot="1" noChangeAspect="1" noChangeArrowheads="1" noTextEdit="1"/>
          </p:cNvSpPr>
          <p:nvPr>
            <p:ph type="sldImg"/>
          </p:nvPr>
        </p:nvSpPr>
        <p:spPr>
          <a:ln/>
        </p:spPr>
      </p:sp>
      <p:sp>
        <p:nvSpPr>
          <p:cNvPr id="260099" name="Rectangle 3"/>
          <p:cNvSpPr>
            <a:spLocks noGrp="1" noChangeArrowheads="1"/>
          </p:cNvSpPr>
          <p:nvPr>
            <p:ph type="body" idx="1"/>
          </p:nvPr>
        </p:nvSpPr>
        <p:spPr>
          <a:noFill/>
        </p:spPr>
        <p:txBody>
          <a:bodyPr/>
          <a:lstStyle/>
          <a:p>
            <a:pPr indent="159081" algn="just">
              <a:lnSpc>
                <a:spcPts val="2088"/>
              </a:lnSpc>
              <a:spcAft>
                <a:spcPts val="0"/>
              </a:spcAft>
            </a:pPr>
            <a:r>
              <a:rPr lang="ja-JP" altLang="ja-JP" kern="100" dirty="0">
                <a:latin typeface="HGPｺﾞｼｯｸM"/>
                <a:ea typeface="ＭＳ Ｐ明朝"/>
                <a:cs typeface="Times New Roman"/>
              </a:rPr>
              <a:t>うつ病とアルツハイマー型認知症の違いを示す。</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うつ病は半年以上前から潜行性に緩徐に発症することはなく、生活史上の何らかの契機が認められることが多い。通常は長くても数ヶ月前からの発症が多い。うつ病では本人は症状を強調するが、アルツハイマー型認知症では本人は過小評価することが多い。とりつくろう様な答えはアルツハイマー型認知症に特徴的と言っていい。この傾向が顕著となると明らかな作話となる。思考内容に関しても違いがあり、うつ病では自責的あるいは自罰的とな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一方、アルツハイマー型認知症では他罰的となる。この結果、もの盗られ妄想の出現につながることがある。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認知症の症状（時に初発症状）としてうつ病の症状を示す場合があり、また、うつ病がアルツハイマー型認知症の危険因子であるという報告もあり、慎重な対応が必要である。</a:t>
            </a:r>
            <a:endParaRPr lang="ja-JP" altLang="ja-JP" kern="100" dirty="0">
              <a:latin typeface="HGPｺﾞｼｯｸM"/>
              <a:cs typeface="Times New Roman"/>
            </a:endParaRPr>
          </a:p>
          <a:p>
            <a:pPr eaLnBrk="1" hangingPunct="1"/>
            <a:endParaRPr lang="ja-JP" altLang="ja-JP"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7" name="Rectangle 2"/>
          <p:cNvSpPr>
            <a:spLocks noGrp="1" noRot="1" noChangeAspect="1" noChangeArrowheads="1" noTextEdit="1"/>
          </p:cNvSpPr>
          <p:nvPr>
            <p:ph type="sldImg"/>
          </p:nvPr>
        </p:nvSpPr>
        <p:spPr>
          <a:ln/>
        </p:spPr>
      </p:sp>
      <p:sp>
        <p:nvSpPr>
          <p:cNvPr id="262148" name="Rectangle 3"/>
          <p:cNvSpPr>
            <a:spLocks noGrp="1" noChangeArrowheads="1"/>
          </p:cNvSpPr>
          <p:nvPr>
            <p:ph type="body" idx="1"/>
          </p:nvPr>
        </p:nvSpPr>
        <p:spPr>
          <a:noFill/>
        </p:spPr>
        <p:txBody>
          <a:bodyPr lIns="65533" tIns="32766" rIns="65533" bIns="32766"/>
          <a:lstStyle/>
          <a:p>
            <a:pPr eaLnBrk="1" hangingPunct="1"/>
            <a:r>
              <a:rPr lang="ja-JP" altLang="ja-JP" kern="100" dirty="0">
                <a:latin typeface="HGPｺﾞｼｯｸM"/>
                <a:ea typeface="ＭＳ Ｐ明朝"/>
                <a:cs typeface="Times New Roman"/>
              </a:rPr>
              <a:t>せん妄との最も大きな違いは発症様式である。前者は急性であり、認知症、特にアルツハイマー型認知症では潜行性に発症し、緩徐に進行する。何日の夜からと特定できる発症は前者の特徴である。また、夜間に増悪することが多く、夜間せん妄ともいわれる。注意力の散漫という形での意識障害と幻視および運動不穏はせん妄の三徴であるが、高齢者では幻視を伴わないこともある。また、通常は運動不穏のために多動となることが多いが、多動状態を伴わず、不活発な状態となる場合もある。</a:t>
            </a:r>
            <a:endParaRPr lang="ja-JP" altLang="ja-JP" kern="100" dirty="0">
              <a:latin typeface="HGPｺﾞｼｯｸM"/>
              <a:cs typeface="Times New Roman"/>
            </a:endParaRPr>
          </a:p>
          <a:p>
            <a:pPr eaLnBrk="1" hangingPunct="1"/>
            <a:endParaRPr lang="ja-JP" altLang="ja-JP" dirty="0" smtClean="0">
              <a:solidFill>
                <a:srgbClr val="0070C0"/>
              </a:solidFill>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6" name="Rectangle 2"/>
          <p:cNvSpPr>
            <a:spLocks noGrp="1" noRot="1" noChangeAspect="1" noChangeArrowheads="1" noTextEdit="1"/>
          </p:cNvSpPr>
          <p:nvPr>
            <p:ph type="sldImg"/>
          </p:nvPr>
        </p:nvSpPr>
        <p:spPr>
          <a:xfrm>
            <a:off x="1001713" y="768350"/>
            <a:ext cx="5119687" cy="3838575"/>
          </a:xfrm>
          <a:ln/>
        </p:spPr>
      </p:sp>
      <p:sp>
        <p:nvSpPr>
          <p:cNvPr id="264197" name="Rectangle 3"/>
          <p:cNvSpPr>
            <a:spLocks noGrp="1" noChangeArrowheads="1"/>
          </p:cNvSpPr>
          <p:nvPr>
            <p:ph type="body" idx="1"/>
          </p:nvPr>
        </p:nvSpPr>
        <p:spPr>
          <a:noFill/>
        </p:spPr>
        <p:txBody>
          <a:bodyPr lIns="95369" rIns="95369"/>
          <a:lstStyle/>
          <a:p>
            <a:pPr eaLnBrk="1" hangingPunct="1"/>
            <a:r>
              <a:rPr lang="ja-JP" altLang="ja-JP" kern="100" dirty="0">
                <a:ea typeface="ＭＳ Ｐ明朝"/>
                <a:cs typeface="Times New Roman"/>
              </a:rPr>
              <a:t>せん妄の原因としては様々なものがある。アルコールや薬物、肺炎や尿路感染症等の感染症、脱水状態や電解質異常、感覚遮断や心理的ストレス（入院、旅行等の環境の変化など）などがある。そのため、せん妄の対処には原因を適切に把握する必要があり、身体的診察や臨床検査等も必要である</a:t>
            </a:r>
            <a:r>
              <a:rPr lang="ja-JP" altLang="ja-JP" kern="100" dirty="0" smtClean="0">
                <a:ea typeface="ＭＳ Ｐ明朝"/>
                <a:cs typeface="Times New Roman"/>
              </a:rPr>
              <a:t>。</a:t>
            </a:r>
            <a:endParaRPr lang="en-US" altLang="ja-JP" kern="100" dirty="0" smtClean="0">
              <a:ea typeface="ＭＳ Ｐ明朝"/>
              <a:cs typeface="Times New Roman"/>
            </a:endParaRPr>
          </a:p>
          <a:p>
            <a:pPr eaLnBrk="1" hangingPunct="1"/>
            <a:r>
              <a:rPr lang="ja-JP" altLang="ja-JP" kern="100" dirty="0" smtClean="0">
                <a:ea typeface="ＭＳ Ｐ明朝"/>
                <a:cs typeface="Times New Roman"/>
              </a:rPr>
              <a:t>せん</a:t>
            </a:r>
            <a:r>
              <a:rPr lang="ja-JP" altLang="ja-JP" kern="100" dirty="0">
                <a:ea typeface="ＭＳ Ｐ明朝"/>
                <a:cs typeface="Times New Roman"/>
              </a:rPr>
              <a:t>妄を来す可能性のある主要な薬剤を示す。特に頻尿や尿失禁に対して使用される抗コリン薬や胃潰瘍や胃炎に用いられる</a:t>
            </a:r>
            <a:r>
              <a:rPr lang="en-US" altLang="ja-JP" kern="100" dirty="0">
                <a:ea typeface="ＭＳ Ｐ明朝"/>
                <a:cs typeface="Times New Roman"/>
              </a:rPr>
              <a:t>H2</a:t>
            </a:r>
            <a:r>
              <a:rPr lang="ja-JP" altLang="ja-JP" kern="100" dirty="0">
                <a:ea typeface="ＭＳ Ｐ明朝"/>
                <a:cs typeface="Times New Roman"/>
              </a:rPr>
              <a:t>受容体拮抗薬は見逃されやすいので注意を要する。せん妄が疑われたときに、これらの薬剤の使用によるものではないかを検討する必要がある。</a:t>
            </a:r>
            <a:endParaRPr lang="ja-JP" altLang="ja-JP"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5" name="Rectangle 2"/>
          <p:cNvSpPr>
            <a:spLocks noGrp="1" noRot="1" noChangeAspect="1" noChangeArrowheads="1" noTextEdit="1"/>
          </p:cNvSpPr>
          <p:nvPr>
            <p:ph type="sldImg"/>
          </p:nvPr>
        </p:nvSpPr>
        <p:spPr>
          <a:xfrm>
            <a:off x="1001713" y="768350"/>
            <a:ext cx="5119687" cy="3838575"/>
          </a:xfrm>
          <a:ln/>
        </p:spPr>
      </p:sp>
      <p:sp>
        <p:nvSpPr>
          <p:cNvPr id="266246" name="Rectangle 3"/>
          <p:cNvSpPr>
            <a:spLocks noGrp="1" noChangeArrowheads="1"/>
          </p:cNvSpPr>
          <p:nvPr>
            <p:ph type="body" idx="1"/>
          </p:nvPr>
        </p:nvSpPr>
        <p:spPr>
          <a:xfrm>
            <a:off x="945349" y="4861236"/>
            <a:ext cx="5208606" cy="4604341"/>
          </a:xfrm>
          <a:noFill/>
        </p:spPr>
        <p:txBody>
          <a:bodyPr lIns="95376" tIns="47688" rIns="95376" bIns="47688"/>
          <a:lstStyle/>
          <a:p>
            <a:pPr indent="159081" algn="just">
              <a:lnSpc>
                <a:spcPts val="2088"/>
              </a:lnSpc>
              <a:spcAft>
                <a:spcPts val="0"/>
              </a:spcAft>
            </a:pPr>
            <a:r>
              <a:rPr lang="ja-JP" altLang="ja-JP" kern="100" dirty="0">
                <a:latin typeface="Century"/>
                <a:ea typeface="ＭＳ Ｐ明朝"/>
                <a:cs typeface="Times New Roman"/>
              </a:rPr>
              <a:t>本人がもの忘れを訴えて受診した場合は、生活の様子を詳しく聴くことが必要である。状況に応じて精査するか、専門医に紹介する。またその時点では、スクリーニングテストや画像診断に異常所見が認められない場合であっても、時間をおいた再度の精査で異常所見が現れ、後に認知症と診断されることがあることを認識しておくことが重要である。ことに若年の例や、一見うつと思われるような例では注意が必要で、半年後～</a:t>
            </a:r>
            <a:r>
              <a:rPr lang="en-US" altLang="ja-JP" kern="100" dirty="0">
                <a:latin typeface="Century"/>
                <a:ea typeface="ＭＳ Ｐ明朝"/>
                <a:cs typeface="Times New Roman"/>
              </a:rPr>
              <a:t>1</a:t>
            </a:r>
            <a:r>
              <a:rPr lang="ja-JP" altLang="ja-JP" kern="100" dirty="0">
                <a:latin typeface="Century"/>
                <a:ea typeface="ＭＳ Ｐ明朝"/>
                <a:cs typeface="Times New Roman"/>
              </a:rPr>
              <a:t>年後に再度精査を勧めるように配慮する。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家族に付き添われて受診した場合、本人が診療を受けることについて十分に同意しているかどうかが問題である。十分な同意が得られていない場合は、本人の気持ちをゆっくりと聴き、状況に応じて、診察の必要性を説明する。</a:t>
            </a:r>
            <a:endParaRPr lang="ja-JP" altLang="ja-JP" kern="100" dirty="0">
              <a:latin typeface="Century"/>
              <a:ea typeface="ＭＳ 明朝"/>
              <a:cs typeface="Times New Roman"/>
            </a:endParaRPr>
          </a:p>
          <a:p>
            <a:pPr algn="just">
              <a:lnSpc>
                <a:spcPts val="2088"/>
              </a:lnSpc>
              <a:spcAft>
                <a:spcPts val="0"/>
              </a:spcAft>
            </a:pPr>
            <a:r>
              <a:rPr lang="ja-JP" altLang="ja-JP" kern="100" dirty="0">
                <a:latin typeface="Century"/>
                <a:ea typeface="ＭＳ Ｐ明朝"/>
                <a:cs typeface="Times New Roman"/>
              </a:rPr>
              <a:t>　受付や診察時の行動の変化により、かかりつけ医が認知症の可能性を疑った場合は、家族などから生活の様子などを聴くとともに、生活上困っている点はないかなど、本人にそれとなく聴いてみる。</a:t>
            </a:r>
            <a:endParaRPr lang="ja-JP" altLang="ja-JP" kern="100" dirty="0">
              <a:latin typeface="Century"/>
              <a:ea typeface="ＭＳ 明朝"/>
              <a:cs typeface="Times New Roman"/>
            </a:endParaRPr>
          </a:p>
          <a:p>
            <a:r>
              <a:rPr lang="ja-JP" altLang="ja-JP" kern="100" dirty="0">
                <a:ea typeface="ＭＳ Ｐ明朝"/>
                <a:cs typeface="Times New Roman"/>
              </a:rPr>
              <a:t>認知症が疑われても受診を拒む高齢者は少なくない。確実に有効と言える方法はないが、いくつか方策を示す。健康診断の名目で受診してもらう方法が有効な場合がある。認知症は否定するが、「もの忘れ」は自覚している場合も多く、「もの忘れの検査に行きましょう」と促して受診できる場合もある。（介護保険サービスの利用を拒否する場合でも「もの忘れのリハビリテーション」という名目であれば利用が可能となる場合もある。）また、本人が信頼して</a:t>
            </a:r>
            <a:r>
              <a:rPr lang="ja-JP" altLang="ja-JP" kern="100" dirty="0" err="1">
                <a:ea typeface="ＭＳ Ｐ明朝"/>
                <a:cs typeface="Times New Roman"/>
              </a:rPr>
              <a:t>いるかかりつけ</a:t>
            </a:r>
            <a:r>
              <a:rPr lang="ja-JP" altLang="ja-JP" kern="100" dirty="0">
                <a:ea typeface="ＭＳ Ｐ明朝"/>
                <a:cs typeface="Times New Roman"/>
              </a:rPr>
              <a:t>医等から受診をすすめてもらうなどの方法がある。</a:t>
            </a:r>
            <a:endParaRPr lang="ja-JP" altLang="ja-JP"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3" name="Rectangle 2"/>
          <p:cNvSpPr>
            <a:spLocks noGrp="1" noRot="1" noChangeAspect="1" noChangeArrowheads="1" noTextEdit="1"/>
          </p:cNvSpPr>
          <p:nvPr>
            <p:ph type="sldImg"/>
          </p:nvPr>
        </p:nvSpPr>
        <p:spPr>
          <a:xfrm>
            <a:off x="1001713" y="768350"/>
            <a:ext cx="5119687" cy="3838575"/>
          </a:xfrm>
          <a:ln/>
        </p:spPr>
      </p:sp>
      <p:sp>
        <p:nvSpPr>
          <p:cNvPr id="268294" name="Rectangle 3"/>
          <p:cNvSpPr>
            <a:spLocks noGrp="1" noChangeArrowheads="1"/>
          </p:cNvSpPr>
          <p:nvPr>
            <p:ph type="body" idx="1"/>
          </p:nvPr>
        </p:nvSpPr>
        <p:spPr>
          <a:xfrm>
            <a:off x="709430" y="4862882"/>
            <a:ext cx="5680444" cy="4602693"/>
          </a:xfrm>
          <a:noFill/>
        </p:spPr>
        <p:txBody>
          <a:bodyPr lIns="95376" tIns="47688" rIns="95376" bIns="47688"/>
          <a:lstStyle/>
          <a:p>
            <a:pPr indent="159081">
              <a:lnSpc>
                <a:spcPts val="2088"/>
              </a:lnSpc>
            </a:pPr>
            <a:r>
              <a:rPr lang="ja-JP" altLang="ja-JP" dirty="0">
                <a:latin typeface="ＭＳ Ｐゴシック"/>
                <a:ea typeface="ＭＳ Ｐ明朝"/>
                <a:cs typeface="Times New Roman"/>
              </a:rPr>
              <a:t>認知症の人と家族への問診の方法について示した。</a:t>
            </a:r>
            <a:endParaRPr lang="ja-JP" altLang="ja-JP" dirty="0">
              <a:latin typeface="ＭＳ Ｐゴシック"/>
              <a:cs typeface="ＭＳ Ｐゴシック"/>
            </a:endParaRPr>
          </a:p>
          <a:p>
            <a:pPr indent="159081">
              <a:lnSpc>
                <a:spcPts val="2088"/>
              </a:lnSpc>
            </a:pPr>
            <a:r>
              <a:rPr lang="ja-JP" altLang="ja-JP" dirty="0">
                <a:latin typeface="ＭＳ Ｐゴシック"/>
                <a:ea typeface="ＭＳ Ｐ明朝"/>
                <a:cs typeface="Times New Roman"/>
              </a:rPr>
              <a:t>認知症の人は病院へくることに納得していない場合もあり、かつ緊張している。まずはリラックスした雰囲気を作り出すことが肝要である。また認知症の人にとって認知機能検査は大変大きな負荷になることを十分意識して行う。 認知機能検査を始めるには、少し時間をかけて会話をした後に、「今からいくつか質問をします、答えにくい質問もあるかもしれませんがそのときはわからないといってくださいね」などと予告してから始める。顔を合わせたとたんに、認知機能検査を始めない。</a:t>
            </a:r>
            <a:endParaRPr lang="ja-JP" altLang="ja-JP" dirty="0">
              <a:latin typeface="ＭＳ Ｐゴシック"/>
              <a:cs typeface="ＭＳ Ｐゴシック"/>
            </a:endParaRPr>
          </a:p>
          <a:p>
            <a:pPr indent="159081">
              <a:lnSpc>
                <a:spcPts val="2088"/>
              </a:lnSpc>
            </a:pPr>
            <a:r>
              <a:rPr lang="ja-JP" altLang="ja-JP" dirty="0">
                <a:latin typeface="ＭＳ Ｐゴシック"/>
                <a:ea typeface="ＭＳ Ｐ明朝"/>
                <a:cs typeface="Times New Roman"/>
              </a:rPr>
              <a:t>４はたとえばＤＬＢでは転倒が多いため外傷に関する問診が必要であり、血管性認知症では血管障害のリスクに関する問診が欠かせない。また、ＡＤＬや手段的ＡＤＬに関する情報は問診の際に得る必要がある。</a:t>
            </a:r>
            <a:endParaRPr lang="ja-JP" altLang="ja-JP" dirty="0">
              <a:latin typeface="ＭＳ Ｐゴシック"/>
              <a:cs typeface="ＭＳ Ｐゴシック"/>
            </a:endParaRPr>
          </a:p>
          <a:p>
            <a:pPr indent="159081">
              <a:lnSpc>
                <a:spcPts val="2088"/>
              </a:lnSpc>
            </a:pPr>
            <a:r>
              <a:rPr lang="ja-JP" altLang="ja-JP" dirty="0">
                <a:latin typeface="ＭＳ Ｐゴシック"/>
                <a:ea typeface="ＭＳ Ｐ明朝"/>
                <a:cs typeface="Times New Roman"/>
              </a:rPr>
              <a:t>内服薬に関する情報はきわめて重要である。初診時に十分な情報が得られなかった場合には次回の診察時までに服薬情報が得られるよう家族に依頼する。</a:t>
            </a:r>
            <a:endParaRPr lang="ja-JP" altLang="ja-JP" dirty="0">
              <a:latin typeface="ＭＳ Ｐゴシック"/>
              <a:cs typeface="ＭＳ Ｐゴシック"/>
            </a:endParaRPr>
          </a:p>
          <a:p>
            <a:pPr eaLnBrk="1" hangingPunct="1"/>
            <a:endParaRPr lang="ja-JP" altLang="ja-JP"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txBox="1">
            <a:spLocks noGrp="1" noChangeArrowheads="1"/>
          </p:cNvSpPr>
          <p:nvPr/>
        </p:nvSpPr>
        <p:spPr bwMode="auto">
          <a:xfrm>
            <a:off x="2" y="1"/>
            <a:ext cx="3076977" cy="51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76" tIns="47688" rIns="95376" bIns="47688"/>
          <a:lstStyle>
            <a:lvl1pPr defTabSz="915988">
              <a:defRPr kumimoji="1" sz="3600">
                <a:solidFill>
                  <a:schemeClr val="tx1"/>
                </a:solidFill>
                <a:latin typeface="Arial" pitchFamily="34" charset="0"/>
                <a:ea typeface="ＭＳ Ｐゴシック" pitchFamily="50" charset="-128"/>
              </a:defRPr>
            </a:lvl1pPr>
            <a:lvl2pPr marL="742950" indent="-285750" defTabSz="915988">
              <a:defRPr kumimoji="1" sz="3600">
                <a:solidFill>
                  <a:schemeClr val="tx1"/>
                </a:solidFill>
                <a:latin typeface="Arial" pitchFamily="34" charset="0"/>
                <a:ea typeface="ＭＳ Ｐゴシック" pitchFamily="50" charset="-128"/>
              </a:defRPr>
            </a:lvl2pPr>
            <a:lvl3pPr marL="1143000" indent="-228600" defTabSz="915988">
              <a:defRPr kumimoji="1" sz="3600">
                <a:solidFill>
                  <a:schemeClr val="tx1"/>
                </a:solidFill>
                <a:latin typeface="Arial" pitchFamily="34" charset="0"/>
                <a:ea typeface="ＭＳ Ｐゴシック" pitchFamily="50" charset="-128"/>
              </a:defRPr>
            </a:lvl3pPr>
            <a:lvl4pPr marL="1600200" indent="-228600" defTabSz="915988">
              <a:defRPr kumimoji="1" sz="3600">
                <a:solidFill>
                  <a:schemeClr val="tx1"/>
                </a:solidFill>
                <a:latin typeface="Arial" pitchFamily="34" charset="0"/>
                <a:ea typeface="ＭＳ Ｐゴシック" pitchFamily="50" charset="-128"/>
              </a:defRPr>
            </a:lvl4pPr>
            <a:lvl5pPr marL="2057400" indent="-228600" defTabSz="915988">
              <a:defRPr kumimoji="1" sz="3600">
                <a:solidFill>
                  <a:schemeClr val="tx1"/>
                </a:solidFill>
                <a:latin typeface="Arial" pitchFamily="34" charset="0"/>
                <a:ea typeface="ＭＳ Ｐゴシック" pitchFamily="50" charset="-128"/>
              </a:defRPr>
            </a:lvl5pPr>
            <a:lvl6pPr marL="25146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【診断】</a:t>
            </a:r>
          </a:p>
        </p:txBody>
      </p:sp>
      <p:sp>
        <p:nvSpPr>
          <p:cNvPr id="270339" name="Rectangle 7"/>
          <p:cNvSpPr txBox="1">
            <a:spLocks noGrp="1" noChangeArrowheads="1"/>
          </p:cNvSpPr>
          <p:nvPr/>
        </p:nvSpPr>
        <p:spPr bwMode="auto">
          <a:xfrm>
            <a:off x="4018976" y="9720824"/>
            <a:ext cx="3078650" cy="51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76" tIns="47688" rIns="95376" bIns="47688" anchor="b"/>
          <a:lstStyle>
            <a:lvl1pPr defTabSz="915988">
              <a:defRPr kumimoji="1" sz="3600">
                <a:solidFill>
                  <a:schemeClr val="tx1"/>
                </a:solidFill>
                <a:latin typeface="Arial" pitchFamily="34" charset="0"/>
                <a:ea typeface="ＭＳ Ｐゴシック" pitchFamily="50" charset="-128"/>
              </a:defRPr>
            </a:lvl1pPr>
            <a:lvl2pPr marL="742950" indent="-285750" defTabSz="915988">
              <a:defRPr kumimoji="1" sz="3600">
                <a:solidFill>
                  <a:schemeClr val="tx1"/>
                </a:solidFill>
                <a:latin typeface="Arial" pitchFamily="34" charset="0"/>
                <a:ea typeface="ＭＳ Ｐゴシック" pitchFamily="50" charset="-128"/>
              </a:defRPr>
            </a:lvl2pPr>
            <a:lvl3pPr marL="1143000" indent="-228600" defTabSz="915988">
              <a:defRPr kumimoji="1" sz="3600">
                <a:solidFill>
                  <a:schemeClr val="tx1"/>
                </a:solidFill>
                <a:latin typeface="Arial" pitchFamily="34" charset="0"/>
                <a:ea typeface="ＭＳ Ｐゴシック" pitchFamily="50" charset="-128"/>
              </a:defRPr>
            </a:lvl3pPr>
            <a:lvl4pPr marL="1600200" indent="-228600" defTabSz="915988">
              <a:defRPr kumimoji="1" sz="3600">
                <a:solidFill>
                  <a:schemeClr val="tx1"/>
                </a:solidFill>
                <a:latin typeface="Arial" pitchFamily="34" charset="0"/>
                <a:ea typeface="ＭＳ Ｐゴシック" pitchFamily="50" charset="-128"/>
              </a:defRPr>
            </a:lvl4pPr>
            <a:lvl5pPr marL="2057400" indent="-228600" defTabSz="915988">
              <a:defRPr kumimoji="1" sz="3600">
                <a:solidFill>
                  <a:schemeClr val="tx1"/>
                </a:solidFill>
                <a:latin typeface="Arial" pitchFamily="34" charset="0"/>
                <a:ea typeface="ＭＳ Ｐゴシック" pitchFamily="50" charset="-128"/>
              </a:defRPr>
            </a:lvl5pPr>
            <a:lvl6pPr marL="25146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07A68DC4-F925-4102-83AC-D9BAF1635FA0}" type="slidenum">
              <a:rPr lang="en-US" altLang="ja-JP" sz="1300"/>
              <a:pPr algn="r" eaLnBrk="1" hangingPunct="1"/>
              <a:t>61</a:t>
            </a:fld>
            <a:endParaRPr lang="en-US" altLang="ja-JP" sz="1300"/>
          </a:p>
        </p:txBody>
      </p:sp>
      <p:sp>
        <p:nvSpPr>
          <p:cNvPr id="270340" name="Rectangle 2"/>
          <p:cNvSpPr>
            <a:spLocks noGrp="1" noRot="1" noChangeAspect="1" noChangeArrowheads="1" noTextEdit="1"/>
          </p:cNvSpPr>
          <p:nvPr>
            <p:ph type="sldImg"/>
          </p:nvPr>
        </p:nvSpPr>
        <p:spPr>
          <a:xfrm>
            <a:off x="992188" y="768350"/>
            <a:ext cx="5119687" cy="3838575"/>
          </a:xfrm>
          <a:ln/>
        </p:spPr>
      </p:sp>
      <p:sp>
        <p:nvSpPr>
          <p:cNvPr id="270341" name="Rectangle 3"/>
          <p:cNvSpPr>
            <a:spLocks noGrp="1" noChangeArrowheads="1"/>
          </p:cNvSpPr>
          <p:nvPr>
            <p:ph type="body" idx="1"/>
          </p:nvPr>
        </p:nvSpPr>
        <p:spPr>
          <a:noFill/>
        </p:spPr>
        <p:txBody>
          <a:bodyPr lIns="95376" tIns="47688" rIns="95376" bIns="47688"/>
          <a:lstStyle/>
          <a:p>
            <a:pPr eaLnBrk="1" hangingPunct="1"/>
            <a:r>
              <a:rPr lang="ja-JP" altLang="en-US" dirty="0" smtClean="0"/>
              <a:t>認知症診療において一般身体所見は①認知症の病型診断の参考になる②せん妄の誘因となる背景疾患に注意するという二つの観点から重要である。</a:t>
            </a:r>
            <a:endParaRPr lang="en-US" altLang="ja-JP" dirty="0" smtClean="0"/>
          </a:p>
          <a:p>
            <a:pPr eaLnBrk="1" hangingPunct="1"/>
            <a:r>
              <a:rPr lang="ja-JP" altLang="en-US" dirty="0" smtClean="0"/>
              <a:t>高血圧は血管性認知症の危険因子である。また極度に変動する血圧が極度に変動する場合には起立性低血圧、臥位性高血圧、食後性低血圧といった</a:t>
            </a:r>
            <a:endParaRPr lang="en-US" altLang="ja-JP" dirty="0" smtClean="0"/>
          </a:p>
          <a:p>
            <a:pPr eaLnBrk="1" hangingPunct="1"/>
            <a:r>
              <a:rPr lang="ja-JP" altLang="en-US" dirty="0" smtClean="0"/>
              <a:t>自律神経症状による血圧変動を疑い、臥位と立位の両方で血圧を測定する。レビー小体型認知症でみられることがある。またこれまで良好だった血圧管理が急に悪化した際には、認知症による服薬コンプライアンスの低下を疑う必要がある。</a:t>
            </a:r>
            <a:endParaRPr lang="en-US" altLang="ja-JP" dirty="0" smtClean="0"/>
          </a:p>
          <a:p>
            <a:pPr eaLnBrk="1" hangingPunct="1"/>
            <a:r>
              <a:rPr lang="ja-JP" altLang="en-US" dirty="0" smtClean="0"/>
              <a:t>脈拍では心房細動の有無（脳塞栓症のリスク、甲状腺機能亢進症）、徐脈の有無（コリンエステラーゼ阻害薬の副作用や、心伝導ブロックによる脳血流潅流低下）をチェックする。発熱はせん妄の誘因として重要で、肺炎、尿路感染症、胆道系感染症、インフルエンザの頻度が高いが、褥瘡、蜂窩織炎といった皮膚からの感染症がみのがされやすく注意が必要である。貧血は心機能の低下、脳機能の低下をまねき、せん妄の一因となる。浮腫は全身状態がよく両側性にみられる場合は沈下性のことが多く、心配ないが左右差があったり、頻脈や呼吸困難を伴う場合には心不全や腎不全が問題になる。これらはいずれもせん妄の要因となる。</a:t>
            </a:r>
            <a:endParaRPr lang="en-US" altLang="ja-JP" dirty="0" smtClean="0"/>
          </a:p>
          <a:p>
            <a:pPr eaLnBrk="1" hangingPunct="1"/>
            <a:endParaRPr lang="en-US" altLang="ja-JP" dirty="0" smtClean="0"/>
          </a:p>
          <a:p>
            <a:pPr eaLnBrk="1" hangingPunct="1"/>
            <a:endParaRPr lang="en-US" altLang="ja-JP" dirty="0" smtClean="0"/>
          </a:p>
          <a:p>
            <a:pPr eaLnBrk="1" hangingPunct="1"/>
            <a:endParaRPr lang="en-US" altLang="ja-JP"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txBox="1">
            <a:spLocks noGrp="1" noChangeArrowheads="1"/>
          </p:cNvSpPr>
          <p:nvPr/>
        </p:nvSpPr>
        <p:spPr bwMode="auto">
          <a:xfrm>
            <a:off x="2" y="1"/>
            <a:ext cx="3076977" cy="51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76" tIns="47688" rIns="95376" bIns="47688"/>
          <a:lstStyle>
            <a:lvl1pPr defTabSz="915988">
              <a:defRPr kumimoji="1" sz="3600">
                <a:solidFill>
                  <a:schemeClr val="tx1"/>
                </a:solidFill>
                <a:latin typeface="Arial" pitchFamily="34" charset="0"/>
                <a:ea typeface="ＭＳ Ｐゴシック" pitchFamily="50" charset="-128"/>
              </a:defRPr>
            </a:lvl1pPr>
            <a:lvl2pPr marL="742950" indent="-285750" defTabSz="915988">
              <a:defRPr kumimoji="1" sz="3600">
                <a:solidFill>
                  <a:schemeClr val="tx1"/>
                </a:solidFill>
                <a:latin typeface="Arial" pitchFamily="34" charset="0"/>
                <a:ea typeface="ＭＳ Ｐゴシック" pitchFamily="50" charset="-128"/>
              </a:defRPr>
            </a:lvl2pPr>
            <a:lvl3pPr marL="1143000" indent="-228600" defTabSz="915988">
              <a:defRPr kumimoji="1" sz="3600">
                <a:solidFill>
                  <a:schemeClr val="tx1"/>
                </a:solidFill>
                <a:latin typeface="Arial" pitchFamily="34" charset="0"/>
                <a:ea typeface="ＭＳ Ｐゴシック" pitchFamily="50" charset="-128"/>
              </a:defRPr>
            </a:lvl3pPr>
            <a:lvl4pPr marL="1600200" indent="-228600" defTabSz="915988">
              <a:defRPr kumimoji="1" sz="3600">
                <a:solidFill>
                  <a:schemeClr val="tx1"/>
                </a:solidFill>
                <a:latin typeface="Arial" pitchFamily="34" charset="0"/>
                <a:ea typeface="ＭＳ Ｐゴシック" pitchFamily="50" charset="-128"/>
              </a:defRPr>
            </a:lvl4pPr>
            <a:lvl5pPr marL="2057400" indent="-228600" defTabSz="915988">
              <a:defRPr kumimoji="1" sz="3600">
                <a:solidFill>
                  <a:schemeClr val="tx1"/>
                </a:solidFill>
                <a:latin typeface="Arial" pitchFamily="34" charset="0"/>
                <a:ea typeface="ＭＳ Ｐゴシック" pitchFamily="50" charset="-128"/>
              </a:defRPr>
            </a:lvl5pPr>
            <a:lvl6pPr marL="25146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a:t>【診断】</a:t>
            </a:r>
          </a:p>
        </p:txBody>
      </p:sp>
      <p:sp>
        <p:nvSpPr>
          <p:cNvPr id="270339" name="Rectangle 7"/>
          <p:cNvSpPr txBox="1">
            <a:spLocks noGrp="1" noChangeArrowheads="1"/>
          </p:cNvSpPr>
          <p:nvPr/>
        </p:nvSpPr>
        <p:spPr bwMode="auto">
          <a:xfrm>
            <a:off x="4018976" y="9720824"/>
            <a:ext cx="3078650" cy="51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76" tIns="47688" rIns="95376" bIns="47688" anchor="b"/>
          <a:lstStyle>
            <a:lvl1pPr defTabSz="915988">
              <a:defRPr kumimoji="1" sz="3600">
                <a:solidFill>
                  <a:schemeClr val="tx1"/>
                </a:solidFill>
                <a:latin typeface="Arial" pitchFamily="34" charset="0"/>
                <a:ea typeface="ＭＳ Ｐゴシック" pitchFamily="50" charset="-128"/>
              </a:defRPr>
            </a:lvl1pPr>
            <a:lvl2pPr marL="742950" indent="-285750" defTabSz="915988">
              <a:defRPr kumimoji="1" sz="3600">
                <a:solidFill>
                  <a:schemeClr val="tx1"/>
                </a:solidFill>
                <a:latin typeface="Arial" pitchFamily="34" charset="0"/>
                <a:ea typeface="ＭＳ Ｐゴシック" pitchFamily="50" charset="-128"/>
              </a:defRPr>
            </a:lvl2pPr>
            <a:lvl3pPr marL="1143000" indent="-228600" defTabSz="915988">
              <a:defRPr kumimoji="1" sz="3600">
                <a:solidFill>
                  <a:schemeClr val="tx1"/>
                </a:solidFill>
                <a:latin typeface="Arial" pitchFamily="34" charset="0"/>
                <a:ea typeface="ＭＳ Ｐゴシック" pitchFamily="50" charset="-128"/>
              </a:defRPr>
            </a:lvl3pPr>
            <a:lvl4pPr marL="1600200" indent="-228600" defTabSz="915988">
              <a:defRPr kumimoji="1" sz="3600">
                <a:solidFill>
                  <a:schemeClr val="tx1"/>
                </a:solidFill>
                <a:latin typeface="Arial" pitchFamily="34" charset="0"/>
                <a:ea typeface="ＭＳ Ｐゴシック" pitchFamily="50" charset="-128"/>
              </a:defRPr>
            </a:lvl4pPr>
            <a:lvl5pPr marL="2057400" indent="-228600" defTabSz="915988">
              <a:defRPr kumimoji="1" sz="3600">
                <a:solidFill>
                  <a:schemeClr val="tx1"/>
                </a:solidFill>
                <a:latin typeface="Arial" pitchFamily="34" charset="0"/>
                <a:ea typeface="ＭＳ Ｐゴシック" pitchFamily="50" charset="-128"/>
              </a:defRPr>
            </a:lvl5pPr>
            <a:lvl6pPr marL="25146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915988"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r" eaLnBrk="1" hangingPunct="1"/>
            <a:fld id="{07A68DC4-F925-4102-83AC-D9BAF1635FA0}" type="slidenum">
              <a:rPr lang="en-US" altLang="ja-JP" sz="1300"/>
              <a:pPr algn="r" eaLnBrk="1" hangingPunct="1"/>
              <a:t>62</a:t>
            </a:fld>
            <a:endParaRPr lang="en-US" altLang="ja-JP" sz="1300"/>
          </a:p>
        </p:txBody>
      </p:sp>
      <p:sp>
        <p:nvSpPr>
          <p:cNvPr id="270340" name="Rectangle 2"/>
          <p:cNvSpPr>
            <a:spLocks noGrp="1" noRot="1" noChangeAspect="1" noChangeArrowheads="1" noTextEdit="1"/>
          </p:cNvSpPr>
          <p:nvPr>
            <p:ph type="sldImg"/>
          </p:nvPr>
        </p:nvSpPr>
        <p:spPr>
          <a:xfrm>
            <a:off x="992188" y="768350"/>
            <a:ext cx="5119687" cy="3838575"/>
          </a:xfrm>
          <a:ln/>
        </p:spPr>
      </p:sp>
      <p:sp>
        <p:nvSpPr>
          <p:cNvPr id="270341" name="Rectangle 3"/>
          <p:cNvSpPr>
            <a:spLocks noGrp="1" noChangeArrowheads="1"/>
          </p:cNvSpPr>
          <p:nvPr>
            <p:ph type="body" idx="1"/>
          </p:nvPr>
        </p:nvSpPr>
        <p:spPr>
          <a:noFill/>
        </p:spPr>
        <p:txBody>
          <a:bodyPr lIns="95376" tIns="47688" rIns="95376" bIns="47688"/>
          <a:lstStyle/>
          <a:p>
            <a:endParaRPr kumimoji="1" lang="ja-JP" altLang="en-US" dirty="0" smtClean="0"/>
          </a:p>
          <a:p>
            <a:pPr eaLnBrk="1" hangingPunct="1"/>
            <a:endParaRPr lang="en-US" altLang="ja-JP" dirty="0" smtClean="0"/>
          </a:p>
          <a:p>
            <a:pPr eaLnBrk="1" hangingPunct="1"/>
            <a:endParaRPr lang="en-US" altLang="ja-JP"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a:xfrm>
            <a:off x="709430" y="4862882"/>
            <a:ext cx="5680444" cy="4602693"/>
          </a:xfrm>
          <a:noFill/>
        </p:spPr>
        <p:txBody>
          <a:bodyPr/>
          <a:lstStyle/>
          <a:p>
            <a:pPr indent="159081">
              <a:lnSpc>
                <a:spcPts val="2088"/>
              </a:lnSpc>
              <a:spcAft>
                <a:spcPts val="0"/>
              </a:spcAft>
            </a:pPr>
            <a:r>
              <a:rPr lang="ja-JP" altLang="ja-JP" dirty="0">
                <a:latin typeface="ＭＳ Ｐゴシック"/>
                <a:ea typeface="ＭＳ Ｐ明朝"/>
                <a:cs typeface="Times New Roman"/>
              </a:rPr>
              <a:t>当初　コリンエステラーゼ阻害薬は短期的（</a:t>
            </a:r>
            <a:r>
              <a:rPr lang="en-US" altLang="ja-JP" dirty="0">
                <a:latin typeface="ＭＳ Ｐ明朝"/>
                <a:cs typeface="Times New Roman"/>
              </a:rPr>
              <a:t>1</a:t>
            </a:r>
            <a:r>
              <a:rPr lang="ja-JP" altLang="ja-JP" dirty="0">
                <a:latin typeface="ＭＳ Ｐゴシック"/>
                <a:ea typeface="ＭＳ Ｐ明朝"/>
                <a:cs typeface="Times New Roman"/>
              </a:rPr>
              <a:t>年程度）には一時的に症状を改善方向へ変化させて、治療をしない場合よりもよい期間を延長するとされてきた。</a:t>
            </a:r>
            <a:endParaRPr lang="ja-JP" altLang="ja-JP" dirty="0">
              <a:latin typeface="ＭＳ Ｐゴシック"/>
              <a:cs typeface="ＭＳ Ｐゴシック"/>
            </a:endParaRPr>
          </a:p>
          <a:p>
            <a:pPr indent="159081">
              <a:lnSpc>
                <a:spcPts val="2088"/>
              </a:lnSpc>
              <a:spcAft>
                <a:spcPts val="0"/>
              </a:spcAft>
            </a:pPr>
            <a:r>
              <a:rPr lang="ja-JP" altLang="ja-JP" dirty="0">
                <a:latin typeface="ＭＳ Ｐゴシック"/>
                <a:ea typeface="ＭＳ Ｐ明朝"/>
                <a:cs typeface="Times New Roman"/>
              </a:rPr>
              <a:t>長期試験の結果ではコリンエステラーゼ阻害薬による進行の遅延が報告されてきている</a:t>
            </a:r>
            <a:r>
              <a:rPr lang="en-US" altLang="ja-JP" baseline="30000" dirty="0">
                <a:latin typeface="ＭＳ Ｐ明朝"/>
                <a:cs typeface="Times New Roman"/>
              </a:rPr>
              <a:t>1</a:t>
            </a:r>
            <a:r>
              <a:rPr lang="ja-JP" altLang="ja-JP" baseline="30000" dirty="0">
                <a:latin typeface="ＭＳ Ｐゴシック"/>
                <a:ea typeface="ＭＳ Ｐ明朝"/>
                <a:cs typeface="Times New Roman"/>
              </a:rPr>
              <a:t>）</a:t>
            </a:r>
            <a:r>
              <a:rPr lang="ja-JP" altLang="ja-JP" dirty="0">
                <a:latin typeface="ＭＳ Ｐゴシック"/>
                <a:ea typeface="ＭＳ Ｐ明朝"/>
                <a:cs typeface="Times New Roman"/>
              </a:rPr>
              <a:t>。</a:t>
            </a:r>
            <a:endParaRPr lang="ja-JP" altLang="ja-JP" dirty="0">
              <a:latin typeface="ＭＳ Ｐゴシック"/>
              <a:cs typeface="ＭＳ Ｐゴシック"/>
            </a:endParaRPr>
          </a:p>
          <a:p>
            <a:pPr algn="just">
              <a:lnSpc>
                <a:spcPts val="2088"/>
              </a:lnSpc>
              <a:spcAft>
                <a:spcPts val="0"/>
              </a:spcAft>
            </a:pPr>
            <a:r>
              <a:rPr lang="ja-JP" altLang="ja-JP" u="sng" kern="100" dirty="0" smtClean="0">
                <a:latin typeface="Century"/>
                <a:ea typeface="HGPｺﾞｼｯｸM"/>
                <a:cs typeface="Times New Roman"/>
              </a:rPr>
              <a:t>出 </a:t>
            </a:r>
            <a:r>
              <a:rPr lang="ja-JP" altLang="ja-JP" u="sng" kern="100" dirty="0">
                <a:latin typeface="Century"/>
                <a:ea typeface="HGPｺﾞｼｯｸM"/>
                <a:cs typeface="Times New Roman"/>
              </a:rPr>
              <a:t>典　　　　　　　　　　　　　　　　　　　　　　　　　　　　　　　　　　　　　　　　　　　　　　　　　　　　　　　</a:t>
            </a:r>
            <a:endParaRPr lang="ja-JP" altLang="ja-JP" kern="100" dirty="0">
              <a:latin typeface="Century"/>
              <a:ea typeface="ＭＳ 明朝"/>
              <a:cs typeface="Times New Roman"/>
            </a:endParaRPr>
          </a:p>
          <a:p>
            <a:pPr algn="just">
              <a:lnSpc>
                <a:spcPts val="1462"/>
              </a:lnSpc>
              <a:spcAft>
                <a:spcPts val="0"/>
              </a:spcAft>
            </a:pPr>
            <a:r>
              <a:rPr lang="en-US" altLang="ja-JP" kern="100" dirty="0">
                <a:latin typeface="Trebuchet MS"/>
                <a:ea typeface="HGPｺﾞｼｯｸM"/>
                <a:cs typeface="Times New Roman"/>
              </a:rPr>
              <a:t>1) Rogers SL, et al :</a:t>
            </a:r>
            <a:r>
              <a:rPr lang="en-US" altLang="ja-JP" kern="100" dirty="0" err="1">
                <a:latin typeface="Trebuchet MS"/>
                <a:ea typeface="HGPｺﾞｼｯｸM"/>
                <a:cs typeface="Times New Roman"/>
              </a:rPr>
              <a:t>Eur</a:t>
            </a:r>
            <a:r>
              <a:rPr lang="ja-JP" altLang="ja-JP" kern="100" dirty="0">
                <a:latin typeface="Trebuchet MS"/>
                <a:ea typeface="HGPｺﾞｼｯｸM"/>
                <a:cs typeface="Times New Roman"/>
              </a:rPr>
              <a:t>　</a:t>
            </a:r>
            <a:r>
              <a:rPr lang="en-US" altLang="ja-JP" kern="100" dirty="0" smtClean="0">
                <a:latin typeface="Trebuchet MS"/>
                <a:ea typeface="HGPｺﾞｼｯｸM"/>
                <a:cs typeface="Times New Roman"/>
              </a:rPr>
              <a:t>Neuropsychopharmacol.10:195-203,2000</a:t>
            </a:r>
            <a:endParaRPr lang="ja-JP" altLang="ja-JP" kern="100" dirty="0">
              <a:latin typeface="Century"/>
              <a:ea typeface="ＭＳ 明朝"/>
              <a:cs typeface="Times New Roman"/>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スライド イメージ プレースホルダ 1"/>
          <p:cNvSpPr>
            <a:spLocks noGrp="1" noRot="1" noChangeAspect="1" noTextEdit="1"/>
          </p:cNvSpPr>
          <p:nvPr>
            <p:ph type="sldImg"/>
          </p:nvPr>
        </p:nvSpPr>
        <p:spPr>
          <a:xfrm>
            <a:off x="990600" y="766763"/>
            <a:ext cx="5119688" cy="3838575"/>
          </a:xfrm>
          <a:ln/>
        </p:spPr>
      </p:sp>
      <p:sp>
        <p:nvSpPr>
          <p:cNvPr id="275459" name="ノート プレースホルダ 2"/>
          <p:cNvSpPr>
            <a:spLocks noGrp="1"/>
          </p:cNvSpPr>
          <p:nvPr>
            <p:ph type="body" idx="1"/>
          </p:nvPr>
        </p:nvSpPr>
        <p:spPr>
          <a:xfrm>
            <a:off x="709430" y="4861235"/>
            <a:ext cx="5680444" cy="4605988"/>
          </a:xfrm>
          <a:noFill/>
        </p:spPr>
        <p:txBody>
          <a:bodyPr lIns="95402" tIns="47701" rIns="95402" bIns="47701"/>
          <a:lstStyle/>
          <a:p>
            <a:pPr indent="159081">
              <a:lnSpc>
                <a:spcPts val="2088"/>
              </a:lnSpc>
              <a:spcAft>
                <a:spcPts val="0"/>
              </a:spcAft>
            </a:pPr>
            <a:r>
              <a:rPr lang="ja-JP" altLang="ja-JP" dirty="0">
                <a:latin typeface="ＭＳ Ｐゴシック"/>
                <a:ea typeface="ＭＳ Ｐ明朝"/>
                <a:cs typeface="Times New Roman"/>
              </a:rPr>
              <a:t>平成</a:t>
            </a:r>
            <a:r>
              <a:rPr lang="en-US" altLang="ja-JP" dirty="0">
                <a:latin typeface="ＭＳ Ｐゴシック"/>
                <a:ea typeface="ＭＳ Ｐ明朝"/>
                <a:cs typeface="Times New Roman"/>
              </a:rPr>
              <a:t>23</a:t>
            </a:r>
            <a:r>
              <a:rPr lang="ja-JP" altLang="ja-JP" dirty="0">
                <a:latin typeface="ＭＳ Ｐゴシック"/>
                <a:ea typeface="ＭＳ Ｐ明朝"/>
                <a:cs typeface="Times New Roman"/>
              </a:rPr>
              <a:t>年（</a:t>
            </a:r>
            <a:r>
              <a:rPr lang="en-US" altLang="ja-JP" dirty="0">
                <a:latin typeface="ＭＳ Ｐゴシック"/>
                <a:ea typeface="ＭＳ Ｐ明朝"/>
                <a:cs typeface="Times New Roman"/>
              </a:rPr>
              <a:t>2011</a:t>
            </a:r>
            <a:r>
              <a:rPr lang="ja-JP" altLang="ja-JP" dirty="0">
                <a:latin typeface="ＭＳ Ｐゴシック"/>
                <a:ea typeface="ＭＳ Ｐ明朝"/>
                <a:cs typeface="Times New Roman"/>
              </a:rPr>
              <a:t>年）にガランタミン、リバスチグミンが発売されたことにより、ようやく世界と同等の薬物治療が可能になった。それぞれの薬剤の特徴を表にまとめた。作用機序が少しずつ異なることから、治療効果の差異が報告されているが、この</a:t>
            </a:r>
            <a:r>
              <a:rPr lang="en-US" altLang="ja-JP" dirty="0">
                <a:latin typeface="ＭＳ Ｐゴシック"/>
                <a:ea typeface="ＭＳ Ｐ明朝"/>
                <a:cs typeface="Times New Roman"/>
              </a:rPr>
              <a:t>3</a:t>
            </a:r>
            <a:r>
              <a:rPr lang="ja-JP" altLang="ja-JP" dirty="0">
                <a:latin typeface="ＭＳ Ｐゴシック"/>
                <a:ea typeface="ＭＳ Ｐ明朝"/>
                <a:cs typeface="Times New Roman"/>
              </a:rPr>
              <a:t>剤の治療効果には明確な差はないと言われている</a:t>
            </a:r>
            <a:r>
              <a:rPr lang="ja-JP" altLang="ja-JP" baseline="30000" dirty="0">
                <a:latin typeface="ＭＳ Ｐゴシック"/>
                <a:ea typeface="ＭＳ Ｐ明朝"/>
                <a:cs typeface="Times New Roman"/>
              </a:rPr>
              <a:t>１）２）</a:t>
            </a:r>
            <a:r>
              <a:rPr lang="ja-JP" altLang="ja-JP" dirty="0">
                <a:latin typeface="ＭＳ Ｐゴシック"/>
                <a:ea typeface="ＭＳ Ｐ明朝"/>
                <a:cs typeface="Times New Roman"/>
              </a:rPr>
              <a:t>。</a:t>
            </a:r>
            <a:endParaRPr lang="ja-JP" altLang="ja-JP" dirty="0">
              <a:latin typeface="ＭＳ Ｐゴシック"/>
              <a:cs typeface="ＭＳ Ｐゴシック"/>
            </a:endParaRPr>
          </a:p>
          <a:p>
            <a:pPr indent="159081">
              <a:lnSpc>
                <a:spcPts val="2088"/>
              </a:lnSpc>
              <a:spcAft>
                <a:spcPts val="0"/>
              </a:spcAft>
            </a:pPr>
            <a:r>
              <a:rPr lang="ja-JP" altLang="ja-JP" dirty="0">
                <a:latin typeface="ＭＳ Ｐゴシック"/>
                <a:ea typeface="ＭＳ Ｐ明朝"/>
                <a:cs typeface="Times New Roman"/>
              </a:rPr>
              <a:t>ドネペジルのみが全病期で投与可能であり、ガランタミンとリバスチグミンは軽度から中等度で使用される。剤型ではリバスチグミンは貼付剤のみの発売である。拒薬や経口摂取が不能な際に使用できる。投与法はいずれも漸増法である。半減期はドネペジルが明らかに長く、</a:t>
            </a:r>
            <a:r>
              <a:rPr lang="en-US" altLang="ja-JP" dirty="0">
                <a:latin typeface="ＭＳ Ｐ明朝"/>
                <a:cs typeface="Times New Roman"/>
              </a:rPr>
              <a:t>1</a:t>
            </a:r>
            <a:r>
              <a:rPr lang="ja-JP" altLang="ja-JP" dirty="0">
                <a:latin typeface="ＭＳ Ｐゴシック"/>
                <a:ea typeface="ＭＳ Ｐ明朝"/>
                <a:cs typeface="Times New Roman"/>
              </a:rPr>
              <a:t>日</a:t>
            </a:r>
            <a:r>
              <a:rPr lang="en-US" altLang="ja-JP" dirty="0">
                <a:latin typeface="ＭＳ Ｐ明朝"/>
                <a:cs typeface="Times New Roman"/>
              </a:rPr>
              <a:t>1</a:t>
            </a:r>
            <a:r>
              <a:rPr lang="ja-JP" altLang="ja-JP" dirty="0">
                <a:latin typeface="ＭＳ Ｐゴシック"/>
                <a:ea typeface="ＭＳ Ｐ明朝"/>
                <a:cs typeface="Times New Roman"/>
              </a:rPr>
              <a:t>回投与であるが、比較的半減期の短いガランタミンは</a:t>
            </a:r>
            <a:r>
              <a:rPr lang="en-US" altLang="ja-JP" dirty="0">
                <a:latin typeface="ＭＳ Ｐゴシック"/>
                <a:ea typeface="ＭＳ Ｐ明朝"/>
                <a:cs typeface="Times New Roman"/>
              </a:rPr>
              <a:t>1</a:t>
            </a:r>
            <a:r>
              <a:rPr lang="ja-JP" altLang="ja-JP" dirty="0">
                <a:latin typeface="ＭＳ Ｐゴシック"/>
                <a:ea typeface="ＭＳ Ｐ明朝"/>
                <a:cs typeface="Times New Roman"/>
              </a:rPr>
              <a:t>日</a:t>
            </a:r>
            <a:r>
              <a:rPr lang="en-US" altLang="ja-JP" dirty="0">
                <a:latin typeface="ＭＳ Ｐ明朝"/>
                <a:cs typeface="Times New Roman"/>
              </a:rPr>
              <a:t>2</a:t>
            </a:r>
            <a:r>
              <a:rPr lang="ja-JP" altLang="ja-JP" dirty="0">
                <a:latin typeface="ＭＳ Ｐゴシック"/>
                <a:ea typeface="ＭＳ Ｐ明朝"/>
                <a:cs typeface="Times New Roman"/>
              </a:rPr>
              <a:t>回投与となっている。</a:t>
            </a:r>
            <a:endParaRPr lang="ja-JP" altLang="ja-JP" dirty="0">
              <a:latin typeface="ＭＳ Ｐゴシック"/>
              <a:cs typeface="ＭＳ Ｐゴシック"/>
            </a:endParaRPr>
          </a:p>
          <a:p>
            <a:pPr>
              <a:lnSpc>
                <a:spcPts val="2088"/>
              </a:lnSpc>
              <a:spcAft>
                <a:spcPts val="0"/>
              </a:spcAft>
            </a:pPr>
            <a:r>
              <a:rPr lang="en-US" altLang="ja-JP" dirty="0">
                <a:latin typeface="ＭＳ Ｐ明朝"/>
                <a:cs typeface="Times New Roman"/>
              </a:rPr>
              <a:t> </a:t>
            </a:r>
            <a:endParaRPr lang="ja-JP" altLang="ja-JP" dirty="0">
              <a:latin typeface="ＭＳ Ｐゴシック"/>
              <a:cs typeface="ＭＳ Ｐゴシック"/>
            </a:endParaRPr>
          </a:p>
          <a:p>
            <a:pPr>
              <a:lnSpc>
                <a:spcPts val="2088"/>
              </a:lnSpc>
              <a:spcAft>
                <a:spcPts val="0"/>
              </a:spcAft>
            </a:pPr>
            <a:r>
              <a:rPr lang="en-US" altLang="ja-JP" dirty="0">
                <a:latin typeface="ＭＳ Ｐ明朝"/>
                <a:cs typeface="ＭＳ Ｐゴシック"/>
              </a:rPr>
              <a:t> </a:t>
            </a:r>
            <a:endParaRPr lang="ja-JP" altLang="ja-JP" dirty="0">
              <a:latin typeface="ＭＳ Ｐゴシック"/>
              <a:cs typeface="ＭＳ Ｐゴシック"/>
            </a:endParaRPr>
          </a:p>
          <a:p>
            <a:pPr algn="just">
              <a:lnSpc>
                <a:spcPts val="2088"/>
              </a:lnSpc>
              <a:spcAft>
                <a:spcPts val="0"/>
              </a:spcAft>
            </a:pPr>
            <a:r>
              <a:rPr lang="ja-JP" altLang="ja-JP" u="sng" kern="100" dirty="0">
                <a:latin typeface="Century"/>
                <a:ea typeface="HGPｺﾞｼｯｸM"/>
                <a:cs typeface="Times New Roman"/>
              </a:rPr>
              <a:t>出 典　　　　　　　　　　　　　　　　　　　　　　　</a:t>
            </a:r>
            <a:endParaRPr lang="ja-JP" altLang="ja-JP" kern="100" dirty="0">
              <a:latin typeface="Century"/>
              <a:ea typeface="ＭＳ 明朝"/>
              <a:cs typeface="Times New Roman"/>
            </a:endParaRPr>
          </a:p>
          <a:p>
            <a:pPr>
              <a:lnSpc>
                <a:spcPts val="1462"/>
              </a:lnSpc>
            </a:pPr>
            <a:r>
              <a:rPr lang="en-US" altLang="ja-JP" dirty="0">
                <a:latin typeface="Trebuchet MS"/>
                <a:ea typeface="HGPｺﾞｼｯｸM"/>
                <a:cs typeface="Times New Roman"/>
              </a:rPr>
              <a:t>1) Birks J. Cochrane Database </a:t>
            </a:r>
            <a:r>
              <a:rPr lang="en-US" altLang="ja-JP" dirty="0" err="1">
                <a:latin typeface="Trebuchet MS"/>
                <a:ea typeface="HGPｺﾞｼｯｸM"/>
                <a:cs typeface="Times New Roman"/>
              </a:rPr>
              <a:t>Syst</a:t>
            </a:r>
            <a:r>
              <a:rPr lang="en-US" altLang="ja-JP" dirty="0">
                <a:latin typeface="Trebuchet MS"/>
                <a:ea typeface="HGPｺﾞｼｯｸM"/>
                <a:cs typeface="Times New Roman"/>
              </a:rPr>
              <a:t> Rev. 2006; 1: CD005593</a:t>
            </a:r>
            <a:endParaRPr lang="ja-JP" altLang="ja-JP" dirty="0">
              <a:latin typeface="ＭＳ Ｐゴシック"/>
              <a:cs typeface="ＭＳ Ｐゴシック"/>
            </a:endParaRPr>
          </a:p>
          <a:p>
            <a:pPr>
              <a:lnSpc>
                <a:spcPts val="1462"/>
              </a:lnSpc>
            </a:pPr>
            <a:r>
              <a:rPr lang="en-US" altLang="ja-JP" dirty="0">
                <a:latin typeface="Trebuchet MS"/>
                <a:ea typeface="HGPｺﾞｼｯｸM"/>
                <a:cs typeface="Times New Roman"/>
              </a:rPr>
              <a:t>2) Ritchie CW et al . Am J </a:t>
            </a:r>
            <a:r>
              <a:rPr lang="en-US" altLang="ja-JP" dirty="0" err="1">
                <a:latin typeface="Trebuchet MS"/>
                <a:ea typeface="HGPｺﾞｼｯｸM"/>
                <a:cs typeface="Times New Roman"/>
              </a:rPr>
              <a:t>Geriatr</a:t>
            </a:r>
            <a:r>
              <a:rPr lang="en-US" altLang="ja-JP" dirty="0">
                <a:latin typeface="Trebuchet MS"/>
                <a:ea typeface="HGPｺﾞｼｯｸM"/>
                <a:cs typeface="Times New Roman"/>
              </a:rPr>
              <a:t> Psychiatry. 2004; 12(4):358-369</a:t>
            </a:r>
            <a:endParaRPr lang="ja-JP" altLang="ja-JP" dirty="0">
              <a:latin typeface="ＭＳ Ｐゴシック"/>
              <a:cs typeface="ＭＳ Ｐゴシック"/>
            </a:endParaRPr>
          </a:p>
          <a:p>
            <a:pPr>
              <a:spcBef>
                <a:spcPct val="0"/>
              </a:spcBef>
            </a:pPr>
            <a:endParaRPr lang="ja-JP" altLang="en-US" dirty="0" smtClean="0">
              <a:latin typeface="Arial" pitchFamily="34"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a:xfrm>
            <a:off x="709430" y="4862882"/>
            <a:ext cx="5680444" cy="4602693"/>
          </a:xfrm>
          <a:noFill/>
        </p:spPr>
        <p:txBody>
          <a:bodyPr/>
          <a:lstStyle/>
          <a:p>
            <a:pPr indent="159081">
              <a:lnSpc>
                <a:spcPts val="2088"/>
              </a:lnSpc>
              <a:spcAft>
                <a:spcPts val="0"/>
              </a:spcAft>
            </a:pPr>
            <a:r>
              <a:rPr lang="ja-JP" altLang="ja-JP" dirty="0">
                <a:latin typeface="ＭＳ Ｐゴシック"/>
                <a:ea typeface="ＭＳ Ｐ明朝"/>
                <a:cs typeface="Times New Roman"/>
              </a:rPr>
              <a:t>コリンエステラーゼ阻害薬は比較的副作用が少なく、また他剤との相互作用も少ない薬剤である。しかし高齢者が多いアルツハイマー型認知症ではスライドに示したような注意が必要である。ことに房室伝導障害は要注意で、投与前に心電図をとる、受診時に脈拍数のチェックを行うといった配慮が必要である。また、認知症の人はその経過中に食欲不振や拒食といった摂食障害を呈することがあるが、その際にはコリンエステラーゼ阻害薬の影響も検討すべきである。</a:t>
            </a:r>
            <a:endParaRPr lang="ja-JP" altLang="ja-JP" dirty="0">
              <a:latin typeface="ＭＳ Ｐゴシック"/>
              <a:cs typeface="ＭＳ Ｐゴシック"/>
            </a:endParaRPr>
          </a:p>
          <a:p>
            <a:pPr indent="159081">
              <a:lnSpc>
                <a:spcPts val="2088"/>
              </a:lnSpc>
              <a:spcAft>
                <a:spcPts val="0"/>
              </a:spcAft>
            </a:pPr>
            <a:r>
              <a:rPr lang="ja-JP" altLang="ja-JP" dirty="0">
                <a:latin typeface="ＭＳ Ｐゴシック"/>
                <a:ea typeface="ＭＳ Ｐ明朝"/>
                <a:cs typeface="Times New Roman"/>
              </a:rPr>
              <a:t>頻度の高い副作用としては消化器系の副作用が多いが、減量、中止によって消失することが多い。またコリンエステラーゼ阻害薬を内服中のアルツハイマー型認知症の人に興奮や不穏が見られた際に薬剤の影響が否定できないことがある。この場合症状からは薬剤性かどうかは判定できず、漸減中止をして、症状の変化を見る以外に方法はない</a:t>
            </a:r>
            <a:r>
              <a:rPr lang="ja-JP" altLang="ja-JP" dirty="0" smtClean="0">
                <a:latin typeface="ＭＳ Ｐゴシック"/>
                <a:ea typeface="ＭＳ Ｐ明朝"/>
                <a:cs typeface="Times New Roman"/>
              </a:rPr>
              <a:t>。</a:t>
            </a:r>
            <a:r>
              <a:rPr lang="ja-JP" altLang="en-US" i="1" dirty="0" smtClean="0">
                <a:solidFill>
                  <a:srgbClr val="FF0000"/>
                </a:solidFill>
                <a:latin typeface="ＭＳ Ｐゴシック"/>
                <a:ea typeface="ＭＳ Ｐ明朝"/>
                <a:cs typeface="Times New Roman"/>
              </a:rPr>
              <a:t>パッチ剤では貼付部位の発赤がみられることがあるが、貼付部位の変更、保湿剤の塗布で使用継続できることが多い。</a:t>
            </a:r>
            <a:endParaRPr lang="ja-JP" altLang="ja-JP" i="1" dirty="0">
              <a:solidFill>
                <a:srgbClr val="FF0000"/>
              </a:solidFill>
              <a:latin typeface="ＭＳ Ｐゴシック"/>
              <a:cs typeface="ＭＳ Ｐゴシック"/>
            </a:endParaRPr>
          </a:p>
          <a:p>
            <a:pPr eaLnBrk="1" hangingPunct="1"/>
            <a:endParaRPr lang="ja-JP" altLang="ja-JP" dirty="0" smtClean="0">
              <a:latin typeface="Arial" pitchFamily="34"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スライド イメージ プレースホルダ 1"/>
          <p:cNvSpPr>
            <a:spLocks noGrp="1" noRot="1" noChangeAspect="1" noTextEdit="1"/>
          </p:cNvSpPr>
          <p:nvPr>
            <p:ph type="sldImg"/>
          </p:nvPr>
        </p:nvSpPr>
        <p:spPr>
          <a:xfrm>
            <a:off x="990600" y="766763"/>
            <a:ext cx="5119688" cy="3838575"/>
          </a:xfrm>
          <a:ln/>
        </p:spPr>
      </p:sp>
      <p:sp>
        <p:nvSpPr>
          <p:cNvPr id="278531" name="ノート プレースホルダ 2"/>
          <p:cNvSpPr>
            <a:spLocks noGrp="1"/>
          </p:cNvSpPr>
          <p:nvPr>
            <p:ph type="body" idx="1"/>
          </p:nvPr>
        </p:nvSpPr>
        <p:spPr>
          <a:xfrm>
            <a:off x="709430" y="4861235"/>
            <a:ext cx="5680444" cy="4605988"/>
          </a:xfrm>
          <a:noFill/>
        </p:spPr>
        <p:txBody>
          <a:bodyPr lIns="95402" tIns="47701" rIns="95402" bIns="47701"/>
          <a:lstStyle/>
          <a:p>
            <a:pPr>
              <a:spcBef>
                <a:spcPct val="0"/>
              </a:spcBef>
            </a:pPr>
            <a:r>
              <a:rPr lang="ja-JP" altLang="ja-JP" kern="100" dirty="0">
                <a:ea typeface="ＭＳ Ｐ明朝"/>
                <a:cs typeface="Times New Roman"/>
              </a:rPr>
              <a:t>メマンチンはグルタミン酸受容体の１つである</a:t>
            </a:r>
            <a:r>
              <a:rPr lang="en-US" altLang="ja-JP" kern="100" dirty="0">
                <a:ea typeface="ＭＳ Ｐ明朝"/>
                <a:cs typeface="Times New Roman"/>
              </a:rPr>
              <a:t>NMDA</a:t>
            </a:r>
            <a:r>
              <a:rPr lang="ja-JP" altLang="ja-JP" kern="100" dirty="0">
                <a:ea typeface="ＭＳ Ｐ明朝"/>
                <a:cs typeface="Times New Roman"/>
              </a:rPr>
              <a:t>受容体の拮抗薬である。</a:t>
            </a:r>
            <a:r>
              <a:rPr lang="en-US" altLang="ja-JP" kern="100" dirty="0">
                <a:ea typeface="ＭＳ Ｐ明朝"/>
                <a:cs typeface="Times New Roman"/>
              </a:rPr>
              <a:t>AD</a:t>
            </a:r>
            <a:r>
              <a:rPr lang="ja-JP" altLang="ja-JP" kern="100" dirty="0">
                <a:ea typeface="ＭＳ Ｐ明朝"/>
                <a:cs typeface="Times New Roman"/>
              </a:rPr>
              <a:t>ではこの</a:t>
            </a:r>
            <a:r>
              <a:rPr lang="en-US" altLang="ja-JP" kern="100" dirty="0">
                <a:ea typeface="ＭＳ Ｐ明朝"/>
                <a:cs typeface="Times New Roman"/>
              </a:rPr>
              <a:t>NMDA</a:t>
            </a:r>
            <a:r>
              <a:rPr lang="ja-JP" altLang="ja-JP" kern="100" dirty="0">
                <a:ea typeface="ＭＳ Ｐ明朝"/>
                <a:cs typeface="Times New Roman"/>
              </a:rPr>
              <a:t>受容体が過剰に活性化するために機能的な長期増強現象の形成障害と器質的な神経細胞障害がおきると考えられている。コリンエステラーゼ阻害薬とは作用機序が異なるため、単剤で使用する以外に併用療法が期待される。国外では有効という結果がでており、国内でも今後販売後試験が行われる。</a:t>
            </a:r>
            <a:endParaRPr lang="ja-JP" altLang="en-US" dirty="0" smtClean="0">
              <a:latin typeface="Arial" pitchFamily="34"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ja-JP" kern="100" dirty="0">
                <a:latin typeface="HGPｺﾞｼｯｸM"/>
                <a:ea typeface="ＭＳ Ｐ明朝"/>
                <a:cs typeface="Times New Roman"/>
              </a:rPr>
              <a:t>メマンチンも一定の副作用が存在するものの、比較的重篤なものは少なく、他剤との相互作用も少ない薬剤である。国内の臨床試験での代表的な副作用として、浮動性めまいや便秘、体重減少などが挙げられる。また、市販後、傾眠が多いことが指摘されている。</a:t>
            </a:r>
            <a:endParaRPr lang="ja-JP" altLang="ja-JP" kern="100" dirty="0">
              <a:latin typeface="HGPｺﾞｼｯｸM"/>
              <a:cs typeface="Times New Roman"/>
            </a:endParaRPr>
          </a:p>
          <a:p>
            <a:endParaRPr kumimoji="1" lang="ja-JP" altLang="en-US" dirty="0"/>
          </a:p>
        </p:txBody>
      </p:sp>
    </p:spTree>
    <p:extLst>
      <p:ext uri="{BB962C8B-B14F-4D97-AF65-F5344CB8AC3E}">
        <p14:creationId xmlns:p14="http://schemas.microsoft.com/office/powerpoint/2010/main" val="329501151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xfrm>
            <a:off x="1001713" y="768350"/>
            <a:ext cx="5119687" cy="3838575"/>
          </a:xfrm>
          <a:ln/>
        </p:spPr>
      </p:sp>
      <p:sp>
        <p:nvSpPr>
          <p:cNvPr id="280579" name="Rectangle 3"/>
          <p:cNvSpPr>
            <a:spLocks noGrp="1" noChangeArrowheads="1"/>
          </p:cNvSpPr>
          <p:nvPr>
            <p:ph type="body" idx="1"/>
          </p:nvPr>
        </p:nvSpPr>
        <p:spPr>
          <a:xfrm>
            <a:off x="803127" y="4821714"/>
            <a:ext cx="5682117" cy="4604341"/>
          </a:xfrm>
          <a:noFill/>
        </p:spPr>
        <p:txBody>
          <a:bodyPr lIns="95376" tIns="47688" rIns="95376" bIns="47688"/>
          <a:lstStyle/>
          <a:p>
            <a:pPr indent="159081" algn="just">
              <a:lnSpc>
                <a:spcPts val="2088"/>
              </a:lnSpc>
              <a:spcAft>
                <a:spcPts val="0"/>
              </a:spcAft>
            </a:pPr>
            <a:r>
              <a:rPr lang="ja-JP" altLang="ja-JP" kern="100" dirty="0">
                <a:latin typeface="Century"/>
                <a:ea typeface="ＭＳ Ｐ明朝"/>
                <a:cs typeface="Times New Roman"/>
              </a:rPr>
              <a:t>本人が自ら服薬管理を行う場合、規則的な服薬ができているかどうかの確認が必要である。他院から処方された薬がある場合には特に要注意である。家族が服薬の確認をすることを本人が嫌がる場合は、かかりつけ医が適切にアドバイスをすることで納得しやすくな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服薬の効果判定の基準は日常生活の変化である。家族が生活上の改善点を見つけることができれば、介護を続ける上で勇気づけられる。独居の場合の情報収集はヘルパー等のケアスタッフあるいはケアマネジャーから行う。</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7" name="Rectangle 2"/>
          <p:cNvSpPr>
            <a:spLocks noGrp="1" noRot="1" noChangeAspect="1" noChangeArrowheads="1" noTextEdit="1"/>
          </p:cNvSpPr>
          <p:nvPr>
            <p:ph type="sldImg"/>
          </p:nvPr>
        </p:nvSpPr>
        <p:spPr>
          <a:xfrm>
            <a:off x="1001713" y="768350"/>
            <a:ext cx="5119687" cy="3838575"/>
          </a:xfrm>
          <a:ln/>
        </p:spPr>
      </p:sp>
      <p:sp>
        <p:nvSpPr>
          <p:cNvPr id="282628" name="Rectangle 3"/>
          <p:cNvSpPr>
            <a:spLocks noGrp="1" noChangeArrowheads="1"/>
          </p:cNvSpPr>
          <p:nvPr>
            <p:ph type="body" idx="1"/>
          </p:nvPr>
        </p:nvSpPr>
        <p:spPr>
          <a:xfrm>
            <a:off x="945347" y="4861237"/>
            <a:ext cx="5238724" cy="4938633"/>
          </a:xfrm>
          <a:noFill/>
        </p:spPr>
        <p:txBody>
          <a:bodyPr lIns="95376" tIns="47688" rIns="95376" bIns="47688"/>
          <a:lstStyle/>
          <a:p>
            <a:pPr indent="159081" algn="just">
              <a:lnSpc>
                <a:spcPts val="2088"/>
              </a:lnSpc>
              <a:spcAft>
                <a:spcPts val="0"/>
              </a:spcAft>
            </a:pPr>
            <a:r>
              <a:rPr lang="ja-JP" altLang="ja-JP" kern="100" dirty="0">
                <a:latin typeface="Century"/>
                <a:ea typeface="ＭＳ Ｐ明朝"/>
                <a:cs typeface="Times New Roman"/>
              </a:rPr>
              <a:t>行動・心理症状（</a:t>
            </a:r>
            <a:r>
              <a:rPr lang="en-US" altLang="ja-JP" kern="100" dirty="0">
                <a:latin typeface="Century"/>
                <a:ea typeface="ＭＳ Ｐ明朝"/>
                <a:cs typeface="Times New Roman"/>
              </a:rPr>
              <a:t>BPSD</a:t>
            </a:r>
            <a:r>
              <a:rPr lang="ja-JP" altLang="ja-JP" kern="100" dirty="0">
                <a:latin typeface="Century"/>
                <a:ea typeface="ＭＳ Ｐ明朝"/>
                <a:cs typeface="Times New Roman"/>
              </a:rPr>
              <a:t>）は、脳血管障害、感染症、脱水、便秘などによって悪化することがある。訴えの少ない認知症の人の身体疾患の検査はかかりつけ医の役割である。また、薬物の副作用が原因であることもあり、特に効果的に投与されていない抗不安薬、睡眠導入薬などは中止してみ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攻撃性や興奮などは、介護者や介護スタッフの不適切なケアが原因であることも少なくはなく、介護者のケアの仕方に問題がある場合、ショートステイなどを利用することも考える。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行動・心理症状（</a:t>
            </a:r>
            <a:r>
              <a:rPr lang="en-US" altLang="ja-JP" kern="100" dirty="0">
                <a:latin typeface="Century"/>
                <a:ea typeface="ＭＳ Ｐ明朝"/>
                <a:cs typeface="Times New Roman"/>
              </a:rPr>
              <a:t>BPSD</a:t>
            </a:r>
            <a:r>
              <a:rPr lang="ja-JP" altLang="ja-JP" kern="100" dirty="0">
                <a:latin typeface="Century"/>
                <a:ea typeface="ＭＳ Ｐ明朝"/>
                <a:cs typeface="Times New Roman"/>
              </a:rPr>
              <a:t>）に対しては、薬物を用いない対応が原則になるが、本人あるいは家族等に身体的な危険がおよぶ可能性がある場合には、薬物療法の適応となる。（特に顕著な行動上の障害を伴う幻覚妄想状態、抑うつ状態、せん妄状態など）</a:t>
            </a:r>
            <a:endParaRPr lang="ja-JP" altLang="ja-JP" kern="100" dirty="0">
              <a:latin typeface="Century"/>
              <a:ea typeface="ＭＳ 明朝"/>
              <a:cs typeface="Times New Roman"/>
            </a:endParaRPr>
          </a:p>
          <a:p>
            <a:r>
              <a:rPr lang="ja-JP" altLang="ja-JP" kern="100" dirty="0">
                <a:ea typeface="ＭＳ Ｐ明朝"/>
                <a:cs typeface="Times New Roman"/>
              </a:rPr>
              <a:t>しかし、認知症のこのような行動・心理症状（</a:t>
            </a:r>
            <a:r>
              <a:rPr lang="en-US" altLang="ja-JP" kern="100" dirty="0">
                <a:ea typeface="ＭＳ Ｐ明朝"/>
                <a:cs typeface="Times New Roman"/>
              </a:rPr>
              <a:t>BPSD</a:t>
            </a:r>
            <a:r>
              <a:rPr lang="ja-JP" altLang="ja-JP" kern="100" dirty="0">
                <a:ea typeface="ＭＳ Ｐ明朝"/>
                <a:cs typeface="Times New Roman"/>
              </a:rPr>
              <a:t>）に対する薬物療法で</a:t>
            </a:r>
            <a:r>
              <a:rPr lang="ja-JP" altLang="ja-JP" kern="100" dirty="0" smtClean="0">
                <a:ea typeface="ＭＳ Ｐ明朝"/>
                <a:cs typeface="Times New Roman"/>
              </a:rPr>
              <a:t>保険</a:t>
            </a:r>
            <a:r>
              <a:rPr lang="ja-JP" altLang="en-US" kern="100" dirty="0" smtClean="0">
                <a:ea typeface="ＭＳ Ｐ明朝"/>
                <a:cs typeface="Times New Roman"/>
              </a:rPr>
              <a:t>適応</a:t>
            </a:r>
            <a:r>
              <a:rPr lang="ja-JP" altLang="ja-JP" kern="100" dirty="0" smtClean="0">
                <a:ea typeface="ＭＳ Ｐ明朝"/>
                <a:cs typeface="Times New Roman"/>
              </a:rPr>
              <a:t>となって</a:t>
            </a:r>
            <a:r>
              <a:rPr lang="ja-JP" altLang="ja-JP" kern="100" dirty="0">
                <a:ea typeface="ＭＳ Ｐ明朝"/>
                <a:cs typeface="Times New Roman"/>
              </a:rPr>
              <a:t>いる薬剤はなく、十分なインフォームドコンセントと副作用に対する注意が特に必要である。状況に応じて専門医への紹介を考慮すべき場合もある。</a:t>
            </a:r>
            <a:endParaRPr lang="ja-JP" altLang="ja-JP" dirty="0"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5" name="Rectangle 2"/>
          <p:cNvSpPr>
            <a:spLocks noGrp="1" noRot="1" noChangeAspect="1" noChangeArrowheads="1" noTextEdit="1"/>
          </p:cNvSpPr>
          <p:nvPr>
            <p:ph type="sldImg"/>
          </p:nvPr>
        </p:nvSpPr>
        <p:spPr>
          <a:xfrm>
            <a:off x="1001713" y="768350"/>
            <a:ext cx="5119687" cy="3838575"/>
          </a:xfrm>
          <a:ln/>
        </p:spPr>
      </p:sp>
      <p:sp>
        <p:nvSpPr>
          <p:cNvPr id="284676" name="Rectangle 3"/>
          <p:cNvSpPr>
            <a:spLocks noGrp="1" noChangeArrowheads="1"/>
          </p:cNvSpPr>
          <p:nvPr>
            <p:ph type="body" idx="1"/>
          </p:nvPr>
        </p:nvSpPr>
        <p:spPr>
          <a:xfrm>
            <a:off x="945347" y="4861237"/>
            <a:ext cx="5238724" cy="4938633"/>
          </a:xfrm>
          <a:noFill/>
        </p:spPr>
        <p:txBody>
          <a:bodyPr lIns="95376" tIns="47688" rIns="95376" bIns="47688"/>
          <a:lstStyle/>
          <a:p>
            <a:pPr eaLnBrk="1" hangingPunct="1"/>
            <a:r>
              <a:rPr lang="ja-JP" altLang="en-US" dirty="0" smtClean="0"/>
              <a:t>なし</a:t>
            </a:r>
            <a:endParaRPr lang="ja-JP" altLang="ja-JP" dirty="0"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Rot="1" noChangeAspect="1" noChangeArrowheads="1" noTextEdit="1"/>
          </p:cNvSpPr>
          <p:nvPr>
            <p:ph type="sldImg"/>
          </p:nvPr>
        </p:nvSpPr>
        <p:spPr>
          <a:xfrm>
            <a:off x="1001713" y="768350"/>
            <a:ext cx="5119687" cy="3838575"/>
          </a:xfrm>
          <a:ln/>
        </p:spPr>
      </p:sp>
      <p:sp>
        <p:nvSpPr>
          <p:cNvPr id="285699" name="Rectangle 3"/>
          <p:cNvSpPr>
            <a:spLocks noGrp="1" noChangeArrowheads="1"/>
          </p:cNvSpPr>
          <p:nvPr>
            <p:ph type="body" idx="1"/>
          </p:nvPr>
        </p:nvSpPr>
        <p:spPr>
          <a:xfrm>
            <a:off x="709430" y="4862882"/>
            <a:ext cx="5680444" cy="4602693"/>
          </a:xfrm>
          <a:noFill/>
        </p:spPr>
        <p:txBody>
          <a:bodyPr lIns="95376" tIns="47688" rIns="95376" bIns="47688"/>
          <a:lstStyle/>
          <a:p>
            <a:pPr indent="159081" algn="just">
              <a:lnSpc>
                <a:spcPts val="2088"/>
              </a:lnSpc>
              <a:spcAft>
                <a:spcPts val="0"/>
              </a:spcAft>
            </a:pPr>
            <a:r>
              <a:rPr lang="ja-JP" altLang="ja-JP" kern="100" dirty="0">
                <a:latin typeface="HGPｺﾞｼｯｸM"/>
                <a:ea typeface="ＭＳ Ｐ明朝"/>
                <a:cs typeface="Times New Roman"/>
              </a:rPr>
              <a:t>病気の進行に伴う脳機能低下は、認知症の症状の悪化をもたらすが、通常その変化は緩やかである。いわゆる行動・心理症状（</a:t>
            </a:r>
            <a:r>
              <a:rPr lang="en-US" altLang="ja-JP" kern="100" dirty="0">
                <a:latin typeface="HGPｺﾞｼｯｸM"/>
                <a:ea typeface="ＭＳ Ｐ明朝"/>
                <a:cs typeface="Times New Roman"/>
              </a:rPr>
              <a:t>BPSD</a:t>
            </a:r>
            <a:r>
              <a:rPr lang="ja-JP" altLang="ja-JP" kern="100" dirty="0">
                <a:latin typeface="HGPｺﾞｼｯｸM"/>
                <a:ea typeface="ＭＳ Ｐ明朝"/>
                <a:cs typeface="Times New Roman"/>
              </a:rPr>
              <a:t>）は、日常生活上の様々なできごとによってもたらされる心理状態の悪化や、不適切な環境やケアによって急激に悪化する。身体状態の悪化は、脳機能、心理状態、環境などを悪化させることで、行動・心理症状（</a:t>
            </a:r>
            <a:r>
              <a:rPr lang="en-US" altLang="ja-JP" kern="100" dirty="0">
                <a:latin typeface="HGPｺﾞｼｯｸM"/>
                <a:ea typeface="ＭＳ Ｐ明朝"/>
                <a:cs typeface="Times New Roman"/>
              </a:rPr>
              <a:t>BPSD</a:t>
            </a:r>
            <a:r>
              <a:rPr lang="ja-JP" altLang="ja-JP" kern="100" dirty="0">
                <a:latin typeface="HGPｺﾞｼｯｸM"/>
                <a:ea typeface="ＭＳ Ｐ明朝"/>
                <a:cs typeface="Times New Roman"/>
              </a:rPr>
              <a:t>）の原因となる。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一般に行動・心理症状（</a:t>
            </a:r>
            <a:r>
              <a:rPr lang="en-US" altLang="ja-JP" kern="100" dirty="0">
                <a:latin typeface="HGPｺﾞｼｯｸM"/>
                <a:ea typeface="ＭＳ Ｐ明朝"/>
                <a:cs typeface="Times New Roman"/>
              </a:rPr>
              <a:t>BPSD</a:t>
            </a:r>
            <a:r>
              <a:rPr lang="ja-JP" altLang="ja-JP" kern="100" dirty="0">
                <a:latin typeface="HGPｺﾞｼｯｸM"/>
                <a:ea typeface="ＭＳ Ｐ明朝"/>
                <a:cs typeface="Times New Roman"/>
              </a:rPr>
              <a:t>）に対しては、その原因を脳機能低下の程度とその人の背景から予測して、適切なケアや介護の工夫によって、その出現を予防したり増悪を回避したりすることができる。しかし、誘発している原因によってはケアでは収まらないものがある。明らかなうつ状態やせん妄、睡眠障害であれば薬物療法を考慮する必要がでてくる。</a:t>
            </a:r>
            <a:endParaRPr lang="ja-JP" altLang="ja-JP" kern="100" dirty="0">
              <a:latin typeface="HGPｺﾞｼｯｸM"/>
              <a:cs typeface="Times New Roman"/>
            </a:endParaRPr>
          </a:p>
          <a:p>
            <a:pPr algn="just">
              <a:lnSpc>
                <a:spcPts val="2088"/>
              </a:lnSpc>
              <a:spcBef>
                <a:spcPts val="626"/>
              </a:spcBef>
              <a:spcAft>
                <a:spcPts val="0"/>
              </a:spcAft>
            </a:pPr>
            <a:r>
              <a:rPr lang="en-US" altLang="ja-JP" kern="100" dirty="0">
                <a:latin typeface="HGPｺﾞｼｯｸM"/>
                <a:cs typeface="Times New Roman"/>
              </a:rPr>
              <a:t> </a:t>
            </a:r>
            <a:endParaRPr lang="ja-JP" altLang="ja-JP" kern="100" dirty="0">
              <a:latin typeface="HGPｺﾞｼｯｸM"/>
              <a:cs typeface="Times New Roman"/>
            </a:endParaRPr>
          </a:p>
          <a:p>
            <a:pPr algn="just">
              <a:lnSpc>
                <a:spcPts val="2088"/>
              </a:lnSpc>
              <a:spcBef>
                <a:spcPts val="626"/>
              </a:spcBef>
              <a:spcAft>
                <a:spcPts val="0"/>
              </a:spcAft>
            </a:pPr>
            <a:r>
              <a:rPr lang="en-US" altLang="ja-JP" kern="100" dirty="0">
                <a:latin typeface="HGPｺﾞｼｯｸM"/>
                <a:cs typeface="Times New Roman"/>
              </a:rPr>
              <a:t> </a:t>
            </a:r>
            <a:endParaRPr lang="ja-JP" altLang="ja-JP" kern="100" dirty="0">
              <a:latin typeface="HGPｺﾞｼｯｸM"/>
              <a:cs typeface="Times New Roman"/>
            </a:endParaRPr>
          </a:p>
          <a:p>
            <a:pPr algn="just">
              <a:lnSpc>
                <a:spcPts val="2088"/>
              </a:lnSpc>
              <a:spcBef>
                <a:spcPts val="626"/>
              </a:spcBef>
              <a:spcAft>
                <a:spcPts val="0"/>
              </a:spcAft>
            </a:pPr>
            <a:r>
              <a:rPr lang="ja-JP" altLang="ja-JP" u="sng" kern="100" dirty="0">
                <a:latin typeface="HGPｺﾞｼｯｸM"/>
                <a:cs typeface="Times New Roman"/>
              </a:rPr>
              <a:t>出　典　　　　　　　　　　　　　　　　　　　　　　　　</a:t>
            </a:r>
            <a:endParaRPr lang="ja-JP" altLang="ja-JP" kern="100" dirty="0">
              <a:latin typeface="HGPｺﾞｼｯｸM"/>
              <a:cs typeface="Times New Roman"/>
            </a:endParaRPr>
          </a:p>
          <a:p>
            <a:pPr algn="just">
              <a:lnSpc>
                <a:spcPts val="1462"/>
              </a:lnSpc>
              <a:spcAft>
                <a:spcPts val="0"/>
              </a:spcAft>
            </a:pPr>
            <a:r>
              <a:rPr lang="en-US" altLang="ja-JP" kern="100" dirty="0">
                <a:latin typeface="Trebuchet MS"/>
                <a:cs typeface="Times New Roman"/>
              </a:rPr>
              <a:t>Wells CE: Dementia: Definition and description. In Dementia, Wells CE, ed.,</a:t>
            </a:r>
            <a:endParaRPr lang="ja-JP" altLang="ja-JP" kern="100" dirty="0">
              <a:latin typeface="HGPｺﾞｼｯｸM"/>
              <a:cs typeface="Times New Roman"/>
            </a:endParaRPr>
          </a:p>
          <a:p>
            <a:r>
              <a:rPr lang="en-US" altLang="ja-JP" kern="100" dirty="0">
                <a:latin typeface="Trebuchet MS"/>
                <a:ea typeface="HGPｺﾞｼｯｸM"/>
                <a:cs typeface="Times New Roman"/>
              </a:rPr>
              <a:t>FA Davis, Philadelphia, pp23, 1977.</a:t>
            </a:r>
            <a:endParaRPr lang="ja-JP" altLang="ja-JP" dirty="0"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a:noFill/>
        </p:spPr>
        <p:txBody>
          <a:bodyPr/>
          <a:lstStyle/>
          <a:p>
            <a:pPr eaLnBrk="1" hangingPunct="1"/>
            <a:endParaRPr lang="ja-JP" altLang="ja-JP"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Rot="1" noChangeAspect="1" noChangeArrowheads="1" noTextEdit="1"/>
          </p:cNvSpPr>
          <p:nvPr>
            <p:ph type="sldImg"/>
          </p:nvPr>
        </p:nvSpPr>
        <p:spPr>
          <a:xfrm>
            <a:off x="990600" y="766763"/>
            <a:ext cx="5119688" cy="3838575"/>
          </a:xfrm>
          <a:ln/>
        </p:spPr>
      </p:sp>
      <p:sp>
        <p:nvSpPr>
          <p:cNvPr id="288771" name="Rectangle 3"/>
          <p:cNvSpPr>
            <a:spLocks noGrp="1" noChangeArrowheads="1"/>
          </p:cNvSpPr>
          <p:nvPr>
            <p:ph type="body" idx="1"/>
          </p:nvPr>
        </p:nvSpPr>
        <p:spPr>
          <a:xfrm>
            <a:off x="709430" y="4862882"/>
            <a:ext cx="5680444" cy="4602693"/>
          </a:xfrm>
          <a:noFill/>
        </p:spPr>
        <p:txBody>
          <a:bodyPr lIns="95402" tIns="47701" rIns="95402" bIns="47701"/>
          <a:lstStyle/>
          <a:p>
            <a:pPr indent="159081" algn="just">
              <a:lnSpc>
                <a:spcPts val="2088"/>
              </a:lnSpc>
              <a:spcAft>
                <a:spcPts val="0"/>
              </a:spcAft>
            </a:pPr>
            <a:r>
              <a:rPr lang="ja-JP" altLang="en-US" kern="100" dirty="0" smtClean="0">
                <a:solidFill>
                  <a:srgbClr val="FF0000"/>
                </a:solidFill>
                <a:latin typeface="Century"/>
                <a:ea typeface="ＭＳ Ｐ明朝"/>
                <a:cs typeface="Times New Roman"/>
              </a:rPr>
              <a:t>網羅的項目で、論理的な配列ではない旨の注記を（</a:t>
            </a:r>
            <a:r>
              <a:rPr lang="en-US" altLang="ja-JP" kern="100" dirty="0" smtClean="0">
                <a:solidFill>
                  <a:srgbClr val="FF0000"/>
                </a:solidFill>
                <a:latin typeface="Century"/>
                <a:ea typeface="ＭＳ Ｐ明朝"/>
                <a:cs typeface="Times New Roman"/>
              </a:rPr>
              <a:t>1115</a:t>
            </a:r>
            <a:r>
              <a:rPr lang="ja-JP" altLang="en-US" kern="100" dirty="0" smtClean="0">
                <a:solidFill>
                  <a:srgbClr val="FF0000"/>
                </a:solidFill>
                <a:latin typeface="Century"/>
                <a:ea typeface="ＭＳ Ｐ明朝"/>
                <a:cs typeface="Times New Roman"/>
              </a:rPr>
              <a:t>班会議</a:t>
            </a:r>
            <a:r>
              <a:rPr lang="ja-JP" altLang="en-US" kern="100" dirty="0">
                <a:solidFill>
                  <a:srgbClr val="FF0000"/>
                </a:solidFill>
                <a:latin typeface="Century"/>
                <a:ea typeface="ＭＳ Ｐ明朝"/>
                <a:cs typeface="Times New Roman"/>
              </a:rPr>
              <a:t>）</a:t>
            </a:r>
            <a:endParaRPr lang="en-US" altLang="ja-JP" kern="100" dirty="0" smtClean="0">
              <a:solidFill>
                <a:srgbClr val="FF0000"/>
              </a:solidFill>
              <a:latin typeface="Century"/>
              <a:ea typeface="ＭＳ Ｐ明朝"/>
              <a:cs typeface="Times New Roman"/>
            </a:endParaRPr>
          </a:p>
          <a:p>
            <a:pPr indent="159081" algn="just">
              <a:lnSpc>
                <a:spcPts val="2088"/>
              </a:lnSpc>
              <a:spcAft>
                <a:spcPts val="0"/>
              </a:spcAft>
            </a:pPr>
            <a:r>
              <a:rPr lang="ja-JP" altLang="ja-JP" kern="100" dirty="0" smtClean="0">
                <a:latin typeface="Century"/>
                <a:ea typeface="ＭＳ Ｐ明朝"/>
                <a:cs typeface="Times New Roman"/>
              </a:rPr>
              <a:t>通院</a:t>
            </a:r>
            <a:r>
              <a:rPr lang="ja-JP" altLang="ja-JP" kern="100" dirty="0">
                <a:latin typeface="Century"/>
                <a:ea typeface="ＭＳ Ｐ明朝"/>
                <a:cs typeface="Times New Roman"/>
              </a:rPr>
              <a:t>外来により経過を見ていくことが多い認知症の人について、外来フォローをする際のポイントを列挙した。 </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可能な限り介護者に同伴してもらうことが必須である。親族の居ない認知症の人であっても、友人や近隣の人、ケアマネジャー等の情報提供者を探す。ご本人だけへの問診では情報は乏しい。介護者にはこの</a:t>
            </a:r>
            <a:r>
              <a:rPr lang="en-US" altLang="ja-JP" kern="100" dirty="0">
                <a:latin typeface="Century"/>
                <a:ea typeface="ＭＳ Ｐ明朝"/>
                <a:cs typeface="Times New Roman"/>
              </a:rPr>
              <a:t>2</a:t>
            </a:r>
            <a:r>
              <a:rPr lang="ja-JP" altLang="ja-JP" kern="100" dirty="0">
                <a:latin typeface="Century"/>
                <a:ea typeface="ＭＳ Ｐ明朝"/>
                <a:cs typeface="Times New Roman"/>
              </a:rPr>
              <a:t>～</a:t>
            </a:r>
            <a:r>
              <a:rPr lang="en-US" altLang="ja-JP" kern="100" dirty="0">
                <a:latin typeface="Century"/>
                <a:ea typeface="ＭＳ Ｐ明朝"/>
                <a:cs typeface="Times New Roman"/>
              </a:rPr>
              <a:t>3</a:t>
            </a:r>
            <a:r>
              <a:rPr lang="ja-JP" altLang="ja-JP" kern="100" dirty="0">
                <a:latin typeface="Century"/>
                <a:ea typeface="ＭＳ Ｐ明朝"/>
                <a:cs typeface="Times New Roman"/>
              </a:rPr>
              <a:t>ヶ月で、“できなくなったこと”や“やらなくなったこと”はないかを具体的に聴く。診断編に示した、</a:t>
            </a:r>
            <a:r>
              <a:rPr lang="en-US" altLang="ja-JP" kern="100" dirty="0">
                <a:latin typeface="Century"/>
                <a:ea typeface="ＭＳ Ｐ明朝"/>
                <a:cs typeface="Times New Roman"/>
              </a:rPr>
              <a:t>ADL</a:t>
            </a:r>
            <a:r>
              <a:rPr lang="ja-JP" altLang="ja-JP" kern="100" dirty="0">
                <a:latin typeface="Century"/>
                <a:ea typeface="ＭＳ Ｐ明朝"/>
                <a:cs typeface="Times New Roman"/>
              </a:rPr>
              <a:t>や</a:t>
            </a:r>
            <a:r>
              <a:rPr lang="en-US" altLang="ja-JP" kern="100" dirty="0">
                <a:latin typeface="Century"/>
                <a:ea typeface="ＭＳ Ｐ明朝"/>
                <a:cs typeface="Times New Roman"/>
              </a:rPr>
              <a:t>IADL</a:t>
            </a:r>
            <a:r>
              <a:rPr lang="ja-JP" altLang="ja-JP" kern="100" dirty="0">
                <a:latin typeface="Century"/>
                <a:ea typeface="ＭＳ Ｐ明朝"/>
                <a:cs typeface="Times New Roman"/>
              </a:rPr>
              <a:t>の変化や行動・心理症状（</a:t>
            </a:r>
            <a:r>
              <a:rPr lang="en-US" altLang="ja-JP" kern="100" dirty="0">
                <a:latin typeface="Century"/>
                <a:ea typeface="ＭＳ Ｐ明朝"/>
                <a:cs typeface="Times New Roman"/>
              </a:rPr>
              <a:t>BPSD</a:t>
            </a:r>
            <a:r>
              <a:rPr lang="ja-JP" altLang="ja-JP" kern="100" dirty="0">
                <a:latin typeface="Century"/>
                <a:ea typeface="ＭＳ Ｐ明朝"/>
                <a:cs typeface="Times New Roman"/>
              </a:rPr>
              <a:t>）の有無を聴く。</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ea typeface="ＭＳ Ｐ明朝"/>
                <a:cs typeface="Times New Roman"/>
              </a:rPr>
              <a:t>認知機能検査を定期的に行っておくと、経過の説明をする際に有用であるが、前述のように本人の負担には留意が必要である</a:t>
            </a:r>
            <a:r>
              <a:rPr lang="ja-JP" altLang="ja-JP" kern="100" dirty="0" smtClean="0">
                <a:ea typeface="ＭＳ Ｐ明朝"/>
                <a:cs typeface="Times New Roman"/>
              </a:rPr>
              <a:t>。</a:t>
            </a:r>
            <a:endParaRPr lang="en-US" altLang="ja-JP" kern="100" dirty="0" smtClean="0">
              <a:ea typeface="ＭＳ Ｐ明朝"/>
              <a:cs typeface="Times New Roman"/>
            </a:endParaRPr>
          </a:p>
          <a:p>
            <a:pPr indent="159081" algn="just">
              <a:lnSpc>
                <a:spcPts val="2088"/>
              </a:lnSpc>
              <a:spcAft>
                <a:spcPts val="0"/>
              </a:spcAft>
            </a:pPr>
            <a:r>
              <a:rPr lang="ja-JP" altLang="ja-JP" kern="100" dirty="0" smtClean="0">
                <a:latin typeface="Century"/>
                <a:ea typeface="ＭＳ Ｐ明朝"/>
                <a:cs typeface="Times New Roman"/>
              </a:rPr>
              <a:t>行動</a:t>
            </a:r>
            <a:r>
              <a:rPr lang="ja-JP" altLang="ja-JP" kern="100" dirty="0">
                <a:latin typeface="Century"/>
                <a:ea typeface="ＭＳ Ｐ明朝"/>
                <a:cs typeface="Times New Roman"/>
              </a:rPr>
              <a:t>・心理症状（</a:t>
            </a:r>
            <a:r>
              <a:rPr lang="en-US" altLang="ja-JP" kern="100" dirty="0">
                <a:latin typeface="Century"/>
                <a:ea typeface="ＭＳ Ｐ明朝"/>
                <a:cs typeface="Times New Roman"/>
              </a:rPr>
              <a:t>BPSD</a:t>
            </a:r>
            <a:r>
              <a:rPr lang="ja-JP" altLang="ja-JP" kern="100" dirty="0">
                <a:latin typeface="Century"/>
                <a:ea typeface="ＭＳ Ｐ明朝"/>
                <a:cs typeface="Times New Roman"/>
              </a:rPr>
              <a:t>）では過活動症状は訴えやすいが、無為や抑うつは自発的には訴えないことがある。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身体疾患の発現には常に注意を払う必要がある。発熱では肺炎や尿路感染症以外に蜂窩織炎に注意が必要であり、褥瘡や疥癬、帯状疱疹といった皮膚疾患が痛みや、かゆみの原因となっていることがある。また耳垢栓塞が聴力低下の原因になっていることがあり、高齢者であっても可逆性の聴力障害を見逃さないことが大切であ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コリンエステラーゼ阻害薬（塩酸ドネペジル等）やＮＭＤＡ受容体拮抗薬（メマンチン）を処方している場合には、重篤でなくても副作用に注意すべきである。</a:t>
            </a:r>
            <a:endParaRPr lang="ja-JP" altLang="ja-JP" kern="100" dirty="0">
              <a:latin typeface="Century"/>
              <a:ea typeface="ＭＳ 明朝"/>
              <a:cs typeface="Times New Roman"/>
            </a:endParaRPr>
          </a:p>
          <a:p>
            <a:r>
              <a:rPr lang="ja-JP" altLang="ja-JP" kern="100" dirty="0">
                <a:ea typeface="ＭＳ Ｐ明朝"/>
                <a:cs typeface="Times New Roman"/>
              </a:rPr>
              <a:t>また、外来で経過を診ていく際には、入院が必要になったり、介護者が入院してしまうといった事態も起こりうる。その場合の相談先や連携先をあらかじめ探しておき、情報を持っていることも重要である。 </a:t>
            </a:r>
            <a:endParaRPr lang="ja-JP" altLang="ja-JP" dirty="0"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20" name="Rectangle 2"/>
          <p:cNvSpPr>
            <a:spLocks noGrp="1" noRot="1" noChangeAspect="1" noChangeArrowheads="1" noTextEdit="1"/>
          </p:cNvSpPr>
          <p:nvPr>
            <p:ph type="sldImg"/>
          </p:nvPr>
        </p:nvSpPr>
        <p:spPr>
          <a:xfrm>
            <a:off x="1001713" y="768350"/>
            <a:ext cx="5119687" cy="3838575"/>
          </a:xfrm>
          <a:ln/>
        </p:spPr>
      </p:sp>
      <p:sp>
        <p:nvSpPr>
          <p:cNvPr id="290821" name="Rectangle 3"/>
          <p:cNvSpPr>
            <a:spLocks noGrp="1" noChangeArrowheads="1"/>
          </p:cNvSpPr>
          <p:nvPr>
            <p:ph type="body" idx="1"/>
          </p:nvPr>
        </p:nvSpPr>
        <p:spPr>
          <a:xfrm>
            <a:off x="709430" y="4862882"/>
            <a:ext cx="5680444" cy="4602693"/>
          </a:xfrm>
          <a:noFill/>
        </p:spPr>
        <p:txBody>
          <a:bodyPr lIns="95376" tIns="47688" rIns="95376" bIns="47688"/>
          <a:lstStyle/>
          <a:p>
            <a:pPr marL="174988" indent="-174988" algn="just">
              <a:lnSpc>
                <a:spcPts val="2088"/>
              </a:lnSpc>
              <a:spcAft>
                <a:spcPts val="0"/>
              </a:spcAft>
            </a:pPr>
            <a:r>
              <a:rPr lang="en-US" altLang="ja-JP" kern="100" dirty="0">
                <a:latin typeface="ＭＳ Ｐ明朝"/>
                <a:ea typeface="ＭＳ 明朝"/>
                <a:cs typeface="Times New Roman"/>
              </a:rPr>
              <a:t>1</a:t>
            </a:r>
            <a:r>
              <a:rPr lang="ja-JP" altLang="ja-JP" kern="100" dirty="0" err="1">
                <a:latin typeface="Century"/>
                <a:ea typeface="ＭＳ Ｐ明朝"/>
                <a:cs typeface="Times New Roman"/>
              </a:rPr>
              <a:t>．</a:t>
            </a:r>
            <a:r>
              <a:rPr lang="ja-JP" altLang="ja-JP" kern="100" dirty="0">
                <a:latin typeface="Century"/>
                <a:ea typeface="ＭＳ Ｐ明朝"/>
                <a:cs typeface="Times New Roman"/>
              </a:rPr>
              <a:t>認知症の人は、かつては何もわからない、何も感じない人であるかのようにみなされていたことがあったが、内部には深刻な不安を抱えていたり、自信を失ったりしていることが多い。そのために感情的に不安定になりやすいことを家族にも理解していただくとよい。（参考資料：</a:t>
            </a:r>
            <a:r>
              <a:rPr lang="en-US" altLang="ja-JP" kern="100" dirty="0">
                <a:latin typeface="Century"/>
                <a:ea typeface="ＭＳ Ｐ明朝"/>
                <a:cs typeface="Times New Roman"/>
              </a:rPr>
              <a:t>13</a:t>
            </a:r>
            <a:r>
              <a:rPr lang="ja-JP" altLang="ja-JP" kern="100" dirty="0">
                <a:latin typeface="Century"/>
                <a:ea typeface="ＭＳ Ｐ明朝"/>
                <a:cs typeface="Times New Roman"/>
              </a:rPr>
              <a:t>）</a:t>
            </a:r>
            <a:endParaRPr lang="ja-JP" altLang="ja-JP" kern="100" dirty="0">
              <a:latin typeface="Century"/>
              <a:ea typeface="ＭＳ 明朝"/>
              <a:cs typeface="Times New Roman"/>
            </a:endParaRPr>
          </a:p>
          <a:p>
            <a:pPr marL="174988" indent="-174988" algn="just">
              <a:lnSpc>
                <a:spcPts val="2088"/>
              </a:lnSpc>
              <a:spcAft>
                <a:spcPts val="0"/>
              </a:spcAft>
            </a:pPr>
            <a:r>
              <a:rPr lang="en-US" altLang="ja-JP" kern="100" dirty="0">
                <a:latin typeface="ＭＳ Ｐ明朝"/>
                <a:ea typeface="ＭＳ 明朝"/>
                <a:cs typeface="Times New Roman"/>
              </a:rPr>
              <a:t>2</a:t>
            </a:r>
            <a:r>
              <a:rPr lang="ja-JP" altLang="ja-JP" kern="100" dirty="0" err="1">
                <a:latin typeface="Century"/>
                <a:ea typeface="ＭＳ Ｐ明朝"/>
                <a:cs typeface="Times New Roman"/>
              </a:rPr>
              <a:t>．</a:t>
            </a:r>
            <a:r>
              <a:rPr lang="ja-JP" altLang="ja-JP" kern="100" dirty="0">
                <a:latin typeface="Century"/>
                <a:ea typeface="ＭＳ Ｐ明朝"/>
                <a:cs typeface="Times New Roman"/>
              </a:rPr>
              <a:t>認知症の人は主介護者として最も懸命に介護している人に対してつらくあたることが多い。反対に第三者やたまに顔をあわせる人には驚くほど愛想よくふるまうことがある。このため周囲の人から理解されず、主介護者の孤立感を深めることになりがちである。</a:t>
            </a:r>
            <a:endParaRPr lang="ja-JP" altLang="ja-JP" kern="100" dirty="0">
              <a:latin typeface="Century"/>
              <a:ea typeface="ＭＳ 明朝"/>
              <a:cs typeface="Times New Roman"/>
            </a:endParaRPr>
          </a:p>
          <a:p>
            <a:pPr marL="174988" indent="-174988" algn="just">
              <a:lnSpc>
                <a:spcPts val="2088"/>
              </a:lnSpc>
              <a:spcAft>
                <a:spcPts val="0"/>
              </a:spcAft>
            </a:pPr>
            <a:r>
              <a:rPr lang="en-US" altLang="ja-JP" kern="100" dirty="0">
                <a:latin typeface="ＭＳ Ｐ明朝"/>
                <a:ea typeface="ＭＳ 明朝"/>
                <a:cs typeface="Times New Roman"/>
              </a:rPr>
              <a:t>3</a:t>
            </a:r>
            <a:r>
              <a:rPr lang="ja-JP" altLang="ja-JP" kern="100" dirty="0" err="1">
                <a:latin typeface="Century"/>
                <a:ea typeface="ＭＳ Ｐ明朝"/>
                <a:cs typeface="Times New Roman"/>
              </a:rPr>
              <a:t>．</a:t>
            </a:r>
            <a:r>
              <a:rPr lang="ja-JP" altLang="ja-JP" kern="100" dirty="0">
                <a:latin typeface="Century"/>
                <a:ea typeface="ＭＳ Ｐ明朝"/>
                <a:cs typeface="Times New Roman"/>
              </a:rPr>
              <a:t>記憶や判断力、意思を伝える能力は低下していても、感情面は比較的保たれていることが多い。具体的な体験内容は忘れてしまっても、いやな思いをした、つらい思いをしたという感情は残ることがある。接するときの態度や口調には注意することが必要であり、わかってもらいたいあまり一所懸命説明や説得をすると、認知症の人は「叱られている」と感じることがあり、孤独感を深め、行動・心理症状（</a:t>
            </a:r>
            <a:r>
              <a:rPr lang="en-US" altLang="ja-JP" kern="100" dirty="0">
                <a:latin typeface="Century"/>
                <a:ea typeface="ＭＳ Ｐ明朝"/>
                <a:cs typeface="Times New Roman"/>
              </a:rPr>
              <a:t>BPSD</a:t>
            </a:r>
            <a:r>
              <a:rPr lang="ja-JP" altLang="ja-JP" kern="100" dirty="0">
                <a:latin typeface="Century"/>
                <a:ea typeface="ＭＳ Ｐ明朝"/>
                <a:cs typeface="Times New Roman"/>
              </a:rPr>
              <a:t>）が現れる背景になることがある。</a:t>
            </a:r>
            <a:endParaRPr lang="ja-JP" altLang="ja-JP" kern="100" dirty="0">
              <a:latin typeface="Century"/>
              <a:ea typeface="ＭＳ 明朝"/>
              <a:cs typeface="Times New Roman"/>
            </a:endParaRPr>
          </a:p>
          <a:p>
            <a:pPr marL="174988" indent="-174988" algn="just">
              <a:lnSpc>
                <a:spcPts val="2088"/>
              </a:lnSpc>
              <a:spcBef>
                <a:spcPts val="626"/>
              </a:spcBef>
              <a:spcAft>
                <a:spcPts val="0"/>
              </a:spcAft>
            </a:pPr>
            <a:r>
              <a:rPr lang="en-US" altLang="ja-JP" kern="100" dirty="0">
                <a:latin typeface="ＭＳ Ｐ明朝"/>
                <a:ea typeface="ＭＳ 明朝"/>
                <a:cs typeface="Times New Roman"/>
              </a:rPr>
              <a:t>4</a:t>
            </a:r>
            <a:r>
              <a:rPr lang="ja-JP" altLang="ja-JP" kern="100" dirty="0" err="1">
                <a:latin typeface="Century"/>
                <a:ea typeface="ＭＳ Ｐ明朝"/>
                <a:cs typeface="Times New Roman"/>
              </a:rPr>
              <a:t>．</a:t>
            </a:r>
            <a:r>
              <a:rPr lang="ja-JP" altLang="ja-JP" kern="100" dirty="0">
                <a:latin typeface="Century"/>
                <a:ea typeface="ＭＳ Ｐ明朝"/>
                <a:cs typeface="Times New Roman"/>
              </a:rPr>
              <a:t>行動・心理症状（</a:t>
            </a:r>
            <a:r>
              <a:rPr lang="en-US" altLang="ja-JP" kern="100" dirty="0">
                <a:latin typeface="Century"/>
                <a:ea typeface="ＭＳ Ｐ明朝"/>
                <a:cs typeface="Times New Roman"/>
              </a:rPr>
              <a:t>BPSD</a:t>
            </a:r>
            <a:r>
              <a:rPr lang="ja-JP" altLang="ja-JP" kern="100" dirty="0">
                <a:latin typeface="Century"/>
                <a:ea typeface="ＭＳ Ｐ明朝"/>
                <a:cs typeface="Times New Roman"/>
              </a:rPr>
              <a:t>）の多くは、認知機能障害の特性とともに本人の身体状態（脱水、不眠、便秘、痛み、感染症等）、使用している薬剤、過去の生活史や現在の生活環境などをもとに考えると理解できる場合が少なくない。「認知症の人のためのケアマネジメントセンター方式」の利用も理解の助けになる。</a:t>
            </a:r>
            <a:r>
              <a:rPr lang="ja-JP" altLang="ja-JP" dirty="0">
                <a:latin typeface="Century"/>
                <a:ea typeface="ＭＳ Ｐ明朝"/>
                <a:cs typeface="Times New Roman"/>
              </a:rPr>
              <a:t>（参考資料：</a:t>
            </a:r>
            <a:r>
              <a:rPr lang="en-US" altLang="ja-JP" dirty="0">
                <a:latin typeface="Century"/>
                <a:ea typeface="ＭＳ Ｐ明朝"/>
                <a:cs typeface="Times New Roman"/>
              </a:rPr>
              <a:t>9</a:t>
            </a:r>
            <a:r>
              <a:rPr lang="ja-JP" altLang="ja-JP" dirty="0">
                <a:latin typeface="Century"/>
                <a:ea typeface="ＭＳ Ｐ明朝"/>
                <a:cs typeface="Times New Roman"/>
              </a:rPr>
              <a:t>～</a:t>
            </a:r>
            <a:r>
              <a:rPr lang="en-US" altLang="ja-JP" dirty="0">
                <a:latin typeface="Century"/>
                <a:ea typeface="ＭＳ Ｐ明朝"/>
                <a:cs typeface="Times New Roman"/>
              </a:rPr>
              <a:t>11</a:t>
            </a:r>
            <a:r>
              <a:rPr lang="ja-JP" altLang="ja-JP" dirty="0">
                <a:latin typeface="Century"/>
                <a:ea typeface="ＭＳ Ｐ明朝"/>
                <a:cs typeface="Times New Roman"/>
              </a:rPr>
              <a:t>）</a:t>
            </a:r>
            <a:endParaRPr lang="ja-JP" altLang="ja-JP" kern="100" dirty="0">
              <a:latin typeface="Century"/>
              <a:ea typeface="ＭＳ 明朝"/>
              <a:cs typeface="Times New Roman"/>
            </a:endParaRPr>
          </a:p>
          <a:p>
            <a:pPr marL="174988" indent="-174988" algn="just">
              <a:lnSpc>
                <a:spcPts val="2088"/>
              </a:lnSpc>
              <a:spcAft>
                <a:spcPts val="0"/>
              </a:spcAft>
            </a:pPr>
            <a:r>
              <a:rPr lang="en-US" altLang="ja-JP" kern="100" dirty="0">
                <a:latin typeface="ＭＳ Ｐ明朝"/>
                <a:ea typeface="ＭＳ 明朝"/>
                <a:cs typeface="Times New Roman"/>
              </a:rPr>
              <a:t>5</a:t>
            </a:r>
            <a:r>
              <a:rPr lang="ja-JP" altLang="ja-JP" kern="100" dirty="0" err="1">
                <a:latin typeface="Century"/>
                <a:ea typeface="ＭＳ Ｐ明朝"/>
                <a:cs typeface="Times New Roman"/>
              </a:rPr>
              <a:t>．</a:t>
            </a:r>
            <a:r>
              <a:rPr lang="ja-JP" altLang="ja-JP" kern="100" dirty="0">
                <a:latin typeface="Century"/>
                <a:ea typeface="ＭＳ Ｐ明朝"/>
                <a:cs typeface="Times New Roman"/>
              </a:rPr>
              <a:t>認知症の人は体調の変化を様々なサインとして出してくる。いつもと様子が違うときは身体合併症の可能性を常に念頭におく必要がある。</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Rot="1" noChangeAspect="1" noChangeArrowheads="1" noTextEdit="1"/>
          </p:cNvSpPr>
          <p:nvPr>
            <p:ph type="sldImg"/>
          </p:nvPr>
        </p:nvSpPr>
        <p:spPr>
          <a:xfrm>
            <a:off x="1001713" y="768350"/>
            <a:ext cx="5119687" cy="3838575"/>
          </a:xfrm>
          <a:ln/>
        </p:spPr>
      </p:sp>
      <p:sp>
        <p:nvSpPr>
          <p:cNvPr id="292867" name="Rectangle 3"/>
          <p:cNvSpPr>
            <a:spLocks noGrp="1" noChangeArrowheads="1"/>
          </p:cNvSpPr>
          <p:nvPr>
            <p:ph type="body" idx="1"/>
          </p:nvPr>
        </p:nvSpPr>
        <p:spPr>
          <a:xfrm>
            <a:off x="945349" y="4861236"/>
            <a:ext cx="5208606" cy="4604341"/>
          </a:xfrm>
          <a:noFill/>
        </p:spPr>
        <p:txBody>
          <a:bodyPr lIns="95376" tIns="47688" rIns="95376" bIns="47688"/>
          <a:lstStyle/>
          <a:p>
            <a:pPr indent="159081" algn="just">
              <a:lnSpc>
                <a:spcPts val="2088"/>
              </a:lnSpc>
              <a:spcAft>
                <a:spcPts val="0"/>
              </a:spcAft>
            </a:pPr>
            <a:r>
              <a:rPr lang="ja-JP" altLang="ja-JP" kern="100" dirty="0">
                <a:latin typeface="Century"/>
                <a:ea typeface="ＭＳ Ｐ明朝"/>
                <a:cs typeface="Times New Roman"/>
              </a:rPr>
              <a:t>もの忘れがあっても、できるだけ住み慣れた地域で安心して暮らし続けられるように、身体疾患に対する治療、必要時の専門医への紹介、相談に応じるなど、かかりつけ医としてできる限りの治療や支援を行うことを伝え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認知症の全経過を通じて、本人の気持ちに配慮した対応が求められる。認知症の初期の人は、もの忘れの自覚は強く、生活上のトラブルも増えていくため、自信を失ったり、抑うつ的になることが多い。そこで、もの忘れを自覚する辛さを受け止め、残された能力が十分あることを伝え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発症初期にはもちろんだが、認知症がかなり進行しても会話に対する理解力は残っていることも多い。本人が同席しているところで、「症状がひどくなってきたね」など、本人が聞いて不安になるような病状説明は避け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できることや得意なことをみつけて家庭内での役割を持ってもらうことや、可能な範囲での社会参加、介護保険サービスの利用などによって、自己効力感を高め、情緒の安定、今ある能力の維持、対人交流・社会性の促進などをはかる。できないことはプライドを傷つけないようさりげなく援助することが望ましい。</a:t>
            </a:r>
            <a:endParaRPr lang="ja-JP" altLang="ja-JP" kern="100" dirty="0">
              <a:latin typeface="Century"/>
              <a:ea typeface="ＭＳ 明朝"/>
              <a:cs typeface="Times New Roman"/>
            </a:endParaRPr>
          </a:p>
          <a:p>
            <a:r>
              <a:rPr lang="ja-JP" altLang="ja-JP" kern="100" dirty="0">
                <a:ea typeface="ＭＳ Ｐ明朝"/>
                <a:cs typeface="Times New Roman"/>
              </a:rPr>
              <a:t>また、認知症の人は自分の身体的不調を適切に伝えられず、治療の開始が遅れがちであることに留意し、身体疾患を見逃さないように注意する。</a:t>
            </a:r>
            <a:endParaRPr lang="ja-JP" altLang="ja-JP" dirty="0"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Rot="1" noChangeAspect="1" noChangeArrowheads="1" noTextEdit="1"/>
          </p:cNvSpPr>
          <p:nvPr>
            <p:ph type="sldImg"/>
          </p:nvPr>
        </p:nvSpPr>
        <p:spPr>
          <a:xfrm>
            <a:off x="1001713" y="768350"/>
            <a:ext cx="5119687" cy="3838575"/>
          </a:xfrm>
          <a:ln/>
        </p:spPr>
      </p:sp>
      <p:sp>
        <p:nvSpPr>
          <p:cNvPr id="294915" name="Rectangle 3"/>
          <p:cNvSpPr>
            <a:spLocks noGrp="1" noChangeArrowheads="1"/>
          </p:cNvSpPr>
          <p:nvPr>
            <p:ph type="body" idx="1"/>
          </p:nvPr>
        </p:nvSpPr>
        <p:spPr>
          <a:xfrm>
            <a:off x="945349" y="4861236"/>
            <a:ext cx="5208606" cy="4604341"/>
          </a:xfrm>
          <a:noFill/>
        </p:spPr>
        <p:txBody>
          <a:bodyPr lIns="95376" tIns="47688" rIns="95376" bIns="47688"/>
          <a:lstStyle/>
          <a:p>
            <a:pPr indent="159081" algn="just">
              <a:lnSpc>
                <a:spcPts val="2088"/>
              </a:lnSpc>
              <a:spcAft>
                <a:spcPts val="0"/>
              </a:spcAft>
            </a:pPr>
            <a:r>
              <a:rPr lang="ja-JP" altLang="ja-JP" kern="100" dirty="0">
                <a:latin typeface="Century"/>
                <a:ea typeface="ＭＳ Ｐ明朝"/>
                <a:cs typeface="Times New Roman"/>
              </a:rPr>
              <a:t>認知症の人の在宅ケアを支えるために、かかりつけ医が、専門医、ケアマネジャーやケアスタッフなどと協力体制をとり、困ったときには相談に乗ることを伝えておくことは、介護家族への精神的な支えになる。また、社会資源を上手に活用することが介護負担の軽減につながり、ひいては本人のためにもなることを伝え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介護負担や不安を軽減するように、（長時間ではなくても）介護者の話を穏やかに、かつ真摯に聴く。たとえ介護者が認知症の本人に対して好ましくない対応をしている場合でも、否定することなく介護の労をねぎらいつつ、本人の自尊心を傷つけない対応をする方が症状を落ち着かせ、結局は介護が楽になることを伝え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介護者にとって、介護仲間の存在を知り、お互いに助け合うことは、専門職の支援と同様大きな支えとなる。</a:t>
            </a:r>
            <a:endParaRPr lang="ja-JP" altLang="ja-JP" kern="100" dirty="0">
              <a:latin typeface="Century"/>
              <a:ea typeface="ＭＳ 明朝"/>
              <a:cs typeface="Times New Roman"/>
            </a:endParaRPr>
          </a:p>
          <a:p>
            <a:r>
              <a:rPr lang="ja-JP" altLang="ja-JP" kern="100" dirty="0">
                <a:ea typeface="ＭＳ Ｐ明朝"/>
                <a:cs typeface="Times New Roman"/>
              </a:rPr>
              <a:t>身体疾患の治療は、治療薬の投与回数を減らす、訪問診療や往診をするなど、介護家族の負担が少ない方法をとる。</a:t>
            </a:r>
            <a:endParaRPr lang="ja-JP" altLang="ja-JP" dirty="0"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Rot="1" noChangeAspect="1" noChangeArrowheads="1" noTextEdit="1"/>
          </p:cNvSpPr>
          <p:nvPr>
            <p:ph type="sldImg"/>
          </p:nvPr>
        </p:nvSpPr>
        <p:spPr>
          <a:xfrm>
            <a:off x="1001713" y="768350"/>
            <a:ext cx="5119687" cy="3838575"/>
          </a:xfrm>
          <a:ln/>
        </p:spPr>
      </p:sp>
      <p:sp>
        <p:nvSpPr>
          <p:cNvPr id="296963" name="Rectangle 3"/>
          <p:cNvSpPr>
            <a:spLocks noGrp="1" noChangeArrowheads="1"/>
          </p:cNvSpPr>
          <p:nvPr>
            <p:ph type="body" idx="1"/>
          </p:nvPr>
        </p:nvSpPr>
        <p:spPr>
          <a:xfrm>
            <a:off x="709430" y="4862882"/>
            <a:ext cx="5680444" cy="4602693"/>
          </a:xfrm>
          <a:noFill/>
        </p:spPr>
        <p:txBody>
          <a:bodyPr lIns="95376" tIns="47688" rIns="95376" bIns="47688"/>
          <a:lstStyle/>
          <a:p>
            <a:pPr marL="1326" indent="159081" algn="just">
              <a:lnSpc>
                <a:spcPts val="2088"/>
              </a:lnSpc>
              <a:spcAft>
                <a:spcPts val="0"/>
              </a:spcAft>
            </a:pPr>
            <a:r>
              <a:rPr lang="ja-JP" altLang="ja-JP" kern="100" dirty="0">
                <a:latin typeface="Century"/>
                <a:ea typeface="ＭＳ Ｐ明朝"/>
                <a:cs typeface="Times New Roman"/>
              </a:rPr>
              <a:t>認知症の告知は確実に認知症の診断がなされた後に行うべきであり、本人の受け入れ、心理状態を考えて行うべきである。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告知の時期については可能な限り早期、つまり本人の意思能力や判断能力がある程度は保たれている時期に診断をすることができれば、本人に診断を含めた病気の説明をすることが可能となる。このような時期であれば任意後見制度を利用し、本人の自己決定を尊重することもできる。将来はこのような方向に臨床現場が進むであろうことは容易に想像できるが、現時点ではかかりつけ医を含めた関係者の間で十分なコンセンサスが得られていないという現状がある。</a:t>
            </a:r>
            <a:endParaRPr lang="ja-JP" altLang="ja-JP" kern="100" dirty="0">
              <a:latin typeface="Century"/>
              <a:ea typeface="ＭＳ 明朝"/>
              <a:cs typeface="Times New Roman"/>
            </a:endParaRPr>
          </a:p>
          <a:p>
            <a:pPr algn="just">
              <a:lnSpc>
                <a:spcPts val="2088"/>
              </a:lnSpc>
              <a:spcAft>
                <a:spcPts val="0"/>
              </a:spcAft>
            </a:pPr>
            <a:r>
              <a:rPr lang="ja-JP" altLang="ja-JP" kern="100" dirty="0" smtClean="0">
                <a:latin typeface="Century"/>
                <a:ea typeface="ＭＳ Ｐ明朝"/>
                <a:cs typeface="Times New Roman"/>
              </a:rPr>
              <a:t>告知</a:t>
            </a:r>
            <a:r>
              <a:rPr lang="ja-JP" altLang="ja-JP" kern="100" dirty="0">
                <a:latin typeface="Century"/>
                <a:ea typeface="ＭＳ Ｐ明朝"/>
                <a:cs typeface="Times New Roman"/>
              </a:rPr>
              <a:t>した後もうつや生活の変化、心理状態に注意しつつ、場合によってはカウンセリングや心理的ケアが必要になる場合もあり、こうしたことに配慮しつつ、診療を継続する必要がある</a:t>
            </a:r>
            <a:r>
              <a:rPr lang="ja-JP" altLang="ja-JP" kern="100" dirty="0" smtClean="0">
                <a:latin typeface="Century"/>
                <a:ea typeface="ＭＳ Ｐ明朝"/>
                <a:cs typeface="Times New Roman"/>
              </a:rPr>
              <a:t>。</a:t>
            </a:r>
            <a:endParaRPr lang="en-US" altLang="ja-JP" kern="100" dirty="0" smtClean="0">
              <a:latin typeface="Century"/>
              <a:ea typeface="ＭＳ Ｐ明朝"/>
              <a:cs typeface="Times New Roman"/>
            </a:endParaRPr>
          </a:p>
          <a:p>
            <a:pPr algn="just">
              <a:lnSpc>
                <a:spcPts val="2088"/>
              </a:lnSpc>
              <a:spcAft>
                <a:spcPts val="0"/>
              </a:spcAft>
            </a:pPr>
            <a:r>
              <a:rPr lang="ja-JP" altLang="ja-JP" kern="100" dirty="0" smtClean="0">
                <a:latin typeface="Century"/>
                <a:ea typeface="ＭＳ Ｐ明朝"/>
                <a:cs typeface="Times New Roman"/>
              </a:rPr>
              <a:t>医師</a:t>
            </a:r>
            <a:r>
              <a:rPr lang="ja-JP" altLang="ja-JP" kern="100" dirty="0">
                <a:latin typeface="Century"/>
                <a:ea typeface="ＭＳ Ｐ明朝"/>
                <a:cs typeface="Times New Roman"/>
              </a:rPr>
              <a:t>の診療は、法律的には準委任契約、医療診療契約とされるが、本人の自己決定権（どのような治療行為を受けていくか、または 受けないか等）の観点からは、医師には、「（診療進捗に関する）報告義務」や「病状等の開示義務」があると考えることができる。</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r>
              <a:rPr lang="ja-JP" altLang="ja-JP" kern="100" dirty="0">
                <a:latin typeface="Century"/>
                <a:ea typeface="ＭＳ Ｐ明朝"/>
                <a:cs typeface="Times New Roman"/>
              </a:rPr>
              <a:t>認知症に限らず、告知が本人の自己決定権を保障するための情報開示・情報提供の意味を持つことを考えれば、治療の継続という面においても重要なプロセスであるといえる。</a:t>
            </a:r>
            <a:endParaRPr lang="ja-JP" altLang="ja-JP" kern="100" dirty="0">
              <a:latin typeface="Century"/>
              <a:ea typeface="ＭＳ 明朝"/>
              <a:cs typeface="Times New Roman"/>
            </a:endParaRPr>
          </a:p>
          <a:p>
            <a:r>
              <a:rPr lang="en-US" altLang="ja-JP" kern="100" dirty="0">
                <a:latin typeface="ＭＳ Ｐ明朝"/>
                <a:cs typeface="Times New Roman"/>
              </a:rPr>
              <a:t>  </a:t>
            </a:r>
            <a:r>
              <a:rPr lang="ja-JP" altLang="ja-JP" kern="100" dirty="0">
                <a:ea typeface="ＭＳ Ｐ明朝"/>
                <a:cs typeface="Times New Roman"/>
              </a:rPr>
              <a:t>もっとも、全ての認知症の人、全ての状況に当てはまるものではなく、例えば、本人が告知に耐えられない精神状態である場合などは、告知を控えるということもありうる。</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Rot="1" noChangeAspect="1" noChangeArrowheads="1" noTextEdit="1"/>
          </p:cNvSpPr>
          <p:nvPr>
            <p:ph type="sldImg"/>
          </p:nvPr>
        </p:nvSpPr>
        <p:spPr>
          <a:xfrm>
            <a:off x="998538" y="766763"/>
            <a:ext cx="5121275" cy="3840162"/>
          </a:xfrm>
          <a:ln/>
        </p:spPr>
      </p:sp>
      <p:sp>
        <p:nvSpPr>
          <p:cNvPr id="299011" name="Rectangle 3"/>
          <p:cNvSpPr>
            <a:spLocks noGrp="1" noChangeArrowheads="1"/>
          </p:cNvSpPr>
          <p:nvPr>
            <p:ph type="body" idx="1"/>
          </p:nvPr>
        </p:nvSpPr>
        <p:spPr>
          <a:xfrm>
            <a:off x="709430" y="4861235"/>
            <a:ext cx="5680444" cy="4605988"/>
          </a:xfrm>
          <a:noFill/>
        </p:spPr>
        <p:txBody>
          <a:bodyPr lIns="95394" tIns="47698" rIns="95394" bIns="47698"/>
          <a:lstStyle/>
          <a:p>
            <a:pPr eaLnBrk="1" hangingPunct="1"/>
            <a:endParaRPr lang="ja-JP" altLang="ja-JP"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9081" algn="just">
              <a:lnSpc>
                <a:spcPts val="2088"/>
              </a:lnSpc>
              <a:spcAft>
                <a:spcPts val="0"/>
              </a:spcAft>
            </a:pPr>
            <a:r>
              <a:rPr lang="ja-JP" altLang="en-US" kern="100" dirty="0" smtClean="0">
                <a:latin typeface="HGPｺﾞｼｯｸM"/>
                <a:ea typeface="ＭＳ Ｐ明朝"/>
                <a:cs typeface="Times New Roman"/>
              </a:rPr>
              <a:t>（再掲）</a:t>
            </a:r>
            <a:endParaRPr lang="en-US" altLang="ja-JP" kern="100" dirty="0" smtClean="0">
              <a:latin typeface="HGPｺﾞｼｯｸM"/>
              <a:ea typeface="ＭＳ Ｐ明朝"/>
              <a:cs typeface="Times New Roman"/>
            </a:endParaRPr>
          </a:p>
          <a:p>
            <a:pPr indent="159081" algn="just">
              <a:lnSpc>
                <a:spcPts val="2088"/>
              </a:lnSpc>
              <a:spcAft>
                <a:spcPts val="0"/>
              </a:spcAft>
            </a:pPr>
            <a:r>
              <a:rPr lang="ja-JP" altLang="ja-JP" kern="100" dirty="0" smtClean="0">
                <a:latin typeface="HGPｺﾞｼｯｸM"/>
                <a:ea typeface="ＭＳ Ｐ明朝"/>
                <a:cs typeface="Times New Roman"/>
              </a:rPr>
              <a:t>かかりつけ</a:t>
            </a:r>
            <a:r>
              <a:rPr lang="ja-JP" altLang="ja-JP" kern="100" dirty="0">
                <a:latin typeface="HGPｺﾞｼｯｸM"/>
                <a:ea typeface="ＭＳ Ｐ明朝"/>
                <a:cs typeface="Times New Roman"/>
              </a:rPr>
              <a:t>医にとって多職種との連携を図ることの第一の意味は、生活上の状況に関する情報を得られることにある。認知症の診断には生活状況に関する情報が欠かせないことおよび介護者から得られる情報は不十分なことが少なくないことを考えれば明らかであろう。</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特に最近増加が指摘されている独居世帯では、多職種との連携なしに診断はおろか治療さえままならない。かかりつけ医が行うことができる介入の大きな部分に薬物療法があるが、独居例では認知症の重症度が軽度であっても服薬の管理を期待することはできず、多職種とのチームワークなしに薬物療法を行い、服薬の確認をすることができない。</a:t>
            </a:r>
            <a:endParaRPr lang="ja-JP" altLang="ja-JP" kern="100" dirty="0">
              <a:latin typeface="HGPｺﾞｼｯｸM"/>
              <a:cs typeface="Times New Roman"/>
            </a:endParaRPr>
          </a:p>
          <a:p>
            <a:endParaRPr kumimoji="1" lang="ja-JP" altLang="en-US" dirty="0"/>
          </a:p>
        </p:txBody>
      </p:sp>
    </p:spTree>
    <p:extLst>
      <p:ext uri="{BB962C8B-B14F-4D97-AF65-F5344CB8AC3E}">
        <p14:creationId xmlns:p14="http://schemas.microsoft.com/office/powerpoint/2010/main" val="639507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Rot="1" noChangeAspect="1" noChangeArrowheads="1" noTextEdit="1"/>
          </p:cNvSpPr>
          <p:nvPr>
            <p:ph type="sldImg"/>
          </p:nvPr>
        </p:nvSpPr>
        <p:spPr>
          <a:ln/>
        </p:spPr>
      </p:sp>
      <p:sp>
        <p:nvSpPr>
          <p:cNvPr id="301059" name="Rectangle 3"/>
          <p:cNvSpPr>
            <a:spLocks noGrp="1" noChangeArrowheads="1"/>
          </p:cNvSpPr>
          <p:nvPr>
            <p:ph type="body" idx="1"/>
          </p:nvPr>
        </p:nvSpPr>
        <p:spPr>
          <a:noFill/>
        </p:spPr>
        <p:txBody>
          <a:bodyPr/>
          <a:lstStyle/>
          <a:p>
            <a:pPr eaLnBrk="1" hangingPunct="1"/>
            <a:endParaRPr lang="ja-JP" altLang="ja-JP"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Rot="1" noChangeAspect="1" noChangeArrowheads="1" noTextEdit="1"/>
          </p:cNvSpPr>
          <p:nvPr>
            <p:ph type="sldImg"/>
          </p:nvPr>
        </p:nvSpPr>
        <p:spPr>
          <a:xfrm>
            <a:off x="998538" y="766763"/>
            <a:ext cx="5121275" cy="3840162"/>
          </a:xfrm>
          <a:ln/>
        </p:spPr>
      </p:sp>
      <p:sp>
        <p:nvSpPr>
          <p:cNvPr id="302083" name="Rectangle 3"/>
          <p:cNvSpPr>
            <a:spLocks noGrp="1" noChangeArrowheads="1"/>
          </p:cNvSpPr>
          <p:nvPr>
            <p:ph type="body" idx="1"/>
          </p:nvPr>
        </p:nvSpPr>
        <p:spPr>
          <a:xfrm>
            <a:off x="709430" y="4862882"/>
            <a:ext cx="5680444" cy="4604341"/>
          </a:xfrm>
          <a:noFill/>
        </p:spPr>
        <p:txBody>
          <a:bodyPr lIns="95394" tIns="47698" rIns="95394" bIns="47698"/>
          <a:lstStyle/>
          <a:p>
            <a:pPr indent="159081" algn="just">
              <a:lnSpc>
                <a:spcPts val="2088"/>
              </a:lnSpc>
              <a:spcAft>
                <a:spcPts val="0"/>
              </a:spcAft>
            </a:pPr>
            <a:r>
              <a:rPr lang="ja-JP" altLang="ja-JP" kern="100" dirty="0">
                <a:latin typeface="Century"/>
                <a:ea typeface="ＭＳ Ｐ明朝"/>
                <a:cs typeface="Times New Roman"/>
              </a:rPr>
              <a:t>サービス担当者会議において、かかりつけ医には以下のような観点でのアドバイスや助言が求められている。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・失禁や転倒のアセスメントに対する助言</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・嚥下や摂食に関する注意点</a:t>
            </a:r>
            <a:endParaRPr lang="ja-JP" altLang="ja-JP" kern="100" dirty="0">
              <a:latin typeface="Century"/>
              <a:ea typeface="ＭＳ 明朝"/>
              <a:cs typeface="Times New Roman"/>
            </a:endParaRPr>
          </a:p>
          <a:p>
            <a:pPr marL="159081" algn="just">
              <a:lnSpc>
                <a:spcPts val="2088"/>
              </a:lnSpc>
              <a:spcAft>
                <a:spcPts val="0"/>
              </a:spcAft>
            </a:pPr>
            <a:r>
              <a:rPr lang="ja-JP" altLang="ja-JP" kern="100" dirty="0">
                <a:latin typeface="Century"/>
                <a:ea typeface="ＭＳ Ｐ明朝"/>
                <a:cs typeface="Times New Roman"/>
              </a:rPr>
              <a:t>・心房細動によって生じる危険性のある症状、服薬の管理、副作用等についての</a:t>
            </a:r>
            <a:endParaRPr lang="ja-JP" altLang="ja-JP" kern="100" dirty="0">
              <a:latin typeface="Century"/>
              <a:ea typeface="ＭＳ 明朝"/>
              <a:cs typeface="Times New Roman"/>
            </a:endParaRPr>
          </a:p>
          <a:p>
            <a:pPr marL="159081" indent="63632" algn="just">
              <a:lnSpc>
                <a:spcPts val="2088"/>
              </a:lnSpc>
              <a:spcAft>
                <a:spcPts val="0"/>
              </a:spcAft>
            </a:pPr>
            <a:r>
              <a:rPr lang="ja-JP" altLang="ja-JP" kern="100" dirty="0">
                <a:latin typeface="Century"/>
                <a:ea typeface="ＭＳ Ｐ明朝"/>
                <a:cs typeface="Times New Roman"/>
              </a:rPr>
              <a:t>具体的指示</a:t>
            </a:r>
            <a:endParaRPr lang="ja-JP" altLang="ja-JP" kern="100" dirty="0">
              <a:latin typeface="Century"/>
              <a:ea typeface="ＭＳ 明朝"/>
              <a:cs typeface="Times New Roman"/>
            </a:endParaRPr>
          </a:p>
          <a:p>
            <a:pPr marL="159081" algn="just">
              <a:lnSpc>
                <a:spcPts val="2088"/>
              </a:lnSpc>
              <a:spcAft>
                <a:spcPts val="0"/>
              </a:spcAft>
            </a:pPr>
            <a:r>
              <a:rPr lang="ja-JP" altLang="ja-JP" kern="100" dirty="0">
                <a:latin typeface="Century"/>
                <a:ea typeface="ＭＳ Ｐ明朝"/>
                <a:cs typeface="Times New Roman"/>
              </a:rPr>
              <a:t>・行動障害や抑うつ状態への対応についての助言と共通理解 </a:t>
            </a:r>
            <a:r>
              <a:rPr lang="en-US" altLang="ja-JP" kern="100" dirty="0">
                <a:latin typeface="Century"/>
                <a:ea typeface="ＭＳ Ｐ明朝"/>
                <a:cs typeface="Times New Roman"/>
              </a:rPr>
              <a:t>        </a:t>
            </a:r>
            <a:r>
              <a:rPr lang="ja-JP" altLang="ja-JP" kern="100" dirty="0">
                <a:latin typeface="Century"/>
                <a:ea typeface="ＭＳ Ｐ明朝"/>
                <a:cs typeface="Times New Roman"/>
              </a:rPr>
              <a:t>など</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Rot="1" noChangeAspect="1" noChangeArrowheads="1" noTextEdit="1"/>
          </p:cNvSpPr>
          <p:nvPr>
            <p:ph type="sldImg"/>
          </p:nvPr>
        </p:nvSpPr>
        <p:spPr>
          <a:xfrm>
            <a:off x="998538" y="766763"/>
            <a:ext cx="5121275" cy="3840162"/>
          </a:xfrm>
          <a:ln/>
        </p:spPr>
      </p:sp>
      <p:sp>
        <p:nvSpPr>
          <p:cNvPr id="304131" name="Rectangle 3"/>
          <p:cNvSpPr>
            <a:spLocks noGrp="1" noChangeArrowheads="1"/>
          </p:cNvSpPr>
          <p:nvPr>
            <p:ph type="body" idx="1"/>
          </p:nvPr>
        </p:nvSpPr>
        <p:spPr>
          <a:xfrm>
            <a:off x="709430" y="4862882"/>
            <a:ext cx="5680444" cy="4604341"/>
          </a:xfrm>
          <a:noFill/>
        </p:spPr>
        <p:txBody>
          <a:bodyPr lIns="95379" tIns="47690" rIns="95379" bIns="47690"/>
          <a:lstStyle/>
          <a:p>
            <a:pPr indent="159081" algn="just">
              <a:lnSpc>
                <a:spcPts val="2088"/>
              </a:lnSpc>
              <a:spcAft>
                <a:spcPts val="0"/>
              </a:spcAft>
            </a:pPr>
            <a:r>
              <a:rPr lang="ja-JP" altLang="ja-JP" kern="100" dirty="0">
                <a:latin typeface="Century"/>
                <a:ea typeface="ＭＳ Ｐ明朝"/>
                <a:cs typeface="Times New Roman"/>
              </a:rPr>
              <a:t>ケアマネジャーは、利用者に関わるケアチームをコーディネートし、適切な生活支援をマネジメントする。</a:t>
            </a:r>
            <a:endParaRPr lang="ja-JP" altLang="ja-JP" kern="100" dirty="0">
              <a:latin typeface="Century"/>
              <a:ea typeface="ＭＳ 明朝"/>
              <a:cs typeface="Times New Roman"/>
            </a:endParaRPr>
          </a:p>
          <a:p>
            <a:pPr marL="373838" indent="-186256" algn="just">
              <a:lnSpc>
                <a:spcPts val="2088"/>
              </a:lnSpc>
              <a:spcAft>
                <a:spcPts val="0"/>
              </a:spcAft>
            </a:pPr>
            <a:r>
              <a:rPr lang="ja-JP" altLang="ja-JP" kern="100" dirty="0">
                <a:latin typeface="Century"/>
                <a:ea typeface="ＭＳ Ｐ明朝"/>
                <a:cs typeface="Times New Roman"/>
              </a:rPr>
              <a:t>① 利用者の情報はケアマネジャーに集約し、アセスメントが行われた上でケアプランに活かされる。</a:t>
            </a:r>
            <a:endParaRPr lang="ja-JP" altLang="ja-JP" kern="100" dirty="0">
              <a:latin typeface="Century"/>
              <a:ea typeface="ＭＳ 明朝"/>
              <a:cs typeface="Times New Roman"/>
            </a:endParaRPr>
          </a:p>
          <a:p>
            <a:pPr marL="373838" indent="-186256" algn="just">
              <a:lnSpc>
                <a:spcPts val="2088"/>
              </a:lnSpc>
              <a:spcAft>
                <a:spcPts val="0"/>
              </a:spcAft>
            </a:pPr>
            <a:r>
              <a:rPr lang="ja-JP" altLang="ja-JP" kern="100" dirty="0">
                <a:latin typeface="Century"/>
                <a:ea typeface="ＭＳ Ｐ明朝"/>
                <a:cs typeface="Times New Roman"/>
              </a:rPr>
              <a:t>② 病気や障害を抱える利用者の生活支援は、命を守るという最優先のニーズがある。疾病･障害・身体状況の把握は、常にかかりつけ医との連携が必要となる。</a:t>
            </a:r>
            <a:endParaRPr lang="ja-JP" altLang="ja-JP" kern="100" dirty="0">
              <a:latin typeface="Century"/>
              <a:ea typeface="ＭＳ 明朝"/>
              <a:cs typeface="Times New Roman"/>
            </a:endParaRPr>
          </a:p>
          <a:p>
            <a:pPr marL="373838" indent="-186256" algn="just">
              <a:lnSpc>
                <a:spcPts val="2088"/>
              </a:lnSpc>
              <a:spcAft>
                <a:spcPts val="0"/>
              </a:spcAft>
            </a:pPr>
            <a:r>
              <a:rPr lang="ja-JP" altLang="ja-JP" kern="100" dirty="0">
                <a:latin typeface="Century"/>
                <a:ea typeface="ＭＳ Ｐ明朝"/>
                <a:cs typeface="Times New Roman"/>
              </a:rPr>
              <a:t>③ サービス担当者会議は、利用者にかかるケアチームの共通理解・共通認識の場として重要である。更新時やケアプラン変更時には、必ず開催しなければならない。</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Rot="1" noChangeAspect="1" noChangeArrowheads="1" noTextEdit="1"/>
          </p:cNvSpPr>
          <p:nvPr>
            <p:ph type="sldImg"/>
          </p:nvPr>
        </p:nvSpPr>
        <p:spPr>
          <a:xfrm>
            <a:off x="998538" y="766763"/>
            <a:ext cx="5121275" cy="3840162"/>
          </a:xfrm>
          <a:ln/>
        </p:spPr>
      </p:sp>
      <p:sp>
        <p:nvSpPr>
          <p:cNvPr id="305155" name="Rectangle 3"/>
          <p:cNvSpPr>
            <a:spLocks noGrp="1" noChangeArrowheads="1"/>
          </p:cNvSpPr>
          <p:nvPr>
            <p:ph type="body" idx="1"/>
          </p:nvPr>
        </p:nvSpPr>
        <p:spPr>
          <a:xfrm>
            <a:off x="709430" y="4862882"/>
            <a:ext cx="5680444" cy="4604341"/>
          </a:xfrm>
          <a:noFill/>
        </p:spPr>
        <p:txBody>
          <a:bodyPr lIns="95394" tIns="47698" rIns="95394" bIns="47698"/>
          <a:lstStyle/>
          <a:p>
            <a:pPr indent="159081" algn="just">
              <a:lnSpc>
                <a:spcPts val="2088"/>
              </a:lnSpc>
              <a:spcAft>
                <a:spcPts val="0"/>
              </a:spcAft>
            </a:pPr>
            <a:r>
              <a:rPr lang="ja-JP" altLang="ja-JP" kern="100" dirty="0">
                <a:latin typeface="Century"/>
                <a:ea typeface="ＭＳ Ｐ明朝"/>
                <a:cs typeface="Times New Roman"/>
              </a:rPr>
              <a:t>早期の認知症を発見し、本人や家族に対して専門医療機関の受診を促し、早期治療やケアに対するアドバイスを行うことが求められる。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また、ケアマネジャーに対しては、ケアの側面から泌尿器科や整形外科等の他科との連携の上、体調管理や疾病に関する指示・指導、服薬があれば服薬方法や禁忌・副作用等の指導も必要である。さらに、介護保険サービス利用の場面では、サービス担当者会議への出席およびケアプランへのアドバイス・共通理解が求められ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本人や家族から信頼を得て</a:t>
            </a:r>
            <a:r>
              <a:rPr lang="ja-JP" altLang="ja-JP" kern="100" dirty="0" err="1">
                <a:latin typeface="Century"/>
                <a:ea typeface="ＭＳ Ｐ明朝"/>
                <a:cs typeface="Times New Roman"/>
              </a:rPr>
              <a:t>いるかかりつけ</a:t>
            </a:r>
            <a:r>
              <a:rPr lang="ja-JP" altLang="ja-JP" kern="100" dirty="0">
                <a:latin typeface="Century"/>
                <a:ea typeface="ＭＳ Ｐ明朝"/>
                <a:cs typeface="Times New Roman"/>
              </a:rPr>
              <a:t>医が、本人や家族をねぎらい、生活全体へのアドバイスをすることも期待されている。</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Rot="1" noChangeAspect="1" noChangeArrowheads="1" noTextEdit="1"/>
          </p:cNvSpPr>
          <p:nvPr>
            <p:ph type="sldImg"/>
          </p:nvPr>
        </p:nvSpPr>
        <p:spPr>
          <a:xfrm>
            <a:off x="998538" y="766763"/>
            <a:ext cx="5121275" cy="3840162"/>
          </a:xfrm>
          <a:ln/>
        </p:spPr>
      </p:sp>
      <p:sp>
        <p:nvSpPr>
          <p:cNvPr id="306179" name="Rectangle 3"/>
          <p:cNvSpPr>
            <a:spLocks noGrp="1" noChangeArrowheads="1"/>
          </p:cNvSpPr>
          <p:nvPr>
            <p:ph type="body" idx="1"/>
          </p:nvPr>
        </p:nvSpPr>
        <p:spPr>
          <a:xfrm>
            <a:off x="947021" y="4861235"/>
            <a:ext cx="5205261" cy="4605988"/>
          </a:xfrm>
          <a:noFill/>
        </p:spPr>
        <p:txBody>
          <a:bodyPr lIns="95394" tIns="47698" rIns="95394" bIns="47698"/>
          <a:lstStyle/>
          <a:p>
            <a:pPr algn="just">
              <a:lnSpc>
                <a:spcPts val="2088"/>
              </a:lnSpc>
              <a:spcAft>
                <a:spcPts val="0"/>
              </a:spcAft>
            </a:pPr>
            <a:r>
              <a:rPr lang="en-US" altLang="ja-JP" kern="100" dirty="0">
                <a:latin typeface="ＭＳ Ｐ明朝"/>
                <a:ea typeface="ＭＳ 明朝"/>
                <a:cs typeface="Times New Roman"/>
              </a:rPr>
              <a:t> </a:t>
            </a:r>
            <a:r>
              <a:rPr lang="ja-JP" altLang="ja-JP" kern="100" dirty="0">
                <a:latin typeface="Century"/>
                <a:ea typeface="ＭＳ Ｐ明朝"/>
                <a:cs typeface="Times New Roman"/>
              </a:rPr>
              <a:t>認知症の人は自らの体調の変化に気づけず、また、病状を正確に訴えられないことが多い。医療的な知識や経験を持った訪問看護師が、本人の日常生活から体調変化やサインに気づき、身体疾患の観察と看護を行うことが重要となる。認知症の人の服薬の面でも、服薬管理のみならず効果や副作用について、かかりつけ医との連絡を密に取れる立場として訪問看護師は重要な役割を果たす。 また、本人だけでなく介護者の身体的、精神的なサポート役としての役割も期待される。自宅での生活の様子をよく知る訪問看護師が介護者に与えられる安心感は大きいからである。</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r>
              <a:rPr lang="ja-JP" altLang="ja-JP" kern="100" dirty="0">
                <a:latin typeface="Century"/>
                <a:ea typeface="ＭＳ Ｐ明朝"/>
                <a:cs typeface="Times New Roman"/>
              </a:rPr>
              <a:t>医療的知識のある訪問看護師が在宅ケアの中で役割を持つことで、かかりつけ医との調整もスムーズとなり、併せてケアマネジャー、他のスタッフ等との緊密な関係作りが期待できる。</a:t>
            </a:r>
            <a:endParaRPr lang="ja-JP" altLang="ja-JP" dirty="0"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Rot="1" noChangeAspect="1" noChangeArrowheads="1" noTextEdit="1"/>
          </p:cNvSpPr>
          <p:nvPr>
            <p:ph type="sldImg"/>
          </p:nvPr>
        </p:nvSpPr>
        <p:spPr>
          <a:xfrm>
            <a:off x="998538" y="766763"/>
            <a:ext cx="5121275" cy="3840162"/>
          </a:xfrm>
          <a:ln/>
        </p:spPr>
      </p:sp>
      <p:sp>
        <p:nvSpPr>
          <p:cNvPr id="309251" name="Rectangle 3"/>
          <p:cNvSpPr>
            <a:spLocks noGrp="1" noChangeArrowheads="1"/>
          </p:cNvSpPr>
          <p:nvPr>
            <p:ph type="body" idx="1"/>
          </p:nvPr>
        </p:nvSpPr>
        <p:spPr>
          <a:xfrm>
            <a:off x="945349" y="4885874"/>
            <a:ext cx="5208606" cy="4605988"/>
          </a:xfrm>
          <a:noFill/>
        </p:spPr>
        <p:txBody>
          <a:bodyPr lIns="95394" tIns="47698" rIns="95394" bIns="47698"/>
          <a:lstStyle/>
          <a:p>
            <a:pPr indent="159081" algn="just">
              <a:lnSpc>
                <a:spcPts val="2088"/>
              </a:lnSpc>
              <a:spcAft>
                <a:spcPts val="0"/>
              </a:spcAft>
            </a:pPr>
            <a:r>
              <a:rPr lang="ja-JP" altLang="ja-JP" kern="100" dirty="0">
                <a:latin typeface="HGPｺﾞｼｯｸM"/>
                <a:ea typeface="ＭＳ Ｐ明朝"/>
                <a:cs typeface="Times New Roman"/>
              </a:rPr>
              <a:t>社会福祉士は、地域住民が住み慣れた地域で安心して尊厳あるその人らしい生活を継続することができるように、介護保険制度による公的サービスのみならず、その他のフォーマルやインフォーマルな多様な社会資源を本人が活用できるように、包括的および継続的に支援を行うことが任務である。具体的には①権利擁護・自己決定の援助・権利侵害（虐待、消費者被害）への対応・成年後見制度の利用・日常生活自立支援事業の利用、②受診援助・主治医への情報提供・キーパーソンの確立、③家族援助・キーパーソンの確立・</a:t>
            </a:r>
            <a:r>
              <a:rPr lang="en-US" altLang="ja-JP" kern="100" dirty="0">
                <a:latin typeface="HGPｺﾞｼｯｸM"/>
                <a:ea typeface="ＭＳ Ｐ明朝"/>
                <a:cs typeface="Times New Roman"/>
              </a:rPr>
              <a:t>BPSD</a:t>
            </a:r>
            <a:r>
              <a:rPr lang="ja-JP" altLang="ja-JP" kern="100" dirty="0" err="1">
                <a:latin typeface="HGPｺﾞｼｯｸM"/>
                <a:ea typeface="ＭＳ Ｐ明朝"/>
                <a:cs typeface="Times New Roman"/>
              </a:rPr>
              <a:t>への</a:t>
            </a:r>
            <a:r>
              <a:rPr lang="ja-JP" altLang="ja-JP" kern="100" dirty="0">
                <a:latin typeface="HGPｺﾞｼｯｸM"/>
                <a:ea typeface="ＭＳ Ｐ明朝"/>
                <a:cs typeface="Times New Roman"/>
              </a:rPr>
              <a:t>対応・家族会への参加、④地域の見守り体制の構築・認知症サポーター養成講座の開催・徘徊高齢者捜索ネットワークの構築・買い物セーフティネットの構築　などである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介護福祉士とは、身体上や精神上の障害で日常生活に支障がある人について心身の状況に応じた介護を提供し、介護者に対して必要に応じて介護に関する助言や指導を行うための専門的な知識や経験を有する職種である。介護の現場では福祉施設の介護職、在宅のホームヘルパー、地域包括支援センターの職員などを勤める。国家資格でありその取得には二つの方法がある。一つは、「介護の現場で</a:t>
            </a:r>
            <a:r>
              <a:rPr lang="en-US" altLang="ja-JP" kern="100" dirty="0">
                <a:latin typeface="HGPｺﾞｼｯｸM"/>
                <a:ea typeface="ＭＳ Ｐ明朝"/>
                <a:cs typeface="Times New Roman"/>
              </a:rPr>
              <a:t>3</a:t>
            </a:r>
            <a:r>
              <a:rPr lang="ja-JP" altLang="ja-JP" kern="100" dirty="0">
                <a:latin typeface="HGPｺﾞｼｯｸM"/>
                <a:ea typeface="ＭＳ Ｐ明朝"/>
                <a:cs typeface="Times New Roman"/>
              </a:rPr>
              <a:t>年以上働いた」などの条件を満たし国家試験に合格する方法、もう一つは、厚生労働大臣の指定する養成施設で所定の知識・技能を修得することである。後者の場合、現時点で国家試験の受験は不要であるが</a:t>
            </a:r>
            <a:r>
              <a:rPr lang="en-US" altLang="ja-JP" kern="100" dirty="0">
                <a:latin typeface="HGPｺﾞｼｯｸM"/>
                <a:ea typeface="ＭＳ Ｐ明朝"/>
                <a:cs typeface="Times New Roman"/>
              </a:rPr>
              <a:t>2015</a:t>
            </a:r>
            <a:r>
              <a:rPr lang="ja-JP" altLang="ja-JP" kern="100" dirty="0">
                <a:latin typeface="HGPｺﾞｼｯｸM"/>
                <a:ea typeface="ＭＳ Ｐ明朝"/>
                <a:cs typeface="Times New Roman"/>
              </a:rPr>
              <a:t>年度から、養成施設卒業者についても国家試験受験が必要とされることになっている。介護による直接的な生活のサポートのみでなく、認知症の人の生の声を、かかりつけ医、地域包括支援センター、ケアマネジャー等に伝えることが期待される。</a:t>
            </a:r>
            <a:endParaRPr lang="ja-JP" altLang="ja-JP" kern="100" dirty="0">
              <a:latin typeface="HGPｺﾞｼｯｸM"/>
              <a:cs typeface="Times New Roman"/>
            </a:endParaRPr>
          </a:p>
          <a:p>
            <a:pPr eaLnBrk="1" hangingPunct="1"/>
            <a:endParaRPr lang="ja-JP" altLang="ja-JP" dirty="0"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Rot="1" noChangeAspect="1" noChangeArrowheads="1" noTextEdit="1"/>
          </p:cNvSpPr>
          <p:nvPr>
            <p:ph type="sldImg"/>
          </p:nvPr>
        </p:nvSpPr>
        <p:spPr>
          <a:xfrm>
            <a:off x="998538" y="766763"/>
            <a:ext cx="5121275" cy="3840162"/>
          </a:xfrm>
          <a:ln/>
        </p:spPr>
      </p:sp>
      <p:sp>
        <p:nvSpPr>
          <p:cNvPr id="310275" name="Rectangle 3"/>
          <p:cNvSpPr>
            <a:spLocks noGrp="1" noChangeArrowheads="1"/>
          </p:cNvSpPr>
          <p:nvPr>
            <p:ph type="body" idx="1"/>
          </p:nvPr>
        </p:nvSpPr>
        <p:spPr>
          <a:xfrm>
            <a:off x="709430" y="4862882"/>
            <a:ext cx="5680444" cy="4604341"/>
          </a:xfrm>
          <a:noFill/>
        </p:spPr>
        <p:txBody>
          <a:bodyPr lIns="95379" tIns="47690" rIns="95379" bIns="47690"/>
          <a:lstStyle/>
          <a:p>
            <a:pPr indent="159081" algn="just">
              <a:lnSpc>
                <a:spcPts val="2088"/>
              </a:lnSpc>
              <a:spcAft>
                <a:spcPts val="0"/>
              </a:spcAft>
            </a:pPr>
            <a:r>
              <a:rPr lang="ja-JP" altLang="ja-JP" kern="100" dirty="0">
                <a:latin typeface="Century"/>
                <a:ea typeface="ＭＳ Ｐ明朝"/>
                <a:cs typeface="Times New Roman"/>
              </a:rPr>
              <a:t>地域包括支援センターの業務（機能）は、以下の３つが柱となっている。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○地域支援事業による介護予防ケアマネジメント</a:t>
            </a:r>
            <a:endParaRPr lang="ja-JP" altLang="ja-JP" kern="100" dirty="0">
              <a:latin typeface="Century"/>
              <a:ea typeface="ＭＳ 明朝"/>
              <a:cs typeface="Times New Roman"/>
            </a:endParaRPr>
          </a:p>
          <a:p>
            <a:pPr indent="477240" algn="just">
              <a:lnSpc>
                <a:spcPts val="2088"/>
              </a:lnSpc>
              <a:spcAft>
                <a:spcPts val="0"/>
              </a:spcAft>
            </a:pPr>
            <a:r>
              <a:rPr lang="ja-JP" altLang="ja-JP" kern="100" dirty="0">
                <a:latin typeface="Century"/>
                <a:ea typeface="ＭＳ Ｐ明朝"/>
                <a:cs typeface="Times New Roman"/>
              </a:rPr>
              <a:t>（二次予防事業の対象者及び要支援者アセスメントやケアプランづくり等）</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○地域における多職種によるネットワークの形成等</a:t>
            </a:r>
            <a:endParaRPr lang="ja-JP" altLang="ja-JP" kern="100" dirty="0">
              <a:latin typeface="Century"/>
              <a:ea typeface="ＭＳ 明朝"/>
              <a:cs typeface="Times New Roman"/>
            </a:endParaRPr>
          </a:p>
          <a:p>
            <a:pPr indent="477240" algn="just">
              <a:lnSpc>
                <a:spcPts val="2088"/>
              </a:lnSpc>
              <a:spcAft>
                <a:spcPts val="0"/>
              </a:spcAft>
            </a:pPr>
            <a:r>
              <a:rPr lang="ja-JP" altLang="ja-JP" kern="100" dirty="0">
                <a:latin typeface="Century"/>
                <a:ea typeface="ＭＳ Ｐ明朝"/>
                <a:cs typeface="Times New Roman"/>
              </a:rPr>
              <a:t>（個別相談や困難事例等対応、ケアマネジャーのネットワーク構築等）</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○総合相談、虐待対応等の権利擁護</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このような機能を果たすため、地域包括支援センターには保健師等・主任ケアマネジャー・社会福祉士の３職種が配置され、これら専門職が、かかりつけ医等の地域の社会資源とネットワークを構築することで、高齢者や家族のニーズに応じた適切なサービスを提供することが期待されてい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かかりつけ医には、認知症の人や家族の生活をサポートするため、地域包括支援センターの所在（連絡先等）、担当者、基本的な機能を把握し、その機能を通じて必要な資源につなげるなど、十分に活用していくことが求められる。また、多職種協働のマネジメントの場面、介護予防マネジメントの場面において、必要な助言を行うことも、かかりつけ医に期待される役割である。</a:t>
            </a:r>
            <a:endParaRPr lang="ja-JP" altLang="ja-JP" kern="100" dirty="0">
              <a:latin typeface="HGPｺﾞｼｯｸM"/>
              <a:cs typeface="Times New Roman"/>
            </a:endParaRPr>
          </a:p>
          <a:p>
            <a:pPr eaLnBrk="1" hangingPunct="1"/>
            <a:endParaRPr lang="ja-JP" altLang="ja-JP" dirty="0"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Rot="1" noChangeAspect="1" noChangeArrowheads="1" noTextEdit="1"/>
          </p:cNvSpPr>
          <p:nvPr>
            <p:ph type="sldImg"/>
          </p:nvPr>
        </p:nvSpPr>
        <p:spPr>
          <a:xfrm>
            <a:off x="998538" y="766763"/>
            <a:ext cx="5121275" cy="3840162"/>
          </a:xfrm>
          <a:ln/>
        </p:spPr>
      </p:sp>
      <p:sp>
        <p:nvSpPr>
          <p:cNvPr id="311299" name="Rectangle 3"/>
          <p:cNvSpPr>
            <a:spLocks noGrp="1" noChangeArrowheads="1"/>
          </p:cNvSpPr>
          <p:nvPr>
            <p:ph type="body" idx="1"/>
          </p:nvPr>
        </p:nvSpPr>
        <p:spPr>
          <a:xfrm>
            <a:off x="709430" y="4862882"/>
            <a:ext cx="5680444" cy="4604341"/>
          </a:xfrm>
          <a:noFill/>
        </p:spPr>
        <p:txBody>
          <a:bodyPr lIns="95363" tIns="47683" rIns="95363" bIns="47683"/>
          <a:lstStyle/>
          <a:p>
            <a:pPr indent="159081" algn="just">
              <a:lnSpc>
                <a:spcPts val="2088"/>
              </a:lnSpc>
              <a:spcAft>
                <a:spcPts val="0"/>
              </a:spcAft>
            </a:pPr>
            <a:r>
              <a:rPr lang="ja-JP" altLang="ja-JP" kern="100" dirty="0">
                <a:latin typeface="Century"/>
                <a:ea typeface="ＭＳ Ｐ明朝"/>
                <a:cs typeface="Times New Roman"/>
              </a:rPr>
              <a:t>高齢者が住み慣れた地域で、安心してその人らしく暮らし続けるためには、介護や医療を含む様々な生活支援サービスが、高齢者のニーズや状態の変化に応じて、切れ目なく提供される必要がある。地域包括支援センターは、こうした要請に応える地域の総合機関として設置された。認知症高齢者の早期発見・早期支援のためには、かかりつけ医の日常診療における気づきをきっかけとして、早期診断のための専門医療機関受診や地域包括支援センターの相談・支援機能につながる方向（かかりつけ医側から）、逆に地域包括支援センターが担う総合相談や地域支援ネットワークの方から、かかりつけ医に助言や医療支援を求める方向（かかりつけ医側へ）の双方向の連携が機能することが期待される。</a:t>
            </a:r>
            <a:endParaRPr lang="ja-JP" altLang="ja-JP" kern="100" dirty="0">
              <a:latin typeface="Century"/>
              <a:ea typeface="ＭＳ 明朝"/>
              <a:cs typeface="Times New Roman"/>
            </a:endParaRPr>
          </a:p>
          <a:p>
            <a:r>
              <a:rPr lang="ja-JP" altLang="ja-JP" kern="100" dirty="0">
                <a:latin typeface="Century"/>
                <a:ea typeface="ＭＳ 明朝"/>
                <a:cs typeface="Times New Roman"/>
              </a:rPr>
              <a:t>かかりつけ医認知症対応力向上研修では、かかりつけ医に「早い段階での気づき」「家族に対する理解や支援」とともに地域連携の発信者となることも目的とされている。同時に、市区町村行政と地域医師会が協力し、かかりつけ医の日常診療を、認知症サポート医や専門医療機関等が支援する体制を構築することが不可欠とされている。</a:t>
            </a:r>
            <a:endParaRPr lang="ja-JP" altLang="ja-JP" dirty="0"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Rot="1" noChangeAspect="1" noChangeArrowheads="1" noTextEdit="1"/>
          </p:cNvSpPr>
          <p:nvPr>
            <p:ph type="sldImg"/>
          </p:nvPr>
        </p:nvSpPr>
        <p:spPr>
          <a:xfrm>
            <a:off x="998538" y="766763"/>
            <a:ext cx="5121275" cy="3840162"/>
          </a:xfrm>
          <a:ln/>
        </p:spPr>
      </p:sp>
      <p:sp>
        <p:nvSpPr>
          <p:cNvPr id="312323" name="Rectangle 3"/>
          <p:cNvSpPr>
            <a:spLocks noGrp="1" noChangeArrowheads="1"/>
          </p:cNvSpPr>
          <p:nvPr>
            <p:ph type="body" idx="1"/>
          </p:nvPr>
        </p:nvSpPr>
        <p:spPr>
          <a:xfrm>
            <a:off x="945349" y="4861235"/>
            <a:ext cx="5208606" cy="4605988"/>
          </a:xfrm>
          <a:noFill/>
        </p:spPr>
        <p:txBody>
          <a:bodyPr lIns="95394" tIns="47698" rIns="95394" bIns="47698"/>
          <a:lstStyle/>
          <a:p>
            <a:pPr indent="159081" algn="just">
              <a:lnSpc>
                <a:spcPts val="2088"/>
              </a:lnSpc>
              <a:spcAft>
                <a:spcPts val="0"/>
              </a:spcAft>
            </a:pPr>
            <a:r>
              <a:rPr lang="ja-JP" altLang="ja-JP" kern="100" dirty="0">
                <a:latin typeface="HGPｺﾞｼｯｸM"/>
                <a:ea typeface="ＭＳ Ｐ明朝"/>
                <a:cs typeface="Times New Roman"/>
              </a:rPr>
              <a:t>地域ケア会議とは、主に市町村直営や基幹型の地域包括支援センターを中心に設置が進められ、個々の要介護者ごとに、かかりつけ医やケアマネジャー、サービス事業者などが一同に会して、また、多職種の第三者による専門的な視点も交えて、個別のケア方針を検討する会議であ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認知症の人を支えるにあたっては、介護、医療、生活支援、家族関係など多面的なアプローチを要する場合が少なくなく、サービス担当者会議では課題解決が困難な例もある。直接的な関係者のみならず、市町村、民生委員、地域医師会を含む在宅医療拠点、自治会・社協など、様々な社会資源の視点で、①アセスメント内容の共有、②多角的な課題分析とケア方針の検討、③モニタリング結果と評価の共有を行うことで、認知症の人と家族の生活を、より具体的かつ継続的に支援していくことが可能となる。</a:t>
            </a:r>
            <a:endParaRPr lang="ja-JP" altLang="ja-JP" kern="100" dirty="0">
              <a:latin typeface="HGPｺﾞｼｯｸM"/>
              <a:cs typeface="Times New Roman"/>
            </a:endParaRPr>
          </a:p>
          <a:p>
            <a:r>
              <a:rPr lang="ja-JP" altLang="ja-JP" kern="100" dirty="0">
                <a:ea typeface="ＭＳ Ｐ明朝"/>
                <a:cs typeface="Times New Roman"/>
              </a:rPr>
              <a:t>さらに、上記の「個別課題解決」と同時に、その協働を通じて、地域の多職種による「ネットワーク構築」や、地域に共通する課題を浮き彫りにする「地域課題発見」なども地域ケア会議の目的とされている。</a:t>
            </a:r>
            <a:endParaRPr lang="ja-JP" altLang="ja-JP" dirty="0"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7" name="Rectangle 2"/>
          <p:cNvSpPr>
            <a:spLocks noGrp="1" noRot="1" noChangeAspect="1" noChangeArrowheads="1" noTextEdit="1"/>
          </p:cNvSpPr>
          <p:nvPr>
            <p:ph type="sldImg"/>
          </p:nvPr>
        </p:nvSpPr>
        <p:spPr>
          <a:ln/>
        </p:spPr>
      </p:sp>
      <p:sp>
        <p:nvSpPr>
          <p:cNvPr id="313348" name="Rectangle 3"/>
          <p:cNvSpPr>
            <a:spLocks noGrp="1" noChangeArrowheads="1"/>
          </p:cNvSpPr>
          <p:nvPr>
            <p:ph type="body" idx="1"/>
          </p:nvPr>
        </p:nvSpPr>
        <p:spPr>
          <a:xfrm>
            <a:off x="711103" y="4862882"/>
            <a:ext cx="5677097" cy="4602693"/>
          </a:xfrm>
          <a:noFill/>
        </p:spPr>
        <p:txBody>
          <a:bodyPr lIns="95417" tIns="47709" rIns="95417" bIns="47709"/>
          <a:lstStyle/>
          <a:p>
            <a:pPr indent="159081" algn="just">
              <a:lnSpc>
                <a:spcPts val="2088"/>
              </a:lnSpc>
              <a:spcAft>
                <a:spcPts val="0"/>
              </a:spcAft>
            </a:pPr>
            <a:r>
              <a:rPr lang="ja-JP" altLang="ja-JP" kern="100" dirty="0">
                <a:latin typeface="Century"/>
                <a:ea typeface="ＭＳ Ｐ明朝"/>
                <a:cs typeface="Times New Roman"/>
              </a:rPr>
              <a:t>専門医がかかりつけ医に望む認知症の人の情報を示す。</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症状が出現してから施行された</a:t>
            </a:r>
            <a:r>
              <a:rPr lang="en-US" altLang="ja-JP" kern="100" dirty="0">
                <a:latin typeface="Century"/>
                <a:ea typeface="ＭＳ Ｐ明朝"/>
                <a:cs typeface="Times New Roman"/>
              </a:rPr>
              <a:t>CT</a:t>
            </a:r>
            <a:r>
              <a:rPr lang="ja-JP" altLang="ja-JP" kern="100" dirty="0">
                <a:latin typeface="Century"/>
                <a:ea typeface="ＭＳ Ｐ明朝"/>
                <a:cs typeface="Times New Roman"/>
              </a:rPr>
              <a:t>や</a:t>
            </a:r>
            <a:r>
              <a:rPr lang="en-US" altLang="ja-JP" kern="100" dirty="0">
                <a:latin typeface="Century"/>
                <a:ea typeface="ＭＳ Ｐ明朝"/>
                <a:cs typeface="Times New Roman"/>
              </a:rPr>
              <a:t>MRI</a:t>
            </a:r>
            <a:r>
              <a:rPr lang="ja-JP" altLang="ja-JP" kern="100" dirty="0">
                <a:latin typeface="Century"/>
                <a:ea typeface="ＭＳ Ｐ明朝"/>
                <a:cs typeface="Times New Roman"/>
              </a:rPr>
              <a:t>は、脳腫瘍や慢性硬膜下血腫等の緊急対応すべき疾患の除外と、必要ない検査を省く意味で有用である。（情報提供書への所見の記載のみでなく、実物又はコピーの持参が望ましい）また、かかりつけ医が専門医への紹介に先立ちアルツハイマー病治療薬を処方する場合、投与前後の症状の変化に関する情報提供が望ましい。</a:t>
            </a:r>
            <a:r>
              <a:rPr lang="en-US" altLang="ja-JP" kern="100" dirty="0">
                <a:latin typeface="Century"/>
                <a:ea typeface="ＭＳ Ｐ明朝"/>
                <a:cs typeface="Times New Roman"/>
              </a:rPr>
              <a:t>HDS-R</a:t>
            </a:r>
            <a:r>
              <a:rPr lang="ja-JP" altLang="ja-JP" kern="100" dirty="0">
                <a:latin typeface="Century"/>
                <a:ea typeface="ＭＳ Ｐ明朝"/>
                <a:cs typeface="Times New Roman"/>
              </a:rPr>
              <a:t>や</a:t>
            </a:r>
            <a:r>
              <a:rPr lang="en-US" altLang="ja-JP" kern="100" dirty="0">
                <a:latin typeface="Century"/>
                <a:ea typeface="ＭＳ Ｐ明朝"/>
                <a:cs typeface="Times New Roman"/>
              </a:rPr>
              <a:t>MMSE</a:t>
            </a:r>
            <a:r>
              <a:rPr lang="ja-JP" altLang="ja-JP" kern="100" dirty="0">
                <a:latin typeface="Century"/>
                <a:ea typeface="ＭＳ Ｐ明朝"/>
                <a:cs typeface="Times New Roman"/>
              </a:rPr>
              <a:t>等の認知機能検査が施行してあれば、得失点のプロフィールを含め情報提供することが望まれる。</a:t>
            </a:r>
            <a:endParaRPr lang="ja-JP" altLang="ja-JP" kern="100" dirty="0">
              <a:latin typeface="Century"/>
              <a:ea typeface="ＭＳ 明朝"/>
              <a:cs typeface="Times New Roman"/>
            </a:endParaRPr>
          </a:p>
          <a:p>
            <a:r>
              <a:rPr lang="ja-JP" altLang="ja-JP" kern="100" dirty="0">
                <a:ea typeface="ＭＳ Ｐ明朝"/>
                <a:cs typeface="Times New Roman"/>
              </a:rPr>
              <a:t>認知症サポート医の役割には、この連携がスムーズに行われるための、かかりつけ医への初期の支援や継続的な助言などがある。</a:t>
            </a:r>
            <a:endParaRPr lang="ja-JP" altLang="ja-JP" dirty="0"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5" name="Rectangle 2"/>
          <p:cNvSpPr>
            <a:spLocks noGrp="1" noRot="1" noChangeAspect="1" noChangeArrowheads="1" noTextEdit="1"/>
          </p:cNvSpPr>
          <p:nvPr>
            <p:ph type="sldImg"/>
          </p:nvPr>
        </p:nvSpPr>
        <p:spPr>
          <a:xfrm>
            <a:off x="1014413" y="787400"/>
            <a:ext cx="5114925" cy="3836988"/>
          </a:xfrm>
          <a:ln/>
        </p:spPr>
      </p:sp>
      <p:sp>
        <p:nvSpPr>
          <p:cNvPr id="315396" name="Rectangle 3"/>
          <p:cNvSpPr>
            <a:spLocks noGrp="1" noChangeArrowheads="1"/>
          </p:cNvSpPr>
          <p:nvPr>
            <p:ph type="body" idx="1"/>
          </p:nvPr>
        </p:nvSpPr>
        <p:spPr>
          <a:xfrm>
            <a:off x="709430" y="4862882"/>
            <a:ext cx="5680444" cy="4602693"/>
          </a:xfrm>
          <a:noFill/>
        </p:spPr>
        <p:txBody>
          <a:bodyPr lIns="95376" tIns="47688" rIns="95376" bIns="47688"/>
          <a:lstStyle/>
          <a:p>
            <a:pPr indent="159081" algn="just">
              <a:lnSpc>
                <a:spcPts val="2088"/>
              </a:lnSpc>
              <a:spcAft>
                <a:spcPts val="0"/>
              </a:spcAft>
            </a:pPr>
            <a:r>
              <a:rPr lang="ja-JP" altLang="ja-JP" kern="100" dirty="0">
                <a:latin typeface="HGPｺﾞｼｯｸM"/>
                <a:ea typeface="ＭＳ Ｐ明朝"/>
                <a:cs typeface="Times New Roman"/>
              </a:rPr>
              <a:t>認知症サポート医は、かかりつけ医か専門医に峻別されるものではなく、通常の認知症に関する診療の状況によって、それぞれの立場から機能・役割を担うものである。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具体的には、</a:t>
            </a:r>
            <a:r>
              <a:rPr lang="en-US" altLang="ja-JP" kern="100" dirty="0">
                <a:latin typeface="HGPｺﾞｼｯｸM"/>
                <a:ea typeface="ＭＳ Ｐ明朝"/>
                <a:cs typeface="Times New Roman"/>
              </a:rPr>
              <a:t>1</a:t>
            </a:r>
            <a:r>
              <a:rPr lang="ja-JP" altLang="ja-JP" kern="100" dirty="0">
                <a:latin typeface="HGPｺﾞｼｯｸM"/>
                <a:ea typeface="ＭＳ Ｐ明朝"/>
                <a:cs typeface="Times New Roman"/>
              </a:rPr>
              <a:t>）認知症の人の医療・介護に</a:t>
            </a:r>
            <a:r>
              <a:rPr lang="ja-JP" altLang="ja-JP" kern="100" dirty="0" err="1">
                <a:latin typeface="HGPｺﾞｼｯｸM"/>
                <a:ea typeface="ＭＳ Ｐ明朝"/>
                <a:cs typeface="Times New Roman"/>
              </a:rPr>
              <a:t>関わるかかりつけ</a:t>
            </a:r>
            <a:r>
              <a:rPr lang="ja-JP" altLang="ja-JP" kern="100" dirty="0">
                <a:latin typeface="HGPｺﾞｼｯｸM"/>
                <a:ea typeface="ＭＳ Ｐ明朝"/>
                <a:cs typeface="Times New Roman"/>
              </a:rPr>
              <a:t>医や介護専門職に対するサポート、</a:t>
            </a:r>
            <a:r>
              <a:rPr lang="en-US" altLang="ja-JP" kern="100" dirty="0">
                <a:latin typeface="HGPｺﾞｼｯｸM"/>
                <a:ea typeface="ＭＳ Ｐ明朝"/>
                <a:cs typeface="Times New Roman"/>
              </a:rPr>
              <a:t>2</a:t>
            </a:r>
            <a:r>
              <a:rPr lang="ja-JP" altLang="ja-JP" kern="100" dirty="0">
                <a:latin typeface="HGPｺﾞｼｯｸM"/>
                <a:ea typeface="ＭＳ Ｐ明朝"/>
                <a:cs typeface="Times New Roman"/>
              </a:rPr>
              <a:t>）地域包括支援センターを中心とした多職種の連携作り、</a:t>
            </a:r>
            <a:r>
              <a:rPr lang="en-US" altLang="ja-JP" kern="100" dirty="0">
                <a:latin typeface="HGPｺﾞｼｯｸM"/>
                <a:ea typeface="ＭＳ Ｐ明朝"/>
                <a:cs typeface="Times New Roman"/>
              </a:rPr>
              <a:t>3</a:t>
            </a:r>
            <a:r>
              <a:rPr lang="ja-JP" altLang="ja-JP" kern="100" dirty="0">
                <a:latin typeface="HGPｺﾞｼｯｸM"/>
                <a:ea typeface="ＭＳ Ｐ明朝"/>
                <a:cs typeface="Times New Roman"/>
              </a:rPr>
              <a:t>）かかりつけ医認知症対応力向上研修の講師や住民等への啓発などが挙げられる。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これらの活動を通じて、地域における「連携の推進役」が期待されている。</a:t>
            </a:r>
            <a:endParaRPr lang="ja-JP" altLang="ja-JP" kern="100" dirty="0">
              <a:latin typeface="HGPｺﾞｼｯｸM"/>
              <a:cs typeface="Times New Roman"/>
            </a:endParaRPr>
          </a:p>
          <a:p>
            <a:pPr eaLnBrk="1" hangingPunct="1"/>
            <a:endParaRPr lang="ja-JP" altLang="ja-JP" dirty="0"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9" name="Rectangle 2"/>
          <p:cNvSpPr>
            <a:spLocks noGrp="1" noRot="1" noChangeAspect="1" noChangeArrowheads="1" noTextEdit="1"/>
          </p:cNvSpPr>
          <p:nvPr>
            <p:ph type="sldImg"/>
          </p:nvPr>
        </p:nvSpPr>
        <p:spPr>
          <a:xfrm>
            <a:off x="996950" y="765175"/>
            <a:ext cx="5121275" cy="3840163"/>
          </a:xfrm>
          <a:ln/>
        </p:spPr>
      </p:sp>
      <p:sp>
        <p:nvSpPr>
          <p:cNvPr id="316420" name="Rectangle 3"/>
          <p:cNvSpPr>
            <a:spLocks noGrp="1" noChangeArrowheads="1"/>
          </p:cNvSpPr>
          <p:nvPr>
            <p:ph type="body" idx="1"/>
          </p:nvPr>
        </p:nvSpPr>
        <p:spPr>
          <a:xfrm>
            <a:off x="712776" y="4861237"/>
            <a:ext cx="5673751" cy="4607634"/>
          </a:xfrm>
          <a:noFill/>
        </p:spPr>
        <p:txBody>
          <a:bodyPr lIns="95369" rIns="95369"/>
          <a:lstStyle/>
          <a:p>
            <a:pPr indent="159081" algn="just">
              <a:lnSpc>
                <a:spcPts val="2088"/>
              </a:lnSpc>
              <a:spcAft>
                <a:spcPts val="0"/>
              </a:spcAft>
            </a:pPr>
            <a:r>
              <a:rPr lang="ja-JP" altLang="ja-JP" kern="100" dirty="0">
                <a:latin typeface="HGPｺﾞｼｯｸM"/>
                <a:ea typeface="ＭＳ Ｐ明朝"/>
                <a:cs typeface="Times New Roman"/>
              </a:rPr>
              <a:t>認知症疾患医療センターに求められる役割は、詳細な鑑別診断、適切な治療方針の決定、急性精神症状（行動・心理症状</a:t>
            </a:r>
            <a:r>
              <a:rPr lang="en-US" altLang="ja-JP" kern="100" dirty="0">
                <a:latin typeface="HGPｺﾞｼｯｸM"/>
                <a:ea typeface="ＭＳ Ｐ明朝"/>
                <a:cs typeface="Times New Roman"/>
              </a:rPr>
              <a:t>(BPSD)</a:t>
            </a:r>
            <a:r>
              <a:rPr lang="ja-JP" altLang="ja-JP" kern="100" dirty="0">
                <a:latin typeface="HGPｺﾞｼｯｸM"/>
                <a:ea typeface="ＭＳ Ｐ明朝"/>
                <a:cs typeface="Times New Roman"/>
              </a:rPr>
              <a:t>）への対応、身体合併症への対応であり、さらに地域における情報センター機能や研修会、連携協議会の開催等の地域連携の強化も求められている。</a:t>
            </a:r>
            <a:endParaRPr lang="ja-JP" altLang="ja-JP" kern="100" dirty="0">
              <a:latin typeface="HGPｺﾞｼｯｸM"/>
              <a:cs typeface="Times New Roman"/>
            </a:endParaRPr>
          </a:p>
          <a:p>
            <a:r>
              <a:rPr lang="ja-JP" altLang="ja-JP" kern="100" dirty="0">
                <a:ea typeface="ＭＳ Ｐ明朝"/>
                <a:cs typeface="Times New Roman"/>
              </a:rPr>
              <a:t>「認知症の医療と生活の質を高める緊急プロジェクト</a:t>
            </a:r>
            <a:r>
              <a:rPr lang="ja-JP" altLang="ja-JP" kern="100" dirty="0" smtClean="0">
                <a:ea typeface="ＭＳ Ｐ明朝"/>
                <a:cs typeface="Times New Roman"/>
              </a:rPr>
              <a:t>」</a:t>
            </a:r>
            <a:r>
              <a:rPr lang="ja-JP" altLang="ja-JP" sz="1100" dirty="0"/>
              <a:t>での提言を受け、平成</a:t>
            </a:r>
            <a:r>
              <a:rPr lang="en-US" altLang="ja-JP" sz="1100" dirty="0"/>
              <a:t>21</a:t>
            </a:r>
            <a:r>
              <a:rPr lang="ja-JP" altLang="ja-JP" sz="1100" dirty="0"/>
              <a:t>度には地域包括支援センター等との連絡調整を担う者の配置が定められ、</a:t>
            </a:r>
            <a:r>
              <a:rPr lang="ja-JP" altLang="en-US" sz="1100" dirty="0"/>
              <a:t>平成</a:t>
            </a:r>
            <a:r>
              <a:rPr lang="en-US" altLang="ja-JP" sz="1100" dirty="0"/>
              <a:t>22</a:t>
            </a:r>
            <a:r>
              <a:rPr lang="ja-JP" altLang="ja-JP" sz="1100" dirty="0"/>
              <a:t>年度からは認知症の行動・心理症状（</a:t>
            </a:r>
            <a:r>
              <a:rPr lang="en-US" altLang="ja-JP" sz="1100" dirty="0"/>
              <a:t>BPSD</a:t>
            </a:r>
            <a:r>
              <a:rPr lang="ja-JP" altLang="ja-JP" sz="1100" dirty="0"/>
              <a:t>）や身体合併症に対する双方の医療を担う基幹的な機能を果たす総合病院型のセンターが新たに位置付けられることとなった</a:t>
            </a:r>
            <a:endParaRPr lang="ja-JP" altLang="ja-JP" dirty="0"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xfrm>
            <a:off x="998538" y="766763"/>
            <a:ext cx="5121275" cy="3840162"/>
          </a:xfrm>
          <a:ln/>
        </p:spPr>
      </p:sp>
      <p:sp>
        <p:nvSpPr>
          <p:cNvPr id="158723" name="Rectangle 3"/>
          <p:cNvSpPr>
            <a:spLocks noGrp="1" noChangeArrowheads="1"/>
          </p:cNvSpPr>
          <p:nvPr>
            <p:ph type="body" idx="1"/>
          </p:nvPr>
        </p:nvSpPr>
        <p:spPr>
          <a:xfrm>
            <a:off x="944564" y="4860926"/>
            <a:ext cx="5210175" cy="4606925"/>
          </a:xfrm>
          <a:noFill/>
        </p:spPr>
        <p:txBody>
          <a:bodyPr lIns="95410" tIns="47706" rIns="95410" bIns="47706"/>
          <a:lstStyle/>
          <a:p>
            <a:pPr eaLnBrk="1" hangingPunct="1"/>
            <a:endParaRPr lang="ja-JP" altLang="ja-JP"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Rot="1" noChangeAspect="1" noChangeArrowheads="1" noTextEdit="1"/>
          </p:cNvSpPr>
          <p:nvPr>
            <p:ph type="sldImg"/>
          </p:nvPr>
        </p:nvSpPr>
        <p:spPr>
          <a:xfrm>
            <a:off x="1001713" y="766763"/>
            <a:ext cx="5114925" cy="3836987"/>
          </a:xfrm>
          <a:ln/>
        </p:spPr>
      </p:sp>
      <p:sp>
        <p:nvSpPr>
          <p:cNvPr id="317443" name="Rectangle 3"/>
          <p:cNvSpPr>
            <a:spLocks noGrp="1" noChangeArrowheads="1"/>
          </p:cNvSpPr>
          <p:nvPr>
            <p:ph type="body" idx="1"/>
          </p:nvPr>
        </p:nvSpPr>
        <p:spPr>
          <a:xfrm>
            <a:off x="945349" y="4861235"/>
            <a:ext cx="5208606" cy="4605988"/>
          </a:xfrm>
          <a:noFill/>
        </p:spPr>
        <p:txBody>
          <a:bodyPr lIns="95394" tIns="47698" rIns="95394" bIns="47698"/>
          <a:lstStyle/>
          <a:p>
            <a:pPr indent="159081" algn="just">
              <a:lnSpc>
                <a:spcPts val="2088"/>
              </a:lnSpc>
              <a:spcAft>
                <a:spcPts val="0"/>
              </a:spcAft>
            </a:pPr>
            <a:r>
              <a:rPr lang="ja-JP" altLang="ja-JP" kern="100" dirty="0">
                <a:latin typeface="Century"/>
                <a:ea typeface="ＭＳ Ｐ明朝"/>
                <a:cs typeface="Times New Roman"/>
              </a:rPr>
              <a:t>記憶障害をはじめとする認知障害が相当進行した段階でも、感情的な機能は保たれる一方、環境の変化に適応することが困難であるなどの認知症高齢者の特徴を踏まえると、日常の暮らしの場面では、「生活そのものをケアとして組み立てる」ことを指向するケアが望まれ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具体的な支援のあり方としては、①環境の変化をできるだけ避けて、それまでの暮らしが継続されるよう配慮すること、②あらかじめ提供者側が作成した日課に沿った管理的な関わりではなく、高齢者一人ひとりのペースに合わせたゆったり型の援助スタイルにあらため、安心感の醸成を心がけること、③その時点で一人ひとりが持っている心身の力を最大限に引き出して、充実感のある暮らしを構築すること、などが望まれる。</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ja-JP" altLang="ja-JP" u="sng" kern="100" dirty="0">
                <a:latin typeface="Century"/>
                <a:ea typeface="HGPｺﾞｼｯｸM"/>
                <a:cs typeface="Times New Roman"/>
              </a:rPr>
              <a:t>出 典　　　　　　　　　　　　　　　　　　　　　　</a:t>
            </a:r>
            <a:endParaRPr lang="ja-JP" altLang="ja-JP" kern="100" dirty="0">
              <a:latin typeface="Century"/>
              <a:ea typeface="ＭＳ 明朝"/>
              <a:cs typeface="Times New Roman"/>
            </a:endParaRPr>
          </a:p>
          <a:p>
            <a:pPr algn="just">
              <a:lnSpc>
                <a:spcPts val="1462"/>
              </a:lnSpc>
              <a:spcAft>
                <a:spcPts val="0"/>
              </a:spcAft>
            </a:pPr>
            <a:r>
              <a:rPr lang="ja-JP" altLang="ja-JP" kern="100" dirty="0">
                <a:latin typeface="Trebuchet MS"/>
                <a:ea typeface="HGPｺﾞｼｯｸM"/>
                <a:cs typeface="Times New Roman"/>
              </a:rPr>
              <a:t>高齢者介護研究会：「</a:t>
            </a:r>
            <a:r>
              <a:rPr lang="en-US" altLang="ja-JP" kern="100" dirty="0">
                <a:latin typeface="Trebuchet MS"/>
                <a:ea typeface="HGPｺﾞｼｯｸM"/>
                <a:cs typeface="Times New Roman"/>
              </a:rPr>
              <a:t>2015</a:t>
            </a:r>
            <a:r>
              <a:rPr lang="ja-JP" altLang="ja-JP" kern="100" dirty="0">
                <a:latin typeface="Trebuchet MS"/>
                <a:ea typeface="HGPｺﾞｼｯｸM"/>
                <a:cs typeface="Times New Roman"/>
              </a:rPr>
              <a:t>年の高齢者介護</a:t>
            </a:r>
            <a:r>
              <a:rPr lang="ja-JP" altLang="ja-JP" kern="100" dirty="0">
                <a:latin typeface="Century"/>
                <a:ea typeface="Trebuchet MS"/>
                <a:cs typeface="Times New Roman"/>
              </a:rPr>
              <a:t> </a:t>
            </a:r>
            <a:r>
              <a:rPr lang="ja-JP" altLang="ja-JP" kern="100" dirty="0">
                <a:latin typeface="Trebuchet MS"/>
                <a:ea typeface="HGPｺﾞｼｯｸM"/>
                <a:cs typeface="Times New Roman"/>
              </a:rPr>
              <a:t>報告書」</a:t>
            </a:r>
            <a:endParaRPr lang="ja-JP" altLang="ja-JP" kern="100" dirty="0">
              <a:latin typeface="Century"/>
              <a:ea typeface="ＭＳ 明朝"/>
              <a:cs typeface="Times New Roman"/>
            </a:endParaRPr>
          </a:p>
          <a:p>
            <a:pPr eaLnBrk="1" hangingPunct="1"/>
            <a:endParaRPr lang="ja-JP" altLang="ja-JP" dirty="0"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Rot="1" noChangeAspect="1" noChangeArrowheads="1" noTextEdit="1"/>
          </p:cNvSpPr>
          <p:nvPr>
            <p:ph type="sldImg"/>
          </p:nvPr>
        </p:nvSpPr>
        <p:spPr>
          <a:xfrm>
            <a:off x="998538" y="766763"/>
            <a:ext cx="5121275" cy="3840162"/>
          </a:xfrm>
          <a:ln/>
        </p:spPr>
      </p:sp>
      <p:sp>
        <p:nvSpPr>
          <p:cNvPr id="318467" name="Rectangle 3"/>
          <p:cNvSpPr>
            <a:spLocks noGrp="1" noChangeArrowheads="1"/>
          </p:cNvSpPr>
          <p:nvPr>
            <p:ph type="body" idx="1"/>
          </p:nvPr>
        </p:nvSpPr>
        <p:spPr>
          <a:xfrm>
            <a:off x="709430" y="4862882"/>
            <a:ext cx="5680444" cy="4604341"/>
          </a:xfrm>
          <a:noFill/>
        </p:spPr>
        <p:txBody>
          <a:bodyPr lIns="95394" tIns="47698" rIns="95394" bIns="47698"/>
          <a:lstStyle/>
          <a:p>
            <a:pPr algn="just">
              <a:lnSpc>
                <a:spcPts val="2088"/>
              </a:lnSpc>
              <a:spcAft>
                <a:spcPts val="0"/>
              </a:spcAft>
            </a:pPr>
            <a:r>
              <a:rPr lang="ja-JP" altLang="ja-JP" kern="100" dirty="0">
                <a:latin typeface="Century"/>
                <a:ea typeface="ＭＳ Ｐ明朝"/>
                <a:cs typeface="Times New Roman"/>
              </a:rPr>
              <a:t> そうしたケアを実践するための具体的な条件としては、①できるだけ自宅の規模を大きく逸脱しない小規模な居住空間に、②家庭的な雰囲気・設えを工夫して、③少人数の高齢者をいつも同じ顔ぶれの少人数のスタッフが顔の見える関係（いわゆる「なじみの関係」）で支えるケアの形を整える、とともに、④可能であれば、住み慣れた地域で必要な援助を受けながら暮らし続けられるよう、日常の生活圏域を基本としたサービス体系を構築することが望まれ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これらの条件を兼ね備えたサービスとして、①グループホーム、②小規模多機能型ケアといった新たな小規模ケアサービスの他、③大きな施設の機能を積極的に地域に展開する取組や、④施設そのもののあり方を問い直す試みとして、ユニットケアの普及に向けた施策等を展開していくこととされている。</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ja-JP" altLang="ja-JP" u="sng" kern="100" dirty="0">
                <a:latin typeface="Century"/>
                <a:ea typeface="HGPｺﾞｼｯｸM"/>
                <a:cs typeface="Times New Roman"/>
              </a:rPr>
              <a:t>出 典　　　　　　　</a:t>
            </a:r>
            <a:r>
              <a:rPr lang="en-US" altLang="ja-JP" u="sng" kern="100" dirty="0">
                <a:latin typeface="Century"/>
                <a:ea typeface="HGPｺﾞｼｯｸM"/>
                <a:cs typeface="Times New Roman"/>
              </a:rPr>
              <a:t>  </a:t>
            </a:r>
            <a:r>
              <a:rPr lang="ja-JP" altLang="ja-JP" u="sng" kern="100" dirty="0">
                <a:latin typeface="Century"/>
                <a:ea typeface="HGPｺﾞｼｯｸM"/>
                <a:cs typeface="Times New Roman"/>
              </a:rPr>
              <a:t>　　　　　　　　　　　　</a:t>
            </a:r>
            <a:endParaRPr lang="ja-JP" altLang="ja-JP" kern="100" dirty="0">
              <a:latin typeface="Century"/>
              <a:ea typeface="ＭＳ 明朝"/>
              <a:cs typeface="Times New Roman"/>
            </a:endParaRPr>
          </a:p>
          <a:p>
            <a:r>
              <a:rPr lang="ja-JP" altLang="ja-JP" kern="100" dirty="0">
                <a:latin typeface="Trebuchet MS"/>
                <a:ea typeface="HGPｺﾞｼｯｸM"/>
                <a:cs typeface="Times New Roman"/>
              </a:rPr>
              <a:t>高齢者介護研究会：「</a:t>
            </a:r>
            <a:r>
              <a:rPr lang="en-US" altLang="ja-JP" kern="100" dirty="0">
                <a:latin typeface="Trebuchet MS"/>
                <a:ea typeface="HGPｺﾞｼｯｸM"/>
                <a:cs typeface="Times New Roman"/>
              </a:rPr>
              <a:t>2015</a:t>
            </a:r>
            <a:r>
              <a:rPr lang="ja-JP" altLang="ja-JP" kern="100" dirty="0">
                <a:latin typeface="Trebuchet MS"/>
                <a:ea typeface="HGPｺﾞｼｯｸM"/>
                <a:cs typeface="Times New Roman"/>
              </a:rPr>
              <a:t>年の高齢者介護</a:t>
            </a:r>
            <a:r>
              <a:rPr lang="ja-JP" altLang="ja-JP" kern="100" dirty="0">
                <a:ea typeface="Trebuchet MS"/>
                <a:cs typeface="Times New Roman"/>
              </a:rPr>
              <a:t> </a:t>
            </a:r>
            <a:r>
              <a:rPr lang="ja-JP" altLang="ja-JP" kern="100" dirty="0">
                <a:latin typeface="Trebuchet MS"/>
                <a:ea typeface="HGPｺﾞｼｯｸM"/>
                <a:cs typeface="Times New Roman"/>
              </a:rPr>
              <a:t>報告書」</a:t>
            </a:r>
            <a:endParaRPr lang="ja-JP" altLang="ja-JP" dirty="0"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スライド イメージ プレースホルダ 1"/>
          <p:cNvSpPr>
            <a:spLocks noGrp="1" noRot="1" noChangeAspect="1" noTextEdit="1"/>
          </p:cNvSpPr>
          <p:nvPr>
            <p:ph type="sldImg"/>
          </p:nvPr>
        </p:nvSpPr>
        <p:spPr>
          <a:xfrm>
            <a:off x="993775" y="768350"/>
            <a:ext cx="5114925" cy="3835400"/>
          </a:xfrm>
          <a:ln/>
        </p:spPr>
      </p:sp>
      <p:sp>
        <p:nvSpPr>
          <p:cNvPr id="319491" name="ノート プレースホルダ 2"/>
          <p:cNvSpPr>
            <a:spLocks noGrp="1"/>
          </p:cNvSpPr>
          <p:nvPr>
            <p:ph type="body" idx="1"/>
          </p:nvPr>
        </p:nvSpPr>
        <p:spPr>
          <a:xfrm>
            <a:off x="709430" y="4861235"/>
            <a:ext cx="5680444" cy="4605988"/>
          </a:xfrm>
          <a:noFill/>
        </p:spPr>
        <p:txBody>
          <a:bodyPr lIns="95394" tIns="47698" rIns="95394" bIns="47698"/>
          <a:lstStyle/>
          <a:p>
            <a:pPr algn="just">
              <a:lnSpc>
                <a:spcPts val="2088"/>
              </a:lnSpc>
              <a:spcAft>
                <a:spcPts val="0"/>
              </a:spcAft>
            </a:pPr>
            <a:r>
              <a:rPr lang="ja-JP" altLang="ja-JP" kern="100" dirty="0">
                <a:latin typeface="HGPｺﾞｼｯｸM"/>
                <a:ea typeface="ＭＳ Ｐ明朝"/>
                <a:cs typeface="Times New Roman"/>
              </a:rPr>
              <a:t>各市町村において、</a:t>
            </a:r>
            <a:r>
              <a:rPr lang="ja-JP" altLang="ja-JP" kern="100" dirty="0">
                <a:latin typeface="HGPｺﾞｼｯｸM"/>
                <a:ea typeface="ＭＳ Ｐ明朝"/>
                <a:cs typeface="Arial"/>
              </a:rPr>
              <a:t>認知症の方やその家族の暮らしを支えるサービスは、医療・介護・地域のステージごとに、地域の実情を踏まえつつ、多方面にわたって展開されている。しかしながら、認知症の方のその時々の状態やニーズに適切に対応していくためには、各サービスが有機的に連携し、効果的な支援を行っていく必要がある。</a:t>
            </a:r>
            <a:endParaRPr lang="ja-JP" altLang="ja-JP" kern="100" dirty="0">
              <a:latin typeface="HGPｺﾞｼｯｸM"/>
              <a:cs typeface="Times New Roman"/>
            </a:endParaRPr>
          </a:p>
          <a:p>
            <a:r>
              <a:rPr lang="ja-JP" altLang="ja-JP" kern="100" dirty="0">
                <a:ea typeface="ＭＳ Ｐ明朝"/>
                <a:cs typeface="Arial"/>
              </a:rPr>
              <a:t>　地域連携の発信者として位置付けられるかかりつけ医には、認知症の方やその家族への適切な助言やつなぎを行うため、自らが住んでいる地域の認知症の支援体制の把握や理解をすることが求められる。</a:t>
            </a:r>
            <a:endParaRPr lang="en-US" altLang="ja-JP" dirty="0" smtClean="0"/>
          </a:p>
          <a:p>
            <a:endParaRPr lang="en-US" altLang="ja-JP" dirty="0" smtClean="0"/>
          </a:p>
        </p:txBody>
      </p:sp>
      <p:sp>
        <p:nvSpPr>
          <p:cNvPr id="319492" name="ヘッダー プレースホルダ 3"/>
          <p:cNvSpPr txBox="1">
            <a:spLocks noGrp="1"/>
          </p:cNvSpPr>
          <p:nvPr/>
        </p:nvSpPr>
        <p:spPr bwMode="auto">
          <a:xfrm>
            <a:off x="2" y="1"/>
            <a:ext cx="3076977" cy="512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394" tIns="47698" rIns="95394" bIns="47698"/>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endParaRPr lang="ja-JP" altLang="en-US" sz="130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Rot="1" noChangeAspect="1" noChangeArrowheads="1" noTextEdit="1"/>
          </p:cNvSpPr>
          <p:nvPr>
            <p:ph type="sldImg"/>
          </p:nvPr>
        </p:nvSpPr>
        <p:spPr>
          <a:xfrm>
            <a:off x="998538" y="766763"/>
            <a:ext cx="5121275" cy="3840162"/>
          </a:xfrm>
          <a:ln/>
        </p:spPr>
      </p:sp>
      <p:sp>
        <p:nvSpPr>
          <p:cNvPr id="320515" name="Rectangle 3"/>
          <p:cNvSpPr>
            <a:spLocks noGrp="1" noChangeArrowheads="1"/>
          </p:cNvSpPr>
          <p:nvPr>
            <p:ph type="body" idx="1"/>
          </p:nvPr>
        </p:nvSpPr>
        <p:spPr>
          <a:xfrm>
            <a:off x="947021" y="4861235"/>
            <a:ext cx="5205261" cy="4605988"/>
          </a:xfrm>
          <a:noFill/>
        </p:spPr>
        <p:txBody>
          <a:bodyPr lIns="95394" tIns="47698" rIns="95394" bIns="47698"/>
          <a:lstStyle/>
          <a:p>
            <a:pPr indent="159081" algn="just">
              <a:lnSpc>
                <a:spcPts val="2088"/>
              </a:lnSpc>
              <a:spcAft>
                <a:spcPts val="0"/>
              </a:spcAft>
            </a:pPr>
            <a:r>
              <a:rPr lang="ja-JP" altLang="ja-JP" kern="100" dirty="0">
                <a:latin typeface="Century"/>
                <a:ea typeface="ＭＳ Ｐ明朝"/>
                <a:cs typeface="Times New Roman"/>
              </a:rPr>
              <a:t>認知症の相談窓口は、医療関係、保健関係、福祉関係、介護経験者等に</a:t>
            </a:r>
            <a:r>
              <a:rPr lang="ja-JP" altLang="ja-JP" kern="100" dirty="0" smtClean="0">
                <a:latin typeface="Century"/>
                <a:ea typeface="ＭＳ Ｐ明朝"/>
                <a:cs typeface="Times New Roman"/>
              </a:rPr>
              <a:t>分け</a:t>
            </a:r>
            <a:r>
              <a:rPr lang="ja-JP" altLang="en-US" kern="100" dirty="0" smtClean="0">
                <a:latin typeface="Century"/>
                <a:ea typeface="ＭＳ Ｐ明朝"/>
                <a:cs typeface="Times New Roman"/>
              </a:rPr>
              <a:t>られ</a:t>
            </a:r>
            <a:r>
              <a:rPr lang="ja-JP" altLang="ja-JP" kern="100" dirty="0" smtClean="0">
                <a:latin typeface="Century"/>
                <a:ea typeface="ＭＳ Ｐ明朝"/>
                <a:cs typeface="Times New Roman"/>
              </a:rPr>
              <a:t>る</a:t>
            </a:r>
            <a:r>
              <a:rPr lang="ja-JP" altLang="ja-JP" kern="100" dirty="0">
                <a:latin typeface="Century"/>
                <a:ea typeface="ＭＳ Ｐ明朝"/>
                <a:cs typeface="Times New Roman"/>
              </a:rPr>
              <a:t>。</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医療関係では、総合病院等の神経内科や老年科等が開設する窓口の他、もの忘れ外来でも診断や治療と並行して相談に応じている。保健関係では、地域の保健所、保健センターや精神保健福祉センター等があり、保健師等の専門スタッフが相談に応じ、関係機関とも連携する体制がある。福祉関係では、市区町村の身近な生活圏域ごとに設置される地域包括支援センターを核とした地域の支援体制強化の期待が寄せられている。</a:t>
            </a:r>
            <a:r>
              <a:rPr lang="ja-JP" altLang="ja-JP" kern="100" dirty="0">
                <a:latin typeface="ＭＳ 明朝"/>
                <a:ea typeface="ＭＳ Ｐ明朝"/>
                <a:cs typeface="Times New Roman"/>
              </a:rPr>
              <a:t>　また、若年性認知症については、国の事業において若年性認知症専用のコールセンターが全国で一箇所設置されている。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介護経験者等の団体としては「公益社団法人 認知症の人と家族の会」が代表例である。ほとんどの都道府県に支部があり、相談事業、認知症の本人交流会の支援等の活動が行われている。（家族の会：</a:t>
            </a:r>
            <a:r>
              <a:rPr lang="en-US" altLang="ja-JP" kern="100" dirty="0">
                <a:latin typeface="Century"/>
                <a:ea typeface="ＭＳ Ｐ明朝"/>
                <a:cs typeface="Times New Roman"/>
              </a:rPr>
              <a:t>0120</a:t>
            </a:r>
            <a:r>
              <a:rPr lang="ja-JP" altLang="ja-JP" kern="100" dirty="0">
                <a:latin typeface="Century"/>
                <a:ea typeface="ＭＳ Ｐ明朝"/>
                <a:cs typeface="Times New Roman"/>
              </a:rPr>
              <a:t>－</a:t>
            </a:r>
            <a:r>
              <a:rPr lang="en-US" altLang="ja-JP" kern="100" dirty="0">
                <a:latin typeface="Century"/>
                <a:ea typeface="ＭＳ Ｐ明朝"/>
                <a:cs typeface="Times New Roman"/>
              </a:rPr>
              <a:t>294</a:t>
            </a:r>
            <a:r>
              <a:rPr lang="ja-JP" altLang="ja-JP" kern="100" dirty="0">
                <a:latin typeface="Century"/>
                <a:ea typeface="ＭＳ Ｐ明朝"/>
                <a:cs typeface="Times New Roman"/>
              </a:rPr>
              <a:t>－</a:t>
            </a:r>
            <a:r>
              <a:rPr lang="en-US" altLang="ja-JP" kern="100" dirty="0">
                <a:latin typeface="Century"/>
                <a:ea typeface="ＭＳ Ｐ明朝"/>
                <a:cs typeface="Times New Roman"/>
              </a:rPr>
              <a:t>456</a:t>
            </a:r>
            <a:r>
              <a:rPr lang="ja-JP" altLang="ja-JP" kern="100" dirty="0">
                <a:latin typeface="Century"/>
                <a:ea typeface="ＭＳ Ｐ明朝"/>
                <a:cs typeface="Times New Roman"/>
              </a:rPr>
              <a:t>　［月～金：</a:t>
            </a:r>
            <a:r>
              <a:rPr lang="en-US" altLang="ja-JP" kern="100" dirty="0">
                <a:latin typeface="Century"/>
                <a:ea typeface="ＭＳ Ｐ明朝"/>
                <a:cs typeface="Times New Roman"/>
              </a:rPr>
              <a:t>10</a:t>
            </a:r>
            <a:r>
              <a:rPr lang="ja-JP" altLang="ja-JP" kern="100" dirty="0">
                <a:latin typeface="Century"/>
                <a:ea typeface="ＭＳ Ｐ明朝"/>
                <a:cs typeface="Times New Roman"/>
              </a:rPr>
              <a:t>～</a:t>
            </a:r>
            <a:r>
              <a:rPr lang="en-US" altLang="ja-JP" kern="100" dirty="0">
                <a:latin typeface="Century"/>
                <a:ea typeface="ＭＳ Ｐ明朝"/>
                <a:cs typeface="Times New Roman"/>
              </a:rPr>
              <a:t>15</a:t>
            </a:r>
            <a:r>
              <a:rPr lang="ja-JP" altLang="ja-JP" kern="100" dirty="0">
                <a:latin typeface="Century"/>
                <a:ea typeface="ＭＳ Ｐ明朝"/>
                <a:cs typeface="Times New Roman"/>
              </a:rPr>
              <a:t>時］）</a:t>
            </a:r>
            <a:endParaRPr lang="ja-JP" altLang="ja-JP" kern="100" dirty="0">
              <a:latin typeface="Century"/>
              <a:ea typeface="ＭＳ 明朝"/>
              <a:cs typeface="Times New Roman"/>
            </a:endParaRPr>
          </a:p>
          <a:p>
            <a:r>
              <a:rPr lang="ja-JP" altLang="ja-JP" kern="100" dirty="0">
                <a:ea typeface="ＭＳ Ｐ明朝"/>
                <a:cs typeface="Times New Roman"/>
              </a:rPr>
              <a:t>また、最近では、若年性認知症の人を中心に、本人同士が“仲間に会いたい、思いを共有したい”との主旨からブログを立ち上げ交流を行うなど、相互支援の動きも始まっている。</a:t>
            </a:r>
            <a:endParaRPr lang="ja-JP" altLang="ja-JP" dirty="0"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2"/>
          <p:cNvSpPr>
            <a:spLocks noGrp="1" noRot="1" noChangeAspect="1" noChangeArrowheads="1" noTextEdit="1"/>
          </p:cNvSpPr>
          <p:nvPr>
            <p:ph type="sldImg"/>
          </p:nvPr>
        </p:nvSpPr>
        <p:spPr>
          <a:xfrm>
            <a:off x="1001713" y="768350"/>
            <a:ext cx="5119687" cy="3838575"/>
          </a:xfrm>
          <a:ln/>
        </p:spPr>
      </p:sp>
      <p:sp>
        <p:nvSpPr>
          <p:cNvPr id="206852" name="Rectangle 3"/>
          <p:cNvSpPr>
            <a:spLocks noGrp="1" noChangeArrowheads="1"/>
          </p:cNvSpPr>
          <p:nvPr>
            <p:ph type="body" idx="1"/>
          </p:nvPr>
        </p:nvSpPr>
        <p:spPr>
          <a:xfrm>
            <a:off x="945347" y="4861237"/>
            <a:ext cx="5238724" cy="4938633"/>
          </a:xfrm>
          <a:noFill/>
        </p:spPr>
        <p:txBody>
          <a:bodyPr lIns="95376" tIns="47688" rIns="95376" bIns="47688"/>
          <a:lstStyle/>
          <a:p>
            <a:pPr eaLnBrk="1" hangingPunct="1"/>
            <a:r>
              <a:rPr lang="ja-JP" altLang="en-US" dirty="0" smtClean="0"/>
              <a:t>介護保険制度は、大きく、①認定申請、②要介護認定、③介護給付･予防給付という流れ（スライドの左から右へ）で利用することになる。</a:t>
            </a:r>
          </a:p>
          <a:p>
            <a:pPr eaLnBrk="1" hangingPunct="1"/>
            <a:r>
              <a:rPr lang="ja-JP" altLang="en-US" dirty="0" smtClean="0"/>
              <a:t>  ①介護保険サービスを利用する場合、まず、保険者（市町村）に対して要介護認定の申請をする。</a:t>
            </a:r>
          </a:p>
          <a:p>
            <a:pPr eaLnBrk="1" hangingPunct="1"/>
            <a:r>
              <a:rPr lang="ja-JP" altLang="en-US" dirty="0" smtClean="0"/>
              <a:t>  ②要介護認定は、認定調査員（原則市町村職員）が訪問して行う身体状態などの調査によるコンピュータ判定（一次判定）結果と、かかりつけ医が作成する主治医意見書（</a:t>
            </a:r>
            <a:r>
              <a:rPr lang="en-US" altLang="ja-JP" dirty="0" smtClean="0"/>
              <a:t>[</a:t>
            </a:r>
            <a:r>
              <a:rPr lang="ja-JP" altLang="en-US" dirty="0" smtClean="0"/>
              <a:t>役割</a:t>
            </a:r>
            <a:r>
              <a:rPr lang="en-US" altLang="ja-JP" dirty="0" smtClean="0"/>
              <a:t>-13]</a:t>
            </a:r>
            <a:r>
              <a:rPr lang="ja-JP" altLang="en-US" dirty="0" smtClean="0"/>
              <a:t>以降参照）等を資料として行う介護認定審査会での合議（二次判定）の２段階で行われる（要介護認定は</a:t>
            </a:r>
            <a:r>
              <a:rPr lang="en-US" altLang="ja-JP" dirty="0" smtClean="0"/>
              <a:t>[</a:t>
            </a:r>
            <a:r>
              <a:rPr lang="ja-JP" altLang="en-US" dirty="0" smtClean="0"/>
              <a:t>役割</a:t>
            </a:r>
            <a:r>
              <a:rPr lang="en-US" altLang="ja-JP" dirty="0" smtClean="0"/>
              <a:t>-12]</a:t>
            </a:r>
            <a:r>
              <a:rPr lang="ja-JP" altLang="en-US" dirty="0" smtClean="0"/>
              <a:t>参照）。</a:t>
            </a:r>
          </a:p>
          <a:p>
            <a:pPr eaLnBrk="1" hangingPunct="1"/>
            <a:r>
              <a:rPr lang="ja-JP" altLang="en-US" dirty="0" smtClean="0"/>
              <a:t>  ③認定結果によって、要介護１～５であれば、居宅サービス等の介護給付を、要支援１・２であれば、予防給付を受けられる。なお、「非該当」となった場合は、介護保険サービスではなく、市町村が行う地域支援事業によるサービスを利用することができる（介護保険サービスは</a:t>
            </a:r>
            <a:r>
              <a:rPr lang="en-US" altLang="ja-JP" dirty="0" smtClean="0"/>
              <a:t>[</a:t>
            </a:r>
            <a:r>
              <a:rPr lang="ja-JP" altLang="en-US" dirty="0" smtClean="0"/>
              <a:t>連携と制度</a:t>
            </a:r>
            <a:r>
              <a:rPr lang="en-US" altLang="ja-JP" dirty="0" smtClean="0"/>
              <a:t>-19]</a:t>
            </a:r>
            <a:r>
              <a:rPr lang="ja-JP" altLang="en-US" dirty="0" smtClean="0"/>
              <a:t>以降参照）。</a:t>
            </a: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Rot="1" noChangeAspect="1" noChangeArrowheads="1" noTextEdit="1"/>
          </p:cNvSpPr>
          <p:nvPr>
            <p:ph type="sldImg"/>
          </p:nvPr>
        </p:nvSpPr>
        <p:spPr>
          <a:xfrm>
            <a:off x="998538" y="766763"/>
            <a:ext cx="5121275" cy="3840162"/>
          </a:xfrm>
          <a:ln/>
        </p:spPr>
      </p:sp>
      <p:sp>
        <p:nvSpPr>
          <p:cNvPr id="323587" name="Rectangle 3"/>
          <p:cNvSpPr>
            <a:spLocks noGrp="1" noChangeArrowheads="1"/>
          </p:cNvSpPr>
          <p:nvPr>
            <p:ph type="body" idx="1"/>
          </p:nvPr>
        </p:nvSpPr>
        <p:spPr>
          <a:xfrm>
            <a:off x="947021" y="4861235"/>
            <a:ext cx="5205261" cy="4605988"/>
          </a:xfrm>
          <a:noFill/>
        </p:spPr>
        <p:txBody>
          <a:bodyPr lIns="95379" tIns="47690" rIns="95379" bIns="47690"/>
          <a:lstStyle/>
          <a:p>
            <a:pPr indent="159081" algn="just" defTabSz="954480">
              <a:lnSpc>
                <a:spcPts val="2088"/>
              </a:lnSpc>
              <a:spcAft>
                <a:spcPts val="0"/>
              </a:spcAft>
            </a:pPr>
            <a:r>
              <a:rPr lang="ja-JP" altLang="ja-JP" kern="100" dirty="0">
                <a:latin typeface="Century"/>
                <a:ea typeface="ＭＳ Ｐ明朝"/>
                <a:cs typeface="Times New Roman"/>
              </a:rPr>
              <a:t>介護保険サービスは、サービスの利用形態により、主に在宅でサービスを組み合わせて利用する「居宅サービス」「地域密着型サービス」、介護施設に入所・入院する「施設サービス」に大別される。地域密着型サービスは、平成</a:t>
            </a:r>
            <a:r>
              <a:rPr lang="en-US" altLang="ja-JP" kern="100" dirty="0">
                <a:latin typeface="Century"/>
                <a:ea typeface="ＭＳ Ｐ明朝"/>
                <a:cs typeface="Times New Roman"/>
              </a:rPr>
              <a:t>18</a:t>
            </a:r>
            <a:r>
              <a:rPr lang="ja-JP" altLang="ja-JP" kern="100" dirty="0">
                <a:latin typeface="Century"/>
                <a:ea typeface="ＭＳ Ｐ明朝"/>
                <a:cs typeface="Times New Roman"/>
              </a:rPr>
              <a:t>年制度改正で導入されたもので、市区町村保険者が地域事情に応じた整備や基準設定が可能となっている</a:t>
            </a:r>
            <a:r>
              <a:rPr lang="ja-JP" altLang="ja-JP" kern="100" dirty="0" smtClean="0">
                <a:latin typeface="Century"/>
                <a:ea typeface="ＭＳ Ｐ明朝"/>
                <a:cs typeface="Times New Roman"/>
              </a:rPr>
              <a:t>。平成</a:t>
            </a:r>
            <a:r>
              <a:rPr lang="en-US" altLang="ja-JP" kern="100" dirty="0" smtClean="0">
                <a:latin typeface="Century"/>
                <a:ea typeface="ＭＳ Ｐ明朝"/>
                <a:cs typeface="Times New Roman"/>
              </a:rPr>
              <a:t>24</a:t>
            </a:r>
            <a:r>
              <a:rPr lang="ja-JP" altLang="ja-JP" kern="100" dirty="0" smtClean="0">
                <a:latin typeface="Century"/>
                <a:ea typeface="ＭＳ Ｐ明朝"/>
                <a:cs typeface="Times New Roman"/>
              </a:rPr>
              <a:t>年度から新たに「定期巡回・随時対応型訪問介護看護」、「複合型サービス」が加えられた（スライド</a:t>
            </a:r>
            <a:r>
              <a:rPr lang="en-US" altLang="ja-JP" kern="100" dirty="0" smtClean="0">
                <a:latin typeface="Century"/>
                <a:ea typeface="ＭＳ Ｐ明朝"/>
                <a:cs typeface="Times New Roman"/>
              </a:rPr>
              <a:t>24</a:t>
            </a:r>
            <a:r>
              <a:rPr lang="ja-JP" altLang="ja-JP" kern="100" dirty="0" err="1" smtClean="0">
                <a:latin typeface="Century"/>
                <a:ea typeface="ＭＳ Ｐ明朝"/>
                <a:cs typeface="Times New Roman"/>
              </a:rPr>
              <a:t>、</a:t>
            </a:r>
            <a:r>
              <a:rPr lang="en-US" altLang="ja-JP" kern="100" dirty="0" smtClean="0">
                <a:latin typeface="Century"/>
                <a:ea typeface="ＭＳ Ｐ明朝"/>
                <a:cs typeface="Times New Roman"/>
              </a:rPr>
              <a:t>25</a:t>
            </a:r>
            <a:r>
              <a:rPr lang="ja-JP" altLang="ja-JP" kern="100" dirty="0" smtClean="0">
                <a:latin typeface="Century"/>
                <a:ea typeface="ＭＳ Ｐ明朝"/>
                <a:cs typeface="Times New Roman"/>
              </a:rPr>
              <a:t>参照）。</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なお、居宅サービス、地域密着型サービスには要支援者を対象とする「介護予防サービス」がある（施設サービスは対象外）。</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smtClean="0">
                <a:ea typeface="ＭＳ Ｐ明朝"/>
                <a:cs typeface="Times New Roman"/>
              </a:rPr>
              <a:t>施設</a:t>
            </a:r>
            <a:r>
              <a:rPr lang="ja-JP" altLang="ja-JP" kern="100" dirty="0">
                <a:ea typeface="ＭＳ Ｐ明朝"/>
                <a:cs typeface="Times New Roman"/>
              </a:rPr>
              <a:t>サービスのうち、介護療養型医療施設（療養病床）は、平成</a:t>
            </a:r>
            <a:r>
              <a:rPr lang="en-US" altLang="ja-JP" kern="100" dirty="0">
                <a:ea typeface="ＭＳ Ｐ明朝"/>
                <a:cs typeface="Times New Roman"/>
              </a:rPr>
              <a:t>29</a:t>
            </a:r>
            <a:r>
              <a:rPr lang="ja-JP" altLang="ja-JP" kern="100" dirty="0">
                <a:ea typeface="ＭＳ Ｐ明朝"/>
                <a:cs typeface="Times New Roman"/>
              </a:rPr>
              <a:t>年度末で廃止されることになっている。</a:t>
            </a:r>
            <a:endParaRPr lang="ja-JP" altLang="ja-JP" dirty="0"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Rot="1" noChangeAspect="1" noChangeArrowheads="1" noTextEdit="1"/>
          </p:cNvSpPr>
          <p:nvPr>
            <p:ph type="sldImg"/>
          </p:nvPr>
        </p:nvSpPr>
        <p:spPr>
          <a:xfrm>
            <a:off x="998538" y="766763"/>
            <a:ext cx="5121275" cy="3840162"/>
          </a:xfrm>
          <a:ln/>
        </p:spPr>
      </p:sp>
      <p:sp>
        <p:nvSpPr>
          <p:cNvPr id="325635" name="Rectangle 3"/>
          <p:cNvSpPr>
            <a:spLocks noGrp="1" noChangeArrowheads="1"/>
          </p:cNvSpPr>
          <p:nvPr>
            <p:ph type="body" idx="1"/>
          </p:nvPr>
        </p:nvSpPr>
        <p:spPr>
          <a:xfrm>
            <a:off x="709430" y="4861235"/>
            <a:ext cx="5680444" cy="5078607"/>
          </a:xfrm>
          <a:noFill/>
        </p:spPr>
        <p:txBody>
          <a:bodyPr lIns="95394" tIns="47698" rIns="95394" bIns="47698"/>
          <a:lstStyle/>
          <a:p>
            <a:pPr algn="just">
              <a:lnSpc>
                <a:spcPts val="1984"/>
              </a:lnSpc>
              <a:spcAft>
                <a:spcPts val="0"/>
              </a:spcAft>
            </a:pPr>
            <a:r>
              <a:rPr lang="ja-JP" altLang="en-US" kern="100" dirty="0" smtClean="0">
                <a:latin typeface="HGPｺﾞｼｯｸM"/>
                <a:ea typeface="ＭＳ Ｐ明朝"/>
                <a:cs typeface="Times New Roman"/>
              </a:rPr>
              <a:t> </a:t>
            </a:r>
            <a:r>
              <a:rPr lang="ja-JP" altLang="ja-JP" kern="100" dirty="0" smtClean="0">
                <a:latin typeface="HGPｺﾞｼｯｸM"/>
                <a:ea typeface="ＭＳ Ｐ明朝"/>
                <a:cs typeface="Times New Roman"/>
              </a:rPr>
              <a:t>介護</a:t>
            </a:r>
            <a:r>
              <a:rPr lang="ja-JP" altLang="ja-JP" kern="100" dirty="0">
                <a:latin typeface="HGPｺﾞｼｯｸM"/>
                <a:ea typeface="ＭＳ Ｐ明朝"/>
                <a:cs typeface="Times New Roman"/>
              </a:rPr>
              <a:t>予防サービスは、サービス事業者が行う「予防給付」と市区町村が行う「地域支援事業」によるものに分かれている。</a:t>
            </a:r>
            <a:endParaRPr lang="ja-JP" altLang="ja-JP" kern="100" dirty="0">
              <a:latin typeface="HGPｺﾞｼｯｸM"/>
              <a:cs typeface="Times New Roman"/>
            </a:endParaRPr>
          </a:p>
          <a:p>
            <a:pPr algn="just">
              <a:lnSpc>
                <a:spcPts val="1984"/>
              </a:lnSpc>
              <a:spcAft>
                <a:spcPts val="0"/>
              </a:spcAft>
            </a:pPr>
            <a:r>
              <a:rPr lang="ja-JP" altLang="ja-JP" kern="100" dirty="0">
                <a:latin typeface="HGPｺﾞｼｯｸM"/>
                <a:ea typeface="ＭＳ Ｐ明朝"/>
                <a:cs typeface="Times New Roman"/>
              </a:rPr>
              <a:t>　予防給付では、「本人ができることはできる限り本人が行う」ことを基本とした日常生活上の支援を行うほか、「運動器の機能向上」、「栄養改善」、「口腔機能の向上」といったサービスが提供される。</a:t>
            </a:r>
            <a:endParaRPr lang="ja-JP" altLang="ja-JP" kern="100" dirty="0">
              <a:latin typeface="HGPｺﾞｼｯｸM"/>
              <a:cs typeface="Times New Roman"/>
            </a:endParaRPr>
          </a:p>
          <a:p>
            <a:pPr algn="just">
              <a:lnSpc>
                <a:spcPts val="1984"/>
              </a:lnSpc>
              <a:spcAft>
                <a:spcPts val="0"/>
              </a:spcAft>
            </a:pPr>
            <a:r>
              <a:rPr lang="ja-JP" altLang="ja-JP" kern="100" dirty="0">
                <a:latin typeface="HGPｺﾞｼｯｸM"/>
                <a:ea typeface="ＭＳ Ｐ明朝"/>
                <a:cs typeface="Times New Roman"/>
              </a:rPr>
              <a:t>　地域支援事業においては、介護予防サービスを要支援・要介護になるおそれのある高齢者（ハイリスクな高齢者）を「二次予防事業の対象者」と位置づけ、事前に作成したプランに基づき、運動器の機能向上、栄養改善、口腔機能の向上といった介護予防サービスを提供するほか、閉じこもり・認知機能の低下・</a:t>
            </a:r>
            <a:r>
              <a:rPr lang="ja-JP" altLang="ja-JP" kern="100" dirty="0" err="1">
                <a:latin typeface="HGPｺﾞｼｯｸM"/>
                <a:ea typeface="ＭＳ Ｐ明朝"/>
                <a:cs typeface="Times New Roman"/>
              </a:rPr>
              <a:t>うつの</a:t>
            </a:r>
            <a:r>
              <a:rPr lang="ja-JP" altLang="ja-JP" kern="100" dirty="0">
                <a:latin typeface="HGPｺﾞｼｯｸM"/>
                <a:ea typeface="ＭＳ Ｐ明朝"/>
                <a:cs typeface="Times New Roman"/>
              </a:rPr>
              <a:t>疑いのある高齢者を対象にした訪問サービスを二次予防事業として行っている。さらに、地域の高齢者全体に対し、一次予防事業として介護予防に資する普及啓発や健康教育、健康相談にも取り組んでいる。</a:t>
            </a:r>
            <a:endParaRPr lang="ja-JP" altLang="ja-JP" kern="100" dirty="0">
              <a:latin typeface="HGPｺﾞｼｯｸM"/>
              <a:cs typeface="Times New Roman"/>
            </a:endParaRPr>
          </a:p>
          <a:p>
            <a:pPr marL="170680" indent="-170680" eaLnBrk="1" hangingPunct="1"/>
            <a:endParaRPr lang="ja-JP" altLang="ja-JP" dirty="0" smtClean="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Rot="1" noChangeAspect="1" noChangeArrowheads="1" noTextEdit="1"/>
          </p:cNvSpPr>
          <p:nvPr>
            <p:ph type="sldImg"/>
          </p:nvPr>
        </p:nvSpPr>
        <p:spPr>
          <a:xfrm>
            <a:off x="998538" y="766763"/>
            <a:ext cx="5121275" cy="3840162"/>
          </a:xfrm>
          <a:ln/>
        </p:spPr>
      </p:sp>
      <p:sp>
        <p:nvSpPr>
          <p:cNvPr id="326659" name="Rectangle 3"/>
          <p:cNvSpPr>
            <a:spLocks noGrp="1" noChangeArrowheads="1"/>
          </p:cNvSpPr>
          <p:nvPr>
            <p:ph type="body" idx="1"/>
          </p:nvPr>
        </p:nvSpPr>
        <p:spPr>
          <a:xfrm>
            <a:off x="945349" y="4861235"/>
            <a:ext cx="5208606" cy="4605988"/>
          </a:xfrm>
          <a:noFill/>
        </p:spPr>
        <p:txBody>
          <a:bodyPr lIns="95394" tIns="47698" rIns="95394" bIns="47698"/>
          <a:lstStyle/>
          <a:p>
            <a:pPr marL="238620" indent="-238620" eaLnBrk="1" hangingPunct="1"/>
            <a:r>
              <a:rPr lang="ja-JP" altLang="ja-JP" kern="100" dirty="0">
                <a:ea typeface="ＭＳ Ｐ明朝"/>
                <a:cs typeface="Times New Roman"/>
              </a:rPr>
              <a:t>地域密着型サービスには、定期巡回・随時対応型訪問介護看護（平成</a:t>
            </a:r>
            <a:r>
              <a:rPr lang="en-US" altLang="ja-JP" kern="100" dirty="0">
                <a:ea typeface="ＭＳ Ｐ明朝"/>
                <a:cs typeface="Times New Roman"/>
              </a:rPr>
              <a:t>24</a:t>
            </a:r>
            <a:r>
              <a:rPr lang="ja-JP" altLang="ja-JP" kern="100" dirty="0">
                <a:ea typeface="ＭＳ Ｐ明朝"/>
                <a:cs typeface="Times New Roman"/>
              </a:rPr>
              <a:t>年</a:t>
            </a:r>
            <a:r>
              <a:rPr lang="en-US" altLang="ja-JP" kern="100" dirty="0">
                <a:ea typeface="ＭＳ Ｐ明朝"/>
                <a:cs typeface="Times New Roman"/>
              </a:rPr>
              <a:t>4</a:t>
            </a:r>
            <a:r>
              <a:rPr lang="ja-JP" altLang="ja-JP" kern="100" dirty="0">
                <a:ea typeface="ＭＳ Ｐ明朝"/>
                <a:cs typeface="Times New Roman"/>
              </a:rPr>
              <a:t>月～）、夜間対応型訪問介護、認知症専用のデイサービス、小規模多機能型居宅介護、グループホーム、入居定員</a:t>
            </a:r>
            <a:r>
              <a:rPr lang="en-US" altLang="ja-JP" kern="100" dirty="0">
                <a:ea typeface="ＭＳ Ｐ明朝"/>
                <a:cs typeface="Times New Roman"/>
              </a:rPr>
              <a:t>29</a:t>
            </a:r>
            <a:r>
              <a:rPr lang="ja-JP" altLang="ja-JP" kern="100" dirty="0">
                <a:ea typeface="ＭＳ Ｐ明朝"/>
                <a:cs typeface="Times New Roman"/>
              </a:rPr>
              <a:t>名以下の介護専用型特定施設、同じく定員</a:t>
            </a:r>
            <a:r>
              <a:rPr lang="en-US" altLang="ja-JP" kern="100" dirty="0">
                <a:ea typeface="ＭＳ Ｐ明朝"/>
                <a:cs typeface="Times New Roman"/>
              </a:rPr>
              <a:t>29</a:t>
            </a:r>
            <a:r>
              <a:rPr lang="ja-JP" altLang="ja-JP" kern="100" dirty="0">
                <a:ea typeface="ＭＳ Ｐ明朝"/>
                <a:cs typeface="Times New Roman"/>
              </a:rPr>
              <a:t>名以下の小規模な特養、複合型サービス（小規模多機能型居宅介護＋訪問看護、平成</a:t>
            </a:r>
            <a:r>
              <a:rPr lang="en-US" altLang="ja-JP" kern="100" dirty="0">
                <a:ea typeface="ＭＳ Ｐ明朝"/>
                <a:cs typeface="Times New Roman"/>
              </a:rPr>
              <a:t>24</a:t>
            </a:r>
            <a:r>
              <a:rPr lang="ja-JP" altLang="ja-JP" kern="100" dirty="0">
                <a:ea typeface="ＭＳ Ｐ明朝"/>
                <a:cs typeface="Times New Roman"/>
              </a:rPr>
              <a:t>年</a:t>
            </a:r>
            <a:r>
              <a:rPr lang="en-US" altLang="ja-JP" kern="100" dirty="0">
                <a:ea typeface="ＭＳ Ｐ明朝"/>
                <a:cs typeface="Times New Roman"/>
              </a:rPr>
              <a:t>4</a:t>
            </a:r>
            <a:r>
              <a:rPr lang="ja-JP" altLang="ja-JP" kern="100" dirty="0">
                <a:ea typeface="ＭＳ Ｐ明朝"/>
                <a:cs typeface="Times New Roman"/>
              </a:rPr>
              <a:t>月～）の計</a:t>
            </a:r>
            <a:r>
              <a:rPr lang="en-US" altLang="ja-JP" kern="100" dirty="0">
                <a:ea typeface="ＭＳ Ｐ明朝"/>
                <a:cs typeface="Times New Roman"/>
              </a:rPr>
              <a:t>8</a:t>
            </a:r>
            <a:r>
              <a:rPr lang="ja-JP" altLang="ja-JP" kern="100" dirty="0">
                <a:ea typeface="ＭＳ Ｐ明朝"/>
                <a:cs typeface="Times New Roman"/>
              </a:rPr>
              <a:t>種類のサービスがある。</a:t>
            </a:r>
            <a:endParaRPr lang="ja-JP" altLang="ja-JP" dirty="0" smtClean="0"/>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9081" algn="just">
              <a:lnSpc>
                <a:spcPts val="2191"/>
              </a:lnSpc>
              <a:spcAft>
                <a:spcPts val="0"/>
              </a:spcAft>
            </a:pPr>
            <a:r>
              <a:rPr lang="ja-JP" altLang="ja-JP" kern="100" dirty="0">
                <a:latin typeface="Century"/>
                <a:ea typeface="ＭＳ Ｐ明朝"/>
                <a:cs typeface="Times New Roman"/>
              </a:rPr>
              <a:t>「小規模多機能型居宅介護」は、地域密着型サービスの一つとして平成</a:t>
            </a:r>
            <a:r>
              <a:rPr lang="en-US" altLang="ja-JP" kern="100" dirty="0">
                <a:latin typeface="Century"/>
                <a:ea typeface="ＭＳ Ｐ明朝"/>
                <a:cs typeface="Times New Roman"/>
              </a:rPr>
              <a:t>18</a:t>
            </a:r>
            <a:r>
              <a:rPr lang="ja-JP" altLang="ja-JP" kern="100" dirty="0">
                <a:latin typeface="Century"/>
                <a:ea typeface="ＭＳ Ｐ明朝"/>
                <a:cs typeface="Times New Roman"/>
              </a:rPr>
              <a:t>年度制度改正で導入されたサービスである。高齢者本人の自宅での生活の継続を支えることに軸足を置きながら、気軽に通える身近な場所で、必要なサービスを継続的に提供する仕組みである。高齢者本人の要介護度が軽いうちは、週に数回の「通い」から始まり、家族が必要とする時などには時間を延長して対応する、本人の状態が重度化するのに伴って、週に数回の「泊まり」を受け入れる、という利用イメージである。</a:t>
            </a:r>
            <a:endParaRPr lang="ja-JP" altLang="ja-JP" kern="100" dirty="0">
              <a:latin typeface="Century"/>
              <a:ea typeface="ＭＳ 明朝"/>
              <a:cs typeface="Times New Roman"/>
            </a:endParaRPr>
          </a:p>
          <a:p>
            <a:pPr indent="159081" algn="just">
              <a:lnSpc>
                <a:spcPts val="2191"/>
              </a:lnSpc>
              <a:spcAft>
                <a:spcPts val="0"/>
              </a:spcAft>
            </a:pPr>
            <a:r>
              <a:rPr lang="ja-JP" altLang="ja-JP" kern="100" dirty="0">
                <a:latin typeface="Century"/>
                <a:ea typeface="ＭＳ Ｐ明朝"/>
                <a:cs typeface="Times New Roman"/>
              </a:rPr>
              <a:t>その際、高齢者本人の状態の変化に応じて他の施設に移されるのではなく、通い慣れた場所でなじみの仲間と過ごし、なじみのスタッフが介護に当たることから、環境の変化に適応することが難しい認知症の高齢者にとって、リロケーションに伴うダメージを回避して、混乱を最小限にとどめることができることが大きな利点である。</a:t>
            </a:r>
            <a:endParaRPr lang="ja-JP" altLang="ja-JP" kern="100" dirty="0">
              <a:latin typeface="Century"/>
              <a:ea typeface="ＭＳ 明朝"/>
              <a:cs typeface="Times New Roman"/>
            </a:endParaRPr>
          </a:p>
          <a:p>
            <a:pPr algn="just">
              <a:lnSpc>
                <a:spcPts val="2191"/>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r>
              <a:rPr lang="ja-JP" altLang="ja-JP" kern="100" dirty="0">
                <a:ea typeface="ＭＳ Ｐ明朝"/>
                <a:cs typeface="Times New Roman"/>
              </a:rPr>
              <a:t>※また、小規模多機能型居宅介護そのものの機能ではないが、グループホームなどを併設することにより、最終的に「住む」ことにも対応しうる。</a:t>
            </a:r>
            <a:endParaRPr kumimoji="1" lang="ja-JP" altLang="en-US" dirty="0"/>
          </a:p>
        </p:txBody>
      </p:sp>
    </p:spTree>
    <p:extLst>
      <p:ext uri="{BB962C8B-B14F-4D97-AF65-F5344CB8AC3E}">
        <p14:creationId xmlns:p14="http://schemas.microsoft.com/office/powerpoint/2010/main" val="415098577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9081" algn="just">
              <a:lnSpc>
                <a:spcPts val="2088"/>
              </a:lnSpc>
              <a:spcAft>
                <a:spcPts val="0"/>
              </a:spcAft>
            </a:pPr>
            <a:r>
              <a:rPr lang="ja-JP" altLang="ja-JP" kern="100" dirty="0">
                <a:latin typeface="Century"/>
                <a:ea typeface="ＭＳ Ｐ明朝"/>
                <a:cs typeface="Times New Roman"/>
              </a:rPr>
              <a:t>在宅の重度要介護者に日中・夜間を通じて定期の巡回訪問と随時の対応を行う「定期巡回・随時対応型訪問介護看護」が、平成</a:t>
            </a:r>
            <a:r>
              <a:rPr lang="en-US" altLang="ja-JP" kern="100" dirty="0">
                <a:latin typeface="Century"/>
                <a:ea typeface="ＭＳ Ｐ明朝"/>
                <a:cs typeface="Times New Roman"/>
              </a:rPr>
              <a:t>24</a:t>
            </a:r>
            <a:r>
              <a:rPr lang="ja-JP" altLang="ja-JP" kern="100" dirty="0">
                <a:latin typeface="Century"/>
                <a:ea typeface="ＭＳ Ｐ明朝"/>
                <a:cs typeface="Times New Roman"/>
              </a:rPr>
              <a:t>年度制度改正の際に導入され、次の二つの類型が定義された。</a:t>
            </a:r>
            <a:endParaRPr lang="ja-JP" altLang="ja-JP" kern="100" dirty="0">
              <a:latin typeface="Century"/>
              <a:ea typeface="ＭＳ 明朝"/>
              <a:cs typeface="Times New Roman"/>
            </a:endParaRPr>
          </a:p>
          <a:p>
            <a:pPr algn="just">
              <a:lnSpc>
                <a:spcPts val="2088"/>
              </a:lnSpc>
              <a:spcAft>
                <a:spcPts val="0"/>
              </a:spcAft>
            </a:pPr>
            <a:r>
              <a:rPr lang="ja-JP" altLang="ja-JP" u="sng" kern="100" dirty="0">
                <a:latin typeface="Century"/>
                <a:ea typeface="ＭＳ Ｐ明朝"/>
                <a:cs typeface="Times New Roman"/>
              </a:rPr>
              <a:t>１）介護・看護一体型</a:t>
            </a:r>
            <a:endParaRPr lang="ja-JP" altLang="ja-JP" kern="100" dirty="0">
              <a:latin typeface="Century"/>
              <a:ea typeface="ＭＳ 明朝"/>
              <a:cs typeface="Times New Roman"/>
            </a:endParaRPr>
          </a:p>
          <a:p>
            <a:pPr algn="just">
              <a:lnSpc>
                <a:spcPts val="2088"/>
              </a:lnSpc>
              <a:spcAft>
                <a:spcPts val="0"/>
              </a:spcAft>
            </a:pPr>
            <a:r>
              <a:rPr lang="ja-JP" altLang="ja-JP" kern="100" dirty="0">
                <a:latin typeface="Century"/>
                <a:ea typeface="ＭＳ Ｐ明朝"/>
                <a:cs typeface="Times New Roman"/>
              </a:rPr>
              <a:t>　　一つの事業所で訪問介護と訪問看護を一体的に提供する事業形態</a:t>
            </a:r>
            <a:endParaRPr lang="ja-JP" altLang="ja-JP" kern="100" dirty="0">
              <a:latin typeface="Century"/>
              <a:ea typeface="ＭＳ 明朝"/>
              <a:cs typeface="Times New Roman"/>
            </a:endParaRPr>
          </a:p>
          <a:p>
            <a:pPr algn="just">
              <a:lnSpc>
                <a:spcPts val="2088"/>
              </a:lnSpc>
              <a:spcAft>
                <a:spcPts val="0"/>
              </a:spcAft>
            </a:pPr>
            <a:r>
              <a:rPr lang="ja-JP" altLang="ja-JP" u="sng" kern="100" dirty="0">
                <a:latin typeface="Century"/>
                <a:ea typeface="ＭＳ Ｐ明朝"/>
                <a:cs typeface="Times New Roman"/>
              </a:rPr>
              <a:t>２）介護・看護連携型</a:t>
            </a:r>
            <a:endParaRPr lang="ja-JP" altLang="ja-JP" kern="100" dirty="0">
              <a:latin typeface="Century"/>
              <a:ea typeface="ＭＳ 明朝"/>
              <a:cs typeface="Times New Roman"/>
            </a:endParaRPr>
          </a:p>
          <a:p>
            <a:pPr algn="just">
              <a:lnSpc>
                <a:spcPts val="2088"/>
              </a:lnSpc>
              <a:spcAft>
                <a:spcPts val="0"/>
              </a:spcAft>
            </a:pPr>
            <a:r>
              <a:rPr lang="ja-JP" altLang="ja-JP" kern="100" dirty="0">
                <a:latin typeface="Century"/>
                <a:ea typeface="ＭＳ Ｐ明朝"/>
                <a:cs typeface="Times New Roman"/>
              </a:rPr>
              <a:t>　　訪問介護を行う事業所が地域の訪問看護事業所と連携してサービスを提供する</a:t>
            </a:r>
            <a:endParaRPr lang="ja-JP" altLang="ja-JP" kern="100" dirty="0">
              <a:latin typeface="Century"/>
              <a:ea typeface="ＭＳ 明朝"/>
              <a:cs typeface="Times New Roman"/>
            </a:endParaRPr>
          </a:p>
          <a:p>
            <a:pPr indent="213432" algn="just">
              <a:lnSpc>
                <a:spcPts val="2088"/>
              </a:lnSpc>
              <a:spcAft>
                <a:spcPts val="0"/>
              </a:spcAft>
            </a:pPr>
            <a:r>
              <a:rPr lang="ja-JP" altLang="ja-JP" kern="100" dirty="0">
                <a:latin typeface="Century"/>
                <a:ea typeface="ＭＳ Ｐ明朝"/>
                <a:cs typeface="Times New Roman"/>
              </a:rPr>
              <a:t>事業形態</a:t>
            </a:r>
            <a:endParaRPr lang="ja-JP" altLang="ja-JP" kern="100" dirty="0">
              <a:latin typeface="Century"/>
              <a:ea typeface="ＭＳ 明朝"/>
              <a:cs typeface="Times New Roman"/>
            </a:endParaRPr>
          </a:p>
          <a:p>
            <a:pPr algn="just">
              <a:lnSpc>
                <a:spcPts val="2088"/>
              </a:lnSpc>
              <a:spcBef>
                <a:spcPts val="626"/>
              </a:spcBef>
              <a:spcAft>
                <a:spcPts val="0"/>
              </a:spcAft>
            </a:pPr>
            <a:r>
              <a:rPr lang="ja-JP" altLang="ja-JP" kern="100" dirty="0">
                <a:latin typeface="Century"/>
                <a:ea typeface="ＭＳ Ｐ明朝"/>
                <a:cs typeface="Times New Roman"/>
              </a:rPr>
              <a:t>　その主な特徴は、</a:t>
            </a:r>
            <a:endParaRPr lang="ja-JP" altLang="ja-JP" kern="100" dirty="0">
              <a:latin typeface="Century"/>
              <a:ea typeface="ＭＳ 明朝"/>
              <a:cs typeface="Times New Roman"/>
            </a:endParaRPr>
          </a:p>
          <a:p>
            <a:pPr marL="159081" indent="-159081" algn="just">
              <a:lnSpc>
                <a:spcPts val="2088"/>
              </a:lnSpc>
              <a:spcAft>
                <a:spcPts val="0"/>
              </a:spcAft>
            </a:pPr>
            <a:r>
              <a:rPr lang="ja-JP" altLang="ja-JP" kern="100" dirty="0">
                <a:latin typeface="Century"/>
                <a:ea typeface="ＭＳ Ｐ明朝"/>
                <a:cs typeface="Times New Roman"/>
              </a:rPr>
              <a:t>①いずれの事業形態においても、訪問看護を要しない（訪問介護だけの利用を必要とする）要介護者の利用も可能とされていること</a:t>
            </a:r>
            <a:endParaRPr lang="ja-JP" altLang="ja-JP" kern="100" dirty="0">
              <a:latin typeface="Century"/>
              <a:ea typeface="ＭＳ 明朝"/>
              <a:cs typeface="Times New Roman"/>
            </a:endParaRPr>
          </a:p>
          <a:p>
            <a:pPr algn="just">
              <a:lnSpc>
                <a:spcPts val="2088"/>
              </a:lnSpc>
              <a:spcAft>
                <a:spcPts val="0"/>
              </a:spcAft>
            </a:pPr>
            <a:r>
              <a:rPr lang="ja-JP" altLang="ja-JP" kern="100" dirty="0">
                <a:latin typeface="Century"/>
                <a:ea typeface="ＭＳ Ｐ明朝"/>
                <a:cs typeface="Times New Roman"/>
              </a:rPr>
              <a:t>②訪問看護については、医師の指示（書）が必要となること</a:t>
            </a:r>
            <a:endParaRPr lang="ja-JP" altLang="ja-JP" kern="100" dirty="0">
              <a:latin typeface="Century"/>
              <a:ea typeface="ＭＳ 明朝"/>
              <a:cs typeface="Times New Roman"/>
            </a:endParaRPr>
          </a:p>
          <a:p>
            <a:pPr marL="159081" indent="-159081" algn="just">
              <a:lnSpc>
                <a:spcPts val="2088"/>
              </a:lnSpc>
              <a:spcAft>
                <a:spcPts val="0"/>
              </a:spcAft>
            </a:pPr>
            <a:r>
              <a:rPr lang="ja-JP" altLang="ja-JP" kern="100" dirty="0">
                <a:latin typeface="Century"/>
                <a:ea typeface="ＭＳ Ｐ明朝"/>
                <a:cs typeface="Times New Roman"/>
              </a:rPr>
              <a:t>③介護報酬は、サービスの利用回数によらず、要介護度別の月額定額報酬となること</a:t>
            </a:r>
            <a:endParaRPr lang="ja-JP" altLang="ja-JP" kern="100" dirty="0">
              <a:latin typeface="Century"/>
              <a:ea typeface="ＭＳ 明朝"/>
              <a:cs typeface="Times New Roman"/>
            </a:endParaRPr>
          </a:p>
          <a:p>
            <a:pPr marL="159081" indent="-159081" algn="just">
              <a:lnSpc>
                <a:spcPts val="2088"/>
              </a:lnSpc>
              <a:spcAft>
                <a:spcPts val="0"/>
              </a:spcAft>
            </a:pPr>
            <a:r>
              <a:rPr lang="ja-JP" altLang="ja-JP" kern="100" dirty="0">
                <a:latin typeface="Century"/>
                <a:ea typeface="ＭＳ Ｐ明朝"/>
                <a:cs typeface="Times New Roman"/>
              </a:rPr>
              <a:t>④急性増悪により医師から特別指示書が交付された場合、及び「末期の悪性腫瘍その他別に厚生労働大臣が定める疾病等」に該当する場合は、訪問看護の費用は医療保険で算定し、その分の介護報酬は減額調整されること（この場合、訪問看護は介護保険の区分支給限度額管理の対象外となるため、必要な回数の訪問看護を利用することが可能となる。）</a:t>
            </a:r>
            <a:endParaRPr lang="ja-JP" altLang="ja-JP" kern="100" dirty="0">
              <a:latin typeface="Century"/>
              <a:ea typeface="ＭＳ 明朝"/>
              <a:cs typeface="Times New Roman"/>
            </a:endParaRPr>
          </a:p>
          <a:p>
            <a:pPr marL="159081" indent="-159081" algn="just">
              <a:lnSpc>
                <a:spcPts val="2088"/>
              </a:lnSpc>
              <a:spcAft>
                <a:spcPts val="0"/>
              </a:spcAft>
            </a:pPr>
            <a:r>
              <a:rPr lang="ja-JP" altLang="ja-JP" kern="100" dirty="0">
                <a:latin typeface="Century"/>
                <a:ea typeface="ＭＳ Ｐ明朝"/>
                <a:cs typeface="Times New Roman"/>
              </a:rPr>
              <a:t>⑤通所介護や短期入所等、他の介護サービスを利用した日については、介護報酬の減額調整が行われること</a:t>
            </a:r>
            <a:r>
              <a:rPr lang="en-US" altLang="ja-JP" kern="100" dirty="0">
                <a:latin typeface="Century"/>
                <a:ea typeface="ＭＳ Ｐ明朝"/>
                <a:cs typeface="Times New Roman"/>
              </a:rPr>
              <a:t>                            </a:t>
            </a:r>
            <a:r>
              <a:rPr lang="ja-JP" altLang="ja-JP" kern="100" dirty="0">
                <a:latin typeface="Century"/>
                <a:ea typeface="ＭＳ Ｐ明朝"/>
                <a:cs typeface="Times New Roman"/>
              </a:rPr>
              <a:t>　　　などである。</a:t>
            </a:r>
            <a:endParaRPr lang="ja-JP" altLang="ja-JP" kern="100" dirty="0">
              <a:latin typeface="Century"/>
              <a:ea typeface="ＭＳ 明朝"/>
              <a:cs typeface="Times New Roman"/>
            </a:endParaRPr>
          </a:p>
          <a:p>
            <a:r>
              <a:rPr lang="ja-JP" altLang="ja-JP" kern="100" dirty="0">
                <a:ea typeface="ＭＳ Ｐ明朝"/>
                <a:cs typeface="Times New Roman"/>
              </a:rPr>
              <a:t>※　なお、看護サービスが区分支給限度額管理の対象外となる場合であっても、利用者の在宅生活を支えるため、ケアマネジャーや関係機関との連携が重要である点は、他のサービスと同様である。</a:t>
            </a:r>
            <a:endParaRPr kumimoji="1" lang="ja-JP" altLang="en-US" dirty="0"/>
          </a:p>
        </p:txBody>
      </p:sp>
    </p:spTree>
    <p:extLst>
      <p:ext uri="{BB962C8B-B14F-4D97-AF65-F5344CB8AC3E}">
        <p14:creationId xmlns:p14="http://schemas.microsoft.com/office/powerpoint/2010/main" val="61728841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indent="159081" algn="just">
              <a:lnSpc>
                <a:spcPts val="1984"/>
              </a:lnSpc>
              <a:spcAft>
                <a:spcPts val="0"/>
              </a:spcAft>
            </a:pPr>
            <a:r>
              <a:rPr lang="ja-JP" altLang="ja-JP" kern="100" dirty="0">
                <a:latin typeface="Century"/>
                <a:ea typeface="ＭＳ Ｐ明朝"/>
                <a:cs typeface="Times New Roman"/>
              </a:rPr>
              <a:t>小規模多機能型居宅介護と訪問看護の機能を併せ持つ「複合型サービス」が、平成</a:t>
            </a:r>
            <a:r>
              <a:rPr lang="en-US" altLang="ja-JP" kern="100" dirty="0">
                <a:latin typeface="Century"/>
                <a:ea typeface="ＭＳ Ｐ明朝"/>
                <a:cs typeface="Times New Roman"/>
              </a:rPr>
              <a:t>24</a:t>
            </a:r>
            <a:r>
              <a:rPr lang="ja-JP" altLang="ja-JP" kern="100" dirty="0">
                <a:latin typeface="Century"/>
                <a:ea typeface="ＭＳ Ｐ明朝"/>
                <a:cs typeface="Times New Roman"/>
              </a:rPr>
              <a:t>年度制度改正の際に導入された。</a:t>
            </a:r>
            <a:endParaRPr lang="ja-JP" altLang="ja-JP" kern="100" dirty="0">
              <a:latin typeface="Century"/>
              <a:ea typeface="ＭＳ 明朝"/>
              <a:cs typeface="Times New Roman"/>
            </a:endParaRPr>
          </a:p>
          <a:p>
            <a:pPr indent="159081" algn="just">
              <a:lnSpc>
                <a:spcPts val="1984"/>
              </a:lnSpc>
              <a:spcAft>
                <a:spcPts val="0"/>
              </a:spcAft>
            </a:pPr>
            <a:r>
              <a:rPr lang="ja-JP" altLang="ja-JP" kern="100" dirty="0">
                <a:latin typeface="Century"/>
                <a:ea typeface="ＭＳ Ｐ明朝"/>
                <a:cs typeface="Times New Roman"/>
              </a:rPr>
              <a:t>このサービスは、自宅での生活を希望する本人、家族のニーズに応じて、「通い」を中心に「泊まり」「訪問」を柔軟に組み合わせて提供する小規模多機能型居宅介護に加え、「訪問看護」を一体的に提供することにより、要介護度と医療依存度がともに高い、在宅の要介護高齢者の地域での生活を支えることが意図された。</a:t>
            </a:r>
            <a:endParaRPr lang="ja-JP" altLang="ja-JP" kern="100" dirty="0">
              <a:latin typeface="Century"/>
              <a:ea typeface="ＭＳ 明朝"/>
              <a:cs typeface="Times New Roman"/>
            </a:endParaRPr>
          </a:p>
          <a:p>
            <a:pPr algn="just">
              <a:lnSpc>
                <a:spcPts val="1984"/>
              </a:lnSpc>
              <a:spcAft>
                <a:spcPts val="0"/>
              </a:spcAft>
            </a:pPr>
            <a:r>
              <a:rPr lang="ja-JP" altLang="ja-JP" kern="100" dirty="0">
                <a:latin typeface="Century"/>
                <a:ea typeface="ＭＳ Ｐ明朝"/>
                <a:cs typeface="Times New Roman"/>
              </a:rPr>
              <a:t>　その主な特徴は、</a:t>
            </a:r>
            <a:endParaRPr lang="ja-JP" altLang="ja-JP" kern="100" dirty="0">
              <a:latin typeface="Century"/>
              <a:ea typeface="ＭＳ 明朝"/>
              <a:cs typeface="Times New Roman"/>
            </a:endParaRPr>
          </a:p>
          <a:p>
            <a:pPr marL="159081" indent="-159081" algn="just">
              <a:lnSpc>
                <a:spcPts val="1984"/>
              </a:lnSpc>
              <a:spcAft>
                <a:spcPts val="0"/>
              </a:spcAft>
            </a:pPr>
            <a:r>
              <a:rPr lang="ja-JP" altLang="ja-JP" kern="100" dirty="0">
                <a:latin typeface="Century"/>
                <a:ea typeface="ＭＳ Ｐ明朝"/>
                <a:cs typeface="Times New Roman"/>
              </a:rPr>
              <a:t>①ケアマネジメントは、訪問看護を含め、複合型サービス事業所に配置されるケアマネジャーが一体的に行うこと</a:t>
            </a:r>
            <a:endParaRPr lang="ja-JP" altLang="ja-JP" kern="100" dirty="0">
              <a:latin typeface="Century"/>
              <a:ea typeface="ＭＳ 明朝"/>
              <a:cs typeface="Times New Roman"/>
            </a:endParaRPr>
          </a:p>
          <a:p>
            <a:pPr algn="just">
              <a:lnSpc>
                <a:spcPts val="1984"/>
              </a:lnSpc>
              <a:spcAft>
                <a:spcPts val="0"/>
              </a:spcAft>
            </a:pPr>
            <a:r>
              <a:rPr lang="ja-JP" altLang="ja-JP" kern="100" dirty="0">
                <a:latin typeface="Century"/>
                <a:ea typeface="ＭＳ Ｐ明朝"/>
                <a:cs typeface="Times New Roman"/>
              </a:rPr>
              <a:t>②訪問看護の利用については、医師の指示（書）が必要となること</a:t>
            </a:r>
            <a:endParaRPr lang="ja-JP" altLang="ja-JP" kern="100" dirty="0">
              <a:latin typeface="Century"/>
              <a:ea typeface="ＭＳ 明朝"/>
              <a:cs typeface="Times New Roman"/>
            </a:endParaRPr>
          </a:p>
          <a:p>
            <a:pPr marL="159081" indent="-159081" algn="just">
              <a:lnSpc>
                <a:spcPts val="1984"/>
              </a:lnSpc>
              <a:spcAft>
                <a:spcPts val="0"/>
              </a:spcAft>
            </a:pPr>
            <a:r>
              <a:rPr lang="ja-JP" altLang="ja-JP" kern="100" dirty="0">
                <a:latin typeface="Century"/>
                <a:ea typeface="ＭＳ Ｐ明朝"/>
                <a:cs typeface="Times New Roman"/>
              </a:rPr>
              <a:t>③介護報酬は、サービスの利用回数によらず、要介護度別の月額定額報酬となること</a:t>
            </a:r>
            <a:endParaRPr lang="ja-JP" altLang="ja-JP" kern="100" dirty="0">
              <a:latin typeface="Century"/>
              <a:ea typeface="ＭＳ 明朝"/>
              <a:cs typeface="Times New Roman"/>
            </a:endParaRPr>
          </a:p>
          <a:p>
            <a:pPr marL="159081" indent="-159081" algn="just">
              <a:lnSpc>
                <a:spcPts val="1984"/>
              </a:lnSpc>
              <a:spcAft>
                <a:spcPts val="0"/>
              </a:spcAft>
            </a:pPr>
            <a:r>
              <a:rPr lang="ja-JP" altLang="ja-JP" kern="100" dirty="0">
                <a:latin typeface="Century"/>
                <a:ea typeface="ＭＳ Ｐ明朝"/>
                <a:cs typeface="Times New Roman"/>
              </a:rPr>
              <a:t>④急性増悪により医師から特別指示書が交付された場合、及び「末期の悪性腫瘍その他別に厚生労働大臣が定める疾病等」に該当する場合は、訪問看護の費用は医療保険で算定し、その分の介護報酬は減額調整されること</a:t>
            </a:r>
            <a:r>
              <a:rPr lang="en-US" altLang="ja-JP" kern="100" dirty="0">
                <a:latin typeface="Century"/>
                <a:ea typeface="ＭＳ Ｐ明朝"/>
                <a:cs typeface="Times New Roman"/>
              </a:rPr>
              <a:t>         </a:t>
            </a:r>
            <a:r>
              <a:rPr lang="ja-JP" altLang="ja-JP" kern="100" dirty="0">
                <a:latin typeface="Century"/>
                <a:ea typeface="ＭＳ Ｐ明朝"/>
                <a:cs typeface="Times New Roman"/>
              </a:rPr>
              <a:t>などである。</a:t>
            </a:r>
            <a:endParaRPr lang="ja-JP" altLang="ja-JP" kern="100" dirty="0">
              <a:latin typeface="Century"/>
              <a:ea typeface="ＭＳ 明朝"/>
              <a:cs typeface="Times New Roman"/>
            </a:endParaRPr>
          </a:p>
          <a:p>
            <a:r>
              <a:rPr lang="ja-JP" altLang="ja-JP" kern="100" dirty="0">
                <a:ea typeface="ＭＳ Ｐ明朝"/>
                <a:cs typeface="Times New Roman"/>
              </a:rPr>
              <a:t>※ なお、看護サービスが区分支給限度額管理の対象外となる場合であっても、利用者の在宅生活を支えるため、ケアマネジャーや関係機関との連携が重要である点は、他のサービスと同様である。</a:t>
            </a:r>
            <a:endParaRPr kumimoji="1" lang="ja-JP" altLang="en-US" dirty="0"/>
          </a:p>
        </p:txBody>
      </p:sp>
    </p:spTree>
    <p:extLst>
      <p:ext uri="{BB962C8B-B14F-4D97-AF65-F5344CB8AC3E}">
        <p14:creationId xmlns:p14="http://schemas.microsoft.com/office/powerpoint/2010/main" val="204482519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p:cNvSpPr>
            <a:spLocks noGrp="1" noRot="1" noChangeAspect="1" noChangeArrowheads="1" noTextEdit="1"/>
          </p:cNvSpPr>
          <p:nvPr>
            <p:ph type="sldImg"/>
          </p:nvPr>
        </p:nvSpPr>
        <p:spPr>
          <a:xfrm>
            <a:off x="998538" y="766763"/>
            <a:ext cx="5121275" cy="3840162"/>
          </a:xfrm>
          <a:ln/>
        </p:spPr>
      </p:sp>
      <p:sp>
        <p:nvSpPr>
          <p:cNvPr id="332803" name="Rectangle 3"/>
          <p:cNvSpPr>
            <a:spLocks noGrp="1" noChangeArrowheads="1"/>
          </p:cNvSpPr>
          <p:nvPr>
            <p:ph type="body" idx="1"/>
          </p:nvPr>
        </p:nvSpPr>
        <p:spPr>
          <a:xfrm>
            <a:off x="947021" y="4861235"/>
            <a:ext cx="5205261" cy="4605988"/>
          </a:xfrm>
          <a:noFill/>
        </p:spPr>
        <p:txBody>
          <a:bodyPr lIns="95394" tIns="47698" rIns="95394" bIns="47698"/>
          <a:lstStyle/>
          <a:p>
            <a:pPr marL="0" marR="0" indent="0" algn="l" defTabSz="914400" rtl="0" eaLnBrk="1" fontAlgn="base" latinLnBrk="0" hangingPunct="1">
              <a:lnSpc>
                <a:spcPct val="130000"/>
              </a:lnSpc>
              <a:spcBef>
                <a:spcPct val="30000"/>
              </a:spcBef>
              <a:spcAft>
                <a:spcPct val="0"/>
              </a:spcAft>
              <a:buClrTx/>
              <a:buSzTx/>
              <a:buFontTx/>
              <a:buNone/>
              <a:tabLst/>
              <a:defRPr/>
            </a:pPr>
            <a:r>
              <a:rPr lang="ja-JP" altLang="en-US" smtClean="0"/>
              <a:t>「</a:t>
            </a:r>
            <a:r>
              <a:rPr lang="ja-JP" altLang="en-US" dirty="0" smtClean="0"/>
              <a:t>認知症ケアパス」とは、</a:t>
            </a: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r>
              <a:rPr lang="ja-JP" altLang="en-US" dirty="0" smtClean="0"/>
              <a:t>認知症の人の状態に応じた適切なサービス提供の流れを表したものであり、各市町村の実情に応じて</a:t>
            </a: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r>
              <a:rPr lang="ja-JP" altLang="en-US" dirty="0" smtClean="0"/>
              <a:t>策定されるものである。</a:t>
            </a: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r>
              <a:rPr lang="ja-JP" altLang="en-US" dirty="0" smtClean="0"/>
              <a:t>認知症ケアパスには、</a:t>
            </a:r>
            <a:r>
              <a:rPr lang="en-US" altLang="ja-JP" dirty="0" smtClean="0"/>
              <a:t>2</a:t>
            </a:r>
            <a:r>
              <a:rPr lang="ja-JP" altLang="en-US" dirty="0" err="1" smtClean="0"/>
              <a:t>つの</a:t>
            </a:r>
            <a:r>
              <a:rPr lang="ja-JP" altLang="en-US" dirty="0" smtClean="0"/>
              <a:t>側面がある。</a:t>
            </a: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r>
              <a:rPr lang="en-US" altLang="ja-JP" dirty="0" smtClean="0"/>
              <a:t>1</a:t>
            </a:r>
            <a:r>
              <a:rPr lang="ja-JP" altLang="en-US" dirty="0" err="1" smtClean="0"/>
              <a:t>つは</a:t>
            </a:r>
            <a:r>
              <a:rPr lang="ja-JP" altLang="en-US" dirty="0" smtClean="0"/>
              <a:t>マクロのケアパス：認知症の人が地域で生活するための基盤整備として</a:t>
            </a: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r>
              <a:rPr lang="ja-JP" altLang="en-US" dirty="0" smtClean="0"/>
              <a:t>介護保険サービス、医療サービス、インフォーマルサービス、その他社会資源を整理していくためのもの。</a:t>
            </a: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r>
              <a:rPr lang="ja-JP" altLang="en-US" dirty="0" smtClean="0"/>
              <a:t>もう一つは、認知症の人への適切なケアマネジメントの実施にむけて、</a:t>
            </a: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r>
              <a:rPr lang="ja-JP" altLang="en-US" dirty="0" smtClean="0"/>
              <a:t>専門職間の情報連携のしくみや連絡ツールを作ったり、標準的な「認知症ケア」の手順を表したものである。</a:t>
            </a: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r>
              <a:rPr lang="ja-JP" altLang="en-US" dirty="0" smtClean="0"/>
              <a:t>この作成された「認知症ケアパス」は平成</a:t>
            </a:r>
            <a:r>
              <a:rPr lang="en-US" altLang="ja-JP" dirty="0" smtClean="0"/>
              <a:t>27</a:t>
            </a:r>
            <a:r>
              <a:rPr lang="ja-JP" altLang="en-US" dirty="0" smtClean="0"/>
              <a:t>年度以降には介護保険事業計画に反映されるべきものである。</a:t>
            </a:r>
            <a:endParaRPr lang="en-US" altLang="ja-JP" dirty="0" smtClean="0"/>
          </a:p>
          <a:p>
            <a:pPr marL="0" marR="0" indent="0" algn="l" defTabSz="914400" rtl="0" eaLnBrk="1" fontAlgn="base" latinLnBrk="0" hangingPunct="1">
              <a:lnSpc>
                <a:spcPct val="130000"/>
              </a:lnSpc>
              <a:spcBef>
                <a:spcPct val="30000"/>
              </a:spcBef>
              <a:spcAft>
                <a:spcPct val="0"/>
              </a:spcAft>
              <a:buClrTx/>
              <a:buSzTx/>
              <a:buFontTx/>
              <a:buNone/>
              <a:tabLst/>
              <a:defRPr/>
            </a:pPr>
            <a:endParaRPr lang="ja-JP" altLang="ja-JP" dirty="0" smtClean="0"/>
          </a:p>
          <a:p>
            <a:pPr eaLnBrk="1" hangingPunct="1"/>
            <a:endParaRPr lang="ja-JP" altLang="ja-JP" dirty="0" smtClean="0"/>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p:cNvSpPr>
            <a:spLocks noGrp="1" noRot="1" noChangeAspect="1" noChangeArrowheads="1" noTextEdit="1"/>
          </p:cNvSpPr>
          <p:nvPr>
            <p:ph type="sldImg"/>
          </p:nvPr>
        </p:nvSpPr>
        <p:spPr>
          <a:xfrm>
            <a:off x="998538" y="766763"/>
            <a:ext cx="5121275" cy="3840162"/>
          </a:xfrm>
          <a:ln/>
        </p:spPr>
      </p:sp>
      <p:sp>
        <p:nvSpPr>
          <p:cNvPr id="330755" name="Rectangle 3"/>
          <p:cNvSpPr>
            <a:spLocks noGrp="1" noChangeArrowheads="1"/>
          </p:cNvSpPr>
          <p:nvPr>
            <p:ph type="body" idx="1"/>
          </p:nvPr>
        </p:nvSpPr>
        <p:spPr>
          <a:xfrm>
            <a:off x="947021" y="4861235"/>
            <a:ext cx="5205261" cy="4605988"/>
          </a:xfrm>
          <a:noFill/>
        </p:spPr>
        <p:txBody>
          <a:bodyPr lIns="95394" tIns="47698" rIns="95394" bIns="47698"/>
          <a:lstStyle/>
          <a:p>
            <a:pPr eaLnBrk="1" hangingPunct="1"/>
            <a:r>
              <a:rPr lang="ja-JP" altLang="en-US" dirty="0" smtClean="0"/>
              <a:t>オレンジプランの柱の一つである</a:t>
            </a:r>
            <a:r>
              <a:rPr lang="en-US" altLang="ja-JP" dirty="0" smtClean="0"/>
              <a:t>｢</a:t>
            </a:r>
            <a:r>
              <a:rPr lang="ja-JP" altLang="en-US" dirty="0" smtClean="0"/>
              <a:t>早期診断・早期対応</a:t>
            </a:r>
            <a:r>
              <a:rPr lang="en-US" altLang="ja-JP" dirty="0" smtClean="0"/>
              <a:t>｣</a:t>
            </a:r>
            <a:r>
              <a:rPr lang="ja-JP" altLang="en-US" dirty="0" smtClean="0"/>
              <a:t>の具体的な対応方策の一つである</a:t>
            </a:r>
            <a:r>
              <a:rPr lang="en-US" altLang="ja-JP" dirty="0" smtClean="0"/>
              <a:t>｢</a:t>
            </a:r>
            <a:r>
              <a:rPr lang="ja-JP" altLang="en-US" dirty="0" smtClean="0"/>
              <a:t>早期診断等を行う医療機関</a:t>
            </a:r>
            <a:r>
              <a:rPr lang="en-US" altLang="ja-JP" dirty="0" smtClean="0"/>
              <a:t>｣</a:t>
            </a:r>
            <a:r>
              <a:rPr lang="ja-JP" altLang="en-US" dirty="0" smtClean="0"/>
              <a:t>については、これまで総合病院や精神科病院等において、認知症疾患に関する鑑別診断の実施など、地域での認知症医療提供体制の拠点として設置されてきた</a:t>
            </a:r>
            <a:r>
              <a:rPr lang="en-US" altLang="ja-JP" dirty="0" smtClean="0"/>
              <a:t>｢</a:t>
            </a:r>
            <a:r>
              <a:rPr lang="ja-JP" altLang="en-US" dirty="0" smtClean="0"/>
              <a:t>認知症疾患医療センター（基幹型・地域型）</a:t>
            </a:r>
            <a:r>
              <a:rPr lang="en-US" altLang="ja-JP" dirty="0" smtClean="0"/>
              <a:t>｣</a:t>
            </a:r>
            <a:r>
              <a:rPr lang="ja-JP" altLang="en-US" dirty="0" smtClean="0"/>
              <a:t>（平成</a:t>
            </a:r>
            <a:r>
              <a:rPr lang="en-US" altLang="ja-JP" dirty="0" smtClean="0"/>
              <a:t>25</a:t>
            </a:r>
            <a:r>
              <a:rPr lang="ja-JP" altLang="en-US" dirty="0" smtClean="0"/>
              <a:t>年</a:t>
            </a:r>
            <a:r>
              <a:rPr lang="en-US" altLang="ja-JP" dirty="0" smtClean="0"/>
              <a:t>12</a:t>
            </a:r>
            <a:r>
              <a:rPr lang="ja-JP" altLang="en-US" dirty="0" smtClean="0"/>
              <a:t>月現在で、全国</a:t>
            </a:r>
            <a:r>
              <a:rPr lang="en-US" altLang="ja-JP" dirty="0" smtClean="0"/>
              <a:t>250</a:t>
            </a:r>
            <a:r>
              <a:rPr lang="ja-JP" altLang="en-US" dirty="0" smtClean="0"/>
              <a:t>か所）について、地域拠点として機能している一方、受診までの時間が長いことやカバーする圏域が広すぎること等の課題を解決し、より地域の身近なところで、かかりつけ医と連携し、その支援を担う地域の認知症医療の拠点として、平成</a:t>
            </a:r>
            <a:r>
              <a:rPr lang="en-US" altLang="ja-JP" dirty="0" smtClean="0"/>
              <a:t>29</a:t>
            </a:r>
            <a:r>
              <a:rPr lang="ja-JP" altLang="en-US" dirty="0" smtClean="0"/>
              <a:t>年度までに約</a:t>
            </a:r>
            <a:r>
              <a:rPr lang="en-US" altLang="ja-JP" dirty="0" smtClean="0"/>
              <a:t>500</a:t>
            </a:r>
            <a:r>
              <a:rPr lang="ja-JP" altLang="en-US" dirty="0" smtClean="0"/>
              <a:t>か所整備することとされた。</a:t>
            </a:r>
            <a:endParaRPr lang="en-US" altLang="ja-JP" dirty="0" smtClean="0"/>
          </a:p>
          <a:p>
            <a:pPr eaLnBrk="1" hangingPunct="1"/>
            <a:r>
              <a:rPr lang="ja-JP" altLang="en-US" dirty="0" smtClean="0"/>
              <a:t>この考えに基づき、オレンジプランの初年度である平成</a:t>
            </a:r>
            <a:r>
              <a:rPr lang="en-US" altLang="ja-JP" dirty="0" smtClean="0"/>
              <a:t>25</a:t>
            </a:r>
            <a:r>
              <a:rPr lang="ja-JP" altLang="en-US" dirty="0" smtClean="0"/>
              <a:t>年度には、診療所タイプの</a:t>
            </a:r>
            <a:r>
              <a:rPr lang="en-US" altLang="ja-JP" dirty="0" smtClean="0"/>
              <a:t>｢</a:t>
            </a:r>
            <a:r>
              <a:rPr lang="ja-JP" altLang="en-US" dirty="0" smtClean="0"/>
              <a:t>認知症疾患医療センター</a:t>
            </a:r>
            <a:r>
              <a:rPr lang="en-US" altLang="ja-JP" dirty="0" smtClean="0"/>
              <a:t>｣</a:t>
            </a:r>
            <a:r>
              <a:rPr lang="ja-JP" altLang="en-US" dirty="0" smtClean="0"/>
              <a:t>について市町村モデル事業が実施され、平成</a:t>
            </a:r>
            <a:r>
              <a:rPr lang="en-US" altLang="ja-JP" dirty="0" smtClean="0"/>
              <a:t>26</a:t>
            </a:r>
            <a:r>
              <a:rPr lang="ja-JP" altLang="en-US" dirty="0" smtClean="0"/>
              <a:t>年度より現在の</a:t>
            </a:r>
            <a:r>
              <a:rPr lang="en-US" altLang="ja-JP" dirty="0" smtClean="0"/>
              <a:t>｢</a:t>
            </a:r>
            <a:r>
              <a:rPr lang="ja-JP" altLang="en-US" dirty="0" smtClean="0"/>
              <a:t>基幹型・地域型</a:t>
            </a:r>
            <a:r>
              <a:rPr lang="en-US" altLang="ja-JP" dirty="0" smtClean="0"/>
              <a:t>｣</a:t>
            </a:r>
            <a:r>
              <a:rPr lang="ja-JP" altLang="en-US" dirty="0" smtClean="0"/>
              <a:t>に加え、</a:t>
            </a:r>
            <a:r>
              <a:rPr lang="en-US" altLang="ja-JP" dirty="0" smtClean="0"/>
              <a:t>｢</a:t>
            </a:r>
            <a:r>
              <a:rPr lang="ja-JP" altLang="en-US" dirty="0" smtClean="0"/>
              <a:t>診療所型</a:t>
            </a:r>
            <a:r>
              <a:rPr lang="en-US" altLang="ja-JP" dirty="0" smtClean="0"/>
              <a:t>｣</a:t>
            </a:r>
            <a:r>
              <a:rPr lang="ja-JP" altLang="en-US" dirty="0" smtClean="0"/>
              <a:t>として制度化されることとなった。</a:t>
            </a:r>
            <a:endParaRPr lang="en-US" altLang="ja-JP" dirty="0" smtClean="0"/>
          </a:p>
          <a:p>
            <a:pPr eaLnBrk="1" hangingPunct="1"/>
            <a:r>
              <a:rPr lang="ja-JP" altLang="en-US" dirty="0" smtClean="0"/>
              <a:t>今後、市町村において</a:t>
            </a:r>
            <a:r>
              <a:rPr lang="en-US" altLang="ja-JP" dirty="0" smtClean="0"/>
              <a:t>｢</a:t>
            </a:r>
            <a:r>
              <a:rPr lang="ja-JP" altLang="en-US" dirty="0" smtClean="0"/>
              <a:t>認知症初期集中支援チーム</a:t>
            </a:r>
            <a:r>
              <a:rPr lang="en-US" altLang="ja-JP" dirty="0" smtClean="0"/>
              <a:t>｣</a:t>
            </a:r>
            <a:r>
              <a:rPr lang="ja-JP" altLang="en-US" dirty="0" smtClean="0"/>
              <a:t>を中心とした</a:t>
            </a:r>
            <a:r>
              <a:rPr lang="ja-JP" altLang="ja-JP" sz="1100" dirty="0"/>
              <a:t>早期診断・早期対応に向けた支援体制</a:t>
            </a:r>
            <a:r>
              <a:rPr lang="ja-JP" altLang="en-US" sz="1100" dirty="0"/>
              <a:t>の</a:t>
            </a:r>
            <a:r>
              <a:rPr lang="ja-JP" altLang="ja-JP" sz="1100" dirty="0"/>
              <a:t>構築</a:t>
            </a:r>
            <a:r>
              <a:rPr lang="ja-JP" altLang="en-US" sz="1100" dirty="0"/>
              <a:t>が求められる中、認知症疾患医療センターには、これまで同様、かかりつけ医や認知症サポート医との連携により、こうした地域における認知症支援体制を支えていくことが求められている。</a:t>
            </a:r>
            <a:endParaRPr lang="en-US" altLang="ja-JP" dirty="0" smtClean="0"/>
          </a:p>
          <a:p>
            <a:pPr eaLnBrk="1" hangingPunct="1"/>
            <a:r>
              <a:rPr lang="ja-JP" altLang="en-US" dirty="0" smtClean="0"/>
              <a:t>　</a:t>
            </a:r>
            <a:endParaRPr lang="ja-JP" altLang="ja-JP" dirty="0" smtClean="0"/>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Rot="1" noChangeAspect="1" noChangeArrowheads="1" noTextEdit="1"/>
          </p:cNvSpPr>
          <p:nvPr>
            <p:ph type="sldImg"/>
          </p:nvPr>
        </p:nvSpPr>
        <p:spPr>
          <a:xfrm>
            <a:off x="998538" y="766763"/>
            <a:ext cx="5119687" cy="3838575"/>
          </a:xfrm>
          <a:ln/>
        </p:spPr>
      </p:sp>
      <p:sp>
        <p:nvSpPr>
          <p:cNvPr id="331779" name="Rectangle 3"/>
          <p:cNvSpPr>
            <a:spLocks noGrp="1" noChangeArrowheads="1"/>
          </p:cNvSpPr>
          <p:nvPr>
            <p:ph type="body" idx="1"/>
          </p:nvPr>
        </p:nvSpPr>
        <p:spPr>
          <a:xfrm>
            <a:off x="947022" y="4861236"/>
            <a:ext cx="5205261" cy="4605988"/>
          </a:xfrm>
          <a:noFill/>
        </p:spPr>
        <p:txBody>
          <a:bodyPr lIns="95386" tIns="47694" rIns="95386" bIns="47694"/>
          <a:lstStyle/>
          <a:p>
            <a:r>
              <a:rPr lang="ja-JP" altLang="ja-JP" dirty="0"/>
              <a:t>オレンジプランの柱の一つとして、認知症初期集中支援チームが創設されるに至った。その背景として、これまで、</a:t>
            </a:r>
            <a:r>
              <a:rPr lang="en-US" altLang="ja-JP" dirty="0"/>
              <a:t>1)</a:t>
            </a:r>
            <a:r>
              <a:rPr lang="ja-JP" altLang="ja-JP" dirty="0"/>
              <a:t>早期対応の遅れから認知症の症状が悪化し、行動・心理症状等が生じてから、医療機関を受診している例が散見され、認知症の人に「危機」が生じてからの「事後的な対応」が主眼となっていた</a:t>
            </a:r>
            <a:r>
              <a:rPr lang="ja-JP" altLang="en-US" dirty="0"/>
              <a:t>。</a:t>
            </a:r>
            <a:r>
              <a:rPr lang="en-US" altLang="ja-JP" dirty="0"/>
              <a:t>2)</a:t>
            </a:r>
            <a:r>
              <a:rPr lang="ja-JP" altLang="ja-JP" dirty="0"/>
              <a:t>早期診断・早期対応に関して、ケアの現場での継続的なアセスメントが不十分であり、適切な認知症のケアが提供できていない。ことがあった。このためオレンジプランでは、今後目指すべきケアに関して、「早期支援機能」と「危機回避支援機能」を整備し、「危機」の発生を防ぐ「早期・事前的な対応」に基本をおく、とした。この「早期支援機能」として期待されるのが、「認知症初期集中支援チーム」である。このチームは、市町村を実施主体として、認知症になっても本人の意思が尊重され、できる限り住み慣れた地域のよい環境で暮らし続けられるような支援を、できる限り早い段階で包括的に提供するものであり、新たな認知症ケアパスの「起点」に位置づけられている。</a:t>
            </a:r>
          </a:p>
          <a:p>
            <a:r>
              <a:rPr lang="ja-JP" altLang="ja-JP" dirty="0"/>
              <a:t>チーム員は、以下のアを満たす専門職２名以上、イを満たす専門医１名の計３名以上の専門職にて編成する。</a:t>
            </a:r>
          </a:p>
          <a:p>
            <a:r>
              <a:rPr lang="ja-JP" altLang="ja-JP" dirty="0"/>
              <a:t>ア　以下の要件をすべて満たす者２名以上とする</a:t>
            </a:r>
          </a:p>
          <a:p>
            <a:r>
              <a:rPr lang="ja-JP" altLang="ja-JP" dirty="0"/>
              <a:t>（ア）「保健師、看護師、作業療法士、精神保健福祉士、介護福祉士」等の医療保健福祉に関する国家資格を有する者 </a:t>
            </a:r>
          </a:p>
          <a:p>
            <a:r>
              <a:rPr lang="ja-JP" altLang="ja-JP" dirty="0"/>
              <a:t>（イ）認知症ケア実務経験３年以上又は在宅ケア実務経験３年以上を有する者</a:t>
            </a:r>
          </a:p>
          <a:p>
            <a:r>
              <a:rPr lang="ja-JP" altLang="ja-JP" dirty="0"/>
              <a:t>（ウ）国が別途定める「認知症初期集中支援チーム員研修」を受講し、試験に合格した者</a:t>
            </a:r>
          </a:p>
          <a:p>
            <a:r>
              <a:rPr lang="ja-JP" altLang="ja-JP" dirty="0"/>
              <a:t>イ　日本老年精神医学会若しくは日本認知症学会の定める専門医又は認知症疾患の鑑別診断等の専門医療を主たる業務とした</a:t>
            </a:r>
            <a:r>
              <a:rPr lang="en-US" altLang="ja-JP" dirty="0"/>
              <a:t>5</a:t>
            </a:r>
            <a:r>
              <a:rPr lang="ja-JP" altLang="ja-JP" dirty="0"/>
              <a:t>年以上の臨床経験を有する医師のいずれかに該当し、かつ、認知症の確定診断を行うことのできる認知症サポート医である医師</a:t>
            </a:r>
            <a:r>
              <a:rPr lang="en-US" altLang="ja-JP" dirty="0"/>
              <a:t>(</a:t>
            </a:r>
            <a:r>
              <a:rPr lang="ja-JP" altLang="ja-JP" dirty="0"/>
              <a:t>嘱託可）。 </a:t>
            </a:r>
          </a:p>
          <a:p>
            <a:r>
              <a:rPr lang="ja-JP" altLang="ja-JP" dirty="0"/>
              <a:t>この専門職で構成される支援チームは、地域包括支援センター等に配置され、家族の訴え等により認知症が疑われる人や､認知症の人及びその家族を訪問し、アセスメント、家族支援などの初期の支援を、専門医療機関やかかりつけ医と連携しながら、包括的、集中的に行う。また、支援チームは、対象者が必要な日常支援や日常診療に結びつくように支援を行い、介護支援専門員等に引き継ぐという個別支援が行うものである。</a:t>
            </a: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p:cNvSpPr>
            <a:spLocks noGrp="1" noRot="1" noChangeAspect="1" noChangeArrowheads="1" noTextEdit="1"/>
          </p:cNvSpPr>
          <p:nvPr>
            <p:ph type="sldImg"/>
          </p:nvPr>
        </p:nvSpPr>
        <p:spPr>
          <a:xfrm>
            <a:off x="998538" y="766763"/>
            <a:ext cx="5121275" cy="3840162"/>
          </a:xfrm>
          <a:ln/>
        </p:spPr>
      </p:sp>
      <p:sp>
        <p:nvSpPr>
          <p:cNvPr id="331779" name="Rectangle 3"/>
          <p:cNvSpPr>
            <a:spLocks noGrp="1" noChangeArrowheads="1"/>
          </p:cNvSpPr>
          <p:nvPr>
            <p:ph type="body" idx="1"/>
          </p:nvPr>
        </p:nvSpPr>
        <p:spPr>
          <a:xfrm>
            <a:off x="947021" y="4861235"/>
            <a:ext cx="5205261" cy="4605988"/>
          </a:xfrm>
          <a:noFill/>
        </p:spPr>
        <p:txBody>
          <a:bodyPr lIns="95394" tIns="47698" rIns="95394" bIns="47698"/>
          <a:lstStyle/>
          <a:p>
            <a:pPr eaLnBrk="1" hangingPunct="1"/>
            <a:r>
              <a:rPr lang="ja-JP" altLang="en-US" dirty="0" smtClean="0"/>
              <a:t>地域の連携先として、重要なものに「認知症地域支援推進員」がある。</a:t>
            </a:r>
            <a:endParaRPr lang="en-US" altLang="ja-JP" dirty="0" smtClean="0"/>
          </a:p>
          <a:p>
            <a:pPr eaLnBrk="1" hangingPunct="1"/>
            <a:endParaRPr lang="en-US" altLang="ja-JP" dirty="0" smtClean="0"/>
          </a:p>
          <a:p>
            <a:pPr eaLnBrk="1" hangingPunct="1"/>
            <a:r>
              <a:rPr lang="ja-JP" altLang="en-US" dirty="0" smtClean="0"/>
              <a:t>この「認知症地域支援推進員」は、市町村によって配置されているものであり、認知症の行政施策の旗振り役としての役割をもち、市町村において、地域包括支援センターや市町村の担当課に配置され、専門職等が充てられている。</a:t>
            </a:r>
            <a:endParaRPr lang="en-US" altLang="ja-JP" dirty="0" smtClean="0"/>
          </a:p>
          <a:p>
            <a:pPr eaLnBrk="1" hangingPunct="1"/>
            <a:endParaRPr lang="en-US" altLang="ja-JP" dirty="0" smtClean="0"/>
          </a:p>
          <a:p>
            <a:pPr eaLnBrk="1" hangingPunct="1"/>
            <a:r>
              <a:rPr lang="ja-JP" altLang="en-US" dirty="0" smtClean="0"/>
              <a:t>「認知症地域支援推進員」の主な役割は、医療と介護の連携強化や、地域の実情に応じて認知症の人やその家族を支援する事業の推進などを担っている。</a:t>
            </a:r>
            <a:endParaRPr lang="en-US" altLang="ja-JP" dirty="0" smtClean="0"/>
          </a:p>
          <a:p>
            <a:pPr eaLnBrk="1" hangingPunct="1"/>
            <a:endParaRPr lang="ja-JP" altLang="ja-JP" dirty="0"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p:cNvSpPr>
            <a:spLocks noGrp="1" noRot="1" noChangeAspect="1" noChangeArrowheads="1" noTextEdit="1"/>
          </p:cNvSpPr>
          <p:nvPr>
            <p:ph type="sldImg"/>
          </p:nvPr>
        </p:nvSpPr>
        <p:spPr>
          <a:xfrm>
            <a:off x="1000125" y="768350"/>
            <a:ext cx="5119688" cy="3838575"/>
          </a:xfrm>
          <a:ln/>
        </p:spPr>
      </p:sp>
      <p:sp>
        <p:nvSpPr>
          <p:cNvPr id="333827" name="Rectangle 3"/>
          <p:cNvSpPr>
            <a:spLocks noGrp="1" noChangeArrowheads="1"/>
          </p:cNvSpPr>
          <p:nvPr>
            <p:ph type="body" idx="1"/>
          </p:nvPr>
        </p:nvSpPr>
        <p:spPr>
          <a:xfrm>
            <a:off x="947022" y="4861235"/>
            <a:ext cx="5205261" cy="4605988"/>
          </a:xfrm>
          <a:noFill/>
        </p:spPr>
        <p:txBody>
          <a:bodyPr lIns="95386" tIns="47693" rIns="95386" bIns="47693"/>
          <a:lstStyle/>
          <a:p>
            <a:pPr eaLnBrk="1" hangingPunct="1"/>
            <a:r>
              <a:rPr lang="ja-JP" altLang="en-US" dirty="0">
                <a:latin typeface="+mn-ea"/>
                <a:ea typeface="+mn-ea"/>
              </a:rPr>
              <a:t>・</a:t>
            </a:r>
            <a:r>
              <a:rPr lang="ja-JP" altLang="ja-JP" dirty="0">
                <a:latin typeface="+mn-ea"/>
                <a:ea typeface="+mn-ea"/>
              </a:rPr>
              <a:t>全国における若年性認知症者数は、平成２１年</a:t>
            </a:r>
            <a:r>
              <a:rPr lang="ja-JP" altLang="en-US" dirty="0">
                <a:latin typeface="+mn-ea"/>
                <a:ea typeface="+mn-ea"/>
              </a:rPr>
              <a:t>の調査において</a:t>
            </a:r>
            <a:r>
              <a:rPr lang="ja-JP" altLang="ja-JP" dirty="0">
                <a:latin typeface="+mn-ea"/>
                <a:ea typeface="+mn-ea"/>
              </a:rPr>
              <a:t>約３．７８万人と推計</a:t>
            </a:r>
            <a:r>
              <a:rPr lang="ja-JP" altLang="en-US" dirty="0">
                <a:latin typeface="+mn-ea"/>
                <a:ea typeface="+mn-ea"/>
              </a:rPr>
              <a:t>され、基礎疾患の内訳を見ると脳血管性認知症の割合が約４割を占めている状況であった。</a:t>
            </a:r>
            <a:endParaRPr lang="en-US" altLang="ja-JP" dirty="0">
              <a:latin typeface="+mn-ea"/>
              <a:ea typeface="+mn-ea"/>
            </a:endParaRPr>
          </a:p>
          <a:p>
            <a:pPr eaLnBrk="1" hangingPunct="1"/>
            <a:r>
              <a:rPr lang="ja-JP" altLang="en-US" dirty="0" smtClean="0">
                <a:latin typeface="+mn-ea"/>
                <a:ea typeface="+mn-ea"/>
              </a:rPr>
              <a:t>・若年性認知症と認知症高齢者との違いとして、</a:t>
            </a:r>
            <a:endParaRPr lang="en-US" altLang="ja-JP" dirty="0" smtClean="0">
              <a:latin typeface="+mn-ea"/>
              <a:ea typeface="+mn-ea"/>
            </a:endParaRPr>
          </a:p>
          <a:p>
            <a:pPr eaLnBrk="1" hangingPunct="1"/>
            <a:r>
              <a:rPr lang="ja-JP" altLang="en-US" dirty="0" smtClean="0">
                <a:latin typeface="+mn-ea"/>
                <a:ea typeface="+mn-ea"/>
              </a:rPr>
              <a:t>　○発症年齢が若く男性に多いこと。　</a:t>
            </a:r>
            <a:endParaRPr lang="en-US" altLang="ja-JP" dirty="0" smtClean="0">
              <a:latin typeface="+mn-ea"/>
              <a:ea typeface="+mn-ea"/>
            </a:endParaRPr>
          </a:p>
          <a:p>
            <a:pPr eaLnBrk="1" hangingPunct="1"/>
            <a:r>
              <a:rPr lang="ja-JP" altLang="en-US" dirty="0" smtClean="0">
                <a:latin typeface="+mn-ea"/>
                <a:ea typeface="+mn-ea"/>
              </a:rPr>
              <a:t>　○初期の症状が認知症特有でないため診断しにくく、また異常であることには気づくが、医療への受診が遅れること。</a:t>
            </a:r>
            <a:endParaRPr lang="en-US" altLang="ja-JP" dirty="0" smtClean="0">
              <a:latin typeface="+mn-ea"/>
              <a:ea typeface="+mn-ea"/>
            </a:endParaRPr>
          </a:p>
          <a:p>
            <a:pPr eaLnBrk="1" hangingPunct="1"/>
            <a:r>
              <a:rPr lang="ja-JP" altLang="en-US" dirty="0" smtClean="0">
                <a:latin typeface="+mn-ea"/>
                <a:ea typeface="+mn-ea"/>
              </a:rPr>
              <a:t>　○経済的な問題が大きいこと。</a:t>
            </a:r>
            <a:endParaRPr lang="en-US" altLang="ja-JP" dirty="0" smtClean="0">
              <a:latin typeface="+mn-ea"/>
              <a:ea typeface="+mn-ea"/>
            </a:endParaRPr>
          </a:p>
          <a:p>
            <a:pPr eaLnBrk="1" hangingPunct="1"/>
            <a:r>
              <a:rPr lang="ja-JP" altLang="en-US" dirty="0" smtClean="0">
                <a:latin typeface="+mn-ea"/>
                <a:ea typeface="+mn-ea"/>
              </a:rPr>
              <a:t>　○主たる介護者が配偶者に集中し、本人や配偶者の親などの介護が重なり、時に複数介護になること。</a:t>
            </a:r>
            <a:endParaRPr lang="en-US" altLang="ja-JP" dirty="0" smtClean="0">
              <a:latin typeface="+mn-ea"/>
              <a:ea typeface="+mn-ea"/>
            </a:endParaRPr>
          </a:p>
          <a:p>
            <a:pPr eaLnBrk="1" hangingPunct="1"/>
            <a:r>
              <a:rPr lang="ja-JP" altLang="en-US" dirty="0" smtClean="0">
                <a:latin typeface="+mn-ea"/>
                <a:ea typeface="+mn-ea"/>
              </a:rPr>
              <a:t>　○就労や子供の教育、結婚等、家庭内での課題が多い。　といったことがあげられる。</a:t>
            </a:r>
            <a:endParaRPr lang="en-US" altLang="ja-JP" dirty="0" smtClean="0">
              <a:latin typeface="+mn-ea"/>
              <a:ea typeface="+mn-ea"/>
            </a:endParaRPr>
          </a:p>
          <a:p>
            <a:pPr eaLnBrk="1" hangingPunct="1"/>
            <a:r>
              <a:rPr lang="ja-JP" altLang="en-US" dirty="0" smtClean="0">
                <a:latin typeface="+mn-ea"/>
                <a:ea typeface="+mn-ea"/>
              </a:rPr>
              <a:t>・若年性認知症の課題としては、診断後の相談先が不明であること、地域で交流できる居場所の不足、自治体によって若年性認知症施策の取組にバラツキがあること、さらに一般的に診断から介護保険サービスの利用に至るまでの期間が長く、その間の就労支援や障害福祉サービスの活用、インフォーマルサービスの活用など本人の状態に応じた適切な支援が必要であるとされている。</a:t>
            </a:r>
            <a:endParaRPr lang="ja-JP" altLang="ja-JP" dirty="0" smtClean="0">
              <a:latin typeface="+mn-ea"/>
              <a:ea typeface="+mn-ea"/>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1" name="Rectangle 2"/>
          <p:cNvSpPr>
            <a:spLocks noGrp="1" noRot="1" noChangeAspect="1" noChangeArrowheads="1" noTextEdit="1"/>
          </p:cNvSpPr>
          <p:nvPr>
            <p:ph type="sldImg"/>
          </p:nvPr>
        </p:nvSpPr>
        <p:spPr>
          <a:xfrm>
            <a:off x="998538" y="766763"/>
            <a:ext cx="5121275" cy="3840162"/>
          </a:xfrm>
          <a:ln/>
        </p:spPr>
      </p:sp>
      <p:sp>
        <p:nvSpPr>
          <p:cNvPr id="334852" name="Rectangle 3"/>
          <p:cNvSpPr>
            <a:spLocks noGrp="1" noChangeArrowheads="1"/>
          </p:cNvSpPr>
          <p:nvPr>
            <p:ph type="body" idx="1"/>
          </p:nvPr>
        </p:nvSpPr>
        <p:spPr>
          <a:xfrm>
            <a:off x="711102" y="4861235"/>
            <a:ext cx="5678770" cy="5078607"/>
          </a:xfrm>
          <a:noFill/>
        </p:spPr>
        <p:txBody>
          <a:bodyPr lIns="95394" tIns="47698" rIns="95394" bIns="47698"/>
          <a:lstStyle/>
          <a:p>
            <a:pPr algn="just">
              <a:lnSpc>
                <a:spcPts val="2088"/>
              </a:lnSpc>
              <a:spcAft>
                <a:spcPts val="0"/>
              </a:spcAft>
            </a:pPr>
            <a:r>
              <a:rPr lang="en-US" altLang="ja-JP" u="sng" kern="100" dirty="0">
                <a:latin typeface="ＭＳ Ｐ明朝"/>
                <a:cs typeface="Times New Roman"/>
              </a:rPr>
              <a:t>1</a:t>
            </a:r>
            <a:r>
              <a:rPr lang="ja-JP" altLang="ja-JP" u="sng" kern="100" dirty="0" err="1">
                <a:latin typeface="HGPｺﾞｼｯｸM"/>
                <a:ea typeface="ＭＳ Ｐ明朝"/>
                <a:cs typeface="Times New Roman"/>
              </a:rPr>
              <a:t>．</a:t>
            </a:r>
            <a:r>
              <a:rPr lang="ja-JP" altLang="ja-JP" u="sng" kern="100" dirty="0">
                <a:latin typeface="HGPｺﾞｼｯｸM"/>
                <a:ea typeface="ＭＳ Ｐ明朝"/>
                <a:cs typeface="Times New Roman"/>
              </a:rPr>
              <a:t>精神通院医療費の助成（自立支援医療）</a:t>
            </a:r>
            <a:endParaRPr lang="ja-JP" altLang="ja-JP" kern="100" dirty="0">
              <a:latin typeface="HGPｺﾞｼｯｸM"/>
              <a:cs typeface="Times New Roman"/>
            </a:endParaRPr>
          </a:p>
          <a:p>
            <a:pPr marL="157755" indent="159081" algn="just">
              <a:lnSpc>
                <a:spcPts val="2088"/>
              </a:lnSpc>
              <a:spcAft>
                <a:spcPts val="0"/>
              </a:spcAft>
            </a:pPr>
            <a:r>
              <a:rPr lang="ja-JP" altLang="ja-JP" kern="100" dirty="0">
                <a:latin typeface="HGPｺﾞｼｯｸM"/>
                <a:ea typeface="ＭＳ Ｐ明朝"/>
                <a:cs typeface="Times New Roman"/>
              </a:rPr>
              <a:t>継続して通院医療を受ける場合、自己負担額は１割となるが、家計への影響、障害の状態に応じて自己負担の上限額が設定される。</a:t>
            </a:r>
            <a:endParaRPr lang="ja-JP" altLang="ja-JP" kern="100" dirty="0">
              <a:latin typeface="HGPｺﾞｼｯｸM"/>
              <a:cs typeface="Times New Roman"/>
            </a:endParaRPr>
          </a:p>
          <a:p>
            <a:pPr marL="159081" indent="-159081" algn="just">
              <a:lnSpc>
                <a:spcPts val="2088"/>
              </a:lnSpc>
              <a:spcBef>
                <a:spcPts val="626"/>
              </a:spcBef>
              <a:spcAft>
                <a:spcPts val="0"/>
              </a:spcAft>
            </a:pPr>
            <a:r>
              <a:rPr lang="en-US" altLang="ja-JP" u="sng" kern="100" dirty="0">
                <a:latin typeface="ＭＳ Ｐ明朝"/>
                <a:cs typeface="Times New Roman"/>
              </a:rPr>
              <a:t>2</a:t>
            </a:r>
            <a:r>
              <a:rPr lang="ja-JP" altLang="ja-JP" u="sng" kern="100" dirty="0" err="1">
                <a:latin typeface="HGPｺﾞｼｯｸM"/>
                <a:ea typeface="ＭＳ Ｐ明朝"/>
                <a:cs typeface="Times New Roman"/>
              </a:rPr>
              <a:t>．</a:t>
            </a:r>
            <a:r>
              <a:rPr lang="ja-JP" altLang="ja-JP" u="sng" kern="0" dirty="0">
                <a:latin typeface="HGPｺﾞｼｯｸM"/>
                <a:ea typeface="ＭＳ Ｐ明朝"/>
                <a:cs typeface="Times New Roman"/>
              </a:rPr>
              <a:t>精神障害者保健福祉手帳 （精神保健福祉法）／身体障害者手帳 </a:t>
            </a:r>
            <a:r>
              <a:rPr lang="ja-JP" altLang="ja-JP" u="sng" kern="0" spc="5" dirty="0">
                <a:latin typeface="HGPｺﾞｼｯｸM"/>
                <a:ea typeface="ＭＳ Ｐ明朝"/>
                <a:cs typeface="Times New Roman"/>
              </a:rPr>
              <a:t>（身体障害者福祉法）</a:t>
            </a:r>
            <a:endParaRPr lang="ja-JP" altLang="ja-JP" kern="100" dirty="0">
              <a:latin typeface="HGPｺﾞｼｯｸM"/>
              <a:cs typeface="Times New Roman"/>
            </a:endParaRPr>
          </a:p>
          <a:p>
            <a:pPr marL="159081" indent="159081" algn="just">
              <a:lnSpc>
                <a:spcPts val="2088"/>
              </a:lnSpc>
              <a:spcAft>
                <a:spcPts val="0"/>
              </a:spcAft>
            </a:pPr>
            <a:r>
              <a:rPr lang="ja-JP" altLang="ja-JP" kern="100" dirty="0">
                <a:latin typeface="HGPｺﾞｼｯｸM"/>
                <a:ea typeface="ＭＳ Ｐ明朝"/>
                <a:cs typeface="Times New Roman"/>
              </a:rPr>
              <a:t>所得税、住民税などに係る税制上の優遇措置の他、自治体によっては公共交通機関の交通費助成、公営住宅使用料の減免などを受けられる場合がある。</a:t>
            </a:r>
            <a:endParaRPr lang="ja-JP" altLang="ja-JP" kern="100" dirty="0">
              <a:latin typeface="HGPｺﾞｼｯｸM"/>
              <a:cs typeface="Times New Roman"/>
            </a:endParaRPr>
          </a:p>
          <a:p>
            <a:pPr marL="315508" marR="92134" indent="-132567" algn="just">
              <a:lnSpc>
                <a:spcPts val="1462"/>
              </a:lnSpc>
              <a:spcAft>
                <a:spcPts val="0"/>
              </a:spcAft>
            </a:pPr>
            <a:r>
              <a:rPr lang="ja-JP" altLang="ja-JP" kern="100" dirty="0">
                <a:latin typeface="HGPｺﾞｼｯｸM"/>
                <a:ea typeface="ＭＳ Ｐ明朝"/>
                <a:cs typeface="Times New Roman"/>
              </a:rPr>
              <a:t>※手帳の交付申請の際は、所定の様式の診断書（精神障害者保健福祉手帳：精神保健指定医、その他精神障害の診断または治療に従事する医師が作成したもの、身体障害者手帳：身体障害者福祉法に基づく指定医が作成したもの）が必要となる。</a:t>
            </a:r>
            <a:endParaRPr lang="ja-JP" altLang="ja-JP" kern="100" dirty="0">
              <a:latin typeface="HGPｺﾞｼｯｸM"/>
              <a:cs typeface="Times New Roman"/>
            </a:endParaRPr>
          </a:p>
          <a:p>
            <a:pPr marL="159081" indent="-159081" algn="just">
              <a:lnSpc>
                <a:spcPts val="2088"/>
              </a:lnSpc>
              <a:spcBef>
                <a:spcPts val="626"/>
              </a:spcBef>
              <a:spcAft>
                <a:spcPts val="0"/>
              </a:spcAft>
            </a:pPr>
            <a:r>
              <a:rPr lang="en-US" altLang="ja-JP" u="sng" kern="100" dirty="0">
                <a:latin typeface="ＭＳ Ｐ明朝"/>
                <a:cs typeface="Times New Roman"/>
              </a:rPr>
              <a:t>3</a:t>
            </a:r>
            <a:r>
              <a:rPr lang="ja-JP" altLang="ja-JP" u="sng" kern="100" dirty="0" err="1">
                <a:latin typeface="HGPｺﾞｼｯｸM"/>
                <a:ea typeface="ＭＳ Ｐ明朝"/>
                <a:cs typeface="Times New Roman"/>
              </a:rPr>
              <a:t>．</a:t>
            </a:r>
            <a:r>
              <a:rPr lang="ja-JP" altLang="ja-JP" u="sng" kern="100" dirty="0">
                <a:latin typeface="HGPｺﾞｼｯｸM"/>
                <a:ea typeface="ＭＳ Ｐ明朝"/>
                <a:cs typeface="Times New Roman"/>
              </a:rPr>
              <a:t>障害者雇用施策を活用した雇用継続等の支援</a:t>
            </a:r>
            <a:endParaRPr lang="ja-JP" altLang="ja-JP" kern="100" dirty="0">
              <a:latin typeface="HGPｺﾞｼｯｸM"/>
              <a:cs typeface="Times New Roman"/>
            </a:endParaRPr>
          </a:p>
          <a:p>
            <a:pPr marL="167034" indent="151125" algn="just">
              <a:lnSpc>
                <a:spcPts val="2088"/>
              </a:lnSpc>
              <a:spcAft>
                <a:spcPts val="0"/>
              </a:spcAft>
            </a:pPr>
            <a:r>
              <a:rPr lang="ja-JP" altLang="ja-JP" kern="100" dirty="0">
                <a:latin typeface="HGPｺﾞｼｯｸM"/>
                <a:ea typeface="ＭＳ Ｐ明朝"/>
                <a:cs typeface="Times New Roman"/>
              </a:rPr>
              <a:t>事業主に対しては障害者雇用率の算定や障害者雇用納付金制度に基づく助 成金の支援があり、本人に対しては地域障害者職業センター（職業評価、職業準備支援、ジョブコーチ支援等）や障害者就業・生活支援センター、ハローワークなどの支援機関がある。</a:t>
            </a:r>
            <a:endParaRPr lang="ja-JP" altLang="ja-JP" kern="100" dirty="0">
              <a:latin typeface="HGPｺﾞｼｯｸM"/>
              <a:cs typeface="Times New Roman"/>
            </a:endParaRPr>
          </a:p>
          <a:p>
            <a:pPr marL="159081" indent="-159081" algn="just">
              <a:lnSpc>
                <a:spcPts val="2088"/>
              </a:lnSpc>
              <a:spcBef>
                <a:spcPts val="626"/>
              </a:spcBef>
              <a:spcAft>
                <a:spcPts val="0"/>
              </a:spcAft>
            </a:pPr>
            <a:r>
              <a:rPr lang="en-US" altLang="ja-JP" u="sng" kern="100" dirty="0">
                <a:latin typeface="ＭＳ Ｐ明朝"/>
                <a:cs typeface="Times New Roman"/>
              </a:rPr>
              <a:t>4</a:t>
            </a:r>
            <a:r>
              <a:rPr lang="ja-JP" altLang="ja-JP" u="sng" kern="100" dirty="0" err="1">
                <a:latin typeface="HGPｺﾞｼｯｸM"/>
                <a:ea typeface="ＭＳ Ｐ明朝"/>
                <a:cs typeface="Times New Roman"/>
              </a:rPr>
              <a:t>．</a:t>
            </a:r>
            <a:r>
              <a:rPr lang="ja-JP" altLang="ja-JP" u="sng" kern="100" dirty="0">
                <a:latin typeface="HGPｺﾞｼｯｸM"/>
                <a:ea typeface="ＭＳ Ｐ明朝"/>
                <a:cs typeface="Times New Roman"/>
              </a:rPr>
              <a:t>障害者自立支援法によるサービス・支援（障害者自立支援法）</a:t>
            </a:r>
            <a:endParaRPr lang="ja-JP" altLang="ja-JP" kern="100" dirty="0">
              <a:latin typeface="HGPｺﾞｼｯｸM"/>
              <a:cs typeface="Times New Roman"/>
            </a:endParaRPr>
          </a:p>
          <a:p>
            <a:pPr algn="just">
              <a:lnSpc>
                <a:spcPts val="2088"/>
              </a:lnSpc>
              <a:spcAft>
                <a:spcPts val="0"/>
              </a:spcAft>
            </a:pPr>
            <a:r>
              <a:rPr lang="ja-JP" altLang="ja-JP" kern="100" dirty="0">
                <a:ea typeface="ＭＳ Ｐ明朝"/>
                <a:cs typeface="Times New Roman"/>
              </a:rPr>
              <a:t>障害者自立支援法が定める障害福祉サービスには、全国統一的に実施される障害福祉サービスと自治体の判断により実施される地域生活支援事業がある。障害福祉サービスには就労支援を目的としたサービスも含まれており、また、地域生活支援事業では相談支援事業や障害者の外出支援、社会との交流の促進といった事業が行われている場合がある</a:t>
            </a:r>
            <a:r>
              <a:rPr lang="ja-JP" altLang="ja-JP" kern="100" dirty="0" smtClean="0">
                <a:ea typeface="ＭＳ Ｐ明朝"/>
                <a:cs typeface="Times New Roman"/>
              </a:rPr>
              <a:t>。</a:t>
            </a:r>
            <a:endParaRPr lang="en-US" altLang="ja-JP" kern="100" dirty="0" smtClean="0">
              <a:ea typeface="ＭＳ Ｐ明朝"/>
              <a:cs typeface="Times New Roman"/>
            </a:endParaRPr>
          </a:p>
          <a:p>
            <a:pPr algn="just">
              <a:lnSpc>
                <a:spcPts val="2088"/>
              </a:lnSpc>
              <a:spcAft>
                <a:spcPts val="0"/>
              </a:spcAft>
            </a:pPr>
            <a:r>
              <a:rPr lang="en-US" altLang="ja-JP" u="sng" kern="100" dirty="0" smtClean="0">
                <a:latin typeface="ＭＳ Ｐ明朝"/>
                <a:cs typeface="Times New Roman"/>
              </a:rPr>
              <a:t>5</a:t>
            </a:r>
            <a:r>
              <a:rPr lang="ja-JP" altLang="ja-JP" u="sng" kern="100" dirty="0" err="1">
                <a:latin typeface="HGPｺﾞｼｯｸM"/>
                <a:ea typeface="ＭＳ Ｐ明朝"/>
                <a:cs typeface="Times New Roman"/>
              </a:rPr>
              <a:t>．</a:t>
            </a:r>
            <a:r>
              <a:rPr lang="ja-JP" altLang="ja-JP" u="sng" kern="100" dirty="0">
                <a:latin typeface="HGPｺﾞｼｯｸM"/>
                <a:ea typeface="ＭＳ Ｐ明朝"/>
                <a:cs typeface="Times New Roman"/>
              </a:rPr>
              <a:t>介護保険の在宅・施設サービス（介護保険法）</a:t>
            </a:r>
            <a:endParaRPr lang="ja-JP" altLang="ja-JP" kern="100" dirty="0">
              <a:latin typeface="HGPｺﾞｼｯｸM"/>
              <a:cs typeface="Times New Roman"/>
            </a:endParaRPr>
          </a:p>
          <a:p>
            <a:pPr marL="157755" indent="159081" algn="just">
              <a:lnSpc>
                <a:spcPts val="2088"/>
              </a:lnSpc>
              <a:spcAft>
                <a:spcPts val="0"/>
              </a:spcAft>
            </a:pPr>
            <a:r>
              <a:rPr lang="ja-JP" altLang="ja-JP" kern="100" dirty="0">
                <a:latin typeface="HGPｺﾞｼｯｸM"/>
                <a:ea typeface="ＭＳ Ｐ明朝"/>
                <a:cs typeface="Times New Roman"/>
              </a:rPr>
              <a:t>認知症（特定疾病）に起因する要介護（要支援）状態であれば、</a:t>
            </a:r>
            <a:r>
              <a:rPr lang="en-US" altLang="ja-JP" kern="100" dirty="0">
                <a:latin typeface="HGPｺﾞｼｯｸM"/>
                <a:ea typeface="ＭＳ Ｐ明朝"/>
                <a:cs typeface="Times New Roman"/>
              </a:rPr>
              <a:t>40</a:t>
            </a:r>
            <a:r>
              <a:rPr lang="ja-JP" altLang="ja-JP" kern="100" dirty="0">
                <a:latin typeface="HGPｺﾞｼｯｸM"/>
                <a:ea typeface="ＭＳ Ｐ明朝"/>
                <a:cs typeface="Times New Roman"/>
              </a:rPr>
              <a:t>～</a:t>
            </a:r>
            <a:r>
              <a:rPr lang="en-US" altLang="ja-JP" kern="100" dirty="0">
                <a:latin typeface="HGPｺﾞｼｯｸM"/>
                <a:ea typeface="ＭＳ Ｐ明朝"/>
                <a:cs typeface="Times New Roman"/>
              </a:rPr>
              <a:t>64</a:t>
            </a:r>
            <a:r>
              <a:rPr lang="ja-JP" altLang="ja-JP" kern="100" dirty="0">
                <a:latin typeface="HGPｺﾞｼｯｸM"/>
                <a:ea typeface="ＭＳ Ｐ明朝"/>
                <a:cs typeface="Times New Roman"/>
              </a:rPr>
              <a:t>歳の第２号被保険者も介護保険の各種在宅・施設サービスを利用することができる。平成</a:t>
            </a:r>
            <a:r>
              <a:rPr lang="en-US" altLang="ja-JP" kern="100" dirty="0">
                <a:latin typeface="HGPｺﾞｼｯｸM"/>
                <a:ea typeface="ＭＳ Ｐ明朝"/>
                <a:cs typeface="Times New Roman"/>
              </a:rPr>
              <a:t>21</a:t>
            </a:r>
            <a:r>
              <a:rPr lang="ja-JP" altLang="ja-JP" kern="100" dirty="0">
                <a:latin typeface="HGPｺﾞｼｯｸM"/>
                <a:ea typeface="ＭＳ Ｐ明朝"/>
                <a:cs typeface="Times New Roman"/>
              </a:rPr>
              <a:t>年度介護報酬改定により、施設系サービス、短期入所系サービス、通所系サービス、グループホームにおいて若年性認知症利用者（入所者</a:t>
            </a:r>
            <a:r>
              <a:rPr lang="en-US" altLang="ja-JP" kern="100" dirty="0">
                <a:latin typeface="HGPｺﾞｼｯｸM"/>
                <a:ea typeface="ＭＳ Ｐ明朝"/>
                <a:cs typeface="Times New Roman"/>
              </a:rPr>
              <a:t>/</a:t>
            </a:r>
            <a:r>
              <a:rPr lang="ja-JP" altLang="ja-JP" kern="100" dirty="0">
                <a:latin typeface="HGPｺﾞｼｯｸM"/>
                <a:ea typeface="ＭＳ Ｐ明朝"/>
                <a:cs typeface="Times New Roman"/>
              </a:rPr>
              <a:t>患者）受入加算が創設された。</a:t>
            </a:r>
            <a:endParaRPr lang="ja-JP" altLang="ja-JP" kern="100" dirty="0">
              <a:latin typeface="HGPｺﾞｼｯｸM"/>
              <a:cs typeface="Times New Roman"/>
            </a:endParaRPr>
          </a:p>
          <a:p>
            <a:pPr marL="159081" indent="-159081" algn="just">
              <a:lnSpc>
                <a:spcPts val="2088"/>
              </a:lnSpc>
              <a:spcBef>
                <a:spcPts val="626"/>
              </a:spcBef>
              <a:spcAft>
                <a:spcPts val="0"/>
              </a:spcAft>
            </a:pPr>
            <a:r>
              <a:rPr lang="en-US" altLang="ja-JP" u="sng" kern="100" dirty="0">
                <a:latin typeface="ＭＳ Ｐ明朝"/>
                <a:cs typeface="Times New Roman"/>
              </a:rPr>
              <a:t>6</a:t>
            </a:r>
            <a:r>
              <a:rPr lang="ja-JP" altLang="ja-JP" u="sng" kern="100" dirty="0" err="1">
                <a:latin typeface="HGPｺﾞｼｯｸM"/>
                <a:ea typeface="ＭＳ Ｐ明朝"/>
                <a:cs typeface="Times New Roman"/>
              </a:rPr>
              <a:t>．</a:t>
            </a:r>
            <a:r>
              <a:rPr lang="ja-JP" altLang="ja-JP" u="sng" kern="100" dirty="0">
                <a:latin typeface="HGPｺﾞｼｯｸM"/>
                <a:ea typeface="ＭＳ Ｐ明朝"/>
                <a:cs typeface="Times New Roman"/>
              </a:rPr>
              <a:t>障害年金</a:t>
            </a:r>
            <a:endParaRPr lang="ja-JP" altLang="ja-JP" kern="100" dirty="0">
              <a:latin typeface="HGPｺﾞｼｯｸM"/>
              <a:cs typeface="Times New Roman"/>
            </a:endParaRPr>
          </a:p>
          <a:p>
            <a:pPr marL="167034" indent="151125" algn="just">
              <a:lnSpc>
                <a:spcPts val="2088"/>
              </a:lnSpc>
              <a:spcAft>
                <a:spcPts val="0"/>
              </a:spcAft>
            </a:pPr>
            <a:r>
              <a:rPr lang="ja-JP" altLang="ja-JP" kern="100" dirty="0">
                <a:latin typeface="HGPｺﾞｼｯｸM"/>
                <a:ea typeface="ＭＳ Ｐ明朝"/>
                <a:cs typeface="Times New Roman"/>
              </a:rPr>
              <a:t>傷病等により一定の障害状態になった場合に、加入している年金の種別に 応じ、障害基礎年金、障害厚生（共済）年金等が支給される。ただし、加入期間の３分の２以上の保険料納付期間（保険料免除期間を含む）が必要となる。国民年金制度の移行期に任意加入していなかった者については、特別障害給付金の支給を受けられる場合がある。</a:t>
            </a:r>
            <a:endParaRPr lang="ja-JP" altLang="ja-JP" kern="100" dirty="0">
              <a:latin typeface="HGPｺﾞｼｯｸM"/>
              <a:cs typeface="Times New Roman"/>
            </a:endParaRPr>
          </a:p>
          <a:p>
            <a:pPr marL="315508" marR="186256" indent="-132567" algn="just">
              <a:lnSpc>
                <a:spcPts val="1462"/>
              </a:lnSpc>
              <a:spcAft>
                <a:spcPts val="0"/>
              </a:spcAft>
            </a:pPr>
            <a:r>
              <a:rPr lang="ja-JP" altLang="ja-JP" kern="100" dirty="0">
                <a:latin typeface="HGPｺﾞｼｯｸM"/>
                <a:ea typeface="ＭＳ Ｐ明朝"/>
                <a:cs typeface="Times New Roman"/>
              </a:rPr>
              <a:t>※平成</a:t>
            </a:r>
            <a:r>
              <a:rPr lang="en-US" altLang="ja-JP" kern="100" dirty="0">
                <a:latin typeface="HGPｺﾞｼｯｸM"/>
                <a:ea typeface="ＭＳ Ｐ明朝"/>
                <a:cs typeface="Times New Roman"/>
              </a:rPr>
              <a:t>21</a:t>
            </a:r>
            <a:r>
              <a:rPr lang="ja-JP" altLang="ja-JP" kern="100" dirty="0">
                <a:latin typeface="HGPｺﾞｼｯｸM"/>
                <a:ea typeface="ＭＳ Ｐ明朝"/>
                <a:cs typeface="Times New Roman"/>
              </a:rPr>
              <a:t>年</a:t>
            </a:r>
            <a:r>
              <a:rPr lang="en-US" altLang="ja-JP" kern="100" dirty="0">
                <a:latin typeface="HGPｺﾞｼｯｸM"/>
                <a:ea typeface="ＭＳ Ｐ明朝"/>
                <a:cs typeface="Times New Roman"/>
              </a:rPr>
              <a:t>10</a:t>
            </a:r>
            <a:r>
              <a:rPr lang="ja-JP" altLang="ja-JP" kern="100" dirty="0">
                <a:latin typeface="HGPｺﾞｼｯｸM"/>
                <a:ea typeface="ＭＳ Ｐ明朝"/>
                <a:cs typeface="Times New Roman"/>
              </a:rPr>
              <a:t>月</a:t>
            </a:r>
            <a:r>
              <a:rPr lang="en-US" altLang="ja-JP" kern="100" dirty="0">
                <a:latin typeface="HGPｺﾞｼｯｸM"/>
                <a:ea typeface="ＭＳ Ｐ明朝"/>
                <a:cs typeface="Times New Roman"/>
              </a:rPr>
              <a:t>22</a:t>
            </a:r>
            <a:r>
              <a:rPr lang="ja-JP" altLang="ja-JP" kern="100" dirty="0">
                <a:latin typeface="HGPｺﾞｼｯｸM"/>
                <a:ea typeface="ＭＳ Ｐ明朝"/>
                <a:cs typeface="Times New Roman"/>
              </a:rPr>
              <a:t>日から認知症に係る障害の診断書の作成は精神保健指定医又は精神科を標ぼうする医師に限らず、精神・神経障害の診断又は治療に従事している医師であれば可能となった。</a:t>
            </a:r>
            <a:endParaRPr lang="ja-JP" altLang="ja-JP" kern="100" dirty="0">
              <a:latin typeface="HGPｺﾞｼｯｸM"/>
              <a:cs typeface="Times New Roman"/>
            </a:endParaRPr>
          </a:p>
          <a:p>
            <a:pPr marL="159081" indent="-159081" algn="just">
              <a:lnSpc>
                <a:spcPts val="2088"/>
              </a:lnSpc>
              <a:spcBef>
                <a:spcPts val="626"/>
              </a:spcBef>
              <a:spcAft>
                <a:spcPts val="0"/>
              </a:spcAft>
            </a:pPr>
            <a:r>
              <a:rPr lang="en-US" altLang="ja-JP" u="sng" kern="100" dirty="0">
                <a:latin typeface="ＭＳ Ｐ明朝"/>
                <a:cs typeface="Times New Roman"/>
              </a:rPr>
              <a:t>7</a:t>
            </a:r>
            <a:r>
              <a:rPr lang="ja-JP" altLang="ja-JP" u="sng" kern="100" dirty="0" err="1">
                <a:latin typeface="HGPｺﾞｼｯｸM"/>
                <a:ea typeface="ＭＳ Ｐ明朝"/>
                <a:cs typeface="Times New Roman"/>
              </a:rPr>
              <a:t>．</a:t>
            </a:r>
            <a:r>
              <a:rPr lang="ja-JP" altLang="ja-JP" u="sng" kern="100" dirty="0">
                <a:latin typeface="HGPｺﾞｼｯｸM"/>
                <a:ea typeface="ＭＳ Ｐ明朝"/>
                <a:cs typeface="Times New Roman"/>
              </a:rPr>
              <a:t>若年性認知症コールセンター</a:t>
            </a:r>
            <a:endParaRPr lang="ja-JP" altLang="ja-JP" kern="100" dirty="0">
              <a:latin typeface="HGPｺﾞｼｯｸM"/>
              <a:cs typeface="Times New Roman"/>
            </a:endParaRPr>
          </a:p>
          <a:p>
            <a:pPr marL="167034" indent="151125" algn="just">
              <a:lnSpc>
                <a:spcPts val="2088"/>
              </a:lnSpc>
              <a:spcAft>
                <a:spcPts val="0"/>
              </a:spcAft>
            </a:pPr>
            <a:r>
              <a:rPr lang="ja-JP" altLang="ja-JP" kern="100" dirty="0">
                <a:latin typeface="HGPｺﾞｼｯｸM"/>
                <a:ea typeface="ＭＳ Ｐ明朝"/>
                <a:cs typeface="Times New Roman"/>
              </a:rPr>
              <a:t>平成</a:t>
            </a:r>
            <a:r>
              <a:rPr lang="en-US" altLang="ja-JP" kern="100" dirty="0">
                <a:latin typeface="HGPｺﾞｼｯｸM"/>
                <a:ea typeface="ＭＳ Ｐ明朝"/>
                <a:cs typeface="Times New Roman"/>
              </a:rPr>
              <a:t>21</a:t>
            </a:r>
            <a:r>
              <a:rPr lang="ja-JP" altLang="ja-JP" kern="100" dirty="0">
                <a:latin typeface="HGPｺﾞｼｯｸM"/>
                <a:ea typeface="ＭＳ Ｐ明朝"/>
                <a:cs typeface="Times New Roman"/>
              </a:rPr>
              <a:t>年</a:t>
            </a:r>
            <a:r>
              <a:rPr lang="en-US" altLang="ja-JP" kern="100" dirty="0">
                <a:latin typeface="HGPｺﾞｼｯｸM"/>
                <a:ea typeface="ＭＳ Ｐ明朝"/>
                <a:cs typeface="Times New Roman"/>
              </a:rPr>
              <a:t>10</a:t>
            </a:r>
            <a:r>
              <a:rPr lang="ja-JP" altLang="ja-JP" kern="100" dirty="0">
                <a:latin typeface="HGPｺﾞｼｯｸM"/>
                <a:ea typeface="ＭＳ Ｐ明朝"/>
                <a:cs typeface="Times New Roman"/>
              </a:rPr>
              <a:t>月</a:t>
            </a:r>
            <a:r>
              <a:rPr lang="en-US" altLang="ja-JP" kern="100" dirty="0">
                <a:latin typeface="HGPｺﾞｼｯｸM"/>
                <a:ea typeface="ＭＳ Ｐ明朝"/>
                <a:cs typeface="Times New Roman"/>
              </a:rPr>
              <a:t>1</a:t>
            </a:r>
            <a:r>
              <a:rPr lang="ja-JP" altLang="ja-JP" kern="100" dirty="0">
                <a:latin typeface="HGPｺﾞｼｯｸM"/>
                <a:ea typeface="ＭＳ Ｐ明朝"/>
                <a:cs typeface="Times New Roman"/>
              </a:rPr>
              <a:t>日に開設された。若年性認知症の人の支援に関する相談に専門教育を受けた相談員が対応する。</a:t>
            </a:r>
            <a:endParaRPr lang="ja-JP" altLang="ja-JP" kern="100" dirty="0">
              <a:latin typeface="HGPｺﾞｼｯｸM"/>
              <a:cs typeface="Times New Roman"/>
            </a:endParaRPr>
          </a:p>
          <a:p>
            <a:pPr marL="167034" indent="151125" algn="just">
              <a:lnSpc>
                <a:spcPts val="2088"/>
              </a:lnSpc>
              <a:spcAft>
                <a:spcPts val="0"/>
              </a:spcAft>
            </a:pPr>
            <a:r>
              <a:rPr lang="ja-JP" altLang="ja-JP" kern="0" dirty="0">
                <a:latin typeface="HGPｺﾞｼｯｸM"/>
                <a:ea typeface="ＭＳ Ｐ明朝"/>
                <a:cs typeface="Times New Roman"/>
              </a:rPr>
              <a:t>電話</a:t>
            </a:r>
            <a:r>
              <a:rPr lang="en-US" altLang="ja-JP" kern="0" spc="10" dirty="0">
                <a:latin typeface="HGPｺﾞｼｯｸM"/>
                <a:ea typeface="ＭＳ Ｐ明朝"/>
                <a:cs typeface="Times New Roman"/>
              </a:rPr>
              <a:t>(</a:t>
            </a:r>
            <a:r>
              <a:rPr lang="ja-JP" altLang="ja-JP" kern="0" spc="10" dirty="0">
                <a:latin typeface="HGPｺﾞｼｯｸM"/>
                <a:ea typeface="ＭＳ Ｐ明朝"/>
                <a:cs typeface="Times New Roman"/>
              </a:rPr>
              <a:t>フリーコール</a:t>
            </a:r>
            <a:r>
              <a:rPr lang="en-US" altLang="ja-JP" kern="0" spc="10" dirty="0">
                <a:latin typeface="HGPｺﾞｼｯｸM"/>
                <a:ea typeface="ＭＳ Ｐ明朝"/>
                <a:cs typeface="Times New Roman"/>
              </a:rPr>
              <a:t>)</a:t>
            </a:r>
            <a:r>
              <a:rPr lang="en-US" altLang="ja-JP" kern="0" dirty="0">
                <a:latin typeface="HGPｺﾞｼｯｸM"/>
                <a:ea typeface="ＭＳ Ｐ明朝"/>
                <a:cs typeface="Times New Roman"/>
              </a:rPr>
              <a:t>  0800-100-2707</a:t>
            </a:r>
            <a:r>
              <a:rPr lang="ja-JP" altLang="ja-JP" kern="0" dirty="0">
                <a:latin typeface="HGPｺﾞｼｯｸM"/>
                <a:ea typeface="ＭＳ Ｐ明朝"/>
                <a:cs typeface="Times New Roman"/>
              </a:rPr>
              <a:t>　月～土曜日</a:t>
            </a:r>
            <a:r>
              <a:rPr lang="en-US" altLang="ja-JP" kern="0" dirty="0">
                <a:latin typeface="HGPｺﾞｼｯｸM"/>
                <a:ea typeface="ＭＳ Ｐ明朝"/>
                <a:cs typeface="Times New Roman"/>
              </a:rPr>
              <a:t>(</a:t>
            </a:r>
            <a:r>
              <a:rPr lang="ja-JP" altLang="ja-JP" kern="0" dirty="0">
                <a:latin typeface="HGPｺﾞｼｯｸM"/>
                <a:ea typeface="ＭＳ Ｐ明朝"/>
                <a:cs typeface="Times New Roman"/>
              </a:rPr>
              <a:t>年末年始・祝日除く） </a:t>
            </a:r>
            <a:r>
              <a:rPr lang="en-US" altLang="ja-JP" kern="100" dirty="0">
                <a:latin typeface="ＭＳ Ｐ明朝"/>
                <a:cs typeface="Times New Roman"/>
              </a:rPr>
              <a:t>10</a:t>
            </a:r>
            <a:r>
              <a:rPr lang="ja-JP" altLang="ja-JP" kern="100" dirty="0">
                <a:latin typeface="HGPｺﾞｼｯｸM"/>
                <a:ea typeface="ＭＳ Ｐ明朝"/>
                <a:cs typeface="Times New Roman"/>
              </a:rPr>
              <a:t>～</a:t>
            </a:r>
            <a:r>
              <a:rPr lang="en-US" altLang="ja-JP" kern="100" dirty="0">
                <a:latin typeface="HGPｺﾞｼｯｸM"/>
                <a:ea typeface="ＭＳ Ｐ明朝"/>
                <a:cs typeface="Times New Roman"/>
              </a:rPr>
              <a:t>15</a:t>
            </a:r>
            <a:r>
              <a:rPr lang="ja-JP" altLang="ja-JP" kern="100" dirty="0">
                <a:latin typeface="HGPｺﾞｼｯｸM"/>
                <a:ea typeface="ＭＳ Ｐ明朝"/>
                <a:cs typeface="Times New Roman"/>
              </a:rPr>
              <a:t>時</a:t>
            </a:r>
            <a:endParaRPr lang="ja-JP" altLang="ja-JP" kern="100" dirty="0">
              <a:latin typeface="HGPｺﾞｼｯｸM"/>
              <a:cs typeface="Times New Roman"/>
            </a:endParaRPr>
          </a:p>
          <a:p>
            <a:r>
              <a:rPr lang="en-US" altLang="ja-JP" u="sng" kern="100" dirty="0">
                <a:latin typeface="ＭＳ Ｐ明朝"/>
                <a:cs typeface="Times New Roman"/>
              </a:rPr>
              <a:t>8</a:t>
            </a:r>
            <a:r>
              <a:rPr lang="ja-JP" altLang="ja-JP" u="sng" kern="100" dirty="0" err="1">
                <a:ea typeface="ＭＳ Ｐ明朝"/>
                <a:cs typeface="Times New Roman"/>
              </a:rPr>
              <a:t>．</a:t>
            </a:r>
            <a:r>
              <a:rPr lang="ja-JP" altLang="ja-JP" u="sng" kern="100" dirty="0">
                <a:ea typeface="ＭＳ Ｐ明朝"/>
                <a:cs typeface="Times New Roman"/>
              </a:rPr>
              <a:t>認知症の人と家族の会 （各都道府県支部等）</a:t>
            </a:r>
            <a:endParaRPr lang="ja-JP" altLang="ja-JP" dirty="0" smtClean="0"/>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Rot="1" noChangeAspect="1" noChangeArrowheads="1" noTextEdit="1"/>
          </p:cNvSpPr>
          <p:nvPr>
            <p:ph type="sldImg"/>
          </p:nvPr>
        </p:nvSpPr>
        <p:spPr>
          <a:xfrm>
            <a:off x="996950" y="768350"/>
            <a:ext cx="5119688" cy="3838575"/>
          </a:xfrm>
          <a:ln/>
        </p:spPr>
      </p:sp>
      <p:sp>
        <p:nvSpPr>
          <p:cNvPr id="246787" name="Rectangle 3"/>
          <p:cNvSpPr>
            <a:spLocks noGrp="1" noChangeArrowheads="1"/>
          </p:cNvSpPr>
          <p:nvPr>
            <p:ph type="body" idx="1"/>
          </p:nvPr>
        </p:nvSpPr>
        <p:spPr>
          <a:ln/>
        </p:spPr>
        <p:txBody>
          <a:bodyPr/>
          <a:lstStyle/>
          <a:p>
            <a:pPr eaLnBrk="1" hangingPunct="1"/>
            <a:r>
              <a:rPr lang="ja-JP" altLang="en-US" dirty="0" smtClean="0">
                <a:latin typeface="Arial" pitchFamily="34" charset="0"/>
              </a:rPr>
              <a:t>平成</a:t>
            </a:r>
            <a:r>
              <a:rPr lang="en-US" altLang="ja-JP" dirty="0" smtClean="0">
                <a:latin typeface="Arial" pitchFamily="34" charset="0"/>
              </a:rPr>
              <a:t>24</a:t>
            </a:r>
            <a:r>
              <a:rPr lang="ja-JP" altLang="en-US" dirty="0" smtClean="0">
                <a:latin typeface="Arial" pitchFamily="34" charset="0"/>
              </a:rPr>
              <a:t>年</a:t>
            </a:r>
            <a:r>
              <a:rPr lang="en-US" altLang="ja-JP" dirty="0" smtClean="0">
                <a:latin typeface="Arial" pitchFamily="34" charset="0"/>
              </a:rPr>
              <a:t>6</a:t>
            </a:r>
            <a:r>
              <a:rPr lang="ja-JP" altLang="en-US" dirty="0" smtClean="0">
                <a:latin typeface="Arial" pitchFamily="34" charset="0"/>
              </a:rPr>
              <a:t>月</a:t>
            </a:r>
            <a:r>
              <a:rPr lang="en-US" altLang="ja-JP" dirty="0" smtClean="0">
                <a:latin typeface="Arial" pitchFamily="34" charset="0"/>
              </a:rPr>
              <a:t>14</a:t>
            </a:r>
            <a:r>
              <a:rPr lang="ja-JP" altLang="en-US" dirty="0" smtClean="0">
                <a:latin typeface="Arial" pitchFamily="34" charset="0"/>
              </a:rPr>
              <a:t>日交付の道路交通法では「一定の病気等」に罹っているドライバー対策としていくつかの改訂がなされた。背景には判断力を失ったり、運転中に意識を喪失したりする疾患による大きな事故が起こってきている事実がある。認知症に関しては平成</a:t>
            </a:r>
            <a:r>
              <a:rPr lang="en-US" altLang="ja-JP" dirty="0" smtClean="0">
                <a:latin typeface="Arial" pitchFamily="34" charset="0"/>
              </a:rPr>
              <a:t>21</a:t>
            </a:r>
            <a:r>
              <a:rPr lang="ja-JP" altLang="en-US" dirty="0" smtClean="0">
                <a:latin typeface="Arial" pitchFamily="34" charset="0"/>
              </a:rPr>
              <a:t>年</a:t>
            </a:r>
            <a:r>
              <a:rPr lang="en-US" altLang="ja-JP" dirty="0" smtClean="0">
                <a:latin typeface="Arial" pitchFamily="34" charset="0"/>
              </a:rPr>
              <a:t>6</a:t>
            </a:r>
            <a:r>
              <a:rPr lang="ja-JP" altLang="en-US" dirty="0" smtClean="0">
                <a:latin typeface="Arial" pitchFamily="34" charset="0"/>
              </a:rPr>
              <a:t>月から、</a:t>
            </a:r>
            <a:r>
              <a:rPr lang="en-US" altLang="ja-JP" dirty="0" smtClean="0">
                <a:latin typeface="Arial" pitchFamily="34" charset="0"/>
              </a:rPr>
              <a:t>75</a:t>
            </a:r>
            <a:r>
              <a:rPr lang="ja-JP" altLang="en-US" dirty="0" smtClean="0">
                <a:latin typeface="Arial" pitchFamily="34" charset="0"/>
              </a:rPr>
              <a:t>歳以上の免許更新時に認知症のスクリーニングテストが行われるようになり</a:t>
            </a:r>
            <a:r>
              <a:rPr lang="en-US" altLang="ja-JP" dirty="0" smtClean="0">
                <a:latin typeface="Arial" pitchFamily="34" charset="0"/>
              </a:rPr>
              <a:t>〈</a:t>
            </a:r>
            <a:r>
              <a:rPr lang="ja-JP" altLang="en-US" dirty="0" smtClean="0">
                <a:latin typeface="Arial" pitchFamily="34" charset="0"/>
              </a:rPr>
              <a:t>連携と制度－</a:t>
            </a:r>
            <a:r>
              <a:rPr lang="en-US" altLang="ja-JP" dirty="0" smtClean="0">
                <a:latin typeface="Arial" pitchFamily="34" charset="0"/>
              </a:rPr>
              <a:t>32〉</a:t>
            </a:r>
            <a:r>
              <a:rPr lang="ja-JP" altLang="en-US" dirty="0" smtClean="0">
                <a:latin typeface="Arial" pitchFamily="34" charset="0"/>
              </a:rPr>
              <a:t>参照、さらに</a:t>
            </a:r>
            <a:endParaRPr lang="en-US" altLang="ja-JP" dirty="0" smtClean="0">
              <a:latin typeface="Arial" pitchFamily="34" charset="0"/>
            </a:endParaRPr>
          </a:p>
          <a:p>
            <a:pPr eaLnBrk="1" hangingPunct="1"/>
            <a:r>
              <a:rPr lang="ja-JP" altLang="en-US" dirty="0" smtClean="0">
                <a:latin typeface="Arial" pitchFamily="34" charset="0"/>
              </a:rPr>
              <a:t>今回の改正では任意ではあるが、医師が運転を危険と判断した患者情報を警察に届けられるようになった。病状の虚偽申告で罰則が設けられることになっているが、認知症の人においては意図的でなく症状を否認する可能性があり、この条項に抵触する可能性がある。個別の例では困難はあるが、医師の立場としては認知症とわかって運伝することのリスクを伝え、運転をあきらめる方向へ誘導する必要がある。</a:t>
            </a:r>
            <a:endParaRPr lang="en-US" altLang="ja-JP" dirty="0" smtClean="0">
              <a:latin typeface="Arial" pitchFamily="34" charset="0"/>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p:cNvSpPr>
            <a:spLocks noGrp="1" noRot="1" noChangeAspect="1" noChangeArrowheads="1" noTextEdit="1"/>
          </p:cNvSpPr>
          <p:nvPr>
            <p:ph type="sldImg"/>
          </p:nvPr>
        </p:nvSpPr>
        <p:spPr>
          <a:xfrm>
            <a:off x="998538" y="766763"/>
            <a:ext cx="5121275" cy="3840162"/>
          </a:xfrm>
          <a:ln/>
        </p:spPr>
      </p:sp>
      <p:sp>
        <p:nvSpPr>
          <p:cNvPr id="335875" name="Rectangle 3"/>
          <p:cNvSpPr>
            <a:spLocks noGrp="1" noChangeArrowheads="1"/>
          </p:cNvSpPr>
          <p:nvPr>
            <p:ph type="body" idx="1"/>
          </p:nvPr>
        </p:nvSpPr>
        <p:spPr>
          <a:xfrm>
            <a:off x="709430" y="4862882"/>
            <a:ext cx="5680444" cy="4604341"/>
          </a:xfrm>
          <a:noFill/>
        </p:spPr>
        <p:txBody>
          <a:bodyPr lIns="95394" tIns="47698" rIns="95394" bIns="47698"/>
          <a:lstStyle/>
          <a:p>
            <a:pPr indent="159081" algn="just">
              <a:lnSpc>
                <a:spcPts val="2088"/>
              </a:lnSpc>
              <a:spcAft>
                <a:spcPts val="0"/>
              </a:spcAft>
            </a:pPr>
            <a:r>
              <a:rPr lang="ja-JP" altLang="ja-JP" kern="100" dirty="0">
                <a:latin typeface="HGPｺﾞｼｯｸM"/>
                <a:ea typeface="ＭＳ Ｐ明朝"/>
                <a:cs typeface="Times New Roman"/>
              </a:rPr>
              <a:t>平成</a:t>
            </a:r>
            <a:r>
              <a:rPr lang="en-US" altLang="ja-JP" kern="100" dirty="0">
                <a:latin typeface="HGPｺﾞｼｯｸM"/>
                <a:ea typeface="ＭＳ Ｐ明朝"/>
                <a:cs typeface="Times New Roman"/>
              </a:rPr>
              <a:t>21</a:t>
            </a:r>
            <a:r>
              <a:rPr lang="ja-JP" altLang="ja-JP" kern="100" dirty="0">
                <a:latin typeface="HGPｺﾞｼｯｸM"/>
                <a:ea typeface="ＭＳ Ｐ明朝"/>
                <a:cs typeface="Times New Roman"/>
              </a:rPr>
              <a:t>年６月より、運転免許証の</a:t>
            </a:r>
            <a:r>
              <a:rPr lang="en-US" altLang="ja-JP" kern="100" dirty="0">
                <a:latin typeface="HGPｺﾞｼｯｸM"/>
                <a:ea typeface="ＭＳ Ｐ明朝"/>
                <a:cs typeface="Times New Roman"/>
              </a:rPr>
              <a:t>75</a:t>
            </a:r>
            <a:r>
              <a:rPr lang="ja-JP" altLang="ja-JP" kern="100" dirty="0">
                <a:latin typeface="HGPｺﾞｼｯｸM"/>
                <a:ea typeface="ＭＳ Ｐ明朝"/>
                <a:cs typeface="Times New Roman"/>
              </a:rPr>
              <a:t>歳時の更新時に、認知症のスクリーニング検査が導入された。検査成績で認知症が疑われる場合には、一定の条件を加味して、原則として専門医の診断または主治医の診断書を求められ（臨時適性検査）、認知症と診断された場合には、免許証が取り消しになる場合もある。（認知症用の診断書様式に関する診断の手引きは、巻末資料を参照）</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また、認知症高齢者の自動車運転に関しては、様々な対応すべき課題があるが、平成</a:t>
            </a:r>
            <a:r>
              <a:rPr lang="en-US" altLang="ja-JP" kern="100" dirty="0">
                <a:latin typeface="HGPｺﾞｼｯｸM"/>
                <a:ea typeface="ＭＳ Ｐ明朝"/>
                <a:cs typeface="Times New Roman"/>
              </a:rPr>
              <a:t>19-21</a:t>
            </a:r>
            <a:r>
              <a:rPr lang="ja-JP" altLang="ja-JP" kern="100" dirty="0">
                <a:latin typeface="HGPｺﾞｼｯｸM"/>
                <a:ea typeface="ＭＳ Ｐ明朝"/>
                <a:cs typeface="Times New Roman"/>
              </a:rPr>
              <a:t>年厚生労働科学研究「認知症高齢者の自動車運転に対する社会支援のあり方に関する検討（研究代表者 荒井由美子）」において「家族介護者支援マニュアル」が作成され、下記よりダウンロードできる。</a:t>
            </a:r>
            <a:endParaRPr lang="ja-JP" altLang="ja-JP" kern="100" dirty="0">
              <a:latin typeface="HGPｺﾞｼｯｸM"/>
              <a:cs typeface="Times New Roman"/>
            </a:endParaRPr>
          </a:p>
          <a:p>
            <a:r>
              <a:rPr lang="en-US" altLang="ja-JP" kern="100" dirty="0">
                <a:solidFill>
                  <a:srgbClr val="0000FF"/>
                </a:solidFill>
                <a:latin typeface="ＭＳ 明朝"/>
                <a:ea typeface="ＭＳ 明朝"/>
                <a:cs typeface="Times New Roman"/>
                <a:hlinkClick r:id="rId3"/>
              </a:rPr>
              <a:t>（</a:t>
            </a:r>
            <a:r>
              <a:rPr lang="en-US" altLang="ja-JP" kern="100" dirty="0" err="1">
                <a:solidFill>
                  <a:srgbClr val="0000FF"/>
                </a:solidFill>
                <a:latin typeface="Trebuchet MS"/>
                <a:ea typeface="ＭＳ 明朝"/>
                <a:cs typeface="Times New Roman"/>
                <a:hlinkClick r:id="rId3"/>
              </a:rPr>
              <a:t>URL</a:t>
            </a:r>
            <a:r>
              <a:rPr lang="en-US" altLang="ja-JP" kern="100" dirty="0" err="1">
                <a:solidFill>
                  <a:srgbClr val="0000FF"/>
                </a:solidFill>
                <a:latin typeface="ＭＳ 明朝"/>
                <a:ea typeface="ＭＳ 明朝"/>
                <a:cs typeface="Times New Roman"/>
                <a:hlinkClick r:id="rId3"/>
              </a:rPr>
              <a:t>：</a:t>
            </a:r>
            <a:r>
              <a:rPr lang="en-US" altLang="ja-JP" u="sng" kern="100" dirty="0" err="1">
                <a:solidFill>
                  <a:srgbClr val="0000FF"/>
                </a:solidFill>
                <a:latin typeface="Trebuchet MS"/>
                <a:ea typeface="ＭＳ 明朝"/>
                <a:cs typeface="Times New Roman"/>
                <a:hlinkClick r:id="rId3"/>
              </a:rPr>
              <a:t>http</a:t>
            </a:r>
            <a:r>
              <a:rPr lang="en-US" altLang="ja-JP" u="sng" kern="100" dirty="0">
                <a:solidFill>
                  <a:srgbClr val="0000FF"/>
                </a:solidFill>
                <a:latin typeface="Trebuchet MS"/>
                <a:ea typeface="ＭＳ 明朝"/>
                <a:cs typeface="Times New Roman"/>
                <a:hlinkClick r:id="rId3"/>
              </a:rPr>
              <a:t>://www.ncgg.go.jp/department/dgp/index-dgp-j.htm</a:t>
            </a:r>
            <a:r>
              <a:rPr lang="ja-JP" altLang="ja-JP" kern="100" dirty="0">
                <a:latin typeface="Trebuchet MS"/>
                <a:ea typeface="ＭＳ 明朝"/>
                <a:cs typeface="Times New Roman"/>
              </a:rPr>
              <a:t>）</a:t>
            </a:r>
            <a:endParaRPr lang="ja-JP" altLang="ja-JP" dirty="0" smtClean="0"/>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Rot="1" noChangeAspect="1" noChangeArrowheads="1" noTextEdit="1"/>
          </p:cNvSpPr>
          <p:nvPr>
            <p:ph type="sldImg"/>
          </p:nvPr>
        </p:nvSpPr>
        <p:spPr>
          <a:xfrm>
            <a:off x="998538" y="766763"/>
            <a:ext cx="5121275" cy="3840162"/>
          </a:xfrm>
          <a:ln/>
        </p:spPr>
      </p:sp>
      <p:sp>
        <p:nvSpPr>
          <p:cNvPr id="336899" name="Rectangle 3"/>
          <p:cNvSpPr>
            <a:spLocks noGrp="1" noChangeArrowheads="1"/>
          </p:cNvSpPr>
          <p:nvPr>
            <p:ph type="body" idx="1"/>
          </p:nvPr>
        </p:nvSpPr>
        <p:spPr>
          <a:xfrm>
            <a:off x="709430" y="4862882"/>
            <a:ext cx="5680444" cy="4604341"/>
          </a:xfrm>
          <a:noFill/>
        </p:spPr>
        <p:txBody>
          <a:bodyPr lIns="95394" tIns="47698" rIns="95394" bIns="47698"/>
          <a:lstStyle/>
          <a:p>
            <a:r>
              <a:rPr lang="ja-JP" altLang="en-US" dirty="0" smtClean="0"/>
              <a:t>診断書の書き方に関しては参考資料５に詳細を示してある。</a:t>
            </a:r>
            <a:endParaRPr lang="en-US" altLang="ja-JP" dirty="0" smtClean="0"/>
          </a:p>
          <a:p>
            <a:r>
              <a:rPr lang="ja-JP" altLang="en-US" dirty="0" smtClean="0"/>
              <a:t>重症度のＣＤＲについても記載した。</a:t>
            </a:r>
            <a:endParaRPr lang="ja-JP" altLang="ja-JP" dirty="0" smtClean="0"/>
          </a:p>
          <a:p>
            <a:endParaRPr lang="ja-JP" altLang="ja-JP" dirty="0" smtClean="0"/>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Rot="1" noChangeAspect="1" noChangeArrowheads="1" noTextEdit="1"/>
          </p:cNvSpPr>
          <p:nvPr>
            <p:ph type="sldImg"/>
          </p:nvPr>
        </p:nvSpPr>
        <p:spPr>
          <a:xfrm>
            <a:off x="998538" y="766763"/>
            <a:ext cx="5121275" cy="3840162"/>
          </a:xfrm>
          <a:ln/>
        </p:spPr>
      </p:sp>
      <p:sp>
        <p:nvSpPr>
          <p:cNvPr id="337923" name="Rectangle 3"/>
          <p:cNvSpPr>
            <a:spLocks noGrp="1" noChangeArrowheads="1"/>
          </p:cNvSpPr>
          <p:nvPr>
            <p:ph type="body" idx="1"/>
          </p:nvPr>
        </p:nvSpPr>
        <p:spPr>
          <a:xfrm>
            <a:off x="711102" y="4862882"/>
            <a:ext cx="5678770" cy="4604341"/>
          </a:xfrm>
          <a:noFill/>
        </p:spPr>
        <p:txBody>
          <a:bodyPr lIns="95394" tIns="47698" rIns="95394" bIns="47698"/>
          <a:lstStyle/>
          <a:p>
            <a:pPr indent="159081" algn="just">
              <a:lnSpc>
                <a:spcPts val="2088"/>
              </a:lnSpc>
              <a:spcAft>
                <a:spcPts val="0"/>
              </a:spcAft>
            </a:pPr>
            <a:r>
              <a:rPr lang="ja-JP" altLang="ja-JP" kern="100" dirty="0">
                <a:latin typeface="HGPｺﾞｼｯｸM"/>
                <a:ea typeface="ＭＳ Ｐ明朝"/>
                <a:cs typeface="Times New Roman"/>
              </a:rPr>
              <a:t>介護保険制度では、それまでの措置制度（行政処分としてのサービス給付）に代えて、高齢者自らがサービスを選択し、事業者との契約に基づき在宅・施設サービスを利用する仕組みが導入された。このため、判断能力が衰えた認知症の高齢者等の場合、誰かが代わって介護サービスに係る契約を締結する必要が生じることから、介護保険制度と成年後見人制度は密接なつながりを有する。両制度が車の両輪と言われ、同時実施を目指して準備が進められたゆえんである。成年後見人には財産管理の他、本人にふさわしい介護サービスを手配（契約）し、その履行状況を確認し、必要に応じて改善を求めることなどが期待される。判断能力が不十分な認知症の要介護者や知的障害者が、障害者自立支援法に基づく各種障害福祉サービス等を利用する場合も基本的に同様であ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Century"/>
                <a:ea typeface="ＭＳ Ｐ明朝"/>
                <a:cs typeface="Times New Roman"/>
              </a:rPr>
              <a:t>また、社会福祉法、介護保険法など福祉関連法は、いずれも個人（高齢者や障害者）の尊厳保持を旨としている。判断能力が不十分な認知症の人の尊厳を守り、本人本位の生活を営むためにも、必要に応じて本人の意思を代弁し実行しうる仕組みが不可欠であ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認知症と関連の深い高齢者虐待への対応、消費者被害の防止のためにも有効であることから、成年後見制度の普及が望まれる。</a:t>
            </a:r>
            <a:endParaRPr lang="ja-JP" altLang="ja-JP" kern="100" dirty="0">
              <a:latin typeface="Century"/>
              <a:ea typeface="ＭＳ 明朝"/>
              <a:cs typeface="Times New Roman"/>
            </a:endParaRPr>
          </a:p>
          <a:p>
            <a:pPr algn="just">
              <a:lnSpc>
                <a:spcPts val="2088"/>
              </a:lnSpc>
              <a:spcAft>
                <a:spcPts val="0"/>
              </a:spcAft>
            </a:pPr>
            <a:r>
              <a:rPr lang="en-US" altLang="ja-JP" kern="100" dirty="0">
                <a:latin typeface="ＭＳ Ｐ明朝"/>
                <a:ea typeface="ＭＳ 明朝"/>
                <a:cs typeface="Times New Roman"/>
              </a:rPr>
              <a:t> </a:t>
            </a:r>
            <a:endParaRPr lang="ja-JP" altLang="ja-JP" kern="100" dirty="0">
              <a:latin typeface="Century"/>
              <a:ea typeface="ＭＳ 明朝"/>
              <a:cs typeface="Times New Roman"/>
            </a:endParaRPr>
          </a:p>
          <a:p>
            <a:pPr algn="just">
              <a:lnSpc>
                <a:spcPts val="2088"/>
              </a:lnSpc>
              <a:spcAft>
                <a:spcPts val="0"/>
              </a:spcAft>
            </a:pPr>
            <a:r>
              <a:rPr lang="ja-JP" altLang="ja-JP" u="sng" kern="100" dirty="0">
                <a:latin typeface="Century"/>
                <a:ea typeface="ＭＳ Ｐ明朝"/>
                <a:cs typeface="Times New Roman"/>
              </a:rPr>
              <a:t>参　考　　　　　　　　　</a:t>
            </a:r>
            <a:endParaRPr lang="ja-JP" altLang="ja-JP" kern="100" dirty="0">
              <a:latin typeface="Century"/>
              <a:ea typeface="ＭＳ 明朝"/>
              <a:cs typeface="Times New Roman"/>
            </a:endParaRPr>
          </a:p>
          <a:p>
            <a:r>
              <a:rPr lang="ja-JP" altLang="ja-JP" kern="100" dirty="0">
                <a:latin typeface="Trebuchet MS"/>
                <a:ea typeface="HGPｺﾞｼｯｸM"/>
                <a:cs typeface="Times New Roman"/>
              </a:rPr>
              <a:t>「Ｑ＆Ａ成年後見制度解説」（三省堂）秦　悟志・額田洋一編</a:t>
            </a:r>
            <a:endParaRPr lang="ja-JP" altLang="ja-JP" dirty="0" smtClean="0"/>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Rot="1" noChangeAspect="1" noChangeArrowheads="1" noTextEdit="1"/>
          </p:cNvSpPr>
          <p:nvPr>
            <p:ph type="sldImg"/>
          </p:nvPr>
        </p:nvSpPr>
        <p:spPr>
          <a:xfrm>
            <a:off x="1038225" y="793750"/>
            <a:ext cx="5033963" cy="3775075"/>
          </a:xfrm>
          <a:ln/>
        </p:spPr>
      </p:sp>
      <p:sp>
        <p:nvSpPr>
          <p:cNvPr id="338947" name="Rectangle 3"/>
          <p:cNvSpPr>
            <a:spLocks noGrp="1" noChangeArrowheads="1"/>
          </p:cNvSpPr>
          <p:nvPr>
            <p:ph type="body" idx="1"/>
          </p:nvPr>
        </p:nvSpPr>
        <p:spPr>
          <a:xfrm>
            <a:off x="931961" y="4882644"/>
            <a:ext cx="5233705" cy="4569758"/>
          </a:xfrm>
          <a:noFill/>
        </p:spPr>
        <p:txBody>
          <a:bodyPr lIns="95394" tIns="47698" rIns="95394" bIns="47698"/>
          <a:lstStyle/>
          <a:p>
            <a:pPr indent="159081" algn="just">
              <a:lnSpc>
                <a:spcPts val="2088"/>
              </a:lnSpc>
              <a:spcAft>
                <a:spcPts val="0"/>
              </a:spcAft>
            </a:pPr>
            <a:r>
              <a:rPr lang="ja-JP" altLang="ja-JP" kern="100" dirty="0">
                <a:latin typeface="Century"/>
                <a:ea typeface="ＭＳ Ｐ明朝"/>
                <a:cs typeface="Times New Roman"/>
              </a:rPr>
              <a:t>現在の成年後見制度の概要を図にまとめたものを示す。従来の制度と比べて、個人の自己決定権の尊重を重視されていることが特徴であり、このことは財産管理のみではなく身上監護を中心とした制度であることによっても示される。従来制度からの変更点を中心に、成年後見制度のポイントを解説する。</a:t>
            </a:r>
            <a:endParaRPr lang="ja-JP" altLang="ja-JP" kern="100" dirty="0">
              <a:latin typeface="Century"/>
              <a:ea typeface="ＭＳ 明朝"/>
              <a:cs typeface="Times New Roman"/>
            </a:endParaRPr>
          </a:p>
          <a:p>
            <a:pPr marL="159081" indent="-159081" algn="just">
              <a:lnSpc>
                <a:spcPts val="2088"/>
              </a:lnSpc>
              <a:spcBef>
                <a:spcPts val="376"/>
              </a:spcBef>
              <a:spcAft>
                <a:spcPts val="0"/>
              </a:spcAft>
            </a:pPr>
            <a:r>
              <a:rPr lang="ja-JP" altLang="ja-JP" kern="100" dirty="0">
                <a:latin typeface="Century"/>
                <a:ea typeface="ＭＳ Ｐ明朝"/>
                <a:cs typeface="Times New Roman"/>
              </a:rPr>
              <a:t>①まず、任意後見制度が設けられたことである。つまり、本人に判断能力があるときに後見人を選出し、後見の内容を自己決定することができる。内容は、財産管理以外に身上監護（医療、住居の確保、施設の入退所など、介護、生活維持、教育、リハビリなど）が含まれる。</a:t>
            </a:r>
            <a:endParaRPr lang="ja-JP" altLang="ja-JP" kern="100" dirty="0">
              <a:latin typeface="Century"/>
              <a:ea typeface="ＭＳ 明朝"/>
              <a:cs typeface="Times New Roman"/>
            </a:endParaRPr>
          </a:p>
          <a:p>
            <a:pPr marL="159081" indent="-159081" algn="just">
              <a:lnSpc>
                <a:spcPts val="2088"/>
              </a:lnSpc>
              <a:spcBef>
                <a:spcPts val="376"/>
              </a:spcBef>
              <a:spcAft>
                <a:spcPts val="0"/>
              </a:spcAft>
            </a:pPr>
            <a:r>
              <a:rPr lang="ja-JP" altLang="ja-JP" kern="100" dirty="0">
                <a:latin typeface="Century"/>
                <a:ea typeface="ＭＳ Ｐ明朝"/>
                <a:cs typeface="Times New Roman"/>
              </a:rPr>
              <a:t>②従来の禁治産に相当する後見類型、準禁治産に相当する保佐類型に加え、補助類型が追加された。軽度の認知症、知的障害、精神障害に対応でき、本人の申し立てや意見をもとに補助人の権限の内容や範囲を自由に選ぶことができる。</a:t>
            </a:r>
            <a:endParaRPr lang="ja-JP" altLang="ja-JP" kern="100" dirty="0">
              <a:latin typeface="Century"/>
              <a:ea typeface="ＭＳ 明朝"/>
              <a:cs typeface="Times New Roman"/>
            </a:endParaRPr>
          </a:p>
          <a:p>
            <a:pPr marL="159081" indent="-159081" algn="just">
              <a:lnSpc>
                <a:spcPts val="2088"/>
              </a:lnSpc>
              <a:spcBef>
                <a:spcPts val="376"/>
              </a:spcBef>
              <a:spcAft>
                <a:spcPts val="0"/>
              </a:spcAft>
            </a:pPr>
            <a:r>
              <a:rPr lang="ja-JP" altLang="ja-JP" kern="100" dirty="0">
                <a:latin typeface="Century"/>
                <a:ea typeface="ＭＳ Ｐ明朝"/>
                <a:cs typeface="Times New Roman"/>
              </a:rPr>
              <a:t>③財産管理から身上監護を中心とした制度となった。法人後見あるいは複数後見が可能となった。後見人、保佐人、補助人、任意後見人のすべてに身上配慮義務を果たす規定が設けられた。</a:t>
            </a:r>
            <a:endParaRPr lang="ja-JP" altLang="ja-JP" kern="100" dirty="0">
              <a:latin typeface="Century"/>
              <a:ea typeface="ＭＳ 明朝"/>
              <a:cs typeface="Times New Roman"/>
            </a:endParaRPr>
          </a:p>
          <a:p>
            <a:pPr marL="159081" indent="-159081" algn="just">
              <a:lnSpc>
                <a:spcPts val="2088"/>
              </a:lnSpc>
              <a:spcBef>
                <a:spcPts val="376"/>
              </a:spcBef>
              <a:spcAft>
                <a:spcPts val="0"/>
              </a:spcAft>
            </a:pPr>
            <a:r>
              <a:rPr lang="ja-JP" altLang="ja-JP" kern="100" dirty="0">
                <a:latin typeface="Century"/>
                <a:ea typeface="ＭＳ Ｐ明朝"/>
                <a:cs typeface="Times New Roman"/>
              </a:rPr>
              <a:t>④これまでの戸籍への記載が廃止され、成年後見登記制度が新設された。</a:t>
            </a:r>
            <a:endParaRPr lang="ja-JP" altLang="ja-JP" kern="100" dirty="0">
              <a:latin typeface="Century"/>
              <a:ea typeface="ＭＳ 明朝"/>
              <a:cs typeface="Times New Roman"/>
            </a:endParaRPr>
          </a:p>
          <a:p>
            <a:pPr marL="159081" indent="-159081" algn="just">
              <a:lnSpc>
                <a:spcPts val="2088"/>
              </a:lnSpc>
              <a:spcBef>
                <a:spcPts val="376"/>
              </a:spcBef>
              <a:spcAft>
                <a:spcPts val="0"/>
              </a:spcAft>
            </a:pPr>
            <a:r>
              <a:rPr lang="ja-JP" altLang="ja-JP" kern="100" dirty="0">
                <a:latin typeface="Century"/>
                <a:ea typeface="ＭＳ Ｐ明朝"/>
                <a:cs typeface="Times New Roman"/>
              </a:rPr>
              <a:t>⑤これまでは親族に限られていた申し立て権が市区町村長にも付与された。また、配偶者が自動的に後見人になる従前の仕組みも改められ、本人にとって最もふさわしい後見人が家庭裁判所により選任されるようになった。このことは「介護の社会化」に対応して「後見の社会化」といわれる。</a:t>
            </a:r>
            <a:endParaRPr lang="ja-JP" altLang="ja-JP" kern="100" dirty="0">
              <a:latin typeface="Century"/>
              <a:ea typeface="ＭＳ 明朝"/>
              <a:cs typeface="Times New Roman"/>
            </a:endParaRPr>
          </a:p>
          <a:p>
            <a:pPr marL="159081" indent="-159081" algn="just">
              <a:lnSpc>
                <a:spcPts val="2088"/>
              </a:lnSpc>
              <a:spcBef>
                <a:spcPts val="376"/>
              </a:spcBef>
              <a:spcAft>
                <a:spcPts val="0"/>
              </a:spcAft>
            </a:pPr>
            <a:r>
              <a:rPr lang="ja-JP" altLang="ja-JP" kern="100" dirty="0">
                <a:latin typeface="Century"/>
                <a:ea typeface="ＭＳ Ｐ明朝"/>
                <a:cs typeface="Times New Roman"/>
              </a:rPr>
              <a:t>⑥また、平成</a:t>
            </a:r>
            <a:r>
              <a:rPr lang="en-US" altLang="ja-JP" kern="100" dirty="0">
                <a:latin typeface="Century"/>
                <a:ea typeface="ＭＳ Ｐ明朝"/>
                <a:cs typeface="Times New Roman"/>
              </a:rPr>
              <a:t>24</a:t>
            </a:r>
            <a:r>
              <a:rPr lang="ja-JP" altLang="ja-JP" kern="100" dirty="0">
                <a:latin typeface="Century"/>
                <a:ea typeface="ＭＳ Ｐ明朝"/>
                <a:cs typeface="Times New Roman"/>
              </a:rPr>
              <a:t>年</a:t>
            </a:r>
            <a:r>
              <a:rPr lang="en-US" altLang="ja-JP" kern="100" dirty="0">
                <a:latin typeface="Century"/>
                <a:ea typeface="ＭＳ Ｐ明朝"/>
                <a:cs typeface="Times New Roman"/>
              </a:rPr>
              <a:t>4</a:t>
            </a:r>
            <a:r>
              <a:rPr lang="ja-JP" altLang="ja-JP" kern="100" dirty="0">
                <a:latin typeface="Century"/>
                <a:ea typeface="ＭＳ Ｐ明朝"/>
                <a:cs typeface="Times New Roman"/>
              </a:rPr>
              <a:t>月の法改正において、新たに「市民後見人」という概念が導入された。市民後見人とは、弁護士、司法書士等の専門職による法定後見人に対して、一般市民が一定の研修を受講して後見事務を担うもので、後見制度の普及の担い手として期待される。</a:t>
            </a:r>
            <a:endParaRPr lang="ja-JP" altLang="ja-JP" kern="100" dirty="0">
              <a:latin typeface="Century"/>
              <a:ea typeface="ＭＳ 明朝"/>
              <a:cs typeface="Times New Roman"/>
            </a:endParaRPr>
          </a:p>
          <a:p>
            <a:pPr marR="186256" algn="just">
              <a:lnSpc>
                <a:spcPts val="1669"/>
              </a:lnSpc>
              <a:spcAft>
                <a:spcPts val="0"/>
              </a:spcAft>
            </a:pPr>
            <a:r>
              <a:rPr lang="en-US" altLang="ja-JP" kern="100" dirty="0">
                <a:latin typeface="ＭＳ Ｐ明朝"/>
                <a:cs typeface="Times New Roman"/>
              </a:rPr>
              <a:t> </a:t>
            </a:r>
            <a:endParaRPr lang="ja-JP" altLang="ja-JP" kern="100" dirty="0">
              <a:latin typeface="HGPｺﾞｼｯｸM"/>
              <a:cs typeface="Times New Roman"/>
            </a:endParaRPr>
          </a:p>
          <a:p>
            <a:r>
              <a:rPr lang="ja-JP" altLang="ja-JP" kern="100" dirty="0">
                <a:ea typeface="ＭＳ Ｐ明朝"/>
                <a:cs typeface="Times New Roman"/>
              </a:rPr>
              <a:t>※認知症が進行し、意思疎通、経口摂取が困難になった際に胃瘻を造設するかどうか、又、終末期に延命処置をするか否か、などのケースにおいては医療同意権が問題となるが、成年後見制度において医療同意権は後見人にも認められていない。現状では本人の意思が確認できない場合、家族からの情報や多専門職種からなる医療・ケアチームなどで決定されていることが多い。認知症の医療をめぐる今後の課題である。</a:t>
            </a:r>
            <a:endParaRPr lang="ja-JP" altLang="ja-JP" dirty="0" smtClean="0"/>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p:cNvSpPr>
            <a:spLocks noGrp="1" noRot="1" noChangeAspect="1" noChangeArrowheads="1" noTextEdit="1"/>
          </p:cNvSpPr>
          <p:nvPr>
            <p:ph type="sldImg"/>
          </p:nvPr>
        </p:nvSpPr>
        <p:spPr>
          <a:xfrm>
            <a:off x="998538" y="766763"/>
            <a:ext cx="5121275" cy="3840162"/>
          </a:xfrm>
          <a:ln/>
        </p:spPr>
      </p:sp>
      <p:sp>
        <p:nvSpPr>
          <p:cNvPr id="339971" name="Rectangle 3"/>
          <p:cNvSpPr>
            <a:spLocks noGrp="1" noChangeArrowheads="1"/>
          </p:cNvSpPr>
          <p:nvPr>
            <p:ph type="body" idx="1"/>
          </p:nvPr>
        </p:nvSpPr>
        <p:spPr>
          <a:xfrm>
            <a:off x="709430" y="4862882"/>
            <a:ext cx="5680444" cy="4604341"/>
          </a:xfrm>
          <a:noFill/>
        </p:spPr>
        <p:txBody>
          <a:bodyPr lIns="95394" tIns="47698" rIns="95394" bIns="47698"/>
          <a:lstStyle/>
          <a:p>
            <a:pPr indent="159081" algn="just">
              <a:lnSpc>
                <a:spcPts val="2088"/>
              </a:lnSpc>
              <a:spcAft>
                <a:spcPts val="0"/>
              </a:spcAft>
            </a:pPr>
            <a:r>
              <a:rPr lang="ja-JP" altLang="ja-JP" kern="100" dirty="0">
                <a:latin typeface="Century"/>
                <a:ea typeface="ＭＳ Ｐ明朝"/>
                <a:cs typeface="Times New Roman"/>
              </a:rPr>
              <a:t>介護保険におけるサービス利用は、サービス利用者と提供者による任意契約に基づく行為であり、自己決定と自己責任を前提として運営されている。しかし、現実には自ら決定して責任をとれない高齢者も数多くいることから、認知症高齢者、知的障害者、精神障害者など判断能力が十分ではない人を対象として、サービスの利用手続き援助や日常的な金銭管理などを行う日常生活自立支援事業が平成</a:t>
            </a:r>
            <a:r>
              <a:rPr lang="en-US" altLang="ja-JP" kern="100" dirty="0">
                <a:latin typeface="Century"/>
                <a:ea typeface="ＭＳ Ｐ明朝"/>
                <a:cs typeface="Times New Roman"/>
              </a:rPr>
              <a:t>11</a:t>
            </a:r>
            <a:r>
              <a:rPr lang="ja-JP" altLang="ja-JP" kern="100" dirty="0">
                <a:latin typeface="Century"/>
                <a:ea typeface="ＭＳ Ｐ明朝"/>
                <a:cs typeface="Times New Roman"/>
              </a:rPr>
              <a:t>年</a:t>
            </a:r>
            <a:r>
              <a:rPr lang="en-US" altLang="ja-JP" kern="100" dirty="0">
                <a:latin typeface="Century"/>
                <a:ea typeface="ＭＳ Ｐ明朝"/>
                <a:cs typeface="Times New Roman"/>
              </a:rPr>
              <a:t>10</a:t>
            </a:r>
            <a:r>
              <a:rPr lang="ja-JP" altLang="ja-JP" kern="100" dirty="0">
                <a:latin typeface="Century"/>
                <a:ea typeface="ＭＳ Ｐ明朝"/>
                <a:cs typeface="Times New Roman"/>
              </a:rPr>
              <a:t>月から実施されている。</a:t>
            </a:r>
            <a:endParaRPr lang="ja-JP" altLang="ja-JP" kern="100" dirty="0">
              <a:latin typeface="Century"/>
              <a:ea typeface="ＭＳ 明朝"/>
              <a:cs typeface="Times New Roman"/>
            </a:endParaRPr>
          </a:p>
          <a:p>
            <a:r>
              <a:rPr lang="ja-JP" altLang="ja-JP" kern="100" dirty="0">
                <a:ea typeface="ＭＳ Ｐ明朝"/>
                <a:cs typeface="Times New Roman"/>
              </a:rPr>
              <a:t>これは各都道府県の社会福祉協議会を実施主体に行うもので、制度の対象となるのは「契約をする意思能力はあるが、福祉サービスを１人で利用するには能力が足りない」人になる。一人暮らし、あるいは高齢核家族世帯の高齢者にとっては利用価値があるが、認知症と診断されて、早晩、意思能力を喪失することが予測される場合には、成年後見制度の利用を検討する必要があろう。</a:t>
            </a:r>
            <a:endParaRPr lang="ja-JP" altLang="ja-JP" dirty="0" smtClean="0"/>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5" name="Rectangle 2"/>
          <p:cNvSpPr>
            <a:spLocks noGrp="1" noRot="1" noChangeAspect="1" noChangeArrowheads="1" noTextEdit="1"/>
          </p:cNvSpPr>
          <p:nvPr>
            <p:ph type="sldImg"/>
          </p:nvPr>
        </p:nvSpPr>
        <p:spPr>
          <a:xfrm>
            <a:off x="998538" y="766763"/>
            <a:ext cx="5121275" cy="3840162"/>
          </a:xfrm>
          <a:ln/>
        </p:spPr>
      </p:sp>
      <p:sp>
        <p:nvSpPr>
          <p:cNvPr id="340996" name="Rectangle 3"/>
          <p:cNvSpPr>
            <a:spLocks noGrp="1" noChangeArrowheads="1"/>
          </p:cNvSpPr>
          <p:nvPr>
            <p:ph type="body" idx="1"/>
          </p:nvPr>
        </p:nvSpPr>
        <p:spPr>
          <a:xfrm>
            <a:off x="709430" y="4861235"/>
            <a:ext cx="5680444" cy="5078607"/>
          </a:xfrm>
          <a:noFill/>
        </p:spPr>
        <p:txBody>
          <a:bodyPr lIns="95379" tIns="47690" rIns="95379" bIns="47690"/>
          <a:lstStyle/>
          <a:p>
            <a:pPr indent="159081" algn="just">
              <a:lnSpc>
                <a:spcPts val="2088"/>
              </a:lnSpc>
              <a:spcAft>
                <a:spcPts val="0"/>
              </a:spcAft>
            </a:pPr>
            <a:r>
              <a:rPr lang="ja-JP" altLang="ja-JP" kern="100" dirty="0">
                <a:latin typeface="Century"/>
                <a:ea typeface="ＭＳ Ｐ明朝"/>
                <a:cs typeface="Times New Roman"/>
              </a:rPr>
              <a:t>高齢者虐待とは、介護する家族など何らかの保護が期待できる他者からの不適切なかかわりによって、高齢者の権利利益が侵害され、生命や心身または生活に支障をきたすような行為または状況をいう。</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平成</a:t>
            </a:r>
            <a:r>
              <a:rPr lang="en-US" altLang="ja-JP" kern="100" dirty="0">
                <a:latin typeface="Century"/>
                <a:ea typeface="ＭＳ Ｐ明朝"/>
                <a:cs typeface="Times New Roman"/>
              </a:rPr>
              <a:t>18</a:t>
            </a:r>
            <a:r>
              <a:rPr lang="ja-JP" altLang="ja-JP" kern="100" dirty="0">
                <a:latin typeface="Century"/>
                <a:ea typeface="ＭＳ Ｐ明朝"/>
                <a:cs typeface="Times New Roman"/>
              </a:rPr>
              <a:t>年４月に高齢者虐待防止法（正式名は「高齢者虐待の防止、高齢者の養護者に対する支援等に関する法律」）が施行されたことに伴い、市区町村や地域包括支援センターが相談・通報を受理する体制が整備されている。法施行初年度である平成</a:t>
            </a:r>
            <a:r>
              <a:rPr lang="en-US" altLang="ja-JP" kern="100" dirty="0">
                <a:latin typeface="Century"/>
                <a:ea typeface="ＭＳ Ｐ明朝"/>
                <a:cs typeface="Times New Roman"/>
              </a:rPr>
              <a:t>18</a:t>
            </a:r>
            <a:r>
              <a:rPr lang="ja-JP" altLang="ja-JP" kern="100" dirty="0">
                <a:latin typeface="Century"/>
                <a:ea typeface="ＭＳ Ｐ明朝"/>
                <a:cs typeface="Times New Roman"/>
              </a:rPr>
              <a:t>年度から、市区町村等への相談・通報対応件数や状況等について、厚生労働省は毎年全国調査を行い、その結果を公表している</a:t>
            </a:r>
            <a:r>
              <a:rPr lang="ja-JP" altLang="ja-JP" kern="100" dirty="0" smtClean="0">
                <a:latin typeface="Century"/>
                <a:ea typeface="ＭＳ Ｐ明朝"/>
                <a:cs typeface="Times New Roman"/>
              </a:rPr>
              <a:t>。</a:t>
            </a:r>
            <a:r>
              <a:rPr lang="ja-JP" altLang="en-US" kern="100" dirty="0" smtClean="0">
                <a:latin typeface="Century"/>
                <a:ea typeface="ＭＳ Ｐ明朝"/>
                <a:cs typeface="Times New Roman"/>
              </a:rPr>
              <a:t>（スライドは</a:t>
            </a:r>
            <a:r>
              <a:rPr lang="en-US" altLang="ja-JP" kern="100" dirty="0" smtClean="0">
                <a:latin typeface="Century"/>
                <a:ea typeface="ＭＳ Ｐ明朝"/>
                <a:cs typeface="Times New Roman"/>
              </a:rPr>
              <a:t>23</a:t>
            </a:r>
            <a:r>
              <a:rPr lang="ja-JP" altLang="en-US" kern="100" dirty="0" smtClean="0">
                <a:latin typeface="Century"/>
                <a:ea typeface="ＭＳ Ｐ明朝"/>
                <a:cs typeface="Times New Roman"/>
              </a:rPr>
              <a:t>年度調査結果）</a:t>
            </a:r>
            <a:endParaRPr lang="ja-JP" altLang="ja-JP" kern="100" dirty="0">
              <a:latin typeface="Century"/>
              <a:ea typeface="ＭＳ 明朝"/>
              <a:cs typeface="Times New Roman"/>
            </a:endParaRPr>
          </a:p>
          <a:p>
            <a:pPr algn="just">
              <a:lnSpc>
                <a:spcPts val="2088"/>
              </a:lnSpc>
              <a:spcBef>
                <a:spcPts val="626"/>
              </a:spcBef>
              <a:spcAft>
                <a:spcPts val="0"/>
              </a:spcAft>
            </a:pPr>
            <a:r>
              <a:rPr lang="ja-JP" altLang="ja-JP" kern="100" dirty="0">
                <a:latin typeface="Century"/>
                <a:ea typeface="ＭＳ Ｐ明朝"/>
                <a:cs typeface="Times New Roman"/>
              </a:rPr>
              <a:t>　認知症の高齢者を介護する養護者・家族等にとっては、親や配偶者が認知症になったという事実を受け入れることが困難な場合、あるいは認知症によって引き起こされる症状への対応方法がわからない場合などが考えられ、結果として虐待に至るケースもうかがえる。</a:t>
            </a:r>
            <a:endParaRPr lang="ja-JP" altLang="ja-JP" kern="100" dirty="0">
              <a:latin typeface="Century"/>
              <a:ea typeface="ＭＳ 明朝"/>
              <a:cs typeface="Times New Roman"/>
            </a:endParaRPr>
          </a:p>
          <a:p>
            <a:r>
              <a:rPr lang="ja-JP" altLang="ja-JP" kern="100" dirty="0">
                <a:ea typeface="ＭＳ Ｐ明朝"/>
                <a:cs typeface="Times New Roman"/>
              </a:rPr>
              <a:t>高齢者の権利擁護はもとより、介護を担ってきた養護者を支援するためにも、早期発見・見守りだけでなく、相談・介護支援を中心とする対応、医療や法律の専門家も参加した専門的な対応など、地域において重層的な仕組みを構築していく必要がある。</a:t>
            </a:r>
            <a:endParaRPr lang="ja-JP" altLang="en-US" dirty="0" smtClean="0"/>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Rot="1" noChangeAspect="1" noChangeArrowheads="1" noTextEdit="1"/>
          </p:cNvSpPr>
          <p:nvPr>
            <p:ph type="sldImg"/>
          </p:nvPr>
        </p:nvSpPr>
        <p:spPr>
          <a:xfrm>
            <a:off x="998538" y="766763"/>
            <a:ext cx="5121275" cy="3840162"/>
          </a:xfrm>
          <a:ln/>
        </p:spPr>
      </p:sp>
      <p:sp>
        <p:nvSpPr>
          <p:cNvPr id="342019" name="Rectangle 3"/>
          <p:cNvSpPr>
            <a:spLocks noGrp="1" noChangeArrowheads="1"/>
          </p:cNvSpPr>
          <p:nvPr>
            <p:ph type="body" idx="1"/>
          </p:nvPr>
        </p:nvSpPr>
        <p:spPr>
          <a:xfrm>
            <a:off x="709430" y="4861237"/>
            <a:ext cx="5680444" cy="5108249"/>
          </a:xfrm>
          <a:noFill/>
        </p:spPr>
        <p:txBody>
          <a:bodyPr lIns="95394" tIns="47698" rIns="95394" bIns="47698"/>
          <a:lstStyle/>
          <a:p>
            <a:pPr algn="just">
              <a:lnSpc>
                <a:spcPts val="2088"/>
              </a:lnSpc>
              <a:spcAft>
                <a:spcPts val="0"/>
              </a:spcAft>
            </a:pPr>
            <a:r>
              <a:rPr lang="ja-JP" altLang="ja-JP" kern="100" dirty="0">
                <a:latin typeface="HGPｺﾞｼｯｸM"/>
                <a:ea typeface="ＭＳ Ｐ明朝"/>
                <a:cs typeface="Times New Roman"/>
              </a:rPr>
              <a:t>高齢者虐待防止法においては、</a:t>
            </a:r>
            <a:endParaRPr lang="ja-JP" altLang="ja-JP" kern="100" dirty="0">
              <a:latin typeface="HGPｺﾞｼｯｸM"/>
              <a:cs typeface="Times New Roman"/>
            </a:endParaRPr>
          </a:p>
          <a:p>
            <a:pPr marL="318160" indent="-159081" algn="just">
              <a:lnSpc>
                <a:spcPts val="2088"/>
              </a:lnSpc>
              <a:spcAft>
                <a:spcPts val="0"/>
              </a:spcAft>
            </a:pPr>
            <a:r>
              <a:rPr lang="ja-JP" altLang="ja-JP" kern="100" dirty="0">
                <a:latin typeface="HGPｺﾞｼｯｸM"/>
                <a:ea typeface="ＭＳ Ｐ明朝"/>
                <a:cs typeface="Times New Roman"/>
              </a:rPr>
              <a:t>○保健医療福祉関係者は、高齢者虐待の早期発見、国や地方公共団体による高齢者虐待防止のための施策に協力すること</a:t>
            </a:r>
            <a:endParaRPr lang="ja-JP" altLang="ja-JP" kern="100" dirty="0">
              <a:latin typeface="HGPｺﾞｼｯｸM"/>
              <a:cs typeface="Times New Roman"/>
            </a:endParaRPr>
          </a:p>
          <a:p>
            <a:pPr marL="318160" indent="-159081" algn="just">
              <a:lnSpc>
                <a:spcPts val="2088"/>
              </a:lnSpc>
              <a:spcAft>
                <a:spcPts val="0"/>
              </a:spcAft>
            </a:pPr>
            <a:r>
              <a:rPr lang="ja-JP" altLang="ja-JP" kern="100" dirty="0">
                <a:latin typeface="HGPｺﾞｼｯｸM"/>
                <a:ea typeface="ＭＳ Ｐ明朝"/>
                <a:cs typeface="Times New Roman"/>
              </a:rPr>
              <a:t>○養護者や養介護施設従事者等により虐待を受けたと思われる高齢者を発見した者は、市区町村や地域包括支援センターに通報すること</a:t>
            </a:r>
            <a:endParaRPr lang="ja-JP" altLang="ja-JP" kern="100" dirty="0">
              <a:latin typeface="HGPｺﾞｼｯｸM"/>
              <a:cs typeface="Times New Roman"/>
            </a:endParaRPr>
          </a:p>
          <a:p>
            <a:pPr algn="just">
              <a:lnSpc>
                <a:spcPts val="2088"/>
              </a:lnSpc>
              <a:spcAft>
                <a:spcPts val="0"/>
              </a:spcAft>
            </a:pPr>
            <a:r>
              <a:rPr lang="ja-JP" altLang="ja-JP" kern="100" dirty="0">
                <a:latin typeface="HGPｺﾞｼｯｸM"/>
                <a:ea typeface="ＭＳ Ｐ明朝"/>
                <a:cs typeface="Times New Roman"/>
              </a:rPr>
              <a:t>が責務として定められており、医師にもこうした責務が課されている。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実際に起きた虐待事例をみると、</a:t>
            </a:r>
            <a:endParaRPr lang="ja-JP" altLang="ja-JP" kern="100" dirty="0">
              <a:latin typeface="HGPｺﾞｼｯｸM"/>
              <a:cs typeface="Times New Roman"/>
            </a:endParaRPr>
          </a:p>
          <a:p>
            <a:pPr marL="318160" indent="-159081" algn="just">
              <a:lnSpc>
                <a:spcPts val="2088"/>
              </a:lnSpc>
              <a:spcAft>
                <a:spcPts val="0"/>
              </a:spcAft>
            </a:pPr>
            <a:r>
              <a:rPr lang="ja-JP" altLang="ja-JP" kern="100" dirty="0">
                <a:latin typeface="HGPｺﾞｼｯｸM"/>
                <a:ea typeface="ＭＳ Ｐ明朝"/>
                <a:cs typeface="Times New Roman"/>
              </a:rPr>
              <a:t>○高齢者が地域のかかりつけ医を受診する機会は多いことから、高齢者が「息子から頭を殴られた」と訴え受診したことがきっかけで、「虐待の可能性」に気づいた事例がある（法が規定する虐待に相当するかの判断よりも本人の権利擁護を優先）</a:t>
            </a:r>
            <a:endParaRPr lang="ja-JP" altLang="ja-JP" kern="100" dirty="0">
              <a:latin typeface="HGPｺﾞｼｯｸM"/>
              <a:cs typeface="Times New Roman"/>
            </a:endParaRPr>
          </a:p>
          <a:p>
            <a:pPr marL="318160" indent="-159081" algn="just">
              <a:lnSpc>
                <a:spcPts val="2088"/>
              </a:lnSpc>
              <a:spcAft>
                <a:spcPts val="0"/>
              </a:spcAft>
            </a:pPr>
            <a:r>
              <a:rPr lang="ja-JP" altLang="ja-JP" kern="100" dirty="0">
                <a:latin typeface="HGPｺﾞｼｯｸM"/>
                <a:ea typeface="ＭＳ Ｐ明朝"/>
                <a:cs typeface="Times New Roman"/>
              </a:rPr>
              <a:t>○身体的虐待が疑われる場合に、生命・身体の危険性や緊急性を、医師の協力も得て医学的見地から判断することが必要な場合もある</a:t>
            </a:r>
            <a:endParaRPr lang="ja-JP" altLang="ja-JP" kern="100" dirty="0">
              <a:latin typeface="HGPｺﾞｼｯｸM"/>
              <a:cs typeface="Times New Roman"/>
            </a:endParaRPr>
          </a:p>
          <a:p>
            <a:pPr marL="318160" indent="-159081" algn="just">
              <a:lnSpc>
                <a:spcPts val="2088"/>
              </a:lnSpc>
              <a:spcAft>
                <a:spcPts val="0"/>
              </a:spcAft>
            </a:pPr>
            <a:r>
              <a:rPr lang="ja-JP" altLang="ja-JP" kern="100" dirty="0">
                <a:latin typeface="HGPｺﾞｼｯｸM"/>
                <a:ea typeface="ＭＳ Ｐ明朝"/>
                <a:cs typeface="Times New Roman"/>
              </a:rPr>
              <a:t>○虐待者の中には、行政や福祉関係者の意見は全く聞かないにも関わらず、医師の指示には従うという事例も一部報告されている</a:t>
            </a:r>
            <a:endParaRPr lang="ja-JP" altLang="ja-JP" kern="100" dirty="0">
              <a:latin typeface="HGPｺﾞｼｯｸM"/>
              <a:cs typeface="Times New Roman"/>
            </a:endParaRPr>
          </a:p>
          <a:p>
            <a:pPr indent="159081" algn="just">
              <a:lnSpc>
                <a:spcPts val="2088"/>
              </a:lnSpc>
              <a:spcAft>
                <a:spcPts val="0"/>
              </a:spcAft>
            </a:pPr>
            <a:r>
              <a:rPr lang="ja-JP" altLang="ja-JP" kern="100" dirty="0">
                <a:latin typeface="HGPｺﾞｼｯｸM"/>
                <a:ea typeface="ＭＳ Ｐ明朝"/>
                <a:cs typeface="Times New Roman"/>
              </a:rPr>
              <a:t>こうしたことから虐待の早期発見や未然防止についてかかりつけ医の果たす役割は極めて重要であり、同時に認知症サポート医による支援が必要な部分でもある。</a:t>
            </a:r>
            <a:endParaRPr lang="ja-JP" altLang="ja-JP" kern="100" dirty="0">
              <a:latin typeface="HGPｺﾞｼｯｸM"/>
              <a:cs typeface="Times New Roman"/>
            </a:endParaRPr>
          </a:p>
          <a:p>
            <a:r>
              <a:rPr lang="ja-JP" altLang="ja-JP" kern="100" dirty="0">
                <a:ea typeface="ＭＳ Ｐ明朝"/>
                <a:cs typeface="Times New Roman"/>
              </a:rPr>
              <a:t>また、併せて、かかりつけ医が担う地域啓発の役割についても、認知症サポート医との協働や助言等が有益となるであろう。</a:t>
            </a:r>
            <a:endParaRPr lang="ja-JP" altLang="ja-JP" dirty="0" smtClean="0"/>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algn="just">
              <a:lnSpc>
                <a:spcPts val="2088"/>
              </a:lnSpc>
              <a:spcAft>
                <a:spcPts val="0"/>
              </a:spcAft>
            </a:pPr>
            <a:r>
              <a:rPr lang="ja-JP" altLang="ja-JP" kern="100" dirty="0">
                <a:latin typeface="Century"/>
                <a:ea typeface="ＭＳ Ｐ明朝"/>
                <a:cs typeface="Times New Roman"/>
              </a:rPr>
              <a:t>「認知症サポーター</a:t>
            </a:r>
            <a:r>
              <a:rPr lang="en-US" altLang="ja-JP" kern="100" dirty="0">
                <a:latin typeface="Century"/>
                <a:ea typeface="ＭＳ Ｐ明朝"/>
                <a:cs typeface="Times New Roman"/>
              </a:rPr>
              <a:t>100</a:t>
            </a:r>
            <a:r>
              <a:rPr lang="ja-JP" altLang="ja-JP" kern="100" dirty="0">
                <a:latin typeface="Century"/>
                <a:ea typeface="ＭＳ Ｐ明朝"/>
                <a:cs typeface="Times New Roman"/>
              </a:rPr>
              <a:t>万人キャラバン」とは、認知症を理解し、地域の中で認知症の人や家族を見守り、支援する人</a:t>
            </a:r>
            <a:r>
              <a:rPr lang="en-US" altLang="ja-JP" kern="100" dirty="0">
                <a:latin typeface="Century"/>
                <a:ea typeface="ＭＳ Ｐ明朝"/>
                <a:cs typeface="Times New Roman"/>
              </a:rPr>
              <a:t>(</a:t>
            </a:r>
            <a:r>
              <a:rPr lang="ja-JP" altLang="ja-JP" kern="100" dirty="0">
                <a:latin typeface="Century"/>
                <a:ea typeface="ＭＳ Ｐ明朝"/>
                <a:cs typeface="Times New Roman"/>
              </a:rPr>
              <a:t>サポーター</a:t>
            </a:r>
            <a:r>
              <a:rPr lang="en-US" altLang="ja-JP" kern="100" dirty="0">
                <a:latin typeface="Century"/>
                <a:ea typeface="ＭＳ Ｐ明朝"/>
                <a:cs typeface="Times New Roman"/>
              </a:rPr>
              <a:t>)</a:t>
            </a:r>
            <a:r>
              <a:rPr lang="ja-JP" altLang="ja-JP" kern="100" dirty="0">
                <a:latin typeface="Century"/>
                <a:ea typeface="ＭＳ Ｐ明朝"/>
                <a:cs typeface="Times New Roman"/>
              </a:rPr>
              <a:t>を育成しようとするものである。認知症キャラバン・メイト研修を受けた者が地域、職域の集まり、学校等への講師として出向き、認知症に関する講座を開催し、その講座受講者を認知症サポーターとして認定する仕組みである。</a:t>
            </a:r>
            <a:endParaRPr lang="ja-JP" altLang="ja-JP" kern="100" dirty="0">
              <a:latin typeface="Century"/>
              <a:ea typeface="ＭＳ 明朝"/>
              <a:cs typeface="Times New Roman"/>
            </a:endParaRPr>
          </a:p>
          <a:p>
            <a:pPr indent="159081" algn="just">
              <a:lnSpc>
                <a:spcPts val="2088"/>
              </a:lnSpc>
              <a:spcAft>
                <a:spcPts val="0"/>
              </a:spcAft>
            </a:pPr>
            <a:r>
              <a:rPr lang="ja-JP" altLang="ja-JP" kern="100" dirty="0">
                <a:latin typeface="Century"/>
                <a:ea typeface="ＭＳ Ｐ明朝"/>
                <a:cs typeface="Times New Roman"/>
              </a:rPr>
              <a:t>平成</a:t>
            </a:r>
            <a:r>
              <a:rPr lang="en-US" altLang="ja-JP" kern="100" dirty="0">
                <a:latin typeface="Century"/>
                <a:ea typeface="ＭＳ Ｐ明朝"/>
                <a:cs typeface="Times New Roman"/>
              </a:rPr>
              <a:t>21</a:t>
            </a:r>
            <a:r>
              <a:rPr lang="ja-JP" altLang="ja-JP" kern="100" dirty="0">
                <a:latin typeface="Century"/>
                <a:ea typeface="ＭＳ Ｐ明朝"/>
                <a:cs typeface="Times New Roman"/>
              </a:rPr>
              <a:t>年度末までに</a:t>
            </a:r>
            <a:r>
              <a:rPr lang="en-US" altLang="ja-JP" kern="100" dirty="0">
                <a:latin typeface="Century"/>
                <a:ea typeface="ＭＳ Ｐ明朝"/>
                <a:cs typeface="Times New Roman"/>
              </a:rPr>
              <a:t>100</a:t>
            </a:r>
            <a:r>
              <a:rPr lang="ja-JP" altLang="ja-JP" kern="100" dirty="0">
                <a:latin typeface="Century"/>
                <a:ea typeface="ＭＳ Ｐ明朝"/>
                <a:cs typeface="Times New Roman"/>
              </a:rPr>
              <a:t>万人の養成を目標として推進されてきたが、平成</a:t>
            </a:r>
            <a:r>
              <a:rPr lang="en-US" altLang="ja-JP" kern="100" dirty="0">
                <a:latin typeface="Century"/>
                <a:ea typeface="ＭＳ Ｐ明朝"/>
                <a:cs typeface="Times New Roman"/>
              </a:rPr>
              <a:t>24</a:t>
            </a:r>
            <a:r>
              <a:rPr lang="ja-JP" altLang="ja-JP" kern="100" dirty="0">
                <a:latin typeface="Century"/>
                <a:ea typeface="ＭＳ Ｐ明朝"/>
                <a:cs typeface="Times New Roman"/>
              </a:rPr>
              <a:t>年</a:t>
            </a:r>
            <a:r>
              <a:rPr lang="en-US" altLang="ja-JP" kern="100" dirty="0">
                <a:latin typeface="Century"/>
                <a:ea typeface="ＭＳ Ｐ明朝"/>
                <a:cs typeface="Times New Roman"/>
              </a:rPr>
              <a:t>6</a:t>
            </a:r>
            <a:r>
              <a:rPr lang="ja-JP" altLang="ja-JP" kern="100" dirty="0">
                <a:latin typeface="Century"/>
                <a:ea typeface="ＭＳ Ｐ明朝"/>
                <a:cs typeface="Times New Roman"/>
              </a:rPr>
              <a:t>月</a:t>
            </a:r>
            <a:r>
              <a:rPr lang="en-US" altLang="ja-JP" kern="100" dirty="0">
                <a:latin typeface="Century"/>
                <a:ea typeface="ＭＳ Ｐ明朝"/>
                <a:cs typeface="Times New Roman"/>
              </a:rPr>
              <a:t>30</a:t>
            </a:r>
            <a:r>
              <a:rPr lang="ja-JP" altLang="ja-JP" kern="100" dirty="0">
                <a:latin typeface="Century"/>
                <a:ea typeface="ＭＳ Ｐ明朝"/>
                <a:cs typeface="Times New Roman"/>
              </a:rPr>
              <a:t>日現在で、</a:t>
            </a:r>
            <a:r>
              <a:rPr lang="en-US" altLang="ja-JP" kern="100" dirty="0">
                <a:latin typeface="Century"/>
                <a:ea typeface="ＭＳ Ｐ明朝"/>
                <a:cs typeface="Times New Roman"/>
              </a:rPr>
              <a:t>343</a:t>
            </a:r>
            <a:r>
              <a:rPr lang="ja-JP" altLang="ja-JP" kern="100" dirty="0">
                <a:latin typeface="Century"/>
                <a:ea typeface="ＭＳ Ｐ明朝"/>
                <a:cs typeface="Times New Roman"/>
              </a:rPr>
              <a:t>万</a:t>
            </a:r>
            <a:r>
              <a:rPr lang="en-US" altLang="ja-JP" kern="100" dirty="0">
                <a:latin typeface="Century"/>
                <a:ea typeface="ＭＳ Ｐ明朝"/>
                <a:cs typeface="Times New Roman"/>
              </a:rPr>
              <a:t>6,848</a:t>
            </a:r>
            <a:r>
              <a:rPr lang="ja-JP" altLang="ja-JP" kern="100" dirty="0">
                <a:latin typeface="Century"/>
                <a:ea typeface="ＭＳ Ｐ明朝"/>
                <a:cs typeface="Times New Roman"/>
              </a:rPr>
              <a:t>人の認知症サポーターが養成されている。</a:t>
            </a:r>
            <a:endParaRPr lang="ja-JP" altLang="ja-JP" kern="100" dirty="0">
              <a:latin typeface="Century"/>
              <a:ea typeface="ＭＳ 明朝"/>
              <a:cs typeface="Times New Roman"/>
            </a:endParaRPr>
          </a:p>
          <a:p>
            <a:r>
              <a:rPr lang="ja-JP" altLang="ja-JP" kern="100" dirty="0">
                <a:ea typeface="ＭＳ Ｐ明朝"/>
                <a:cs typeface="Times New Roman"/>
              </a:rPr>
              <a:t>最近では、社会貢献活動のひとつと位置づけ、従業者をサポーターに養成する取り組みを行う企業が増加するなど、すそ野が広がっている。このような例からも、従前と比べ、認知症に対する一般市民の関心、理解は格段に高まっていることが分かる。</a:t>
            </a:r>
            <a:endParaRPr kumimoji="1" lang="ja-JP" altLang="en-US" dirty="0"/>
          </a:p>
        </p:txBody>
      </p:sp>
    </p:spTree>
    <p:extLst>
      <p:ext uri="{BB962C8B-B14F-4D97-AF65-F5344CB8AC3E}">
        <p14:creationId xmlns:p14="http://schemas.microsoft.com/office/powerpoint/2010/main" val="241029446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Rot="1" noChangeAspect="1" noChangeArrowheads="1" noTextEdit="1"/>
          </p:cNvSpPr>
          <p:nvPr>
            <p:ph type="sldImg"/>
          </p:nvPr>
        </p:nvSpPr>
        <p:spPr>
          <a:xfrm>
            <a:off x="998538" y="766763"/>
            <a:ext cx="5121275" cy="3840162"/>
          </a:xfrm>
          <a:ln/>
        </p:spPr>
      </p:sp>
      <p:sp>
        <p:nvSpPr>
          <p:cNvPr id="344067" name="Rectangle 3"/>
          <p:cNvSpPr>
            <a:spLocks noGrp="1" noChangeArrowheads="1"/>
          </p:cNvSpPr>
          <p:nvPr>
            <p:ph type="body" idx="1"/>
          </p:nvPr>
        </p:nvSpPr>
        <p:spPr>
          <a:xfrm>
            <a:off x="947021" y="4861235"/>
            <a:ext cx="5205261" cy="4605988"/>
          </a:xfrm>
          <a:noFill/>
        </p:spPr>
        <p:txBody>
          <a:bodyPr lIns="95394" tIns="47698" rIns="95394" bIns="47698"/>
          <a:lstStyle/>
          <a:p>
            <a:pPr indent="159081" algn="just">
              <a:lnSpc>
                <a:spcPts val="2088"/>
              </a:lnSpc>
              <a:spcAft>
                <a:spcPts val="0"/>
              </a:spcAft>
            </a:pPr>
            <a:r>
              <a:rPr lang="ja-JP" altLang="ja-JP" kern="100" dirty="0">
                <a:latin typeface="Century"/>
                <a:ea typeface="ＭＳ Ｐ明朝"/>
                <a:cs typeface="Times New Roman"/>
              </a:rPr>
              <a:t>認知症の人を地域で支えていくためには、医療・介護関係者・地域住民が認知症について共通の認識をもって足並みを揃えて対応していくことが必要である。すなわち、かかりつけ医、ケアスタッフ、家族、地域の住民、様々な職種の人が認知症を正しく理解し、接することによって、認知症の人が地域で安心してそれまでの生活を続けることができるようになる。</a:t>
            </a:r>
            <a:endParaRPr lang="ja-JP" altLang="ja-JP" kern="100" dirty="0">
              <a:latin typeface="Century"/>
              <a:ea typeface="ＭＳ 明朝"/>
              <a:cs typeface="Times New Roman"/>
            </a:endParaRPr>
          </a:p>
          <a:p>
            <a:r>
              <a:rPr lang="ja-JP" altLang="ja-JP" kern="100" dirty="0">
                <a:ea typeface="ＭＳ Ｐ明朝"/>
                <a:cs typeface="Times New Roman"/>
              </a:rPr>
              <a:t>認知症サポート医とかかりつけ医認知症対応力向上研修を</a:t>
            </a:r>
            <a:r>
              <a:rPr lang="ja-JP" altLang="ja-JP" kern="100" dirty="0" err="1">
                <a:ea typeface="ＭＳ Ｐ明朝"/>
                <a:cs typeface="Times New Roman"/>
              </a:rPr>
              <a:t>受けたかかりつけ</a:t>
            </a:r>
            <a:r>
              <a:rPr lang="ja-JP" altLang="ja-JP" kern="100" dirty="0">
                <a:ea typeface="ＭＳ Ｐ明朝"/>
                <a:cs typeface="Times New Roman"/>
              </a:rPr>
              <a:t>医が中心となって、地域の住民や様々な職種の人に認知症に関する正しい知識と理解を伝えることによっても、地域の認知症の人や家族の生活を支えることができる。</a:t>
            </a:r>
            <a:endParaRPr lang="ja-JP" altLang="ja-JP"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6CFFE0DF-4B0F-4C56-9A36-38520926E535}" type="slidenum">
              <a:rPr lang="en-US" altLang="ja-JP"/>
              <a:pPr>
                <a:defRPr/>
              </a:pPr>
              <a:t>‹#›</a:t>
            </a:fld>
            <a:endParaRPr lang="en-US" altLang="ja-JP"/>
          </a:p>
        </p:txBody>
      </p:sp>
    </p:spTree>
    <p:extLst>
      <p:ext uri="{BB962C8B-B14F-4D97-AF65-F5344CB8AC3E}">
        <p14:creationId xmlns:p14="http://schemas.microsoft.com/office/powerpoint/2010/main" val="3850381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2CE273A-713D-4DB5-A56E-4410CE5A43E1}" type="slidenum">
              <a:rPr lang="en-US" altLang="ja-JP"/>
              <a:pPr>
                <a:defRPr/>
              </a:pPr>
              <a:t>‹#›</a:t>
            </a:fld>
            <a:endParaRPr lang="en-US" altLang="ja-JP"/>
          </a:p>
        </p:txBody>
      </p:sp>
    </p:spTree>
    <p:extLst>
      <p:ext uri="{BB962C8B-B14F-4D97-AF65-F5344CB8AC3E}">
        <p14:creationId xmlns:p14="http://schemas.microsoft.com/office/powerpoint/2010/main" val="3133739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7635DF0-D0BD-4BE9-9786-280D4A2EE5A1}" type="slidenum">
              <a:rPr lang="en-US" altLang="ja-JP"/>
              <a:pPr>
                <a:defRPr/>
              </a:pPr>
              <a:t>‹#›</a:t>
            </a:fld>
            <a:endParaRPr lang="en-US" altLang="ja-JP"/>
          </a:p>
        </p:txBody>
      </p:sp>
    </p:spTree>
    <p:extLst>
      <p:ext uri="{BB962C8B-B14F-4D97-AF65-F5344CB8AC3E}">
        <p14:creationId xmlns:p14="http://schemas.microsoft.com/office/powerpoint/2010/main" val="1957386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EABEC3D-94CB-4C03-AD63-BFAC179C2A98}" type="slidenum">
              <a:rPr lang="en-US" altLang="ja-JP"/>
              <a:pPr>
                <a:defRPr/>
              </a:pPr>
              <a:t>‹#›</a:t>
            </a:fld>
            <a:endParaRPr lang="en-US" altLang="ja-JP"/>
          </a:p>
        </p:txBody>
      </p:sp>
    </p:spTree>
    <p:extLst>
      <p:ext uri="{BB962C8B-B14F-4D97-AF65-F5344CB8AC3E}">
        <p14:creationId xmlns:p14="http://schemas.microsoft.com/office/powerpoint/2010/main" val="3905170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931DCEEE-C6DE-4D81-956D-D1DAEBB74682}" type="slidenum">
              <a:rPr lang="en-US" altLang="ja-JP"/>
              <a:pPr>
                <a:defRPr/>
              </a:pPr>
              <a:t>‹#›</a:t>
            </a:fld>
            <a:endParaRPr lang="en-US" altLang="ja-JP"/>
          </a:p>
        </p:txBody>
      </p:sp>
    </p:spTree>
    <p:extLst>
      <p:ext uri="{BB962C8B-B14F-4D97-AF65-F5344CB8AC3E}">
        <p14:creationId xmlns:p14="http://schemas.microsoft.com/office/powerpoint/2010/main" val="2019505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DD9C7AA3-1489-4333-A026-D91348DD3DE7}" type="slidenum">
              <a:rPr lang="en-US" altLang="ja-JP"/>
              <a:pPr>
                <a:defRPr/>
              </a:pPr>
              <a:t>‹#›</a:t>
            </a:fld>
            <a:endParaRPr lang="en-US" altLang="ja-JP"/>
          </a:p>
        </p:txBody>
      </p:sp>
    </p:spTree>
    <p:extLst>
      <p:ext uri="{BB962C8B-B14F-4D97-AF65-F5344CB8AC3E}">
        <p14:creationId xmlns:p14="http://schemas.microsoft.com/office/powerpoint/2010/main" val="3891581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01F0AD44-C1B2-4AD5-AC32-E72D9D47A9CD}" type="slidenum">
              <a:rPr lang="en-US" altLang="ja-JP"/>
              <a:pPr>
                <a:defRPr/>
              </a:pPr>
              <a:t>‹#›</a:t>
            </a:fld>
            <a:endParaRPr lang="en-US" altLang="ja-JP"/>
          </a:p>
        </p:txBody>
      </p:sp>
    </p:spTree>
    <p:extLst>
      <p:ext uri="{BB962C8B-B14F-4D97-AF65-F5344CB8AC3E}">
        <p14:creationId xmlns:p14="http://schemas.microsoft.com/office/powerpoint/2010/main" val="2521097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1A03FC39-E6B2-4781-BA98-4C8A1B325029}" type="slidenum">
              <a:rPr lang="en-US" altLang="ja-JP"/>
              <a:pPr>
                <a:defRPr/>
              </a:pPr>
              <a:t>‹#›</a:t>
            </a:fld>
            <a:endParaRPr lang="en-US" altLang="ja-JP"/>
          </a:p>
        </p:txBody>
      </p:sp>
    </p:spTree>
    <p:extLst>
      <p:ext uri="{BB962C8B-B14F-4D97-AF65-F5344CB8AC3E}">
        <p14:creationId xmlns:p14="http://schemas.microsoft.com/office/powerpoint/2010/main" val="2757912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126894D7-6E66-4246-80CE-88E5C83F3F45}" type="slidenum">
              <a:rPr lang="en-US" altLang="ja-JP"/>
              <a:pPr>
                <a:defRPr/>
              </a:pPr>
              <a:t>‹#›</a:t>
            </a:fld>
            <a:endParaRPr lang="en-US" altLang="ja-JP"/>
          </a:p>
        </p:txBody>
      </p:sp>
    </p:spTree>
    <p:extLst>
      <p:ext uri="{BB962C8B-B14F-4D97-AF65-F5344CB8AC3E}">
        <p14:creationId xmlns:p14="http://schemas.microsoft.com/office/powerpoint/2010/main" val="2609813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B8869823-6CA6-45F7-9597-24B2938C8C95}" type="slidenum">
              <a:rPr lang="en-US" altLang="ja-JP"/>
              <a:pPr>
                <a:defRPr/>
              </a:pPr>
              <a:t>‹#›</a:t>
            </a:fld>
            <a:endParaRPr lang="en-US" altLang="ja-JP"/>
          </a:p>
        </p:txBody>
      </p:sp>
    </p:spTree>
    <p:extLst>
      <p:ext uri="{BB962C8B-B14F-4D97-AF65-F5344CB8AC3E}">
        <p14:creationId xmlns:p14="http://schemas.microsoft.com/office/powerpoint/2010/main" val="1023551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9125912-4FE6-4739-9CEE-93F216AE563D}" type="slidenum">
              <a:rPr lang="en-US" altLang="ja-JP"/>
              <a:pPr>
                <a:defRPr/>
              </a:pPr>
              <a:t>‹#›</a:t>
            </a:fld>
            <a:endParaRPr lang="en-US" altLang="ja-JP"/>
          </a:p>
        </p:txBody>
      </p:sp>
    </p:spTree>
    <p:extLst>
      <p:ext uri="{BB962C8B-B14F-4D97-AF65-F5344CB8AC3E}">
        <p14:creationId xmlns:p14="http://schemas.microsoft.com/office/powerpoint/2010/main" val="607919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タイトルとグラフ">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smtClean="0"/>
              <a:t>マスタ タイトルの書式設定</a:t>
            </a:r>
            <a:endParaRPr lang="ja-JP" altLang="en-US"/>
          </a:p>
        </p:txBody>
      </p:sp>
      <p:sp>
        <p:nvSpPr>
          <p:cNvPr id="3" name="グラフ プレースホルダ 2"/>
          <p:cNvSpPr>
            <a:spLocks noGrp="1"/>
          </p:cNvSpPr>
          <p:nvPr>
            <p:ph type="chart" idx="1"/>
          </p:nvPr>
        </p:nvSpPr>
        <p:spPr>
          <a:xfrm>
            <a:off x="457200" y="1600200"/>
            <a:ext cx="8229600" cy="4525963"/>
          </a:xfrm>
        </p:spPr>
        <p:txBody>
          <a:bodyPr/>
          <a:lstStyle/>
          <a:p>
            <a:pPr lvl="0"/>
            <a:endParaRPr lang="ja-JP" alt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smtClean="0"/>
              <a:t>25</a:t>
            </a:r>
            <a:r>
              <a:rPr lang="zh-TW" altLang="en-US" smtClean="0"/>
              <a:t>年度 報告書版</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1544C6C4-25A1-48AF-ACF8-364E8730E55F}" type="slidenum">
              <a:rPr lang="en-US" altLang="ja-JP"/>
              <a:pPr>
                <a:defRPr/>
              </a:pPr>
              <a:t>‹#›</a:t>
            </a:fld>
            <a:endParaRPr lang="en-US" altLang="ja-JP"/>
          </a:p>
        </p:txBody>
      </p:sp>
    </p:spTree>
    <p:extLst>
      <p:ext uri="{BB962C8B-B14F-4D97-AF65-F5344CB8AC3E}">
        <p14:creationId xmlns:p14="http://schemas.microsoft.com/office/powerpoint/2010/main" val="1187213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474451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727054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496331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2553192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16959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4437484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032827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193051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873298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8773694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r>
              <a:rPr lang="en-US" altLang="zh-TW" smtClean="0">
                <a:solidFill>
                  <a:prstClr val="black">
                    <a:tint val="75000"/>
                  </a:prstClr>
                </a:solidFill>
              </a:rPr>
              <a:t>25</a:t>
            </a:r>
            <a:r>
              <a:rPr lang="zh-TW" altLang="en-US" smtClean="0">
                <a:solidFill>
                  <a:prstClr val="black">
                    <a:tint val="75000"/>
                  </a:prstClr>
                </a:solidFill>
              </a:rPr>
              <a:t>年度 報告書版</a:t>
            </a: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fld id="{4624CD1E-4861-483E-850D-67F2A8D0B1D1}" type="slidenum">
              <a:rPr lang="ja-JP" altLang="en-US">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01985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30253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400">
                <a:effectLst/>
                <a:latin typeface="Arial" charset="0"/>
              </a:defRPr>
            </a:lvl1pPr>
          </a:lstStyle>
          <a:p>
            <a:pPr>
              <a:defRPr/>
            </a:pPr>
            <a:endParaRPr lang="en-US" altLang="ja-JP"/>
          </a:p>
        </p:txBody>
      </p:sp>
      <p:sp>
        <p:nvSpPr>
          <p:cNvPr id="130253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effectLst/>
                <a:latin typeface="Arial" charset="0"/>
              </a:defRPr>
            </a:lvl1pPr>
          </a:lstStyle>
          <a:p>
            <a:pPr>
              <a:defRPr/>
            </a:pPr>
            <a:r>
              <a:rPr lang="en-US" altLang="zh-TW" smtClean="0"/>
              <a:t>25</a:t>
            </a:r>
            <a:r>
              <a:rPr lang="zh-TW" altLang="en-US" smtClean="0"/>
              <a:t>年度 報告書版</a:t>
            </a:r>
            <a:endParaRPr lang="en-US" altLang="ja-JP"/>
          </a:p>
        </p:txBody>
      </p:sp>
      <p:sp>
        <p:nvSpPr>
          <p:cNvPr id="130253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A7B81B18-9C48-42C8-8E18-587166552E61}"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endParaRPr lang="ja-JP" altLang="en-US" smtClean="0">
              <a:solidFill>
                <a:prstClr val="black">
                  <a:tint val="75000"/>
                </a:prstClr>
              </a:solidFill>
              <a:latin typeface="Calibri"/>
              <a:ea typeface="ＭＳ Ｐゴシック"/>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r>
              <a:rPr lang="en-US" altLang="zh-TW" smtClean="0">
                <a:solidFill>
                  <a:prstClr val="black">
                    <a:tint val="75000"/>
                  </a:prstClr>
                </a:solidFill>
                <a:latin typeface="Calibri"/>
                <a:ea typeface="ＭＳ Ｐゴシック"/>
              </a:rPr>
              <a:t>25</a:t>
            </a:r>
            <a:r>
              <a:rPr lang="zh-TW" altLang="en-US" smtClean="0">
                <a:solidFill>
                  <a:prstClr val="black">
                    <a:tint val="75000"/>
                  </a:prstClr>
                </a:solidFill>
                <a:latin typeface="Calibri"/>
                <a:ea typeface="ＭＳ Ｐゴシック"/>
              </a:rPr>
              <a:t>年度 報告書版</a:t>
            </a:r>
            <a:endParaRPr lang="ja-JP" altLang="en-US" smtClean="0">
              <a:solidFill>
                <a:prstClr val="black">
                  <a:tint val="75000"/>
                </a:prstClr>
              </a:solidFill>
              <a:latin typeface="Calibri"/>
              <a:ea typeface="ＭＳ Ｐゴシック"/>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4624CD1E-4861-483E-850D-67F2A8D0B1D1}" type="slidenum">
              <a:rPr lang="ja-JP" altLang="en-US" smtClean="0">
                <a:solidFill>
                  <a:prstClr val="black">
                    <a:tint val="75000"/>
                  </a:prstClr>
                </a:solidFill>
                <a:latin typeface="Calibri"/>
                <a:ea typeface="ＭＳ Ｐゴシック"/>
              </a:rPr>
              <a:pPr eaLnBrk="1" fontAlgn="auto" hangingPunct="1">
                <a:spcBef>
                  <a:spcPts val="0"/>
                </a:spcBef>
                <a:spcAft>
                  <a:spcPts val="0"/>
                </a:spcAft>
              </a:pPr>
              <a:t>‹#›</a:t>
            </a:fld>
            <a:endParaRPr lang="ja-JP" altLang="en-US" smtClean="0">
              <a:solidFill>
                <a:prstClr val="black">
                  <a:tint val="75000"/>
                </a:prstClr>
              </a:solidFill>
              <a:latin typeface="Calibri"/>
              <a:ea typeface="ＭＳ Ｐゴシック"/>
            </a:endParaRPr>
          </a:p>
        </p:txBody>
      </p:sp>
    </p:spTree>
    <p:extLst>
      <p:ext uri="{BB962C8B-B14F-4D97-AF65-F5344CB8AC3E}">
        <p14:creationId xmlns:p14="http://schemas.microsoft.com/office/powerpoint/2010/main" val="2130387343"/>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sldNum="0"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oleObject" Target="../embeddings/oleObject1.bin"/><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42.xml"/><Relationship Id="rId7"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0.png"/><Relationship Id="rId11" Type="http://schemas.openxmlformats.org/officeDocument/2006/relationships/image" Target="../media/image11.png"/><Relationship Id="rId5" Type="http://schemas.openxmlformats.org/officeDocument/2006/relationships/image" Target="../media/image7.png"/><Relationship Id="rId10" Type="http://schemas.openxmlformats.org/officeDocument/2006/relationships/image" Target="../media/image9.png"/><Relationship Id="rId4" Type="http://schemas.openxmlformats.org/officeDocument/2006/relationships/oleObject" Target="../embeddings/oleObject2.bin"/><Relationship Id="rId9" Type="http://schemas.openxmlformats.org/officeDocument/2006/relationships/oleObject" Target="../embeddings/oleObject4.bin"/></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0.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102.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wmf"/></Relationships>
</file>

<file path=ppt/slides/_rels/slide10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03.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04.xml"/><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6.xml"/><Relationship Id="rId1" Type="http://schemas.openxmlformats.org/officeDocument/2006/relationships/slideLayout" Target="../slideLayouts/slideLayout7.xml"/><Relationship Id="rId4" Type="http://schemas.openxmlformats.org/officeDocument/2006/relationships/image" Target="../media/image30.emf"/></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2.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2"/>
          <p:cNvSpPr txBox="1">
            <a:spLocks noChangeArrowheads="1"/>
          </p:cNvSpPr>
          <p:nvPr/>
        </p:nvSpPr>
        <p:spPr bwMode="auto">
          <a:xfrm>
            <a:off x="628650" y="989286"/>
            <a:ext cx="7943850" cy="1508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30000"/>
              </a:lnSpc>
              <a:spcBef>
                <a:spcPct val="50000"/>
              </a:spcBef>
            </a:pPr>
            <a:r>
              <a:rPr lang="ja-JP" altLang="en-US" sz="4000" b="1" dirty="0">
                <a:solidFill>
                  <a:srgbClr val="609000"/>
                </a:solidFill>
                <a:latin typeface="Meiryo UI" pitchFamily="50" charset="-128"/>
                <a:ea typeface="Meiryo UI" pitchFamily="50" charset="-128"/>
                <a:cs typeface="Meiryo UI" pitchFamily="50" charset="-128"/>
              </a:rPr>
              <a:t>かかりつけ医</a:t>
            </a:r>
          </a:p>
          <a:p>
            <a:pPr algn="ctr" eaLnBrk="1" hangingPunct="1"/>
            <a:r>
              <a:rPr lang="ja-JP" altLang="en-US" sz="4000" b="1" dirty="0">
                <a:latin typeface="Meiryo UI" pitchFamily="50" charset="-128"/>
                <a:ea typeface="Meiryo UI" pitchFamily="50" charset="-128"/>
                <a:cs typeface="Meiryo UI" pitchFamily="50" charset="-128"/>
              </a:rPr>
              <a:t>認知症対応力向上</a:t>
            </a:r>
            <a:r>
              <a:rPr lang="ja-JP" altLang="en-US" sz="4000" b="1" dirty="0" smtClean="0">
                <a:latin typeface="Meiryo UI" pitchFamily="50" charset="-128"/>
                <a:ea typeface="Meiryo UI" pitchFamily="50" charset="-128"/>
                <a:cs typeface="Meiryo UI" pitchFamily="50" charset="-128"/>
              </a:rPr>
              <a:t>研修</a:t>
            </a:r>
            <a:endParaRPr lang="ja-JP" altLang="en-US" sz="4000" b="1" dirty="0">
              <a:latin typeface="Meiryo UI" pitchFamily="50" charset="-128"/>
              <a:ea typeface="Meiryo UI" pitchFamily="50" charset="-128"/>
              <a:cs typeface="Meiryo UI" pitchFamily="50" charset="-128"/>
            </a:endParaRPr>
          </a:p>
        </p:txBody>
      </p:sp>
      <p:sp>
        <p:nvSpPr>
          <p:cNvPr id="2051" name="Text Box 3"/>
          <p:cNvSpPr txBox="1">
            <a:spLocks noChangeArrowheads="1"/>
          </p:cNvSpPr>
          <p:nvPr/>
        </p:nvSpPr>
        <p:spPr bwMode="auto">
          <a:xfrm>
            <a:off x="2225674" y="5140905"/>
            <a:ext cx="5019675" cy="29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30000"/>
              </a:lnSpc>
              <a:spcBef>
                <a:spcPct val="50000"/>
              </a:spcBef>
            </a:pPr>
            <a:r>
              <a:rPr lang="ja-JP" altLang="en-US" sz="1000" b="1">
                <a:solidFill>
                  <a:schemeClr val="bg2"/>
                </a:solidFill>
                <a:latin typeface="Meiryo UI" pitchFamily="50" charset="-128"/>
                <a:ea typeface="Meiryo UI" pitchFamily="50" charset="-128"/>
                <a:cs typeface="Meiryo UI" pitchFamily="50" charset="-128"/>
              </a:rPr>
              <a:t>平成</a:t>
            </a:r>
            <a:r>
              <a:rPr lang="en-US" altLang="ja-JP" sz="1000" b="1">
                <a:solidFill>
                  <a:schemeClr val="bg2"/>
                </a:solidFill>
                <a:latin typeface="Meiryo UI" pitchFamily="50" charset="-128"/>
                <a:ea typeface="Meiryo UI" pitchFamily="50" charset="-128"/>
                <a:cs typeface="Meiryo UI" pitchFamily="50" charset="-128"/>
              </a:rPr>
              <a:t>25</a:t>
            </a:r>
            <a:r>
              <a:rPr lang="ja-JP" altLang="en-US" sz="1000" b="1">
                <a:solidFill>
                  <a:schemeClr val="bg2"/>
                </a:solidFill>
                <a:latin typeface="Meiryo UI" pitchFamily="50" charset="-128"/>
                <a:ea typeface="Meiryo UI" pitchFamily="50" charset="-128"/>
                <a:cs typeface="Meiryo UI" pitchFamily="50" charset="-128"/>
              </a:rPr>
              <a:t>年度 厚生労働省老人保健事業推進費等補助金（老人保健健康増進等事業分）</a:t>
            </a:r>
          </a:p>
        </p:txBody>
      </p:sp>
      <p:sp>
        <p:nvSpPr>
          <p:cNvPr id="5" name="Text Box 2"/>
          <p:cNvSpPr txBox="1">
            <a:spLocks noChangeArrowheads="1"/>
          </p:cNvSpPr>
          <p:nvPr/>
        </p:nvSpPr>
        <p:spPr bwMode="auto">
          <a:xfrm>
            <a:off x="2598292" y="2979440"/>
            <a:ext cx="4647057" cy="1530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36" tIns="41468" rIns="82936" bIns="4146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eaLnBrk="1" hangingPunct="1">
              <a:spcBef>
                <a:spcPts val="600"/>
              </a:spcBef>
            </a:pPr>
            <a:r>
              <a:rPr lang="ja-JP" altLang="en-US" sz="2800" b="1" dirty="0">
                <a:solidFill>
                  <a:schemeClr val="bg2"/>
                </a:solidFill>
                <a:latin typeface="Meiryo UI" pitchFamily="50" charset="-128"/>
                <a:ea typeface="Meiryo UI" pitchFamily="50" charset="-128"/>
                <a:cs typeface="Meiryo UI" pitchFamily="50" charset="-128"/>
              </a:rPr>
              <a:t>１．かかりつけ医の役割 </a:t>
            </a:r>
            <a:r>
              <a:rPr lang="ja-JP" altLang="en-US" sz="2800" b="1" dirty="0" smtClean="0">
                <a:solidFill>
                  <a:schemeClr val="bg2"/>
                </a:solidFill>
                <a:latin typeface="Meiryo UI" pitchFamily="50" charset="-128"/>
                <a:ea typeface="Meiryo UI" pitchFamily="50" charset="-128"/>
                <a:cs typeface="Meiryo UI" pitchFamily="50" charset="-128"/>
              </a:rPr>
              <a:t>編</a:t>
            </a:r>
            <a:endParaRPr lang="ja-JP" altLang="en-US" sz="2800" b="1" dirty="0">
              <a:solidFill>
                <a:schemeClr val="bg2"/>
              </a:solidFill>
              <a:latin typeface="Meiryo UI" pitchFamily="50" charset="-128"/>
              <a:ea typeface="Meiryo UI" pitchFamily="50" charset="-128"/>
              <a:cs typeface="Meiryo UI" pitchFamily="50" charset="-128"/>
            </a:endParaRPr>
          </a:p>
          <a:p>
            <a:pPr eaLnBrk="1" hangingPunct="1">
              <a:spcBef>
                <a:spcPts val="600"/>
              </a:spcBef>
            </a:pPr>
            <a:r>
              <a:rPr lang="ja-JP" altLang="en-US" sz="2800" b="1" dirty="0">
                <a:solidFill>
                  <a:schemeClr val="bg2"/>
                </a:solidFill>
                <a:latin typeface="Meiryo UI" pitchFamily="50" charset="-128"/>
                <a:ea typeface="Meiryo UI" pitchFamily="50" charset="-128"/>
                <a:cs typeface="Meiryo UI" pitchFamily="50" charset="-128"/>
              </a:rPr>
              <a:t>２．診断と治療 </a:t>
            </a:r>
            <a:r>
              <a:rPr lang="ja-JP" altLang="en-US" sz="2800" b="1" dirty="0" smtClean="0">
                <a:solidFill>
                  <a:schemeClr val="bg2"/>
                </a:solidFill>
                <a:latin typeface="Meiryo UI" pitchFamily="50" charset="-128"/>
                <a:ea typeface="Meiryo UI" pitchFamily="50" charset="-128"/>
                <a:cs typeface="Meiryo UI" pitchFamily="50" charset="-128"/>
              </a:rPr>
              <a:t>編</a:t>
            </a:r>
            <a:endParaRPr lang="ja-JP" altLang="en-US" sz="2800" b="1" dirty="0">
              <a:solidFill>
                <a:schemeClr val="bg2"/>
              </a:solidFill>
              <a:latin typeface="Meiryo UI" pitchFamily="50" charset="-128"/>
              <a:ea typeface="Meiryo UI" pitchFamily="50" charset="-128"/>
              <a:cs typeface="Meiryo UI" pitchFamily="50" charset="-128"/>
            </a:endParaRPr>
          </a:p>
          <a:p>
            <a:pPr eaLnBrk="1" hangingPunct="1">
              <a:spcBef>
                <a:spcPts val="600"/>
              </a:spcBef>
            </a:pPr>
            <a:r>
              <a:rPr lang="ja-JP" altLang="en-US" sz="2800" b="1" dirty="0">
                <a:solidFill>
                  <a:schemeClr val="bg2"/>
                </a:solidFill>
                <a:latin typeface="Meiryo UI" pitchFamily="50" charset="-128"/>
                <a:ea typeface="Meiryo UI" pitchFamily="50" charset="-128"/>
                <a:cs typeface="Meiryo UI" pitchFamily="50" charset="-128"/>
              </a:rPr>
              <a:t>３．連携と制度 </a:t>
            </a:r>
            <a:r>
              <a:rPr lang="ja-JP" altLang="en-US" sz="2800" b="1" dirty="0" smtClean="0">
                <a:solidFill>
                  <a:schemeClr val="bg2"/>
                </a:solidFill>
                <a:latin typeface="Meiryo UI" pitchFamily="50" charset="-128"/>
                <a:ea typeface="Meiryo UI" pitchFamily="50" charset="-128"/>
                <a:cs typeface="Meiryo UI" pitchFamily="50" charset="-128"/>
              </a:rPr>
              <a:t>編</a:t>
            </a:r>
            <a:endParaRPr lang="ja-JP" altLang="en-US" sz="2800" b="1" dirty="0">
              <a:solidFill>
                <a:schemeClr val="bg2"/>
              </a:solidFill>
              <a:latin typeface="Meiryo UI" pitchFamily="50" charset="-128"/>
              <a:ea typeface="Meiryo UI" pitchFamily="50" charset="-128"/>
              <a:cs typeface="Meiryo UI" pitchFamily="50" charset="-128"/>
            </a:endParaRPr>
          </a:p>
        </p:txBody>
      </p:sp>
      <p:sp>
        <p:nvSpPr>
          <p:cNvPr id="6" name="Text Box 4"/>
          <p:cNvSpPr txBox="1">
            <a:spLocks noChangeArrowheads="1"/>
          </p:cNvSpPr>
          <p:nvPr/>
        </p:nvSpPr>
        <p:spPr bwMode="auto">
          <a:xfrm>
            <a:off x="1155700" y="5444525"/>
            <a:ext cx="7010105"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lnSpc>
                <a:spcPct val="130000"/>
              </a:lnSpc>
              <a:spcBef>
                <a:spcPct val="50000"/>
              </a:spcBef>
            </a:pPr>
            <a:r>
              <a:rPr lang="ja-JP" altLang="en-US" sz="1300" b="1" dirty="0">
                <a:latin typeface="Meiryo UI" pitchFamily="50" charset="-128"/>
                <a:ea typeface="Meiryo UI" pitchFamily="50" charset="-128"/>
                <a:cs typeface="Meiryo UI" pitchFamily="50" charset="-128"/>
              </a:rPr>
              <a:t>かかりつけ医および一般病院医療従事者の認知症対応力向上研修に関する研究事業 編</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6"/>
          <p:cNvSpPr>
            <a:spLocks noChangeArrowheads="1"/>
          </p:cNvSpPr>
          <p:nvPr/>
        </p:nvSpPr>
        <p:spPr bwMode="auto">
          <a:xfrm>
            <a:off x="574675" y="2287864"/>
            <a:ext cx="8040688" cy="341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nchor="ctr" anchorCtr="1"/>
          <a:lstStyle/>
          <a:p>
            <a:pPr defTabSz="909638" eaLnBrk="1" hangingPunct="1"/>
            <a:r>
              <a:rPr lang="en-US" altLang="ja-JP" sz="2900" b="1" dirty="0" smtClean="0">
                <a:solidFill>
                  <a:srgbClr val="609000"/>
                </a:solidFill>
                <a:latin typeface="Meiryo UI" pitchFamily="50" charset="-128"/>
                <a:ea typeface="Meiryo UI" pitchFamily="50" charset="-128"/>
                <a:cs typeface="Meiryo UI" pitchFamily="50" charset="-128"/>
              </a:rPr>
              <a:t>●</a:t>
            </a:r>
            <a:r>
              <a:rPr lang="ja-JP" altLang="en-US" sz="2900" b="1" dirty="0" smtClean="0">
                <a:solidFill>
                  <a:srgbClr val="609000"/>
                </a:solidFill>
                <a:latin typeface="Meiryo UI" pitchFamily="50" charset="-128"/>
                <a:ea typeface="Meiryo UI" pitchFamily="50" charset="-128"/>
                <a:cs typeface="Meiryo UI" pitchFamily="50" charset="-128"/>
              </a:rPr>
              <a:t> </a:t>
            </a:r>
            <a:r>
              <a:rPr lang="ja-JP" altLang="en-US" sz="2900" b="1" dirty="0" smtClean="0">
                <a:solidFill>
                  <a:schemeClr val="tx2"/>
                </a:solidFill>
                <a:latin typeface="Meiryo UI" pitchFamily="50" charset="-128"/>
                <a:ea typeface="Meiryo UI" pitchFamily="50" charset="-128"/>
                <a:cs typeface="Meiryo UI" pitchFamily="50" charset="-128"/>
              </a:rPr>
              <a:t>認知症</a:t>
            </a:r>
            <a:r>
              <a:rPr lang="ja-JP" altLang="en-US" sz="2900" b="1" dirty="0">
                <a:solidFill>
                  <a:schemeClr val="tx2"/>
                </a:solidFill>
                <a:latin typeface="Meiryo UI" pitchFamily="50" charset="-128"/>
                <a:ea typeface="Meiryo UI" pitchFamily="50" charset="-128"/>
                <a:cs typeface="Meiryo UI" pitchFamily="50" charset="-128"/>
              </a:rPr>
              <a:t>の人と家族の生活を支える知識と</a:t>
            </a:r>
          </a:p>
          <a:p>
            <a:pPr defTabSz="909638" eaLnBrk="1" hangingPunct="1"/>
            <a:r>
              <a:rPr lang="ja-JP" altLang="en-US" sz="2900" b="1" dirty="0">
                <a:solidFill>
                  <a:schemeClr val="tx2"/>
                </a:solidFill>
                <a:latin typeface="Meiryo UI" pitchFamily="50" charset="-128"/>
                <a:ea typeface="Meiryo UI" pitchFamily="50" charset="-128"/>
                <a:cs typeface="Meiryo UI" pitchFamily="50" charset="-128"/>
              </a:rPr>
              <a:t>　</a:t>
            </a:r>
            <a:r>
              <a:rPr lang="ja-JP" altLang="en-US" sz="2900" b="1" dirty="0" smtClean="0">
                <a:solidFill>
                  <a:schemeClr val="tx2"/>
                </a:solidFill>
                <a:latin typeface="Meiryo UI" pitchFamily="50" charset="-128"/>
                <a:ea typeface="Meiryo UI" pitchFamily="50" charset="-128"/>
                <a:cs typeface="Meiryo UI" pitchFamily="50" charset="-128"/>
              </a:rPr>
              <a:t>  方法</a:t>
            </a:r>
            <a:r>
              <a:rPr lang="ja-JP" altLang="en-US" sz="2900" b="1" dirty="0">
                <a:solidFill>
                  <a:schemeClr val="tx2"/>
                </a:solidFill>
                <a:latin typeface="Meiryo UI" pitchFamily="50" charset="-128"/>
                <a:ea typeface="Meiryo UI" pitchFamily="50" charset="-128"/>
                <a:cs typeface="Meiryo UI" pitchFamily="50" charset="-128"/>
              </a:rPr>
              <a:t>を習得する</a:t>
            </a:r>
          </a:p>
          <a:p>
            <a:pPr defTabSz="909638" eaLnBrk="1" hangingPunct="1"/>
            <a:r>
              <a:rPr lang="ja-JP" altLang="en-US" sz="2900" b="1" dirty="0">
                <a:solidFill>
                  <a:schemeClr val="tx2"/>
                </a:solidFill>
                <a:latin typeface="Meiryo UI" pitchFamily="50" charset="-128"/>
                <a:ea typeface="Meiryo UI" pitchFamily="50" charset="-128"/>
                <a:cs typeface="Meiryo UI" pitchFamily="50" charset="-128"/>
              </a:rPr>
              <a:t/>
            </a:r>
            <a:br>
              <a:rPr lang="ja-JP" altLang="en-US" sz="2900" b="1" dirty="0">
                <a:solidFill>
                  <a:schemeClr val="tx2"/>
                </a:solidFill>
                <a:latin typeface="Meiryo UI" pitchFamily="50" charset="-128"/>
                <a:ea typeface="Meiryo UI" pitchFamily="50" charset="-128"/>
                <a:cs typeface="Meiryo UI" pitchFamily="50" charset="-128"/>
              </a:rPr>
            </a:br>
            <a:r>
              <a:rPr lang="ja-JP" altLang="en-US" sz="2900" b="1" dirty="0" smtClean="0">
                <a:solidFill>
                  <a:srgbClr val="609000"/>
                </a:solidFill>
                <a:latin typeface="Meiryo UI" pitchFamily="50" charset="-128"/>
                <a:ea typeface="Meiryo UI" pitchFamily="50" charset="-128"/>
                <a:cs typeface="Meiryo UI" pitchFamily="50" charset="-128"/>
              </a:rPr>
              <a:t>● </a:t>
            </a:r>
            <a:r>
              <a:rPr lang="ja-JP" altLang="en-US" sz="2900" b="1" dirty="0" smtClean="0">
                <a:solidFill>
                  <a:schemeClr val="tx2"/>
                </a:solidFill>
                <a:latin typeface="Meiryo UI" pitchFamily="50" charset="-128"/>
                <a:ea typeface="Meiryo UI" pitchFamily="50" charset="-128"/>
                <a:cs typeface="Meiryo UI" pitchFamily="50" charset="-128"/>
              </a:rPr>
              <a:t>早期</a:t>
            </a:r>
            <a:r>
              <a:rPr lang="ja-JP" altLang="en-US" sz="2900" b="1" dirty="0">
                <a:solidFill>
                  <a:schemeClr val="tx2"/>
                </a:solidFill>
                <a:latin typeface="Meiryo UI" pitchFamily="50" charset="-128"/>
                <a:ea typeface="Meiryo UI" pitchFamily="50" charset="-128"/>
                <a:cs typeface="Meiryo UI" pitchFamily="50" charset="-128"/>
              </a:rPr>
              <a:t>発見</a:t>
            </a:r>
            <a:r>
              <a:rPr lang="en-US" altLang="ja-JP" sz="2900" b="1" dirty="0">
                <a:solidFill>
                  <a:schemeClr val="tx2"/>
                </a:solidFill>
                <a:latin typeface="Meiryo UI" pitchFamily="50" charset="-128"/>
                <a:ea typeface="Meiryo UI" pitchFamily="50" charset="-128"/>
                <a:cs typeface="Meiryo UI" pitchFamily="50" charset="-128"/>
              </a:rPr>
              <a:t>･</a:t>
            </a:r>
            <a:r>
              <a:rPr lang="ja-JP" altLang="en-US" sz="2900" b="1" dirty="0">
                <a:solidFill>
                  <a:schemeClr val="tx2"/>
                </a:solidFill>
                <a:latin typeface="Meiryo UI" pitchFamily="50" charset="-128"/>
                <a:ea typeface="Meiryo UI" pitchFamily="50" charset="-128"/>
                <a:cs typeface="Meiryo UI" pitchFamily="50" charset="-128"/>
              </a:rPr>
              <a:t>早期対応の重要性を理解する</a:t>
            </a:r>
            <a:br>
              <a:rPr lang="ja-JP" altLang="en-US" sz="2900" b="1" dirty="0">
                <a:solidFill>
                  <a:schemeClr val="tx2"/>
                </a:solidFill>
                <a:latin typeface="Meiryo UI" pitchFamily="50" charset="-128"/>
                <a:ea typeface="Meiryo UI" pitchFamily="50" charset="-128"/>
                <a:cs typeface="Meiryo UI" pitchFamily="50" charset="-128"/>
              </a:rPr>
            </a:br>
            <a:r>
              <a:rPr lang="ja-JP" altLang="en-US" sz="2900" b="1" dirty="0">
                <a:solidFill>
                  <a:schemeClr val="tx2"/>
                </a:solidFill>
                <a:latin typeface="Meiryo UI" pitchFamily="50" charset="-128"/>
                <a:ea typeface="Meiryo UI" pitchFamily="50" charset="-128"/>
                <a:cs typeface="Meiryo UI" pitchFamily="50" charset="-128"/>
              </a:rPr>
              <a:t/>
            </a:r>
            <a:br>
              <a:rPr lang="ja-JP" altLang="en-US" sz="2900" b="1" dirty="0">
                <a:solidFill>
                  <a:schemeClr val="tx2"/>
                </a:solidFill>
                <a:latin typeface="Meiryo UI" pitchFamily="50" charset="-128"/>
                <a:ea typeface="Meiryo UI" pitchFamily="50" charset="-128"/>
                <a:cs typeface="Meiryo UI" pitchFamily="50" charset="-128"/>
              </a:rPr>
            </a:br>
            <a:r>
              <a:rPr lang="ja-JP" altLang="en-US" sz="2900" b="1" dirty="0" smtClean="0">
                <a:solidFill>
                  <a:srgbClr val="609000"/>
                </a:solidFill>
                <a:latin typeface="Meiryo UI" pitchFamily="50" charset="-128"/>
                <a:ea typeface="Meiryo UI" pitchFamily="50" charset="-128"/>
                <a:cs typeface="Meiryo UI" pitchFamily="50" charset="-128"/>
              </a:rPr>
              <a:t>● </a:t>
            </a:r>
            <a:r>
              <a:rPr lang="ja-JP" altLang="en-US" sz="2900" b="1" dirty="0" smtClean="0">
                <a:solidFill>
                  <a:schemeClr val="tx2"/>
                </a:solidFill>
                <a:latin typeface="Meiryo UI" pitchFamily="50" charset="-128"/>
                <a:ea typeface="Meiryo UI" pitchFamily="50" charset="-128"/>
                <a:cs typeface="Meiryo UI" pitchFamily="50" charset="-128"/>
              </a:rPr>
              <a:t>認知症</a:t>
            </a:r>
            <a:r>
              <a:rPr lang="ja-JP" altLang="en-US" sz="2900" b="1" dirty="0">
                <a:solidFill>
                  <a:schemeClr val="tx2"/>
                </a:solidFill>
                <a:latin typeface="Meiryo UI" pitchFamily="50" charset="-128"/>
                <a:ea typeface="Meiryo UI" pitchFamily="50" charset="-128"/>
                <a:cs typeface="Meiryo UI" pitchFamily="50" charset="-128"/>
              </a:rPr>
              <a:t>の診断、治療</a:t>
            </a:r>
            <a:r>
              <a:rPr lang="en-US" altLang="ja-JP" sz="2900" b="1" dirty="0">
                <a:solidFill>
                  <a:schemeClr val="tx2"/>
                </a:solidFill>
                <a:latin typeface="Meiryo UI" pitchFamily="50" charset="-128"/>
                <a:ea typeface="Meiryo UI" pitchFamily="50" charset="-128"/>
                <a:cs typeface="Meiryo UI" pitchFamily="50" charset="-128"/>
              </a:rPr>
              <a:t>･</a:t>
            </a:r>
            <a:r>
              <a:rPr lang="ja-JP" altLang="en-US" sz="2900" b="1" dirty="0">
                <a:solidFill>
                  <a:schemeClr val="tx2"/>
                </a:solidFill>
                <a:latin typeface="Meiryo UI" pitchFamily="50" charset="-128"/>
                <a:ea typeface="Meiryo UI" pitchFamily="50" charset="-128"/>
                <a:cs typeface="Meiryo UI" pitchFamily="50" charset="-128"/>
              </a:rPr>
              <a:t>ケア、連携に関する</a:t>
            </a:r>
          </a:p>
          <a:p>
            <a:pPr defTabSz="909638" eaLnBrk="1" hangingPunct="1"/>
            <a:r>
              <a:rPr lang="ja-JP" altLang="en-US" sz="2900" b="1" dirty="0">
                <a:solidFill>
                  <a:schemeClr val="tx2"/>
                </a:solidFill>
                <a:latin typeface="Meiryo UI" pitchFamily="50" charset="-128"/>
                <a:ea typeface="Meiryo UI" pitchFamily="50" charset="-128"/>
                <a:cs typeface="Meiryo UI" pitchFamily="50" charset="-128"/>
              </a:rPr>
              <a:t>　</a:t>
            </a:r>
            <a:r>
              <a:rPr lang="ja-JP" altLang="en-US" sz="2900" b="1" dirty="0" smtClean="0">
                <a:solidFill>
                  <a:schemeClr val="tx2"/>
                </a:solidFill>
                <a:latin typeface="Meiryo UI" pitchFamily="50" charset="-128"/>
                <a:ea typeface="Meiryo UI" pitchFamily="50" charset="-128"/>
                <a:cs typeface="Meiryo UI" pitchFamily="50" charset="-128"/>
              </a:rPr>
              <a:t>  基本的</a:t>
            </a:r>
            <a:r>
              <a:rPr lang="ja-JP" altLang="en-US" sz="2900" b="1" dirty="0">
                <a:solidFill>
                  <a:schemeClr val="tx2"/>
                </a:solidFill>
                <a:latin typeface="Meiryo UI" pitchFamily="50" charset="-128"/>
                <a:ea typeface="Meiryo UI" pitchFamily="50" charset="-128"/>
                <a:cs typeface="Meiryo UI" pitchFamily="50" charset="-128"/>
              </a:rPr>
              <a:t>な知識を習得する</a:t>
            </a:r>
          </a:p>
        </p:txBody>
      </p:sp>
      <p:sp>
        <p:nvSpPr>
          <p:cNvPr id="819204" name="Text Box 4"/>
          <p:cNvSpPr txBox="1">
            <a:spLocks noChangeArrowheads="1"/>
          </p:cNvSpPr>
          <p:nvPr/>
        </p:nvSpPr>
        <p:spPr bwMode="auto">
          <a:xfrm>
            <a:off x="1439069" y="768626"/>
            <a:ext cx="6311900" cy="1150938"/>
          </a:xfrm>
          <a:prstGeom prst="rect">
            <a:avLst/>
          </a:prstGeom>
          <a:noFill/>
          <a:ln w="9525">
            <a:noFill/>
            <a:miter lim="800000"/>
            <a:headEnd/>
            <a:tailEnd/>
          </a:ln>
          <a:effec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000" b="1" dirty="0">
                <a:solidFill>
                  <a:srgbClr val="000000"/>
                </a:solidFill>
                <a:latin typeface="Meiryo UI" pitchFamily="50" charset="-128"/>
                <a:ea typeface="Meiryo UI" pitchFamily="50" charset="-128"/>
                <a:cs typeface="Meiryo UI" pitchFamily="50" charset="-128"/>
              </a:rPr>
              <a:t>かかりつけ医認知症対応力向上研修</a:t>
            </a:r>
          </a:p>
          <a:p>
            <a:pPr algn="ctr" eaLnBrk="1" hangingPunct="1">
              <a:spcBef>
                <a:spcPct val="50000"/>
              </a:spcBef>
            </a:pPr>
            <a:endParaRPr lang="ja-JP" altLang="en-US" sz="900" b="1" dirty="0">
              <a:solidFill>
                <a:srgbClr val="000000"/>
              </a:solidFill>
              <a:latin typeface="Meiryo UI" pitchFamily="50" charset="-128"/>
              <a:ea typeface="Meiryo UI" pitchFamily="50" charset="-128"/>
              <a:cs typeface="Meiryo UI" pitchFamily="50" charset="-128"/>
            </a:endParaRPr>
          </a:p>
          <a:p>
            <a:pPr algn="ctr" eaLnBrk="1" hangingPunct="1"/>
            <a:r>
              <a:rPr lang="ja-JP" altLang="en-US" sz="3600" b="1" dirty="0">
                <a:solidFill>
                  <a:srgbClr val="000000"/>
                </a:solidFill>
                <a:latin typeface="Meiryo UI" pitchFamily="50" charset="-128"/>
                <a:ea typeface="Meiryo UI" pitchFamily="50" charset="-128"/>
                <a:cs typeface="Meiryo UI" pitchFamily="50" charset="-128"/>
              </a:rPr>
              <a:t>研修全体の目的</a:t>
            </a:r>
            <a:r>
              <a:rPr lang="en-US" altLang="ja-JP" sz="3600" b="1" dirty="0">
                <a:solidFill>
                  <a:srgbClr val="000000"/>
                </a:solidFill>
                <a:latin typeface="Meiryo UI" pitchFamily="50" charset="-128"/>
                <a:ea typeface="Meiryo UI" pitchFamily="50" charset="-128"/>
                <a:cs typeface="Meiryo UI" pitchFamily="50" charset="-128"/>
              </a:rPr>
              <a:t>･</a:t>
            </a:r>
            <a:r>
              <a:rPr lang="ja-JP" altLang="en-US" sz="3600" b="1" dirty="0">
                <a:solidFill>
                  <a:srgbClr val="000000"/>
                </a:solidFill>
                <a:latin typeface="Meiryo UI" pitchFamily="50" charset="-128"/>
                <a:ea typeface="Meiryo UI" pitchFamily="50" charset="-128"/>
                <a:cs typeface="Meiryo UI" pitchFamily="50" charset="-128"/>
              </a:rPr>
              <a:t>意義</a:t>
            </a:r>
            <a:endParaRPr lang="en-US" altLang="ja-JP" sz="3600" b="1" dirty="0">
              <a:solidFill>
                <a:srgbClr val="000000"/>
              </a:solidFill>
              <a:effectLst>
                <a:outerShdw blurRad="38100" dist="38100" dir="2700000" algn="tl">
                  <a:srgbClr val="C0C0C0"/>
                </a:outerShdw>
              </a:effectLst>
              <a:latin typeface="Meiryo UI" pitchFamily="50" charset="-128"/>
              <a:ea typeface="Meiryo UI" pitchFamily="50" charset="-128"/>
              <a:cs typeface="Meiryo UI" pitchFamily="50"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idx="4294967295"/>
          </p:nvPr>
        </p:nvSpPr>
        <p:spPr>
          <a:xfrm>
            <a:off x="1808163" y="577850"/>
            <a:ext cx="5407025" cy="730250"/>
          </a:xfrm>
        </p:spPr>
        <p:txBody>
          <a:bodyPr lIns="90792" tIns="45395" rIns="90792" bIns="45395" anchorCtr="1"/>
          <a:lstStyle/>
          <a:p>
            <a:pPr algn="l" defTabSz="909638" eaLnBrk="1" hangingPunct="1">
              <a:lnSpc>
                <a:spcPct val="120000"/>
              </a:lnSpc>
            </a:pPr>
            <a:r>
              <a:rPr lang="ja-JP" altLang="en-US" sz="4000" b="1" dirty="0" smtClean="0">
                <a:solidFill>
                  <a:schemeClr val="tx1"/>
                </a:solidFill>
                <a:latin typeface="Meiryo UI" pitchFamily="50" charset="-128"/>
                <a:ea typeface="Meiryo UI" pitchFamily="50" charset="-128"/>
                <a:cs typeface="Meiryo UI" pitchFamily="50" charset="-128"/>
              </a:rPr>
              <a:t>かかりつけ医の役割 編</a:t>
            </a:r>
          </a:p>
        </p:txBody>
      </p:sp>
      <p:sp>
        <p:nvSpPr>
          <p:cNvPr id="5123" name="Rectangle 4"/>
          <p:cNvSpPr>
            <a:spLocks noChangeArrowheads="1"/>
          </p:cNvSpPr>
          <p:nvPr/>
        </p:nvSpPr>
        <p:spPr bwMode="auto">
          <a:xfrm>
            <a:off x="0" y="1588192"/>
            <a:ext cx="8994913" cy="4703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nchor="ctr" anchorCtr="1"/>
          <a:lstStyle/>
          <a:p>
            <a:pPr defTabSz="909638" eaLnBrk="1" hangingPunct="1">
              <a:spcAft>
                <a:spcPct val="20000"/>
              </a:spcAft>
            </a:pPr>
            <a:r>
              <a:rPr lang="ja-JP" altLang="en-US" sz="2800" b="1" dirty="0">
                <a:solidFill>
                  <a:srgbClr val="3399FF"/>
                </a:solidFill>
                <a:latin typeface="Meiryo UI" pitchFamily="50" charset="-128"/>
                <a:ea typeface="Meiryo UI" pitchFamily="50" charset="-128"/>
                <a:cs typeface="Meiryo UI" pitchFamily="50" charset="-128"/>
              </a:rPr>
              <a:t> </a:t>
            </a:r>
            <a:r>
              <a:rPr lang="ja-JP" altLang="en-US" sz="2800" b="1" dirty="0" smtClean="0">
                <a:solidFill>
                  <a:srgbClr val="3399FF"/>
                </a:solidFill>
                <a:latin typeface="Meiryo UI" pitchFamily="50" charset="-128"/>
                <a:ea typeface="Meiryo UI" pitchFamily="50" charset="-128"/>
                <a:cs typeface="Meiryo UI" pitchFamily="50" charset="-128"/>
              </a:rPr>
              <a:t>   </a:t>
            </a:r>
            <a:r>
              <a:rPr lang="ja-JP" altLang="en-US" sz="2800" b="1" dirty="0">
                <a:solidFill>
                  <a:srgbClr val="609000"/>
                </a:solidFill>
                <a:latin typeface="Meiryo UI" pitchFamily="50" charset="-128"/>
                <a:ea typeface="Meiryo UI" pitchFamily="50" charset="-128"/>
                <a:cs typeface="Meiryo UI" pitchFamily="50" charset="-128"/>
              </a:rPr>
              <a:t>ねらい</a:t>
            </a:r>
            <a:r>
              <a:rPr lang="ja-JP" altLang="en-US" sz="1200" b="1" dirty="0">
                <a:solidFill>
                  <a:srgbClr val="609000"/>
                </a:solidFill>
                <a:latin typeface="Meiryo UI" pitchFamily="50" charset="-128"/>
                <a:ea typeface="Meiryo UI" pitchFamily="50" charset="-128"/>
                <a:cs typeface="Meiryo UI" pitchFamily="50" charset="-128"/>
              </a:rPr>
              <a:t>　</a:t>
            </a:r>
            <a:r>
              <a:rPr lang="ja-JP" altLang="en-US" sz="2800" b="1" dirty="0">
                <a:solidFill>
                  <a:srgbClr val="609000"/>
                </a:solidFill>
                <a:latin typeface="Meiryo UI" pitchFamily="50" charset="-128"/>
                <a:ea typeface="Meiryo UI" pitchFamily="50" charset="-128"/>
                <a:cs typeface="Meiryo UI" pitchFamily="50" charset="-128"/>
              </a:rPr>
              <a:t>：認知症の人や家族を支えるために</a:t>
            </a:r>
            <a:r>
              <a:rPr lang="ja-JP" altLang="en-US" sz="900" b="1" dirty="0">
                <a:solidFill>
                  <a:srgbClr val="609000"/>
                </a:solidFill>
                <a:latin typeface="Meiryo UI" pitchFamily="50" charset="-128"/>
                <a:ea typeface="Meiryo UI" pitchFamily="50" charset="-128"/>
                <a:cs typeface="Meiryo UI" pitchFamily="50" charset="-128"/>
              </a:rPr>
              <a:t>　</a:t>
            </a:r>
          </a:p>
          <a:p>
            <a:pPr defTabSz="909638" eaLnBrk="1" hangingPunct="1">
              <a:spcAft>
                <a:spcPct val="20000"/>
              </a:spcAft>
            </a:pPr>
            <a:r>
              <a:rPr lang="ja-JP" altLang="en-US" sz="900" b="1" dirty="0">
                <a:solidFill>
                  <a:srgbClr val="609000"/>
                </a:solidFill>
                <a:latin typeface="Meiryo UI" pitchFamily="50" charset="-128"/>
                <a:ea typeface="Meiryo UI" pitchFamily="50" charset="-128"/>
                <a:cs typeface="Meiryo UI" pitchFamily="50" charset="-128"/>
              </a:rPr>
              <a:t>　　　          　        　　  </a:t>
            </a:r>
            <a:r>
              <a:rPr lang="ja-JP" altLang="en-US" sz="900" b="1" dirty="0" smtClean="0">
                <a:solidFill>
                  <a:srgbClr val="609000"/>
                </a:solidFill>
                <a:latin typeface="Meiryo UI" pitchFamily="50" charset="-128"/>
                <a:ea typeface="Meiryo UI" pitchFamily="50" charset="-128"/>
                <a:cs typeface="Meiryo UI" pitchFamily="50" charset="-128"/>
              </a:rPr>
              <a:t>                    </a:t>
            </a:r>
            <a:r>
              <a:rPr lang="ja-JP" altLang="en-US" sz="2800" b="1" dirty="0">
                <a:solidFill>
                  <a:srgbClr val="609000"/>
                </a:solidFill>
                <a:latin typeface="Meiryo UI" pitchFamily="50" charset="-128"/>
                <a:ea typeface="Meiryo UI" pitchFamily="50" charset="-128"/>
                <a:cs typeface="Meiryo UI" pitchFamily="50" charset="-128"/>
              </a:rPr>
              <a:t>かかりつけ医ができることを理解する</a:t>
            </a:r>
            <a:br>
              <a:rPr lang="ja-JP" altLang="en-US" sz="2800" b="1" dirty="0">
                <a:solidFill>
                  <a:srgbClr val="609000"/>
                </a:solidFill>
                <a:latin typeface="Meiryo UI" pitchFamily="50" charset="-128"/>
                <a:ea typeface="Meiryo UI" pitchFamily="50" charset="-128"/>
                <a:cs typeface="Meiryo UI" pitchFamily="50" charset="-128"/>
              </a:rPr>
            </a:br>
            <a:r>
              <a:rPr lang="ja-JP" altLang="en-US" sz="2000" b="1" dirty="0">
                <a:solidFill>
                  <a:srgbClr val="669900"/>
                </a:solidFill>
                <a:latin typeface="Meiryo UI" pitchFamily="50" charset="-128"/>
                <a:ea typeface="Meiryo UI" pitchFamily="50" charset="-128"/>
                <a:cs typeface="Meiryo UI" pitchFamily="50" charset="-128"/>
              </a:rPr>
              <a:t/>
            </a:r>
            <a:br>
              <a:rPr lang="ja-JP" altLang="en-US" sz="2000" b="1" dirty="0">
                <a:solidFill>
                  <a:srgbClr val="669900"/>
                </a:solidFill>
                <a:latin typeface="Meiryo UI" pitchFamily="50" charset="-128"/>
                <a:ea typeface="Meiryo UI" pitchFamily="50" charset="-128"/>
                <a:cs typeface="Meiryo UI" pitchFamily="50" charset="-128"/>
              </a:rPr>
            </a:br>
            <a:r>
              <a:rPr lang="ja-JP" altLang="en-US" sz="2000" b="1" dirty="0">
                <a:solidFill>
                  <a:srgbClr val="669900"/>
                </a:solidFill>
                <a:latin typeface="Meiryo UI" pitchFamily="50" charset="-128"/>
                <a:ea typeface="Meiryo UI" pitchFamily="50" charset="-128"/>
                <a:cs typeface="Meiryo UI" pitchFamily="50" charset="-128"/>
              </a:rPr>
              <a:t>   </a:t>
            </a:r>
            <a:r>
              <a:rPr lang="ja-JP" altLang="en-US" sz="2700" b="1" dirty="0">
                <a:solidFill>
                  <a:srgbClr val="5F5F5F"/>
                </a:solidFill>
                <a:latin typeface="Meiryo UI" pitchFamily="50" charset="-128"/>
                <a:ea typeface="Meiryo UI" pitchFamily="50" charset="-128"/>
                <a:cs typeface="Meiryo UI" pitchFamily="50" charset="-128"/>
              </a:rPr>
              <a:t>到達目標</a:t>
            </a:r>
            <a:r>
              <a:rPr lang="ja-JP" altLang="en-US" sz="1200" b="1" dirty="0">
                <a:solidFill>
                  <a:srgbClr val="5F5F5F"/>
                </a:solidFill>
                <a:latin typeface="Meiryo UI" pitchFamily="50" charset="-128"/>
                <a:ea typeface="Meiryo UI" pitchFamily="50" charset="-128"/>
                <a:cs typeface="Meiryo UI" pitchFamily="50" charset="-128"/>
              </a:rPr>
              <a:t>　</a:t>
            </a:r>
            <a:r>
              <a:rPr lang="ja-JP" altLang="en-US" sz="2700" b="1" dirty="0">
                <a:solidFill>
                  <a:srgbClr val="5F5F5F"/>
                </a:solidFill>
                <a:latin typeface="Meiryo UI" pitchFamily="50" charset="-128"/>
                <a:ea typeface="Meiryo UI" pitchFamily="50" charset="-128"/>
                <a:cs typeface="Meiryo UI" pitchFamily="50" charset="-128"/>
              </a:rPr>
              <a:t>：</a:t>
            </a:r>
          </a:p>
          <a:p>
            <a:pPr defTabSz="909638" eaLnBrk="1" hangingPunct="1">
              <a:spcBef>
                <a:spcPts val="600"/>
              </a:spcBef>
            </a:pPr>
            <a:r>
              <a:rPr lang="ja-JP" altLang="en-US"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認知症であることに</a:t>
            </a:r>
            <a:r>
              <a:rPr lang="ja-JP" altLang="en-US" sz="2200" b="1" dirty="0" smtClean="0">
                <a:latin typeface="Meiryo UI" pitchFamily="50" charset="-128"/>
                <a:ea typeface="Meiryo UI" pitchFamily="50" charset="-128"/>
                <a:cs typeface="Meiryo UI" pitchFamily="50" charset="-128"/>
              </a:rPr>
              <a:t>気づき、受け入れることができる</a:t>
            </a:r>
            <a:endParaRPr lang="en-US" altLang="ja-JP" sz="2200" b="1" dirty="0" smtClean="0">
              <a:latin typeface="Meiryo UI" pitchFamily="50" charset="-128"/>
              <a:ea typeface="Meiryo UI" pitchFamily="50" charset="-128"/>
              <a:cs typeface="Meiryo UI" pitchFamily="50" charset="-128"/>
            </a:endParaRPr>
          </a:p>
          <a:p>
            <a:pPr defTabSz="909638" eaLnBrk="1" hangingPunct="1">
              <a:spcBef>
                <a:spcPts val="600"/>
              </a:spcBef>
            </a:pPr>
            <a:r>
              <a:rPr lang="ja-JP" altLang="en-US"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必要に応じ専門機関を含めた他の医療施設を紹介</a:t>
            </a:r>
            <a:r>
              <a:rPr lang="ja-JP" altLang="en-US" sz="2200" b="1" dirty="0" smtClean="0">
                <a:latin typeface="Meiryo UI" pitchFamily="50" charset="-128"/>
                <a:ea typeface="Meiryo UI" pitchFamily="50" charset="-128"/>
                <a:cs typeface="Meiryo UI" pitchFamily="50" charset="-128"/>
              </a:rPr>
              <a:t>できる</a:t>
            </a:r>
            <a:endParaRPr lang="en-US" altLang="ja-JP" sz="2200" b="1" dirty="0" smtClean="0">
              <a:latin typeface="Meiryo UI" pitchFamily="50" charset="-128"/>
              <a:ea typeface="Meiryo UI" pitchFamily="50" charset="-128"/>
              <a:cs typeface="Meiryo UI" pitchFamily="50" charset="-128"/>
            </a:endParaRPr>
          </a:p>
          <a:p>
            <a:pPr defTabSz="909638" eaLnBrk="1" hangingPunct="1">
              <a:spcBef>
                <a:spcPts val="600"/>
              </a:spcBef>
            </a:pPr>
            <a:r>
              <a:rPr lang="ja-JP" altLang="en-US"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日常的な管理（認知症に対する治療薬の管理を含む</a:t>
            </a:r>
            <a:r>
              <a:rPr lang="ja-JP" altLang="en-US" sz="2200" b="1" dirty="0" smtClean="0">
                <a:latin typeface="Meiryo UI" pitchFamily="50" charset="-128"/>
                <a:ea typeface="Meiryo UI" pitchFamily="50" charset="-128"/>
                <a:cs typeface="Meiryo UI" pitchFamily="50" charset="-128"/>
              </a:rPr>
              <a:t>）を行う</a:t>
            </a:r>
            <a:endParaRPr lang="en-US" altLang="ja-JP" sz="2200" b="1" dirty="0" smtClean="0">
              <a:latin typeface="Meiryo UI" pitchFamily="50" charset="-128"/>
              <a:ea typeface="Meiryo UI" pitchFamily="50" charset="-128"/>
              <a:cs typeface="Meiryo UI" pitchFamily="50" charset="-128"/>
            </a:endParaRPr>
          </a:p>
          <a:p>
            <a:pPr defTabSz="909638" eaLnBrk="1" hangingPunct="1">
              <a:spcBef>
                <a:spcPts val="600"/>
              </a:spcBef>
            </a:pPr>
            <a:r>
              <a:rPr lang="ja-JP" altLang="en-US"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必要なサービスを把握しそこに家族をつなぐことが</a:t>
            </a:r>
            <a:r>
              <a:rPr lang="ja-JP" altLang="en-US" sz="2200" b="1" dirty="0" smtClean="0">
                <a:latin typeface="Meiryo UI" pitchFamily="50" charset="-128"/>
                <a:ea typeface="Meiryo UI" pitchFamily="50" charset="-128"/>
                <a:cs typeface="Meiryo UI" pitchFamily="50" charset="-128"/>
              </a:rPr>
              <a:t>できる</a:t>
            </a:r>
            <a:endParaRPr lang="en-US" altLang="ja-JP" sz="2200" b="1" dirty="0" smtClean="0">
              <a:latin typeface="Meiryo UI" pitchFamily="50" charset="-128"/>
              <a:ea typeface="Meiryo UI" pitchFamily="50" charset="-128"/>
              <a:cs typeface="Meiryo UI" pitchFamily="50" charset="-128"/>
            </a:endParaRPr>
          </a:p>
          <a:p>
            <a:pPr defTabSz="909638" eaLnBrk="1" hangingPunct="1">
              <a:spcBef>
                <a:spcPts val="600"/>
              </a:spcBef>
            </a:pPr>
            <a:r>
              <a:rPr lang="ja-JP" altLang="en-US"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家族の負担を理解し、経過の説明ができ、不安を</a:t>
            </a:r>
            <a:r>
              <a:rPr lang="ja-JP" altLang="en-US" sz="2200" b="1" dirty="0" smtClean="0">
                <a:latin typeface="Meiryo UI" pitchFamily="50" charset="-128"/>
                <a:ea typeface="Meiryo UI" pitchFamily="50" charset="-128"/>
                <a:cs typeface="Meiryo UI" pitchFamily="50" charset="-128"/>
              </a:rPr>
              <a:t>軽減できる</a:t>
            </a:r>
            <a:endParaRPr lang="en-US" altLang="ja-JP" sz="2200" b="1" dirty="0" smtClean="0">
              <a:latin typeface="Meiryo UI" pitchFamily="50" charset="-128"/>
              <a:ea typeface="Meiryo UI" pitchFamily="50" charset="-128"/>
              <a:cs typeface="Meiryo UI" pitchFamily="50" charset="-128"/>
            </a:endParaRPr>
          </a:p>
          <a:p>
            <a:pPr defTabSz="909638" eaLnBrk="1" hangingPunct="1">
              <a:spcBef>
                <a:spcPts val="600"/>
              </a:spcBef>
            </a:pPr>
            <a:r>
              <a:rPr lang="ja-JP" altLang="en-US"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家族に、望まれる対応・すべきでない対応を指導</a:t>
            </a:r>
            <a:r>
              <a:rPr lang="ja-JP" altLang="en-US" sz="2200" b="1" dirty="0" smtClean="0">
                <a:latin typeface="Meiryo UI" pitchFamily="50" charset="-128"/>
                <a:ea typeface="Meiryo UI" pitchFamily="50" charset="-128"/>
                <a:cs typeface="Meiryo UI" pitchFamily="50" charset="-128"/>
              </a:rPr>
              <a:t>できる</a:t>
            </a:r>
            <a:r>
              <a:rPr lang="ja-JP" altLang="en-US" sz="2200" b="1" dirty="0">
                <a:latin typeface="Meiryo UI" pitchFamily="50" charset="-128"/>
                <a:ea typeface="Meiryo UI" pitchFamily="50" charset="-128"/>
                <a:cs typeface="Meiryo UI" pitchFamily="50" charset="-128"/>
              </a:rPr>
              <a:t/>
            </a:r>
            <a:br>
              <a:rPr lang="ja-JP" altLang="en-US" sz="2200" b="1" dirty="0">
                <a:latin typeface="Meiryo UI" pitchFamily="50" charset="-128"/>
                <a:ea typeface="Meiryo UI" pitchFamily="50" charset="-128"/>
                <a:cs typeface="Meiryo UI" pitchFamily="50" charset="-128"/>
              </a:rPr>
            </a:br>
            <a:endParaRPr lang="ja-JP" altLang="en-US" sz="2200" b="1" dirty="0">
              <a:solidFill>
                <a:srgbClr val="5F5F5F"/>
              </a:solidFill>
              <a:latin typeface="Meiryo UI" pitchFamily="50" charset="-128"/>
              <a:ea typeface="Meiryo UI" pitchFamily="50" charset="-128"/>
              <a:cs typeface="Meiryo UI" pitchFamily="50"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4"/>
          <p:cNvSpPr txBox="1">
            <a:spLocks noChangeArrowheads="1"/>
          </p:cNvSpPr>
          <p:nvPr/>
        </p:nvSpPr>
        <p:spPr bwMode="auto">
          <a:xfrm>
            <a:off x="1624013" y="3090254"/>
            <a:ext cx="5880100" cy="63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600" b="1" dirty="0">
                <a:latin typeface="Meiryo UI" pitchFamily="50" charset="-128"/>
                <a:ea typeface="Meiryo UI" pitchFamily="50" charset="-128"/>
                <a:cs typeface="Meiryo UI" pitchFamily="50" charset="-128"/>
              </a:rPr>
              <a:t>かかりつけ医の</a:t>
            </a:r>
            <a:r>
              <a:rPr lang="ja-JP" altLang="en-US" sz="3600" b="1" dirty="0" smtClean="0">
                <a:latin typeface="Meiryo UI" pitchFamily="50" charset="-128"/>
                <a:ea typeface="Meiryo UI" pitchFamily="50" charset="-128"/>
                <a:cs typeface="Meiryo UI" pitchFamily="50" charset="-128"/>
              </a:rPr>
              <a:t>役割</a:t>
            </a:r>
            <a:endParaRPr lang="ja-JP" altLang="en-US" sz="3600" b="1" dirty="0">
              <a:latin typeface="Meiryo UI" pitchFamily="50" charset="-128"/>
              <a:ea typeface="Meiryo UI" pitchFamily="50" charset="-128"/>
              <a:cs typeface="Meiryo UI" pitchFamily="50" charset="-128"/>
            </a:endParaRPr>
          </a:p>
        </p:txBody>
      </p:sp>
      <p:sp>
        <p:nvSpPr>
          <p:cNvPr id="9219" name="Text Box 4"/>
          <p:cNvSpPr txBox="1">
            <a:spLocks noChangeArrowheads="1"/>
          </p:cNvSpPr>
          <p:nvPr/>
        </p:nvSpPr>
        <p:spPr bwMode="auto">
          <a:xfrm>
            <a:off x="3244850" y="2211137"/>
            <a:ext cx="2679700" cy="5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800" b="1">
                <a:latin typeface="Meiryo UI" pitchFamily="50" charset="-128"/>
                <a:ea typeface="Meiryo UI" pitchFamily="50" charset="-128"/>
                <a:cs typeface="Meiryo UI" pitchFamily="50" charset="-128"/>
              </a:rPr>
              <a:t>［</a:t>
            </a:r>
            <a:r>
              <a:rPr lang="en-US" altLang="ja-JP" sz="2800" b="1">
                <a:latin typeface="Meiryo UI" pitchFamily="50" charset="-128"/>
                <a:ea typeface="Meiryo UI" pitchFamily="50" charset="-128"/>
                <a:cs typeface="Meiryo UI" pitchFamily="50" charset="-128"/>
              </a:rPr>
              <a:t>DVD-1</a:t>
            </a:r>
            <a:r>
              <a:rPr lang="ja-JP" altLang="en-US" sz="2800" b="1">
                <a:latin typeface="Meiryo UI" pitchFamily="50" charset="-128"/>
                <a:ea typeface="Meiryo UI" pitchFamily="50" charset="-128"/>
                <a:cs typeface="Meiryo UI" pitchFamily="50" charset="-128"/>
              </a:rPr>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idx="4294967295"/>
          </p:nvPr>
        </p:nvSpPr>
        <p:spPr>
          <a:xfrm>
            <a:off x="838200" y="1340541"/>
            <a:ext cx="7709452" cy="4705350"/>
          </a:xfrm>
        </p:spPr>
        <p:txBody>
          <a:bodyPr/>
          <a:lstStyle/>
          <a:p>
            <a:pPr algn="l">
              <a:lnSpc>
                <a:spcPct val="105000"/>
              </a:lnSpc>
              <a:tabLst>
                <a:tab pos="95250" algn="l"/>
                <a:tab pos="2095500" algn="l"/>
              </a:tabLst>
            </a:pPr>
            <a:r>
              <a:rPr lang="en-US" altLang="ja-JP" sz="2200" b="1" dirty="0" smtClean="0">
                <a:solidFill>
                  <a:schemeClr val="tx1"/>
                </a:solidFill>
                <a:latin typeface="Meiryo UI" pitchFamily="50" charset="-128"/>
                <a:ea typeface="Meiryo UI" pitchFamily="50" charset="-128"/>
                <a:cs typeface="Meiryo UI" pitchFamily="50" charset="-128"/>
              </a:rPr>
              <a:t>	</a:t>
            </a:r>
            <a:br>
              <a:rPr lang="en-US" altLang="ja-JP" sz="2200" b="1" dirty="0" smtClean="0">
                <a:solidFill>
                  <a:schemeClr val="tx1"/>
                </a:solidFill>
                <a:latin typeface="Meiryo UI" pitchFamily="50" charset="-128"/>
                <a:ea typeface="Meiryo UI" pitchFamily="50" charset="-128"/>
                <a:cs typeface="Meiryo UI" pitchFamily="50" charset="-128"/>
              </a:rPr>
            </a:br>
            <a:r>
              <a:rPr lang="ja-JP" altLang="en-US" sz="2500" b="1" dirty="0" smtClean="0">
                <a:solidFill>
                  <a:schemeClr val="tx1"/>
                </a:solidFill>
                <a:latin typeface="Meiryo UI" pitchFamily="50" charset="-128"/>
                <a:ea typeface="Meiryo UI" pitchFamily="50" charset="-128"/>
                <a:cs typeface="Meiryo UI" pitchFamily="50" charset="-128"/>
              </a:rPr>
              <a:t>１．開業医に対する昔からの名称</a:t>
            </a:r>
            <a:br>
              <a:rPr lang="ja-JP" altLang="en-US" sz="2500" b="1" dirty="0" smtClean="0">
                <a:solidFill>
                  <a:schemeClr val="tx1"/>
                </a:solidFill>
                <a:latin typeface="Meiryo UI" pitchFamily="50" charset="-128"/>
                <a:ea typeface="Meiryo UI" pitchFamily="50" charset="-128"/>
                <a:cs typeface="Meiryo UI" pitchFamily="50" charset="-128"/>
              </a:rPr>
            </a:br>
            <a:r>
              <a:rPr lang="ja-JP" altLang="en-US" sz="2500" b="1" dirty="0" smtClean="0">
                <a:solidFill>
                  <a:schemeClr val="tx1"/>
                </a:solidFill>
                <a:latin typeface="Meiryo UI" pitchFamily="50" charset="-128"/>
                <a:ea typeface="Meiryo UI" pitchFamily="50" charset="-128"/>
                <a:cs typeface="Meiryo UI" pitchFamily="50" charset="-128"/>
              </a:rPr>
              <a:t>     </a:t>
            </a:r>
            <a:r>
              <a:rPr lang="ja-JP" altLang="en-US" sz="2000" b="1" dirty="0" smtClean="0">
                <a:solidFill>
                  <a:schemeClr val="tx1"/>
                </a:solidFill>
                <a:latin typeface="Meiryo UI" pitchFamily="50" charset="-128"/>
                <a:ea typeface="Meiryo UI" pitchFamily="50" charset="-128"/>
                <a:cs typeface="Meiryo UI" pitchFamily="50" charset="-128"/>
              </a:rPr>
              <a:t>（患者サイドからのネーミング）</a:t>
            </a:r>
            <a:br>
              <a:rPr lang="ja-JP" altLang="en-US" sz="2000" b="1" dirty="0" smtClean="0">
                <a:solidFill>
                  <a:schemeClr val="tx1"/>
                </a:solidFill>
                <a:latin typeface="Meiryo UI" pitchFamily="50" charset="-128"/>
                <a:ea typeface="Meiryo UI" pitchFamily="50" charset="-128"/>
                <a:cs typeface="Meiryo UI" pitchFamily="50" charset="-128"/>
              </a:rPr>
            </a:br>
            <a:r>
              <a:rPr lang="ja-JP" altLang="en-US" sz="900" b="1" dirty="0" smtClean="0">
                <a:solidFill>
                  <a:schemeClr val="tx1"/>
                </a:solidFill>
                <a:latin typeface="Meiryo UI" pitchFamily="50" charset="-128"/>
                <a:ea typeface="Meiryo UI" pitchFamily="50" charset="-128"/>
                <a:cs typeface="Meiryo UI" pitchFamily="50" charset="-128"/>
              </a:rPr>
              <a:t/>
            </a:r>
            <a:br>
              <a:rPr lang="ja-JP" altLang="en-US" sz="900" b="1" dirty="0" smtClean="0">
                <a:solidFill>
                  <a:schemeClr val="tx1"/>
                </a:solidFill>
                <a:latin typeface="Meiryo UI" pitchFamily="50" charset="-128"/>
                <a:ea typeface="Meiryo UI" pitchFamily="50" charset="-128"/>
                <a:cs typeface="Meiryo UI" pitchFamily="50" charset="-128"/>
              </a:rPr>
            </a:br>
            <a:r>
              <a:rPr lang="ja-JP" altLang="en-US" sz="2500" b="1" dirty="0" smtClean="0">
                <a:solidFill>
                  <a:schemeClr val="tx1"/>
                </a:solidFill>
                <a:latin typeface="Meiryo UI" pitchFamily="50" charset="-128"/>
                <a:ea typeface="Meiryo UI" pitchFamily="50" charset="-128"/>
                <a:cs typeface="Meiryo UI" pitchFamily="50" charset="-128"/>
              </a:rPr>
              <a:t>２．患者さんが選ぶ医師</a:t>
            </a:r>
            <a:r>
              <a:rPr lang="ja-JP" altLang="en-US" sz="2600" b="1" dirty="0" smtClean="0">
                <a:solidFill>
                  <a:schemeClr val="tx1"/>
                </a:solidFill>
                <a:latin typeface="Meiryo UI" pitchFamily="50" charset="-128"/>
                <a:ea typeface="Meiryo UI" pitchFamily="50" charset="-128"/>
                <a:cs typeface="Meiryo UI" pitchFamily="50" charset="-128"/>
              </a:rPr>
              <a:t/>
            </a:r>
            <a:br>
              <a:rPr lang="ja-JP" altLang="en-US" sz="2600" b="1" dirty="0" smtClean="0">
                <a:solidFill>
                  <a:schemeClr val="tx1"/>
                </a:solidFill>
                <a:latin typeface="Meiryo UI" pitchFamily="50" charset="-128"/>
                <a:ea typeface="Meiryo UI" pitchFamily="50" charset="-128"/>
                <a:cs typeface="Meiryo UI" pitchFamily="50" charset="-128"/>
              </a:rPr>
            </a:br>
            <a:r>
              <a:rPr lang="ja-JP" altLang="en-US" sz="900" b="1" dirty="0" smtClean="0">
                <a:solidFill>
                  <a:schemeClr val="tx1"/>
                </a:solidFill>
                <a:latin typeface="Meiryo UI" pitchFamily="50" charset="-128"/>
                <a:ea typeface="Meiryo UI" pitchFamily="50" charset="-128"/>
                <a:cs typeface="Meiryo UI" pitchFamily="50" charset="-128"/>
              </a:rPr>
              <a:t/>
            </a:r>
            <a:br>
              <a:rPr lang="ja-JP" altLang="en-US" sz="900" b="1" dirty="0" smtClean="0">
                <a:solidFill>
                  <a:schemeClr val="tx1"/>
                </a:solidFill>
                <a:latin typeface="Meiryo UI" pitchFamily="50" charset="-128"/>
                <a:ea typeface="Meiryo UI" pitchFamily="50" charset="-128"/>
                <a:cs typeface="Meiryo UI" pitchFamily="50" charset="-128"/>
              </a:rPr>
            </a:br>
            <a:r>
              <a:rPr lang="ja-JP" altLang="en-US" sz="2500" b="1" dirty="0" smtClean="0">
                <a:solidFill>
                  <a:schemeClr val="tx1"/>
                </a:solidFill>
                <a:latin typeface="Meiryo UI" pitchFamily="50" charset="-128"/>
                <a:ea typeface="Meiryo UI" pitchFamily="50" charset="-128"/>
                <a:cs typeface="Meiryo UI" pitchFamily="50" charset="-128"/>
              </a:rPr>
              <a:t>３．患者さんの生活を支える医師</a:t>
            </a:r>
            <a:r>
              <a:rPr lang="ja-JP" altLang="en-US" sz="2600" b="1" dirty="0" smtClean="0">
                <a:solidFill>
                  <a:schemeClr val="tx1"/>
                </a:solidFill>
                <a:latin typeface="Meiryo UI" pitchFamily="50" charset="-128"/>
                <a:ea typeface="Meiryo UI" pitchFamily="50" charset="-128"/>
                <a:cs typeface="Meiryo UI" pitchFamily="50" charset="-128"/>
              </a:rPr>
              <a:t/>
            </a:r>
            <a:br>
              <a:rPr lang="ja-JP" altLang="en-US" sz="2600" b="1" dirty="0" smtClean="0">
                <a:solidFill>
                  <a:schemeClr val="tx1"/>
                </a:solidFill>
                <a:latin typeface="Meiryo UI" pitchFamily="50" charset="-128"/>
                <a:ea typeface="Meiryo UI" pitchFamily="50" charset="-128"/>
                <a:cs typeface="Meiryo UI" pitchFamily="50" charset="-128"/>
              </a:rPr>
            </a:br>
            <a:r>
              <a:rPr lang="ja-JP" altLang="en-US" sz="900" b="1" dirty="0" smtClean="0">
                <a:solidFill>
                  <a:schemeClr val="tx1"/>
                </a:solidFill>
                <a:latin typeface="Meiryo UI" pitchFamily="50" charset="-128"/>
                <a:ea typeface="Meiryo UI" pitchFamily="50" charset="-128"/>
                <a:cs typeface="Meiryo UI" pitchFamily="50" charset="-128"/>
              </a:rPr>
              <a:t/>
            </a:r>
            <a:br>
              <a:rPr lang="ja-JP" altLang="en-US" sz="900" b="1" dirty="0" smtClean="0">
                <a:solidFill>
                  <a:schemeClr val="tx1"/>
                </a:solidFill>
                <a:latin typeface="Meiryo UI" pitchFamily="50" charset="-128"/>
                <a:ea typeface="Meiryo UI" pitchFamily="50" charset="-128"/>
                <a:cs typeface="Meiryo UI" pitchFamily="50" charset="-128"/>
              </a:rPr>
            </a:br>
            <a:r>
              <a:rPr lang="ja-JP" altLang="en-US" sz="2500" b="1" dirty="0" smtClean="0">
                <a:solidFill>
                  <a:schemeClr val="tx1"/>
                </a:solidFill>
                <a:latin typeface="Meiryo UI" pitchFamily="50" charset="-128"/>
                <a:ea typeface="Meiryo UI" pitchFamily="50" charset="-128"/>
                <a:cs typeface="Meiryo UI" pitchFamily="50" charset="-128"/>
              </a:rPr>
              <a:t>４．プライマリ</a:t>
            </a:r>
            <a:r>
              <a:rPr lang="en-US" altLang="ja-JP" sz="2500" b="1" dirty="0" smtClean="0">
                <a:solidFill>
                  <a:schemeClr val="tx1"/>
                </a:solidFill>
                <a:latin typeface="Meiryo UI" pitchFamily="50" charset="-128"/>
                <a:ea typeface="Meiryo UI" pitchFamily="50" charset="-128"/>
                <a:cs typeface="Meiryo UI" pitchFamily="50" charset="-128"/>
              </a:rPr>
              <a:t>･</a:t>
            </a:r>
            <a:r>
              <a:rPr lang="ja-JP" altLang="en-US" sz="2500" b="1" dirty="0" smtClean="0">
                <a:solidFill>
                  <a:schemeClr val="tx1"/>
                </a:solidFill>
                <a:latin typeface="Meiryo UI" pitchFamily="50" charset="-128"/>
                <a:ea typeface="Meiryo UI" pitchFamily="50" charset="-128"/>
                <a:cs typeface="Meiryo UI" pitchFamily="50" charset="-128"/>
              </a:rPr>
              <a:t>ケア医、家庭医、</a:t>
            </a:r>
            <a:r>
              <a:rPr lang="en-US" altLang="ja-JP" sz="2500" b="1" dirty="0" smtClean="0">
                <a:solidFill>
                  <a:schemeClr val="tx1"/>
                </a:solidFill>
                <a:latin typeface="Meiryo UI" pitchFamily="50" charset="-128"/>
                <a:ea typeface="Meiryo UI" pitchFamily="50" charset="-128"/>
                <a:cs typeface="Meiryo UI" pitchFamily="50" charset="-128"/>
              </a:rPr>
              <a:t>GP</a:t>
            </a:r>
            <a:r>
              <a:rPr lang="ja-JP" altLang="en-US" sz="2500" b="1" dirty="0" smtClean="0">
                <a:solidFill>
                  <a:schemeClr val="tx1"/>
                </a:solidFill>
                <a:latin typeface="Meiryo UI" pitchFamily="50" charset="-128"/>
                <a:ea typeface="Meiryo UI" pitchFamily="50" charset="-128"/>
                <a:cs typeface="Meiryo UI" pitchFamily="50" charset="-128"/>
              </a:rPr>
              <a:t>と機能面では同じ</a:t>
            </a:r>
            <a:r>
              <a:rPr lang="ja-JP" altLang="en-US" sz="2600" b="1" dirty="0" smtClean="0">
                <a:solidFill>
                  <a:schemeClr val="tx1"/>
                </a:solidFill>
                <a:latin typeface="Meiryo UI" pitchFamily="50" charset="-128"/>
                <a:ea typeface="Meiryo UI" pitchFamily="50" charset="-128"/>
                <a:cs typeface="Meiryo UI" pitchFamily="50" charset="-128"/>
              </a:rPr>
              <a:t/>
            </a:r>
            <a:br>
              <a:rPr lang="ja-JP" altLang="en-US" sz="2600" b="1" dirty="0" smtClean="0">
                <a:solidFill>
                  <a:schemeClr val="tx1"/>
                </a:solidFill>
                <a:latin typeface="Meiryo UI" pitchFamily="50" charset="-128"/>
                <a:ea typeface="Meiryo UI" pitchFamily="50" charset="-128"/>
                <a:cs typeface="Meiryo UI" pitchFamily="50" charset="-128"/>
              </a:rPr>
            </a:br>
            <a:r>
              <a:rPr lang="ja-JP" altLang="en-US" sz="900" b="1" dirty="0" smtClean="0">
                <a:solidFill>
                  <a:schemeClr val="tx1"/>
                </a:solidFill>
                <a:latin typeface="Meiryo UI" pitchFamily="50" charset="-128"/>
                <a:ea typeface="Meiryo UI" pitchFamily="50" charset="-128"/>
                <a:cs typeface="Meiryo UI" pitchFamily="50" charset="-128"/>
              </a:rPr>
              <a:t/>
            </a:r>
            <a:br>
              <a:rPr lang="ja-JP" altLang="en-US" sz="900" b="1" dirty="0" smtClean="0">
                <a:solidFill>
                  <a:schemeClr val="tx1"/>
                </a:solidFill>
                <a:latin typeface="Meiryo UI" pitchFamily="50" charset="-128"/>
                <a:ea typeface="Meiryo UI" pitchFamily="50" charset="-128"/>
                <a:cs typeface="Meiryo UI" pitchFamily="50" charset="-128"/>
              </a:rPr>
            </a:br>
            <a:r>
              <a:rPr lang="ja-JP" altLang="en-US" sz="2500" b="1" dirty="0" smtClean="0">
                <a:solidFill>
                  <a:schemeClr val="tx1"/>
                </a:solidFill>
                <a:latin typeface="Meiryo UI" pitchFamily="50" charset="-128"/>
                <a:ea typeface="Meiryo UI" pitchFamily="50" charset="-128"/>
                <a:cs typeface="Meiryo UI" pitchFamily="50" charset="-128"/>
              </a:rPr>
              <a:t>５．専門的医療を柱として、一般的医療にも対応</a:t>
            </a:r>
            <a:r>
              <a:rPr lang="ja-JP" altLang="en-US" sz="2600" b="1" dirty="0" smtClean="0">
                <a:solidFill>
                  <a:schemeClr val="tx1"/>
                </a:solidFill>
                <a:latin typeface="Meiryo UI" pitchFamily="50" charset="-128"/>
                <a:ea typeface="Meiryo UI" pitchFamily="50" charset="-128"/>
                <a:cs typeface="Meiryo UI" pitchFamily="50" charset="-128"/>
              </a:rPr>
              <a:t/>
            </a:r>
            <a:br>
              <a:rPr lang="ja-JP" altLang="en-US" sz="2600" b="1" dirty="0" smtClean="0">
                <a:solidFill>
                  <a:schemeClr val="tx1"/>
                </a:solidFill>
                <a:latin typeface="Meiryo UI" pitchFamily="50" charset="-128"/>
                <a:ea typeface="Meiryo UI" pitchFamily="50" charset="-128"/>
                <a:cs typeface="Meiryo UI" pitchFamily="50" charset="-128"/>
              </a:rPr>
            </a:br>
            <a:r>
              <a:rPr lang="ja-JP" altLang="en-US" sz="900" b="1" dirty="0" smtClean="0">
                <a:solidFill>
                  <a:schemeClr val="tx1"/>
                </a:solidFill>
                <a:latin typeface="Meiryo UI" pitchFamily="50" charset="-128"/>
                <a:ea typeface="Meiryo UI" pitchFamily="50" charset="-128"/>
                <a:cs typeface="Meiryo UI" pitchFamily="50" charset="-128"/>
              </a:rPr>
              <a:t/>
            </a:r>
            <a:br>
              <a:rPr lang="ja-JP" altLang="en-US" sz="900" b="1" dirty="0" smtClean="0">
                <a:solidFill>
                  <a:schemeClr val="tx1"/>
                </a:solidFill>
                <a:latin typeface="Meiryo UI" pitchFamily="50" charset="-128"/>
                <a:ea typeface="Meiryo UI" pitchFamily="50" charset="-128"/>
                <a:cs typeface="Meiryo UI" pitchFamily="50" charset="-128"/>
              </a:rPr>
            </a:br>
            <a:r>
              <a:rPr lang="ja-JP" altLang="en-US" sz="2500" b="1" dirty="0" smtClean="0">
                <a:solidFill>
                  <a:schemeClr val="tx1"/>
                </a:solidFill>
                <a:latin typeface="Meiryo UI" pitchFamily="50" charset="-128"/>
                <a:ea typeface="Meiryo UI" pitchFamily="50" charset="-128"/>
                <a:cs typeface="Meiryo UI" pitchFamily="50" charset="-128"/>
              </a:rPr>
              <a:t>６．様々なタイプのかかりつけ医が存在</a:t>
            </a:r>
            <a:br>
              <a:rPr lang="ja-JP" altLang="en-US" sz="2500" b="1" dirty="0" smtClean="0">
                <a:solidFill>
                  <a:schemeClr val="tx1"/>
                </a:solidFill>
                <a:latin typeface="Meiryo UI" pitchFamily="50" charset="-128"/>
                <a:ea typeface="Meiryo UI" pitchFamily="50" charset="-128"/>
                <a:cs typeface="Meiryo UI" pitchFamily="50" charset="-128"/>
              </a:rPr>
            </a:br>
            <a:r>
              <a:rPr lang="ja-JP" altLang="en-US" sz="2500" b="1" dirty="0" smtClean="0">
                <a:solidFill>
                  <a:schemeClr val="tx1"/>
                </a:solidFill>
                <a:latin typeface="Meiryo UI" pitchFamily="50" charset="-128"/>
                <a:ea typeface="Meiryo UI" pitchFamily="50" charset="-128"/>
                <a:cs typeface="Meiryo UI" pitchFamily="50" charset="-128"/>
              </a:rPr>
              <a:t>     </a:t>
            </a:r>
            <a:r>
              <a:rPr lang="ja-JP" altLang="en-US" sz="2000" b="1" dirty="0" smtClean="0">
                <a:solidFill>
                  <a:schemeClr val="tx1"/>
                </a:solidFill>
                <a:latin typeface="Meiryo UI" pitchFamily="50" charset="-128"/>
                <a:ea typeface="Meiryo UI" pitchFamily="50" charset="-128"/>
                <a:cs typeface="Meiryo UI" pitchFamily="50" charset="-128"/>
              </a:rPr>
              <a:t>（開業環境、専門科 など）</a:t>
            </a:r>
            <a:r>
              <a:rPr lang="en-US" altLang="ja-JP" sz="2500" b="1" dirty="0" smtClean="0">
                <a:solidFill>
                  <a:schemeClr val="tx1"/>
                </a:solidFill>
                <a:latin typeface="Meiryo UI" pitchFamily="50" charset="-128"/>
                <a:ea typeface="Meiryo UI" pitchFamily="50" charset="-128"/>
                <a:cs typeface="Meiryo UI" pitchFamily="50" charset="-128"/>
              </a:rPr>
              <a:t>	</a:t>
            </a:r>
            <a:r>
              <a:rPr lang="en-US" altLang="ja-JP" sz="2200" b="1" dirty="0" smtClean="0">
                <a:solidFill>
                  <a:schemeClr val="tx1"/>
                </a:solidFill>
                <a:latin typeface="Meiryo UI" pitchFamily="50" charset="-128"/>
                <a:ea typeface="Meiryo UI" pitchFamily="50" charset="-128"/>
                <a:cs typeface="Meiryo UI" pitchFamily="50" charset="-128"/>
              </a:rPr>
              <a:t/>
            </a:r>
            <a:br>
              <a:rPr lang="en-US" altLang="ja-JP" sz="2200" b="1" dirty="0" smtClean="0">
                <a:solidFill>
                  <a:schemeClr val="tx1"/>
                </a:solidFill>
                <a:latin typeface="Meiryo UI" pitchFamily="50" charset="-128"/>
                <a:ea typeface="Meiryo UI" pitchFamily="50" charset="-128"/>
                <a:cs typeface="Meiryo UI" pitchFamily="50" charset="-128"/>
              </a:rPr>
            </a:br>
            <a:endParaRPr lang="en-US" altLang="ja-JP" sz="2600" b="1" dirty="0" smtClean="0">
              <a:solidFill>
                <a:schemeClr val="tx1"/>
              </a:solidFill>
              <a:latin typeface="Meiryo UI" pitchFamily="50" charset="-128"/>
              <a:ea typeface="Meiryo UI" pitchFamily="50" charset="-128"/>
              <a:cs typeface="Meiryo UI" pitchFamily="50" charset="-128"/>
            </a:endParaRPr>
          </a:p>
        </p:txBody>
      </p:sp>
      <p:sp>
        <p:nvSpPr>
          <p:cNvPr id="6147" name="Text Box 3"/>
          <p:cNvSpPr txBox="1">
            <a:spLocks noChangeArrowheads="1"/>
          </p:cNvSpPr>
          <p:nvPr/>
        </p:nvSpPr>
        <p:spPr bwMode="auto">
          <a:xfrm>
            <a:off x="912813" y="338138"/>
            <a:ext cx="72596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a:spcBef>
                <a:spcPct val="50000"/>
              </a:spcBef>
            </a:pPr>
            <a:r>
              <a:rPr lang="ja-JP" altLang="en-US" sz="3200" b="1">
                <a:latin typeface="Meiryo UI" pitchFamily="50" charset="-128"/>
                <a:ea typeface="Meiryo UI" pitchFamily="50" charset="-128"/>
                <a:cs typeface="Meiryo UI" pitchFamily="50" charset="-128"/>
              </a:rPr>
              <a:t>かかりつけ医とは</a:t>
            </a:r>
          </a:p>
        </p:txBody>
      </p:sp>
      <p:sp>
        <p:nvSpPr>
          <p:cNvPr id="6148" name="Rectangle 3"/>
          <p:cNvSpPr>
            <a:spLocks noChangeArrowheads="1"/>
          </p:cNvSpPr>
          <p:nvPr/>
        </p:nvSpPr>
        <p:spPr bwMode="auto">
          <a:xfrm>
            <a:off x="279400" y="9826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6" name="Text Box 5"/>
          <p:cNvSpPr txBox="1">
            <a:spLocks noChangeArrowheads="1"/>
          </p:cNvSpPr>
          <p:nvPr/>
        </p:nvSpPr>
        <p:spPr bwMode="auto">
          <a:xfrm>
            <a:off x="0" y="0"/>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-1</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p:cNvSpPr>
            <a:spLocks noChangeArrowheads="1"/>
          </p:cNvSpPr>
          <p:nvPr/>
        </p:nvSpPr>
        <p:spPr bwMode="auto">
          <a:xfrm>
            <a:off x="824706" y="1706631"/>
            <a:ext cx="7654926" cy="2914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457200" indent="-457200">
              <a:lnSpc>
                <a:spcPct val="110000"/>
              </a:lnSpc>
              <a:spcBef>
                <a:spcPts val="600"/>
              </a:spcBef>
              <a:buFontTx/>
              <a:buAutoNum type="arabicDbPeriod"/>
            </a:pPr>
            <a:r>
              <a:rPr lang="ja-JP" altLang="en-US" sz="2400" b="1" dirty="0">
                <a:latin typeface="Meiryo UI" pitchFamily="50" charset="-128"/>
                <a:ea typeface="Meiryo UI" pitchFamily="50" charset="-128"/>
                <a:cs typeface="Meiryo UI" pitchFamily="50" charset="-128"/>
              </a:rPr>
              <a:t>身近であること（住み慣れた地域）</a:t>
            </a:r>
          </a:p>
          <a:p>
            <a:pPr marL="457200" indent="-457200">
              <a:lnSpc>
                <a:spcPct val="110000"/>
              </a:lnSpc>
              <a:spcBef>
                <a:spcPts val="600"/>
              </a:spcBef>
              <a:buFontTx/>
              <a:buAutoNum type="arabicDbPeriod"/>
            </a:pPr>
            <a:r>
              <a:rPr lang="ja-JP" altLang="en-US" sz="2400" b="1" dirty="0">
                <a:latin typeface="Meiryo UI" pitchFamily="50" charset="-128"/>
                <a:ea typeface="Meiryo UI" pitchFamily="50" charset="-128"/>
                <a:cs typeface="Meiryo UI" pitchFamily="50" charset="-128"/>
              </a:rPr>
              <a:t>いつでも対応してくれる（休日、時間外）</a:t>
            </a:r>
            <a:r>
              <a:rPr lang="en-US" altLang="ja-JP" sz="2400" b="1" dirty="0" smtClean="0">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 相談</a:t>
            </a:r>
            <a:r>
              <a:rPr lang="ja-JP" altLang="en-US" sz="2400" b="1" dirty="0">
                <a:latin typeface="Meiryo UI" pitchFamily="50" charset="-128"/>
                <a:ea typeface="Meiryo UI" pitchFamily="50" charset="-128"/>
                <a:cs typeface="Meiryo UI" pitchFamily="50" charset="-128"/>
              </a:rPr>
              <a:t>機能</a:t>
            </a:r>
          </a:p>
          <a:p>
            <a:pPr marL="457200" indent="-457200">
              <a:lnSpc>
                <a:spcPct val="110000"/>
              </a:lnSpc>
              <a:spcBef>
                <a:spcPts val="600"/>
              </a:spcBef>
            </a:pPr>
            <a:r>
              <a:rPr lang="ja-JP" altLang="en-US" sz="2400" b="1" dirty="0">
                <a:latin typeface="Meiryo UI" pitchFamily="50" charset="-128"/>
                <a:ea typeface="Meiryo UI" pitchFamily="50" charset="-128"/>
                <a:cs typeface="Meiryo UI" pitchFamily="50" charset="-128"/>
              </a:rPr>
              <a:t>３．わかり易く十分な説明（治療法、病気）</a:t>
            </a:r>
            <a:r>
              <a:rPr lang="en-US" altLang="ja-JP" sz="2400" b="1" dirty="0">
                <a:latin typeface="Meiryo UI" pitchFamily="50" charset="-128"/>
                <a:ea typeface="Meiryo UI" pitchFamily="50" charset="-128"/>
                <a:cs typeface="Meiryo UI" pitchFamily="50" charset="-128"/>
              </a:rPr>
              <a:t> </a:t>
            </a:r>
          </a:p>
          <a:p>
            <a:pPr marL="457200" indent="-457200">
              <a:lnSpc>
                <a:spcPct val="110000"/>
              </a:lnSpc>
              <a:spcBef>
                <a:spcPts val="600"/>
              </a:spcBef>
            </a:pPr>
            <a:r>
              <a:rPr lang="ja-JP" altLang="en-US" sz="2400" b="1" dirty="0">
                <a:latin typeface="Meiryo UI" pitchFamily="50" charset="-128"/>
                <a:ea typeface="Meiryo UI" pitchFamily="50" charset="-128"/>
                <a:cs typeface="Meiryo UI" pitchFamily="50" charset="-128"/>
              </a:rPr>
              <a:t>４．適切な紹介機能（医療連携）</a:t>
            </a:r>
            <a:r>
              <a:rPr lang="ja-JP" altLang="en-US" sz="2400" b="1" dirty="0" smtClean="0">
                <a:latin typeface="Meiryo UI" pitchFamily="50" charset="-128"/>
                <a:ea typeface="Meiryo UI" pitchFamily="50" charset="-128"/>
                <a:cs typeface="Meiryo UI" pitchFamily="50" charset="-128"/>
              </a:rPr>
              <a:t>⇒ ふりわけ</a:t>
            </a:r>
            <a:r>
              <a:rPr lang="ja-JP" altLang="en-US" sz="2400" b="1" dirty="0">
                <a:latin typeface="Meiryo UI" pitchFamily="50" charset="-128"/>
                <a:ea typeface="Meiryo UI" pitchFamily="50" charset="-128"/>
                <a:cs typeface="Meiryo UI" pitchFamily="50" charset="-128"/>
              </a:rPr>
              <a:t>機能</a:t>
            </a:r>
            <a:endParaRPr lang="en-US" altLang="ja-JP" sz="2400" b="1" dirty="0">
              <a:latin typeface="Meiryo UI" pitchFamily="50" charset="-128"/>
              <a:ea typeface="Meiryo UI" pitchFamily="50" charset="-128"/>
              <a:cs typeface="Meiryo UI" pitchFamily="50" charset="-128"/>
            </a:endParaRPr>
          </a:p>
          <a:p>
            <a:pPr marL="457200" indent="-457200">
              <a:lnSpc>
                <a:spcPct val="110000"/>
              </a:lnSpc>
              <a:spcBef>
                <a:spcPts val="600"/>
              </a:spcBef>
            </a:pPr>
            <a:r>
              <a:rPr lang="ja-JP" altLang="en-US" sz="2400" b="1" dirty="0">
                <a:latin typeface="Meiryo UI" pitchFamily="50" charset="-128"/>
                <a:ea typeface="Meiryo UI" pitchFamily="50" charset="-128"/>
                <a:cs typeface="Meiryo UI" pitchFamily="50" charset="-128"/>
              </a:rPr>
              <a:t>５．在宅医療の実践</a:t>
            </a:r>
            <a:endParaRPr lang="en-US" altLang="ja-JP" sz="2400" b="1" dirty="0">
              <a:latin typeface="Meiryo UI" pitchFamily="50" charset="-128"/>
              <a:ea typeface="Meiryo UI" pitchFamily="50" charset="-128"/>
              <a:cs typeface="Meiryo UI" pitchFamily="50" charset="-128"/>
            </a:endParaRPr>
          </a:p>
          <a:p>
            <a:pPr marL="457200" indent="-457200">
              <a:lnSpc>
                <a:spcPct val="110000"/>
              </a:lnSpc>
              <a:spcBef>
                <a:spcPts val="600"/>
              </a:spcBef>
            </a:pPr>
            <a:r>
              <a:rPr lang="ja-JP" altLang="en-US" sz="2400" b="1" dirty="0">
                <a:latin typeface="Meiryo UI" pitchFamily="50" charset="-128"/>
                <a:ea typeface="Meiryo UI" pitchFamily="50" charset="-128"/>
                <a:cs typeface="Meiryo UI" pitchFamily="50" charset="-128"/>
              </a:rPr>
              <a:t>６．医療レベルが適正な水準を保っていること  </a:t>
            </a:r>
            <a:endParaRPr lang="ja-JP" altLang="en-US" sz="2400" b="1" dirty="0">
              <a:effectLst>
                <a:outerShdw blurRad="38100" dist="38100" dir="2700000" algn="tl">
                  <a:srgbClr val="FFFFFF"/>
                </a:outerShdw>
              </a:effectLst>
              <a:latin typeface="Meiryo UI" pitchFamily="50" charset="-128"/>
              <a:ea typeface="Meiryo UI" pitchFamily="50" charset="-128"/>
              <a:cs typeface="Meiryo UI" pitchFamily="50" charset="-128"/>
            </a:endParaRPr>
          </a:p>
        </p:txBody>
      </p:sp>
      <p:sp>
        <p:nvSpPr>
          <p:cNvPr id="7171" name="Rectangle 4"/>
          <p:cNvSpPr>
            <a:spLocks noChangeArrowheads="1"/>
          </p:cNvSpPr>
          <p:nvPr/>
        </p:nvSpPr>
        <p:spPr bwMode="auto">
          <a:xfrm>
            <a:off x="862012" y="383623"/>
            <a:ext cx="7580312"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ja-JP" altLang="en-US" sz="3200" b="1" dirty="0">
                <a:latin typeface="Meiryo UI" pitchFamily="50" charset="-128"/>
                <a:ea typeface="Meiryo UI" pitchFamily="50" charset="-128"/>
                <a:cs typeface="Meiryo UI" pitchFamily="50" charset="-128"/>
              </a:rPr>
              <a:t>かかりつけ医に対する国民のニーズ</a:t>
            </a:r>
          </a:p>
        </p:txBody>
      </p:sp>
      <p:sp>
        <p:nvSpPr>
          <p:cNvPr id="7172" name="Rectangle 3"/>
          <p:cNvSpPr>
            <a:spLocks noChangeArrowheads="1"/>
          </p:cNvSpPr>
          <p:nvPr/>
        </p:nvSpPr>
        <p:spPr bwMode="auto">
          <a:xfrm>
            <a:off x="279400" y="1019107"/>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7173" name="正方形/長方形 1"/>
          <p:cNvSpPr>
            <a:spLocks noChangeArrowheads="1"/>
          </p:cNvSpPr>
          <p:nvPr/>
        </p:nvSpPr>
        <p:spPr bwMode="auto">
          <a:xfrm>
            <a:off x="675481" y="4943613"/>
            <a:ext cx="795337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ja-JP" altLang="en-US" sz="2600" b="1" dirty="0">
                <a:solidFill>
                  <a:srgbClr val="FF7C80"/>
                </a:solidFill>
                <a:latin typeface="Meiryo UI" pitchFamily="50" charset="-128"/>
                <a:ea typeface="Meiryo UI" pitchFamily="50" charset="-128"/>
                <a:cs typeface="Meiryo UI" pitchFamily="50" charset="-128"/>
              </a:rPr>
              <a:t>「認知症の専門家ではなくても、</a:t>
            </a:r>
            <a:r>
              <a:rPr lang="ja-JP" altLang="en-US" sz="2600" b="1" dirty="0" smtClean="0">
                <a:solidFill>
                  <a:srgbClr val="FF7C80"/>
                </a:solidFill>
                <a:latin typeface="Meiryo UI" pitchFamily="50" charset="-128"/>
                <a:ea typeface="Meiryo UI" pitchFamily="50" charset="-128"/>
                <a:cs typeface="Meiryo UI" pitchFamily="50" charset="-128"/>
              </a:rPr>
              <a:t>高齢者を</a:t>
            </a:r>
            <a:r>
              <a:rPr lang="ja-JP" altLang="en-US" sz="2600" b="1" dirty="0">
                <a:solidFill>
                  <a:srgbClr val="FF7C80"/>
                </a:solidFill>
                <a:latin typeface="Meiryo UI" pitchFamily="50" charset="-128"/>
                <a:ea typeface="Meiryo UI" pitchFamily="50" charset="-128"/>
                <a:cs typeface="Meiryo UI" pitchFamily="50" charset="-128"/>
              </a:rPr>
              <a:t>診療して</a:t>
            </a:r>
            <a:r>
              <a:rPr lang="ja-JP" altLang="en-US" sz="2600" b="1" dirty="0" smtClean="0">
                <a:solidFill>
                  <a:srgbClr val="FF7C80"/>
                </a:solidFill>
                <a:latin typeface="Meiryo UI" pitchFamily="50" charset="-128"/>
                <a:ea typeface="Meiryo UI" pitchFamily="50" charset="-128"/>
                <a:cs typeface="Meiryo UI" pitchFamily="50" charset="-128"/>
              </a:rPr>
              <a:t>おり、</a:t>
            </a:r>
            <a:endParaRPr lang="en-US" altLang="ja-JP" sz="2600" b="1" dirty="0" smtClean="0">
              <a:solidFill>
                <a:srgbClr val="FF7C80"/>
              </a:solidFill>
              <a:latin typeface="Meiryo UI" pitchFamily="50" charset="-128"/>
              <a:ea typeface="Meiryo UI" pitchFamily="50" charset="-128"/>
              <a:cs typeface="Meiryo UI" pitchFamily="50" charset="-128"/>
            </a:endParaRPr>
          </a:p>
          <a:p>
            <a:r>
              <a:rPr lang="ja-JP" altLang="en-US" sz="2600" b="1" dirty="0" smtClean="0">
                <a:solidFill>
                  <a:srgbClr val="FF7C80"/>
                </a:solidFill>
                <a:latin typeface="Meiryo UI" pitchFamily="50" charset="-128"/>
                <a:ea typeface="Meiryo UI" pitchFamily="50" charset="-128"/>
                <a:cs typeface="Meiryo UI" pitchFamily="50" charset="-128"/>
              </a:rPr>
              <a:t>認知症</a:t>
            </a:r>
            <a:r>
              <a:rPr lang="ja-JP" altLang="en-US" sz="2600" b="1" dirty="0">
                <a:solidFill>
                  <a:srgbClr val="FF7C80"/>
                </a:solidFill>
                <a:latin typeface="Meiryo UI" pitchFamily="50" charset="-128"/>
                <a:ea typeface="Meiryo UI" pitchFamily="50" charset="-128"/>
                <a:cs typeface="Meiryo UI" pitchFamily="50" charset="-128"/>
              </a:rPr>
              <a:t>への対応を</a:t>
            </a:r>
            <a:r>
              <a:rPr lang="ja-JP" altLang="en-US" sz="2600" b="1" dirty="0" smtClean="0">
                <a:solidFill>
                  <a:srgbClr val="FF7C80"/>
                </a:solidFill>
                <a:latin typeface="Meiryo UI" pitchFamily="50" charset="-128"/>
                <a:ea typeface="Meiryo UI" pitchFamily="50" charset="-128"/>
                <a:cs typeface="Meiryo UI" pitchFamily="50" charset="-128"/>
              </a:rPr>
              <a:t>しっかり身</a:t>
            </a:r>
            <a:r>
              <a:rPr lang="ja-JP" altLang="en-US" sz="2600" b="1" dirty="0">
                <a:solidFill>
                  <a:srgbClr val="FF7C80"/>
                </a:solidFill>
                <a:latin typeface="Meiryo UI" pitchFamily="50" charset="-128"/>
                <a:ea typeface="Meiryo UI" pitchFamily="50" charset="-128"/>
                <a:cs typeface="Meiryo UI" pitchFamily="50" charset="-128"/>
              </a:rPr>
              <a:t>に着けたいと思っている」医師</a:t>
            </a:r>
            <a:endParaRPr lang="ja-JP" altLang="en-US" sz="2600" dirty="0">
              <a:latin typeface="Meiryo UI" pitchFamily="50" charset="-128"/>
              <a:ea typeface="Meiryo UI" pitchFamily="50" charset="-128"/>
              <a:cs typeface="Meiryo UI" pitchFamily="50" charset="-128"/>
            </a:endParaRPr>
          </a:p>
        </p:txBody>
      </p:sp>
      <p:sp>
        <p:nvSpPr>
          <p:cNvPr id="7" name="Text Box 5"/>
          <p:cNvSpPr txBox="1">
            <a:spLocks noChangeArrowheads="1"/>
          </p:cNvSpPr>
          <p:nvPr/>
        </p:nvSpPr>
        <p:spPr bwMode="auto">
          <a:xfrm>
            <a:off x="0" y="0"/>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-2</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1665288" y="238125"/>
            <a:ext cx="5916612" cy="39687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lstStyle>
            <a:lvl1pPr defTabSz="436563">
              <a:defRPr kumimoji="1" sz="3600">
                <a:solidFill>
                  <a:schemeClr val="tx1"/>
                </a:solidFill>
                <a:latin typeface="Arial" pitchFamily="34" charset="0"/>
                <a:ea typeface="ＭＳ Ｐゴシック" pitchFamily="50" charset="-128"/>
              </a:defRPr>
            </a:lvl1pPr>
            <a:lvl2pPr marL="114300" indent="342900" defTabSz="436563">
              <a:defRPr kumimoji="1" sz="3600">
                <a:solidFill>
                  <a:schemeClr val="tx1"/>
                </a:solidFill>
                <a:latin typeface="Arial" pitchFamily="34" charset="0"/>
                <a:ea typeface="ＭＳ Ｐゴシック" pitchFamily="50" charset="-128"/>
              </a:defRPr>
            </a:lvl2pPr>
            <a:lvl3pPr marL="571500" indent="342900" defTabSz="436563">
              <a:defRPr kumimoji="1" sz="3600">
                <a:solidFill>
                  <a:schemeClr val="tx1"/>
                </a:solidFill>
                <a:latin typeface="Arial" pitchFamily="34" charset="0"/>
                <a:ea typeface="ＭＳ Ｐゴシック" pitchFamily="50" charset="-128"/>
              </a:defRPr>
            </a:lvl3pPr>
            <a:lvl4pPr marL="1028700" indent="342900" defTabSz="436563">
              <a:defRPr kumimoji="1" sz="3600">
                <a:solidFill>
                  <a:schemeClr val="tx1"/>
                </a:solidFill>
                <a:latin typeface="Arial" pitchFamily="34" charset="0"/>
                <a:ea typeface="ＭＳ Ｐゴシック" pitchFamily="50" charset="-128"/>
              </a:defRPr>
            </a:lvl4pPr>
            <a:lvl5pPr marL="2057400" indent="-228600" defTabSz="436563">
              <a:defRPr kumimoji="1" sz="3600">
                <a:solidFill>
                  <a:schemeClr val="tx1"/>
                </a:solidFill>
                <a:latin typeface="Arial" pitchFamily="34" charset="0"/>
                <a:ea typeface="ＭＳ Ｐゴシック" pitchFamily="50" charset="-128"/>
              </a:defRPr>
            </a:lvl5pPr>
            <a:lvl6pPr marL="2514600" indent="-228600" defTabSz="436563"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436563"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436563"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436563"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a:endParaRPr kumimoji="0" lang="ja-JP" altLang="ja-JP" sz="2800" b="1">
              <a:solidFill>
                <a:schemeClr val="tx2"/>
              </a:solidFill>
              <a:latin typeface="ＭＳ Ｐゴシック" pitchFamily="50" charset="-128"/>
              <a:ea typeface="HG丸ｺﾞｼｯｸM-PRO" pitchFamily="50" charset="-128"/>
            </a:endParaRPr>
          </a:p>
        </p:txBody>
      </p:sp>
      <p:sp>
        <p:nvSpPr>
          <p:cNvPr id="8195" name="Rectangle 4"/>
          <p:cNvSpPr>
            <a:spLocks noGrp="1" noRot="1" noChangeArrowheads="1"/>
          </p:cNvSpPr>
          <p:nvPr>
            <p:ph type="title" idx="4294967295"/>
          </p:nvPr>
        </p:nvSpPr>
        <p:spPr>
          <a:xfrm>
            <a:off x="717550" y="274638"/>
            <a:ext cx="7421563" cy="550862"/>
          </a:xfrm>
        </p:spPr>
        <p:txBody>
          <a:bodyPr/>
          <a:lstStyle/>
          <a:p>
            <a:r>
              <a:rPr kumimoji="0" lang="ja-JP" altLang="en-US" sz="3200" b="1" dirty="0" smtClean="0">
                <a:latin typeface="Meiryo UI" pitchFamily="50" charset="-128"/>
                <a:ea typeface="Meiryo UI" pitchFamily="50" charset="-128"/>
                <a:cs typeface="Meiryo UI" pitchFamily="50" charset="-128"/>
              </a:rPr>
              <a:t>認知症の人と</a:t>
            </a:r>
            <a:r>
              <a:rPr kumimoji="0" lang="ja-JP" altLang="en-US" sz="3200" b="1" dirty="0">
                <a:latin typeface="Meiryo UI" pitchFamily="50" charset="-128"/>
                <a:ea typeface="Meiryo UI" pitchFamily="50" charset="-128"/>
                <a:cs typeface="Meiryo UI" pitchFamily="50" charset="-128"/>
              </a:rPr>
              <a:t>かかりつけ</a:t>
            </a:r>
            <a:r>
              <a:rPr kumimoji="0" lang="ja-JP" altLang="en-US" sz="3200" b="1" dirty="0" smtClean="0">
                <a:latin typeface="Meiryo UI" pitchFamily="50" charset="-128"/>
                <a:ea typeface="Meiryo UI" pitchFamily="50" charset="-128"/>
                <a:cs typeface="Meiryo UI" pitchFamily="50" charset="-128"/>
              </a:rPr>
              <a:t>医</a:t>
            </a:r>
          </a:p>
        </p:txBody>
      </p:sp>
      <p:sp>
        <p:nvSpPr>
          <p:cNvPr id="8196" name="Text Box 5"/>
          <p:cNvSpPr txBox="1">
            <a:spLocks noChangeArrowheads="1"/>
          </p:cNvSpPr>
          <p:nvPr/>
        </p:nvSpPr>
        <p:spPr bwMode="auto">
          <a:xfrm>
            <a:off x="2457450" y="1636713"/>
            <a:ext cx="4889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endParaRPr lang="ja-JP" altLang="ja-JP" sz="2400">
              <a:latin typeface="Times New Roman" pitchFamily="18" charset="0"/>
            </a:endParaRPr>
          </a:p>
        </p:txBody>
      </p:sp>
      <p:sp>
        <p:nvSpPr>
          <p:cNvPr id="8197" name="Text Box 6"/>
          <p:cNvSpPr txBox="1">
            <a:spLocks noChangeArrowheads="1"/>
          </p:cNvSpPr>
          <p:nvPr/>
        </p:nvSpPr>
        <p:spPr bwMode="auto">
          <a:xfrm>
            <a:off x="2533650" y="1579563"/>
            <a:ext cx="488950" cy="9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endParaRPr lang="ja-JP" altLang="ja-JP" sz="2400">
              <a:latin typeface="Times New Roman" pitchFamily="18" charset="0"/>
            </a:endParaRPr>
          </a:p>
        </p:txBody>
      </p:sp>
      <p:sp>
        <p:nvSpPr>
          <p:cNvPr id="8198" name="Rectangle 7"/>
          <p:cNvSpPr>
            <a:spLocks noChangeArrowheads="1"/>
          </p:cNvSpPr>
          <p:nvPr/>
        </p:nvSpPr>
        <p:spPr bwMode="auto">
          <a:xfrm>
            <a:off x="515938" y="1430338"/>
            <a:ext cx="8159750" cy="5022850"/>
          </a:xfrm>
          <a:prstGeom prst="rect">
            <a:avLst/>
          </a:prstGeom>
          <a:noFill/>
          <a:ln w="38100" cap="rnd" algn="ctr">
            <a:solidFill>
              <a:schemeClr val="bg2"/>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200" name="Rectangle 9"/>
          <p:cNvSpPr>
            <a:spLocks noChangeArrowheads="1"/>
          </p:cNvSpPr>
          <p:nvPr/>
        </p:nvSpPr>
        <p:spPr bwMode="auto">
          <a:xfrm>
            <a:off x="838200" y="1628775"/>
            <a:ext cx="2303463" cy="4608513"/>
          </a:xfrm>
          <a:prstGeom prst="rect">
            <a:avLst/>
          </a:prstGeom>
          <a:noFill/>
          <a:ln w="38100" cap="rnd" algn="ctr">
            <a:solidFill>
              <a:srgbClr val="6699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pic>
        <p:nvPicPr>
          <p:cNvPr id="8201" name="Picture 10" descr="MCj0239647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5845175" y="1863725"/>
            <a:ext cx="1223963" cy="133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2" name="Picture 11" descr="MCj0343549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39863" y="1970088"/>
            <a:ext cx="1127125"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3" name="Text Box 12"/>
          <p:cNvSpPr txBox="1">
            <a:spLocks noChangeArrowheads="1"/>
          </p:cNvSpPr>
          <p:nvPr/>
        </p:nvSpPr>
        <p:spPr bwMode="auto">
          <a:xfrm>
            <a:off x="1149350" y="3038475"/>
            <a:ext cx="1728788" cy="86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a:lnSpc>
                <a:spcPct val="105000"/>
              </a:lnSpc>
            </a:pPr>
            <a:r>
              <a:rPr lang="ja-JP" altLang="en-US" sz="1600" b="1">
                <a:latin typeface="Meiryo UI" pitchFamily="50" charset="-128"/>
                <a:ea typeface="Meiryo UI" pitchFamily="50" charset="-128"/>
                <a:cs typeface="Meiryo UI" pitchFamily="50" charset="-128"/>
              </a:rPr>
              <a:t>問診票</a:t>
            </a:r>
          </a:p>
          <a:p>
            <a:pPr algn="ctr">
              <a:lnSpc>
                <a:spcPct val="105000"/>
              </a:lnSpc>
            </a:pPr>
            <a:r>
              <a:rPr lang="ja-JP" altLang="en-US" sz="1600" b="1">
                <a:solidFill>
                  <a:schemeClr val="hlink"/>
                </a:solidFill>
                <a:latin typeface="Meiryo UI" pitchFamily="50" charset="-128"/>
                <a:ea typeface="Meiryo UI" pitchFamily="50" charset="-128"/>
                <a:cs typeface="Meiryo UI" pitchFamily="50" charset="-128"/>
              </a:rPr>
              <a:t>自己記入は困難</a:t>
            </a:r>
          </a:p>
          <a:p>
            <a:pPr algn="ctr">
              <a:lnSpc>
                <a:spcPct val="105000"/>
              </a:lnSpc>
            </a:pPr>
            <a:r>
              <a:rPr lang="en-US" altLang="ja-JP" sz="1600" b="1">
                <a:latin typeface="Meiryo UI" pitchFamily="50" charset="-128"/>
                <a:ea typeface="Meiryo UI" pitchFamily="50" charset="-128"/>
                <a:cs typeface="Meiryo UI" pitchFamily="50" charset="-128"/>
              </a:rPr>
              <a:t>-</a:t>
            </a:r>
            <a:r>
              <a:rPr lang="ja-JP" altLang="en-US" sz="1600" b="1">
                <a:latin typeface="Meiryo UI" pitchFamily="50" charset="-128"/>
                <a:ea typeface="Meiryo UI" pitchFamily="50" charset="-128"/>
                <a:cs typeface="Meiryo UI" pitchFamily="50" charset="-128"/>
              </a:rPr>
              <a:t>初診時</a:t>
            </a:r>
            <a:r>
              <a:rPr lang="en-US" altLang="ja-JP" sz="1600" b="1">
                <a:latin typeface="Meiryo UI" pitchFamily="50" charset="-128"/>
                <a:ea typeface="Meiryo UI" pitchFamily="50" charset="-128"/>
                <a:cs typeface="Meiryo UI" pitchFamily="50" charset="-128"/>
              </a:rPr>
              <a:t>-</a:t>
            </a:r>
          </a:p>
        </p:txBody>
      </p:sp>
      <p:sp>
        <p:nvSpPr>
          <p:cNvPr id="8204" name="Text Box 13"/>
          <p:cNvSpPr txBox="1">
            <a:spLocks noChangeArrowheads="1"/>
          </p:cNvSpPr>
          <p:nvPr/>
        </p:nvSpPr>
        <p:spPr bwMode="auto">
          <a:xfrm>
            <a:off x="1162050" y="1296988"/>
            <a:ext cx="1651000" cy="457200"/>
          </a:xfrm>
          <a:prstGeom prst="rect">
            <a:avLst/>
          </a:prstGeom>
          <a:solidFill>
            <a:srgbClr val="669900"/>
          </a:solidFill>
          <a:ln>
            <a:noFill/>
          </a:ln>
          <a:effectLst/>
          <a:extLst>
            <a:ext uri="{91240B29-F687-4F45-9708-019B960494DF}">
              <a14:hiddenLine xmlns:a14="http://schemas.microsoft.com/office/drawing/2010/main" w="1905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a:lnSpc>
                <a:spcPct val="120000"/>
              </a:lnSpc>
            </a:pPr>
            <a:r>
              <a:rPr lang="ja-JP" altLang="en-US" sz="2000" b="1" dirty="0">
                <a:solidFill>
                  <a:schemeClr val="bg1"/>
                </a:solidFill>
                <a:latin typeface="Meiryo UI" pitchFamily="50" charset="-128"/>
                <a:ea typeface="Meiryo UI" pitchFamily="50" charset="-128"/>
                <a:cs typeface="Meiryo UI" pitchFamily="50" charset="-128"/>
              </a:rPr>
              <a:t>認知症の人</a:t>
            </a:r>
          </a:p>
        </p:txBody>
      </p:sp>
      <p:sp>
        <p:nvSpPr>
          <p:cNvPr id="8210" name="Document"/>
          <p:cNvSpPr>
            <a:spLocks noEditPoints="1" noChangeArrowheads="1"/>
          </p:cNvSpPr>
          <p:nvPr/>
        </p:nvSpPr>
        <p:spPr bwMode="auto">
          <a:xfrm>
            <a:off x="1058863" y="3927475"/>
            <a:ext cx="1866900" cy="1978025"/>
          </a:xfrm>
          <a:custGeom>
            <a:avLst/>
            <a:gdLst>
              <a:gd name="T0" fmla="*/ 433 w 21600"/>
              <a:gd name="T1" fmla="*/ 884 h 21600"/>
              <a:gd name="T2" fmla="*/ 3 w 21600"/>
              <a:gd name="T3" fmla="*/ 444 h 21600"/>
              <a:gd name="T4" fmla="*/ 433 w 21600"/>
              <a:gd name="T5" fmla="*/ 3 h 21600"/>
              <a:gd name="T6" fmla="*/ 874 w 21600"/>
              <a:gd name="T7" fmla="*/ 435 h 21600"/>
              <a:gd name="T8" fmla="*/ 433 w 21600"/>
              <a:gd name="T9" fmla="*/ 884 h 21600"/>
              <a:gd name="T10" fmla="*/ 0 w 21600"/>
              <a:gd name="T11" fmla="*/ 0 h 21600"/>
              <a:gd name="T12" fmla="*/ 870 w 21600"/>
              <a:gd name="T13" fmla="*/ 0 h 21600"/>
              <a:gd name="T14" fmla="*/ 870 w 21600"/>
              <a:gd name="T15" fmla="*/ 883 h 21600"/>
              <a:gd name="T16" fmla="*/ 0 60000 65536"/>
              <a:gd name="T17" fmla="*/ 0 60000 65536"/>
              <a:gd name="T18" fmla="*/ 0 60000 65536"/>
              <a:gd name="T19" fmla="*/ 0 60000 65536"/>
              <a:gd name="T20" fmla="*/ 0 60000 65536"/>
              <a:gd name="T21" fmla="*/ 0 60000 65536"/>
              <a:gd name="T22" fmla="*/ 0 60000 65536"/>
              <a:gd name="T23" fmla="*/ 0 60000 65536"/>
              <a:gd name="T24" fmla="*/ 968 w 21600"/>
              <a:gd name="T25" fmla="*/ 807 h 21600"/>
              <a:gd name="T26" fmla="*/ 20632 w 21600"/>
              <a:gd name="T27" fmla="*/ 16439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0757" y="21632"/>
                </a:moveTo>
                <a:lnTo>
                  <a:pt x="5187" y="21632"/>
                </a:lnTo>
                <a:lnTo>
                  <a:pt x="85" y="17509"/>
                </a:lnTo>
                <a:lnTo>
                  <a:pt x="85" y="10849"/>
                </a:lnTo>
                <a:lnTo>
                  <a:pt x="85" y="81"/>
                </a:lnTo>
                <a:lnTo>
                  <a:pt x="10757" y="81"/>
                </a:lnTo>
                <a:lnTo>
                  <a:pt x="21706" y="81"/>
                </a:lnTo>
                <a:lnTo>
                  <a:pt x="21706" y="10652"/>
                </a:lnTo>
                <a:lnTo>
                  <a:pt x="21706" y="21632"/>
                </a:lnTo>
                <a:lnTo>
                  <a:pt x="10757" y="21632"/>
                </a:lnTo>
                <a:close/>
              </a:path>
              <a:path w="21600" h="21600">
                <a:moveTo>
                  <a:pt x="85" y="17509"/>
                </a:moveTo>
                <a:lnTo>
                  <a:pt x="5187" y="17509"/>
                </a:lnTo>
                <a:lnTo>
                  <a:pt x="5187" y="21632"/>
                </a:lnTo>
                <a:lnTo>
                  <a:pt x="85" y="17509"/>
                </a:lnTo>
                <a:close/>
              </a:path>
            </a:pathLst>
          </a:custGeom>
          <a:solidFill>
            <a:srgbClr val="CCFFFF"/>
          </a:solidFill>
          <a:ln w="9525">
            <a:solidFill>
              <a:srgbClr val="000000"/>
            </a:solidFill>
            <a:miter lim="800000"/>
            <a:headEnd/>
            <a:tailEnd/>
          </a:ln>
          <a:effectLst>
            <a:outerShdw dist="107763" dir="2700000" algn="ctr" rotWithShape="0">
              <a:srgbClr val="808080"/>
            </a:outerShdw>
          </a:effectLst>
        </p:spPr>
        <p:txBody>
          <a:bodyPr/>
          <a:lstStyle/>
          <a:p>
            <a:endParaRPr lang="ja-JP" altLang="en-US"/>
          </a:p>
        </p:txBody>
      </p:sp>
      <p:sp>
        <p:nvSpPr>
          <p:cNvPr id="8211" name="Text Box 16"/>
          <p:cNvSpPr txBox="1">
            <a:spLocks noChangeArrowheads="1"/>
          </p:cNvSpPr>
          <p:nvPr/>
        </p:nvSpPr>
        <p:spPr bwMode="auto">
          <a:xfrm>
            <a:off x="1042988" y="4074654"/>
            <a:ext cx="1901825" cy="1578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nSpc>
                <a:spcPct val="115000"/>
              </a:lnSpc>
            </a:pPr>
            <a:r>
              <a:rPr lang="ja-JP" altLang="en-US" sz="1400" b="1" dirty="0">
                <a:solidFill>
                  <a:srgbClr val="CC0066"/>
                </a:solidFill>
                <a:latin typeface="Meiryo UI" pitchFamily="50" charset="-128"/>
                <a:ea typeface="Meiryo UI" pitchFamily="50" charset="-128"/>
                <a:cs typeface="Meiryo UI" pitchFamily="50" charset="-128"/>
              </a:rPr>
              <a:t>　生活機能関連項目</a:t>
            </a:r>
          </a:p>
          <a:p>
            <a:pPr>
              <a:lnSpc>
                <a:spcPct val="115000"/>
              </a:lnSpc>
            </a:pPr>
            <a:r>
              <a:rPr lang="ja-JP" altLang="en-US" sz="1400" b="1" dirty="0">
                <a:solidFill>
                  <a:schemeClr val="bg2"/>
                </a:solidFill>
                <a:latin typeface="Meiryo UI" pitchFamily="50" charset="-128"/>
                <a:ea typeface="Meiryo UI" pitchFamily="50" charset="-128"/>
                <a:cs typeface="Meiryo UI" pitchFamily="50" charset="-128"/>
              </a:rPr>
              <a:t>　・外出頻度</a:t>
            </a:r>
          </a:p>
          <a:p>
            <a:pPr>
              <a:lnSpc>
                <a:spcPct val="115000"/>
              </a:lnSpc>
            </a:pPr>
            <a:r>
              <a:rPr lang="ja-JP" altLang="en-US" sz="1400" b="1" dirty="0">
                <a:solidFill>
                  <a:schemeClr val="bg2"/>
                </a:solidFill>
                <a:latin typeface="Meiryo UI" pitchFamily="50" charset="-128"/>
                <a:ea typeface="Meiryo UI" pitchFamily="50" charset="-128"/>
                <a:cs typeface="Meiryo UI" pitchFamily="50" charset="-128"/>
              </a:rPr>
              <a:t>　・屋内／屋外</a:t>
            </a:r>
          </a:p>
          <a:p>
            <a:pPr>
              <a:lnSpc>
                <a:spcPct val="115000"/>
              </a:lnSpc>
            </a:pPr>
            <a:r>
              <a:rPr lang="ja-JP" altLang="en-US" sz="1400" b="1" dirty="0">
                <a:solidFill>
                  <a:schemeClr val="bg2"/>
                </a:solidFill>
                <a:latin typeface="Meiryo UI" pitchFamily="50" charset="-128"/>
                <a:ea typeface="Meiryo UI" pitchFamily="50" charset="-128"/>
                <a:cs typeface="Meiryo UI" pitchFamily="50" charset="-128"/>
              </a:rPr>
              <a:t>　</a:t>
            </a:r>
            <a:r>
              <a:rPr lang="ja-JP" altLang="en-US" sz="1000" b="1" dirty="0">
                <a:solidFill>
                  <a:schemeClr val="bg2"/>
                </a:solidFill>
                <a:latin typeface="Meiryo UI" pitchFamily="50" charset="-128"/>
                <a:ea typeface="Meiryo UI" pitchFamily="50" charset="-128"/>
                <a:cs typeface="Meiryo UI" pitchFamily="50" charset="-128"/>
              </a:rPr>
              <a:t>　</a:t>
            </a:r>
            <a:r>
              <a:rPr lang="ja-JP" altLang="en-US" sz="1400" b="1" dirty="0">
                <a:solidFill>
                  <a:schemeClr val="bg2"/>
                </a:solidFill>
                <a:latin typeface="Meiryo UI" pitchFamily="50" charset="-128"/>
                <a:ea typeface="Meiryo UI" pitchFamily="50" charset="-128"/>
                <a:cs typeface="Meiryo UI" pitchFamily="50" charset="-128"/>
              </a:rPr>
              <a:t>移動の自立度</a:t>
            </a:r>
          </a:p>
          <a:p>
            <a:pPr>
              <a:lnSpc>
                <a:spcPct val="115000"/>
              </a:lnSpc>
            </a:pPr>
            <a:r>
              <a:rPr lang="ja-JP" altLang="en-US" sz="1400" b="1" dirty="0">
                <a:solidFill>
                  <a:schemeClr val="bg2"/>
                </a:solidFill>
                <a:latin typeface="Meiryo UI" pitchFamily="50" charset="-128"/>
                <a:ea typeface="Meiryo UI" pitchFamily="50" charset="-128"/>
                <a:cs typeface="Meiryo UI" pitchFamily="50" charset="-128"/>
              </a:rPr>
              <a:t>　・痛みの有無</a:t>
            </a:r>
          </a:p>
          <a:p>
            <a:pPr>
              <a:lnSpc>
                <a:spcPct val="115000"/>
              </a:lnSpc>
            </a:pPr>
            <a:r>
              <a:rPr lang="ja-JP" altLang="en-US" sz="1400" b="1" dirty="0">
                <a:solidFill>
                  <a:schemeClr val="bg2"/>
                </a:solidFill>
                <a:latin typeface="Meiryo UI" pitchFamily="50" charset="-128"/>
                <a:ea typeface="Meiryo UI" pitchFamily="50" charset="-128"/>
                <a:cs typeface="Meiryo UI" pitchFamily="50" charset="-128"/>
              </a:rPr>
              <a:t>　                    など</a:t>
            </a:r>
          </a:p>
        </p:txBody>
      </p:sp>
      <p:sp>
        <p:nvSpPr>
          <p:cNvPr id="8206" name="AutoShape 17"/>
          <p:cNvSpPr>
            <a:spLocks noChangeArrowheads="1"/>
          </p:cNvSpPr>
          <p:nvPr/>
        </p:nvSpPr>
        <p:spPr bwMode="auto">
          <a:xfrm>
            <a:off x="3457575" y="2859088"/>
            <a:ext cx="884238" cy="1363662"/>
          </a:xfrm>
          <a:prstGeom prst="rightArrow">
            <a:avLst>
              <a:gd name="adj1" fmla="val 57907"/>
              <a:gd name="adj2" fmla="val 40157"/>
            </a:avLst>
          </a:prstGeom>
          <a:gradFill rotWithShape="1">
            <a:gsLst>
              <a:gs pos="0">
                <a:srgbClr val="669900"/>
              </a:gs>
              <a:gs pos="100000">
                <a:srgbClr val="3399FF"/>
              </a:gs>
            </a:gsLst>
            <a:lin ang="0" scaled="1"/>
          </a:gra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207" name="Text Box 18"/>
          <p:cNvSpPr txBox="1">
            <a:spLocks noChangeArrowheads="1"/>
          </p:cNvSpPr>
          <p:nvPr/>
        </p:nvSpPr>
        <p:spPr bwMode="auto">
          <a:xfrm>
            <a:off x="4929808" y="3290178"/>
            <a:ext cx="3669679" cy="2819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spcAft>
                <a:spcPct val="10000"/>
              </a:spcAft>
            </a:pPr>
            <a:r>
              <a:rPr lang="ja-JP" altLang="en-US" sz="2400" b="1" dirty="0">
                <a:solidFill>
                  <a:srgbClr val="3399FF"/>
                </a:solidFill>
                <a:latin typeface="Meiryo UI" pitchFamily="50" charset="-128"/>
                <a:ea typeface="Meiryo UI" pitchFamily="50" charset="-128"/>
                <a:cs typeface="Meiryo UI" pitchFamily="50" charset="-128"/>
              </a:rPr>
              <a:t>  （期待される役割）</a:t>
            </a:r>
          </a:p>
          <a:p>
            <a:pPr>
              <a:lnSpc>
                <a:spcPct val="110000"/>
              </a:lnSpc>
              <a:spcBef>
                <a:spcPts val="1200"/>
              </a:spcBef>
            </a:pPr>
            <a:r>
              <a:rPr lang="en-US" altLang="ja-JP" sz="1600" b="1" dirty="0">
                <a:latin typeface="Meiryo UI" pitchFamily="50" charset="-128"/>
                <a:ea typeface="Meiryo UI" pitchFamily="50" charset="-128"/>
                <a:cs typeface="Meiryo UI" pitchFamily="50" charset="-128"/>
              </a:rPr>
              <a:t>1. </a:t>
            </a:r>
            <a:r>
              <a:rPr lang="ja-JP" altLang="en-US" sz="1600" b="1" dirty="0">
                <a:latin typeface="Meiryo UI" pitchFamily="50" charset="-128"/>
                <a:ea typeface="Meiryo UI" pitchFamily="50" charset="-128"/>
                <a:cs typeface="Meiryo UI" pitchFamily="50" charset="-128"/>
              </a:rPr>
              <a:t>傷病に関する診断・治療</a:t>
            </a:r>
          </a:p>
          <a:p>
            <a:pPr>
              <a:lnSpc>
                <a:spcPct val="110000"/>
              </a:lnSpc>
            </a:pPr>
            <a:r>
              <a:rPr lang="en-US" altLang="ja-JP" sz="1600" b="1" dirty="0">
                <a:latin typeface="Meiryo UI" pitchFamily="50" charset="-128"/>
                <a:ea typeface="Meiryo UI" pitchFamily="50" charset="-128"/>
                <a:cs typeface="Meiryo UI" pitchFamily="50" charset="-128"/>
              </a:rPr>
              <a:t>2. </a:t>
            </a:r>
            <a:r>
              <a:rPr lang="ja-JP" altLang="en-US" sz="1600" b="1" dirty="0">
                <a:latin typeface="Meiryo UI" pitchFamily="50" charset="-128"/>
                <a:ea typeface="Meiryo UI" pitchFamily="50" charset="-128"/>
                <a:cs typeface="Meiryo UI" pitchFamily="50" charset="-128"/>
              </a:rPr>
              <a:t>生活機能の把握（ﾊｲﾘｽｸ群の抽出</a:t>
            </a:r>
            <a:r>
              <a:rPr lang="en-US" altLang="ja-JP" sz="1600" b="1" dirty="0">
                <a:latin typeface="Meiryo UI" pitchFamily="50" charset="-128"/>
                <a:ea typeface="Meiryo UI" pitchFamily="50" charset="-128"/>
                <a:cs typeface="Meiryo UI" pitchFamily="50" charset="-128"/>
              </a:rPr>
              <a:t>)</a:t>
            </a:r>
          </a:p>
          <a:p>
            <a:pPr>
              <a:lnSpc>
                <a:spcPct val="110000"/>
              </a:lnSpc>
            </a:pPr>
            <a:r>
              <a:rPr lang="en-US" altLang="ja-JP" sz="1600" b="1" dirty="0">
                <a:latin typeface="Meiryo UI" pitchFamily="50" charset="-128"/>
                <a:ea typeface="Meiryo UI" pitchFamily="50" charset="-128"/>
                <a:cs typeface="Meiryo UI" pitchFamily="50" charset="-128"/>
              </a:rPr>
              <a:t>3. </a:t>
            </a:r>
            <a:r>
              <a:rPr lang="ja-JP" altLang="en-US" sz="1600" b="1" dirty="0">
                <a:latin typeface="Meiryo UI" pitchFamily="50" charset="-128"/>
                <a:ea typeface="Meiryo UI" pitchFamily="50" charset="-128"/>
                <a:cs typeface="Meiryo UI" pitchFamily="50" charset="-128"/>
              </a:rPr>
              <a:t>生活機能低下要因の評価と除去</a:t>
            </a:r>
          </a:p>
          <a:p>
            <a:pPr>
              <a:lnSpc>
                <a:spcPct val="110000"/>
              </a:lnSpc>
            </a:pPr>
            <a:r>
              <a:rPr lang="en-US" altLang="ja-JP" sz="1600" b="1" dirty="0">
                <a:latin typeface="Meiryo UI" pitchFamily="50" charset="-128"/>
                <a:ea typeface="Meiryo UI" pitchFamily="50" charset="-128"/>
                <a:cs typeface="Meiryo UI" pitchFamily="50" charset="-128"/>
              </a:rPr>
              <a:t>4. </a:t>
            </a:r>
            <a:r>
              <a:rPr lang="ja-JP" altLang="en-US" sz="1600" b="1" dirty="0">
                <a:latin typeface="Meiryo UI" pitchFamily="50" charset="-128"/>
                <a:ea typeface="Meiryo UI" pitchFamily="50" charset="-128"/>
                <a:cs typeface="Meiryo UI" pitchFamily="50" charset="-128"/>
              </a:rPr>
              <a:t>日常生活の指導助言</a:t>
            </a:r>
          </a:p>
          <a:p>
            <a:pPr>
              <a:lnSpc>
                <a:spcPct val="110000"/>
              </a:lnSpc>
            </a:pPr>
            <a:r>
              <a:rPr lang="en-US" altLang="ja-JP" sz="1600" b="1" dirty="0">
                <a:latin typeface="Meiryo UI" pitchFamily="50" charset="-128"/>
                <a:ea typeface="Meiryo UI" pitchFamily="50" charset="-128"/>
                <a:cs typeface="Meiryo UI" pitchFamily="50" charset="-128"/>
              </a:rPr>
              <a:t>5. </a:t>
            </a:r>
            <a:r>
              <a:rPr lang="ja-JP" altLang="en-US" sz="1600" b="1" dirty="0">
                <a:latin typeface="Meiryo UI" pitchFamily="50" charset="-128"/>
                <a:ea typeface="Meiryo UI" pitchFamily="50" charset="-128"/>
                <a:cs typeface="Meiryo UI" pitchFamily="50" charset="-128"/>
              </a:rPr>
              <a:t>状況に応じた関係機関の紹介</a:t>
            </a:r>
          </a:p>
          <a:p>
            <a:pPr>
              <a:lnSpc>
                <a:spcPct val="110000"/>
              </a:lnSpc>
            </a:pPr>
            <a:r>
              <a:rPr lang="ja-JP" altLang="en-US" sz="1600" b="1" dirty="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専門医、地域包括支援センター等</a:t>
            </a:r>
            <a:r>
              <a:rPr lang="en-US" altLang="ja-JP" sz="1600" b="1" dirty="0">
                <a:latin typeface="Meiryo UI" pitchFamily="50" charset="-128"/>
                <a:ea typeface="Meiryo UI" pitchFamily="50" charset="-128"/>
                <a:cs typeface="Meiryo UI" pitchFamily="50" charset="-128"/>
              </a:rPr>
              <a:t>)</a:t>
            </a:r>
          </a:p>
          <a:p>
            <a:pPr>
              <a:lnSpc>
                <a:spcPct val="110000"/>
              </a:lnSpc>
            </a:pPr>
            <a:r>
              <a:rPr lang="en-US" altLang="ja-JP" sz="1600" b="1" dirty="0">
                <a:latin typeface="Meiryo UI" pitchFamily="50" charset="-128"/>
                <a:ea typeface="Meiryo UI" pitchFamily="50" charset="-128"/>
                <a:cs typeface="Meiryo UI" pitchFamily="50" charset="-128"/>
              </a:rPr>
              <a:t>6. </a:t>
            </a:r>
            <a:r>
              <a:rPr lang="ja-JP" altLang="en-US" sz="1600" b="1" dirty="0">
                <a:latin typeface="Meiryo UI" pitchFamily="50" charset="-128"/>
                <a:ea typeface="Meiryo UI" pitchFamily="50" charset="-128"/>
                <a:cs typeface="Meiryo UI" pitchFamily="50" charset="-128"/>
              </a:rPr>
              <a:t>ケアマネや地域包括支援センター</a:t>
            </a:r>
          </a:p>
          <a:p>
            <a:pPr>
              <a:lnSpc>
                <a:spcPct val="110000"/>
              </a:lnSpc>
            </a:pPr>
            <a:r>
              <a:rPr lang="ja-JP" altLang="en-US" sz="1600" b="1" dirty="0">
                <a:latin typeface="Meiryo UI" pitchFamily="50" charset="-128"/>
                <a:ea typeface="Meiryo UI" pitchFamily="50" charset="-128"/>
                <a:cs typeface="Meiryo UI" pitchFamily="50" charset="-128"/>
              </a:rPr>
              <a:t>　 職員との連携</a:t>
            </a:r>
          </a:p>
        </p:txBody>
      </p:sp>
      <p:sp>
        <p:nvSpPr>
          <p:cNvPr id="8208" name="Rectangle 19"/>
          <p:cNvSpPr>
            <a:spLocks noChangeArrowheads="1"/>
          </p:cNvSpPr>
          <p:nvPr/>
        </p:nvSpPr>
        <p:spPr bwMode="auto">
          <a:xfrm>
            <a:off x="4643438" y="1628775"/>
            <a:ext cx="3816350" cy="4608513"/>
          </a:xfrm>
          <a:prstGeom prst="rect">
            <a:avLst/>
          </a:prstGeom>
          <a:noFill/>
          <a:ln w="50800" cap="rnd" algn="ctr">
            <a:solidFill>
              <a:srgbClr val="3399FF"/>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8209" name="Rectangle 3"/>
          <p:cNvSpPr>
            <a:spLocks noChangeArrowheads="1"/>
          </p:cNvSpPr>
          <p:nvPr/>
        </p:nvSpPr>
        <p:spPr bwMode="auto">
          <a:xfrm>
            <a:off x="301625" y="86360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8199" name="Text Box 8"/>
          <p:cNvSpPr txBox="1">
            <a:spLocks noChangeArrowheads="1"/>
          </p:cNvSpPr>
          <p:nvPr/>
        </p:nvSpPr>
        <p:spPr bwMode="auto">
          <a:xfrm>
            <a:off x="5078894" y="1282700"/>
            <a:ext cx="3007692" cy="461665"/>
          </a:xfrm>
          <a:prstGeom prst="rect">
            <a:avLst/>
          </a:prstGeom>
          <a:solidFill>
            <a:srgbClr val="3399FF"/>
          </a:solidFill>
          <a:ln>
            <a:noFill/>
          </a:ln>
          <a:effectLst/>
          <a:extLst>
            <a:ext uri="{91240B29-F687-4F45-9708-019B960494DF}">
              <a14:hiddenLine xmlns:a14="http://schemas.microsoft.com/office/drawing/2010/main" w="19050" cap="sq"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a:lnSpc>
                <a:spcPct val="120000"/>
              </a:lnSpc>
            </a:pPr>
            <a:r>
              <a:rPr lang="ja-JP" altLang="en-US" sz="2000" b="1" dirty="0" smtClean="0">
                <a:solidFill>
                  <a:schemeClr val="bg1"/>
                </a:solidFill>
                <a:latin typeface="Meiryo UI" pitchFamily="50" charset="-128"/>
                <a:ea typeface="Meiryo UI" pitchFamily="50" charset="-128"/>
                <a:cs typeface="Meiryo UI" pitchFamily="50" charset="-128"/>
              </a:rPr>
              <a:t>かかりつけ医（</a:t>
            </a:r>
            <a:r>
              <a:rPr lang="ja-JP" altLang="en-US" sz="2000" b="1" dirty="0">
                <a:solidFill>
                  <a:schemeClr val="bg1"/>
                </a:solidFill>
                <a:latin typeface="Meiryo UI" pitchFamily="50" charset="-128"/>
                <a:ea typeface="Meiryo UI" pitchFamily="50" charset="-128"/>
                <a:cs typeface="Meiryo UI" pitchFamily="50" charset="-128"/>
              </a:rPr>
              <a:t>医療機関）</a:t>
            </a:r>
          </a:p>
        </p:txBody>
      </p:sp>
      <p:sp>
        <p:nvSpPr>
          <p:cNvPr id="20" name="Text Box 5"/>
          <p:cNvSpPr txBox="1">
            <a:spLocks noChangeArrowheads="1"/>
          </p:cNvSpPr>
          <p:nvPr/>
        </p:nvSpPr>
        <p:spPr bwMode="auto">
          <a:xfrm>
            <a:off x="0" y="0"/>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-3</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idx="4294967295"/>
          </p:nvPr>
        </p:nvSpPr>
        <p:spPr>
          <a:xfrm>
            <a:off x="609600" y="1468921"/>
            <a:ext cx="8375374" cy="4733097"/>
          </a:xfrm>
        </p:spPr>
        <p:txBody>
          <a:bodyPr/>
          <a:lstStyle/>
          <a:p>
            <a:pPr algn="l">
              <a:spcBef>
                <a:spcPts val="1200"/>
              </a:spcBef>
            </a:pPr>
            <a:r>
              <a:rPr lang="en-US" altLang="ja-JP" sz="2500" b="1" dirty="0" smtClean="0">
                <a:solidFill>
                  <a:srgbClr val="669900"/>
                </a:solidFill>
                <a:latin typeface="Meiryo UI" pitchFamily="50" charset="-128"/>
                <a:ea typeface="Meiryo UI" pitchFamily="50" charset="-128"/>
                <a:cs typeface="Meiryo UI" pitchFamily="50" charset="-128"/>
              </a:rPr>
              <a:t>●</a:t>
            </a:r>
            <a:r>
              <a:rPr lang="ja-JP" altLang="en-US" sz="2500" b="1" dirty="0" smtClean="0">
                <a:solidFill>
                  <a:schemeClr val="tx1"/>
                </a:solidFill>
                <a:latin typeface="Meiryo UI" pitchFamily="50" charset="-128"/>
                <a:ea typeface="Meiryo UI" pitchFamily="50" charset="-128"/>
                <a:cs typeface="Meiryo UI" pitchFamily="50" charset="-128"/>
              </a:rPr>
              <a:t>認知症であることに気づくことができる</a:t>
            </a:r>
            <a:r>
              <a:rPr lang="en-US" altLang="ja-JP" sz="2400" b="1" dirty="0">
                <a:solidFill>
                  <a:schemeClr val="tx1"/>
                </a:solidFill>
                <a:latin typeface="Meiryo UI" pitchFamily="50" charset="-128"/>
                <a:ea typeface="Meiryo UI" pitchFamily="50" charset="-128"/>
                <a:cs typeface="Meiryo UI" pitchFamily="50" charset="-128"/>
              </a:rPr>
              <a:t/>
            </a:r>
            <a:br>
              <a:rPr lang="en-US" altLang="ja-JP" sz="2400" b="1" dirty="0">
                <a:solidFill>
                  <a:schemeClr val="tx1"/>
                </a:solidFill>
                <a:latin typeface="Meiryo UI" pitchFamily="50" charset="-128"/>
                <a:ea typeface="Meiryo UI" pitchFamily="50" charset="-128"/>
                <a:cs typeface="Meiryo UI" pitchFamily="50" charset="-128"/>
              </a:rPr>
            </a:br>
            <a:r>
              <a:rPr lang="en-US" altLang="ja-JP" sz="800" b="1" dirty="0" smtClean="0">
                <a:solidFill>
                  <a:schemeClr val="tx1"/>
                </a:solidFill>
                <a:latin typeface="Meiryo UI" pitchFamily="50" charset="-128"/>
                <a:ea typeface="Meiryo UI" pitchFamily="50" charset="-128"/>
                <a:cs typeface="Meiryo UI" pitchFamily="50" charset="-128"/>
              </a:rPr>
              <a:t/>
            </a:r>
            <a:br>
              <a:rPr lang="en-US" altLang="ja-JP" sz="800" b="1" dirty="0" smtClean="0">
                <a:solidFill>
                  <a:schemeClr val="tx1"/>
                </a:solidFill>
                <a:latin typeface="Meiryo UI" pitchFamily="50" charset="-128"/>
                <a:ea typeface="Meiryo UI" pitchFamily="50" charset="-128"/>
                <a:cs typeface="Meiryo UI" pitchFamily="50" charset="-128"/>
              </a:rPr>
            </a:br>
            <a:r>
              <a:rPr lang="en-US" altLang="ja-JP" sz="2500" b="1" dirty="0" smtClean="0">
                <a:solidFill>
                  <a:srgbClr val="669900"/>
                </a:solidFill>
                <a:latin typeface="Meiryo UI" pitchFamily="50" charset="-128"/>
                <a:ea typeface="Meiryo UI" pitchFamily="50" charset="-128"/>
                <a:cs typeface="Meiryo UI" pitchFamily="50" charset="-128"/>
              </a:rPr>
              <a:t>●</a:t>
            </a:r>
            <a:r>
              <a:rPr lang="ja-JP" altLang="en-US" sz="2500" b="1" dirty="0" smtClean="0">
                <a:solidFill>
                  <a:schemeClr val="tx1"/>
                </a:solidFill>
                <a:latin typeface="Meiryo UI" pitchFamily="50" charset="-128"/>
                <a:ea typeface="Meiryo UI" pitchFamily="50" charset="-128"/>
                <a:cs typeface="Meiryo UI" pitchFamily="50" charset="-128"/>
              </a:rPr>
              <a:t>認知症の人を受け入れる</a:t>
            </a:r>
            <a:r>
              <a:rPr lang="en-US" altLang="ja-JP" sz="2400" b="1" dirty="0" smtClean="0">
                <a:solidFill>
                  <a:schemeClr val="tx1"/>
                </a:solidFill>
                <a:latin typeface="Meiryo UI" pitchFamily="50" charset="-128"/>
                <a:ea typeface="Meiryo UI" pitchFamily="50" charset="-128"/>
                <a:cs typeface="Meiryo UI" pitchFamily="50" charset="-128"/>
              </a:rPr>
              <a:t/>
            </a:r>
            <a:br>
              <a:rPr lang="en-US" altLang="ja-JP" sz="2400" b="1" dirty="0" smtClean="0">
                <a:solidFill>
                  <a:schemeClr val="tx1"/>
                </a:solidFill>
                <a:latin typeface="Meiryo UI" pitchFamily="50" charset="-128"/>
                <a:ea typeface="Meiryo UI" pitchFamily="50" charset="-128"/>
                <a:cs typeface="Meiryo UI" pitchFamily="50" charset="-128"/>
              </a:rPr>
            </a:br>
            <a:r>
              <a:rPr lang="en-US" altLang="ja-JP" sz="800" b="1" dirty="0" smtClean="0">
                <a:solidFill>
                  <a:schemeClr val="tx1"/>
                </a:solidFill>
                <a:latin typeface="Meiryo UI" pitchFamily="50" charset="-128"/>
                <a:ea typeface="Meiryo UI" pitchFamily="50" charset="-128"/>
                <a:cs typeface="Meiryo UI" pitchFamily="50" charset="-128"/>
              </a:rPr>
              <a:t/>
            </a:r>
            <a:br>
              <a:rPr lang="en-US" altLang="ja-JP" sz="800" b="1" dirty="0" smtClean="0">
                <a:solidFill>
                  <a:schemeClr val="tx1"/>
                </a:solidFill>
                <a:latin typeface="Meiryo UI" pitchFamily="50" charset="-128"/>
                <a:ea typeface="Meiryo UI" pitchFamily="50" charset="-128"/>
                <a:cs typeface="Meiryo UI" pitchFamily="50" charset="-128"/>
              </a:rPr>
            </a:br>
            <a:r>
              <a:rPr lang="en-US" altLang="ja-JP" sz="2500" b="1" dirty="0" smtClean="0">
                <a:solidFill>
                  <a:srgbClr val="669900"/>
                </a:solidFill>
                <a:latin typeface="Meiryo UI" pitchFamily="50" charset="-128"/>
                <a:ea typeface="Meiryo UI" pitchFamily="50" charset="-128"/>
                <a:cs typeface="Meiryo UI" pitchFamily="50" charset="-128"/>
              </a:rPr>
              <a:t>●</a:t>
            </a:r>
            <a:r>
              <a:rPr lang="ja-JP" altLang="en-US" sz="2500" b="1" dirty="0" smtClean="0">
                <a:solidFill>
                  <a:schemeClr val="tx1"/>
                </a:solidFill>
                <a:latin typeface="Meiryo UI" pitchFamily="50" charset="-128"/>
                <a:ea typeface="Meiryo UI" pitchFamily="50" charset="-128"/>
                <a:cs typeface="Meiryo UI" pitchFamily="50" charset="-128"/>
              </a:rPr>
              <a:t>必要に応じ専門機関を含めた他の医療施設を紹介できる</a:t>
            </a:r>
            <a:r>
              <a:rPr lang="en-US" altLang="ja-JP" sz="2400" b="1" dirty="0" smtClean="0">
                <a:solidFill>
                  <a:schemeClr val="tx1"/>
                </a:solidFill>
                <a:latin typeface="Meiryo UI" pitchFamily="50" charset="-128"/>
                <a:ea typeface="Meiryo UI" pitchFamily="50" charset="-128"/>
                <a:cs typeface="Meiryo UI" pitchFamily="50" charset="-128"/>
              </a:rPr>
              <a:t/>
            </a:r>
            <a:br>
              <a:rPr lang="en-US" altLang="ja-JP" sz="2400" b="1" dirty="0" smtClean="0">
                <a:solidFill>
                  <a:schemeClr val="tx1"/>
                </a:solidFill>
                <a:latin typeface="Meiryo UI" pitchFamily="50" charset="-128"/>
                <a:ea typeface="Meiryo UI" pitchFamily="50" charset="-128"/>
                <a:cs typeface="Meiryo UI" pitchFamily="50" charset="-128"/>
              </a:rPr>
            </a:br>
            <a:r>
              <a:rPr lang="ja-JP" altLang="en-US" sz="800" b="1" dirty="0" smtClean="0">
                <a:solidFill>
                  <a:schemeClr val="tx1"/>
                </a:solidFill>
                <a:latin typeface="Meiryo UI" pitchFamily="50" charset="-128"/>
                <a:ea typeface="Meiryo UI" pitchFamily="50" charset="-128"/>
                <a:cs typeface="Meiryo UI" pitchFamily="50" charset="-128"/>
              </a:rPr>
              <a:t/>
            </a:r>
            <a:br>
              <a:rPr lang="ja-JP" altLang="en-US" sz="800" b="1" dirty="0" smtClean="0">
                <a:solidFill>
                  <a:schemeClr val="tx1"/>
                </a:solidFill>
                <a:latin typeface="Meiryo UI" pitchFamily="50" charset="-128"/>
                <a:ea typeface="Meiryo UI" pitchFamily="50" charset="-128"/>
                <a:cs typeface="Meiryo UI" pitchFamily="50" charset="-128"/>
              </a:rPr>
            </a:br>
            <a:r>
              <a:rPr lang="en-US" altLang="ja-JP" sz="2500" b="1" dirty="0" smtClean="0">
                <a:solidFill>
                  <a:srgbClr val="669900"/>
                </a:solidFill>
                <a:latin typeface="Meiryo UI" pitchFamily="50" charset="-128"/>
                <a:ea typeface="Meiryo UI" pitchFamily="50" charset="-128"/>
                <a:cs typeface="Meiryo UI" pitchFamily="50" charset="-128"/>
              </a:rPr>
              <a:t>●</a:t>
            </a:r>
            <a:r>
              <a:rPr lang="ja-JP" altLang="en-US" sz="2500" b="1" dirty="0" smtClean="0">
                <a:solidFill>
                  <a:schemeClr val="tx1"/>
                </a:solidFill>
                <a:latin typeface="Meiryo UI" pitchFamily="50" charset="-128"/>
                <a:ea typeface="Meiryo UI" pitchFamily="50" charset="-128"/>
                <a:cs typeface="Meiryo UI" pitchFamily="50" charset="-128"/>
              </a:rPr>
              <a:t>日常的な管理（認知症に対する治療薬の管理を含む）</a:t>
            </a:r>
            <a:r>
              <a:rPr lang="en-US" altLang="ja-JP" sz="2500" b="1" dirty="0" smtClean="0">
                <a:solidFill>
                  <a:schemeClr val="tx1"/>
                </a:solidFill>
                <a:latin typeface="Meiryo UI" pitchFamily="50" charset="-128"/>
                <a:ea typeface="Meiryo UI" pitchFamily="50" charset="-128"/>
                <a:cs typeface="Meiryo UI" pitchFamily="50" charset="-128"/>
              </a:rPr>
              <a:t/>
            </a:r>
            <a:br>
              <a:rPr lang="en-US" altLang="ja-JP" sz="2500" b="1" dirty="0" smtClean="0">
                <a:solidFill>
                  <a:schemeClr val="tx1"/>
                </a:solidFill>
                <a:latin typeface="Meiryo UI" pitchFamily="50" charset="-128"/>
                <a:ea typeface="Meiryo UI" pitchFamily="50" charset="-128"/>
                <a:cs typeface="Meiryo UI" pitchFamily="50" charset="-128"/>
              </a:rPr>
            </a:br>
            <a:r>
              <a:rPr lang="ja-JP" altLang="en-US" sz="2500" b="1" dirty="0">
                <a:solidFill>
                  <a:schemeClr val="tx1"/>
                </a:solidFill>
                <a:latin typeface="Meiryo UI" pitchFamily="50" charset="-128"/>
                <a:ea typeface="Meiryo UI" pitchFamily="50" charset="-128"/>
                <a:cs typeface="Meiryo UI" pitchFamily="50" charset="-128"/>
              </a:rPr>
              <a:t> </a:t>
            </a:r>
            <a:r>
              <a:rPr lang="ja-JP" altLang="en-US" sz="2500" b="1" dirty="0" smtClean="0">
                <a:solidFill>
                  <a:schemeClr val="tx1"/>
                </a:solidFill>
                <a:latin typeface="Meiryo UI" pitchFamily="50" charset="-128"/>
                <a:ea typeface="Meiryo UI" pitchFamily="50" charset="-128"/>
                <a:cs typeface="Meiryo UI" pitchFamily="50" charset="-128"/>
              </a:rPr>
              <a:t>  を行う</a:t>
            </a:r>
            <a:r>
              <a:rPr lang="en-US" altLang="ja-JP" sz="2400" b="1" dirty="0" smtClean="0">
                <a:solidFill>
                  <a:schemeClr val="tx1"/>
                </a:solidFill>
                <a:latin typeface="Meiryo UI" pitchFamily="50" charset="-128"/>
                <a:ea typeface="Meiryo UI" pitchFamily="50" charset="-128"/>
                <a:cs typeface="Meiryo UI" pitchFamily="50" charset="-128"/>
              </a:rPr>
              <a:t/>
            </a:r>
            <a:br>
              <a:rPr lang="en-US" altLang="ja-JP" sz="2400" b="1" dirty="0" smtClean="0">
                <a:solidFill>
                  <a:schemeClr val="tx1"/>
                </a:solidFill>
                <a:latin typeface="Meiryo UI" pitchFamily="50" charset="-128"/>
                <a:ea typeface="Meiryo UI" pitchFamily="50" charset="-128"/>
                <a:cs typeface="Meiryo UI" pitchFamily="50" charset="-128"/>
              </a:rPr>
            </a:br>
            <a:r>
              <a:rPr lang="ja-JP" altLang="en-US" sz="800" b="1" dirty="0" smtClean="0">
                <a:solidFill>
                  <a:schemeClr val="tx1"/>
                </a:solidFill>
                <a:latin typeface="Meiryo UI" pitchFamily="50" charset="-128"/>
                <a:ea typeface="Meiryo UI" pitchFamily="50" charset="-128"/>
                <a:cs typeface="Meiryo UI" pitchFamily="50" charset="-128"/>
              </a:rPr>
              <a:t/>
            </a:r>
            <a:br>
              <a:rPr lang="ja-JP" altLang="en-US" sz="800" b="1" dirty="0" smtClean="0">
                <a:solidFill>
                  <a:schemeClr val="tx1"/>
                </a:solidFill>
                <a:latin typeface="Meiryo UI" pitchFamily="50" charset="-128"/>
                <a:ea typeface="Meiryo UI" pitchFamily="50" charset="-128"/>
                <a:cs typeface="Meiryo UI" pitchFamily="50" charset="-128"/>
              </a:rPr>
            </a:br>
            <a:r>
              <a:rPr lang="en-US" altLang="ja-JP" sz="2500" b="1" dirty="0" smtClean="0">
                <a:solidFill>
                  <a:srgbClr val="669900"/>
                </a:solidFill>
                <a:latin typeface="Meiryo UI" pitchFamily="50" charset="-128"/>
                <a:ea typeface="Meiryo UI" pitchFamily="50" charset="-128"/>
                <a:cs typeface="Meiryo UI" pitchFamily="50" charset="-128"/>
              </a:rPr>
              <a:t>●</a:t>
            </a:r>
            <a:r>
              <a:rPr lang="ja-JP" altLang="en-US" sz="2500" b="1" dirty="0" smtClean="0">
                <a:solidFill>
                  <a:schemeClr val="tx1"/>
                </a:solidFill>
                <a:latin typeface="Meiryo UI" pitchFamily="50" charset="-128"/>
                <a:ea typeface="Meiryo UI" pitchFamily="50" charset="-128"/>
                <a:cs typeface="Meiryo UI" pitchFamily="50" charset="-128"/>
              </a:rPr>
              <a:t>必要なサービスを把握しそこに家族をつなぐことができる</a:t>
            </a:r>
            <a:r>
              <a:rPr lang="en-US" altLang="ja-JP" sz="2400" b="1" dirty="0" smtClean="0">
                <a:solidFill>
                  <a:schemeClr val="tx1"/>
                </a:solidFill>
                <a:latin typeface="Meiryo UI" pitchFamily="50" charset="-128"/>
                <a:ea typeface="Meiryo UI" pitchFamily="50" charset="-128"/>
                <a:cs typeface="Meiryo UI" pitchFamily="50" charset="-128"/>
              </a:rPr>
              <a:t/>
            </a:r>
            <a:br>
              <a:rPr lang="en-US" altLang="ja-JP" sz="2400" b="1" dirty="0" smtClean="0">
                <a:solidFill>
                  <a:schemeClr val="tx1"/>
                </a:solidFill>
                <a:latin typeface="Meiryo UI" pitchFamily="50" charset="-128"/>
                <a:ea typeface="Meiryo UI" pitchFamily="50" charset="-128"/>
                <a:cs typeface="Meiryo UI" pitchFamily="50" charset="-128"/>
              </a:rPr>
            </a:br>
            <a:r>
              <a:rPr lang="en-US" altLang="ja-JP" sz="800" b="1" dirty="0" smtClean="0">
                <a:solidFill>
                  <a:schemeClr val="tx1"/>
                </a:solidFill>
                <a:latin typeface="Meiryo UI" pitchFamily="50" charset="-128"/>
                <a:ea typeface="Meiryo UI" pitchFamily="50" charset="-128"/>
                <a:cs typeface="Meiryo UI" pitchFamily="50" charset="-128"/>
              </a:rPr>
              <a:t/>
            </a:r>
            <a:br>
              <a:rPr lang="en-US" altLang="ja-JP" sz="800" b="1" dirty="0" smtClean="0">
                <a:solidFill>
                  <a:schemeClr val="tx1"/>
                </a:solidFill>
                <a:latin typeface="Meiryo UI" pitchFamily="50" charset="-128"/>
                <a:ea typeface="Meiryo UI" pitchFamily="50" charset="-128"/>
                <a:cs typeface="Meiryo UI" pitchFamily="50" charset="-128"/>
              </a:rPr>
            </a:br>
            <a:r>
              <a:rPr lang="en-US" altLang="ja-JP" sz="2500" b="1" dirty="0" smtClean="0">
                <a:solidFill>
                  <a:srgbClr val="669900"/>
                </a:solidFill>
                <a:latin typeface="Meiryo UI" pitchFamily="50" charset="-128"/>
                <a:ea typeface="Meiryo UI" pitchFamily="50" charset="-128"/>
                <a:cs typeface="Meiryo UI" pitchFamily="50" charset="-128"/>
              </a:rPr>
              <a:t>●</a:t>
            </a:r>
            <a:r>
              <a:rPr lang="ja-JP" altLang="en-US" sz="2500" b="1" dirty="0" smtClean="0">
                <a:solidFill>
                  <a:schemeClr val="tx1"/>
                </a:solidFill>
                <a:latin typeface="Meiryo UI" pitchFamily="50" charset="-128"/>
                <a:ea typeface="Meiryo UI" pitchFamily="50" charset="-128"/>
                <a:cs typeface="Meiryo UI" pitchFamily="50" charset="-128"/>
              </a:rPr>
              <a:t>家族の負担を理解し、経過の説明ができ、不安を軽減</a:t>
            </a:r>
            <a:r>
              <a:rPr lang="en-US" altLang="ja-JP" sz="2500" b="1" dirty="0" smtClean="0">
                <a:solidFill>
                  <a:schemeClr val="tx1"/>
                </a:solidFill>
                <a:latin typeface="Meiryo UI" pitchFamily="50" charset="-128"/>
                <a:ea typeface="Meiryo UI" pitchFamily="50" charset="-128"/>
                <a:cs typeface="Meiryo UI" pitchFamily="50" charset="-128"/>
              </a:rPr>
              <a:t/>
            </a:r>
            <a:br>
              <a:rPr lang="en-US" altLang="ja-JP" sz="2500" b="1" dirty="0" smtClean="0">
                <a:solidFill>
                  <a:schemeClr val="tx1"/>
                </a:solidFill>
                <a:latin typeface="Meiryo UI" pitchFamily="50" charset="-128"/>
                <a:ea typeface="Meiryo UI" pitchFamily="50" charset="-128"/>
                <a:cs typeface="Meiryo UI" pitchFamily="50" charset="-128"/>
              </a:rPr>
            </a:br>
            <a:r>
              <a:rPr lang="ja-JP" altLang="en-US" sz="2500" b="1" dirty="0">
                <a:solidFill>
                  <a:schemeClr val="tx1"/>
                </a:solidFill>
                <a:latin typeface="Meiryo UI" pitchFamily="50" charset="-128"/>
                <a:ea typeface="Meiryo UI" pitchFamily="50" charset="-128"/>
                <a:cs typeface="Meiryo UI" pitchFamily="50" charset="-128"/>
              </a:rPr>
              <a:t> </a:t>
            </a:r>
            <a:r>
              <a:rPr lang="ja-JP" altLang="en-US" sz="2500" b="1" dirty="0" smtClean="0">
                <a:solidFill>
                  <a:schemeClr val="tx1"/>
                </a:solidFill>
                <a:latin typeface="Meiryo UI" pitchFamily="50" charset="-128"/>
                <a:ea typeface="Meiryo UI" pitchFamily="50" charset="-128"/>
                <a:cs typeface="Meiryo UI" pitchFamily="50" charset="-128"/>
              </a:rPr>
              <a:t>  できる</a:t>
            </a:r>
            <a:r>
              <a:rPr lang="en-US" altLang="ja-JP" sz="2400" b="1" dirty="0" smtClean="0">
                <a:solidFill>
                  <a:schemeClr val="tx1"/>
                </a:solidFill>
                <a:latin typeface="Meiryo UI" pitchFamily="50" charset="-128"/>
                <a:ea typeface="Meiryo UI" pitchFamily="50" charset="-128"/>
                <a:cs typeface="Meiryo UI" pitchFamily="50" charset="-128"/>
              </a:rPr>
              <a:t/>
            </a:r>
            <a:br>
              <a:rPr lang="en-US" altLang="ja-JP" sz="2400" b="1" dirty="0" smtClean="0">
                <a:solidFill>
                  <a:schemeClr val="tx1"/>
                </a:solidFill>
                <a:latin typeface="Meiryo UI" pitchFamily="50" charset="-128"/>
                <a:ea typeface="Meiryo UI" pitchFamily="50" charset="-128"/>
                <a:cs typeface="Meiryo UI" pitchFamily="50" charset="-128"/>
              </a:rPr>
            </a:br>
            <a:r>
              <a:rPr lang="ja-JP" altLang="en-US" sz="800" b="1" dirty="0" smtClean="0">
                <a:solidFill>
                  <a:schemeClr val="tx1"/>
                </a:solidFill>
                <a:latin typeface="Meiryo UI" pitchFamily="50" charset="-128"/>
                <a:ea typeface="Meiryo UI" pitchFamily="50" charset="-128"/>
                <a:cs typeface="Meiryo UI" pitchFamily="50" charset="-128"/>
              </a:rPr>
              <a:t/>
            </a:r>
            <a:br>
              <a:rPr lang="ja-JP" altLang="en-US" sz="800" b="1" dirty="0" smtClean="0">
                <a:solidFill>
                  <a:schemeClr val="tx1"/>
                </a:solidFill>
                <a:latin typeface="Meiryo UI" pitchFamily="50" charset="-128"/>
                <a:ea typeface="Meiryo UI" pitchFamily="50" charset="-128"/>
                <a:cs typeface="Meiryo UI" pitchFamily="50" charset="-128"/>
              </a:rPr>
            </a:br>
            <a:r>
              <a:rPr lang="en-US" altLang="ja-JP" sz="2500" b="1" dirty="0" smtClean="0">
                <a:solidFill>
                  <a:srgbClr val="669900"/>
                </a:solidFill>
                <a:latin typeface="Meiryo UI" pitchFamily="50" charset="-128"/>
                <a:ea typeface="Meiryo UI" pitchFamily="50" charset="-128"/>
                <a:cs typeface="Meiryo UI" pitchFamily="50" charset="-128"/>
              </a:rPr>
              <a:t>●</a:t>
            </a:r>
            <a:r>
              <a:rPr lang="ja-JP" altLang="en-US" sz="2500" b="1" dirty="0" smtClean="0">
                <a:solidFill>
                  <a:schemeClr val="tx1"/>
                </a:solidFill>
                <a:latin typeface="Meiryo UI" pitchFamily="50" charset="-128"/>
                <a:ea typeface="Meiryo UI" pitchFamily="50" charset="-128"/>
                <a:cs typeface="Meiryo UI" pitchFamily="50" charset="-128"/>
              </a:rPr>
              <a:t>家族に、望まれる対応・すべきでない対応を指導できる</a:t>
            </a:r>
            <a:endParaRPr lang="en-US" altLang="ja-JP" sz="2500" b="1" dirty="0" smtClean="0">
              <a:solidFill>
                <a:schemeClr val="tx1"/>
              </a:solidFill>
              <a:latin typeface="Meiryo UI" pitchFamily="50" charset="-128"/>
              <a:ea typeface="Meiryo UI" pitchFamily="50" charset="-128"/>
              <a:cs typeface="Meiryo UI" pitchFamily="50" charset="-128"/>
            </a:endParaRPr>
          </a:p>
        </p:txBody>
      </p:sp>
      <p:sp>
        <p:nvSpPr>
          <p:cNvPr id="11267" name="Text Box 3"/>
          <p:cNvSpPr txBox="1">
            <a:spLocks noChangeArrowheads="1"/>
          </p:cNvSpPr>
          <p:nvPr/>
        </p:nvSpPr>
        <p:spPr bwMode="auto">
          <a:xfrm>
            <a:off x="908257" y="323920"/>
            <a:ext cx="7259637"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a:spcBef>
                <a:spcPct val="50000"/>
              </a:spcBef>
            </a:pPr>
            <a:r>
              <a:rPr lang="ja-JP" altLang="en-US" sz="3200" b="1" dirty="0">
                <a:latin typeface="Meiryo UI" pitchFamily="50" charset="-128"/>
                <a:ea typeface="Meiryo UI" pitchFamily="50" charset="-128"/>
                <a:cs typeface="Meiryo UI" pitchFamily="50" charset="-128"/>
              </a:rPr>
              <a:t>かかりつけ医の役割</a:t>
            </a:r>
          </a:p>
        </p:txBody>
      </p:sp>
      <p:sp>
        <p:nvSpPr>
          <p:cNvPr id="11268" name="Rectangle 3"/>
          <p:cNvSpPr>
            <a:spLocks noChangeArrowheads="1"/>
          </p:cNvSpPr>
          <p:nvPr/>
        </p:nvSpPr>
        <p:spPr bwMode="auto">
          <a:xfrm>
            <a:off x="362743" y="1008961"/>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6" name="Text Box 5"/>
          <p:cNvSpPr txBox="1">
            <a:spLocks noChangeArrowheads="1"/>
          </p:cNvSpPr>
          <p:nvPr/>
        </p:nvSpPr>
        <p:spPr bwMode="auto">
          <a:xfrm>
            <a:off x="0" y="0"/>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-4</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body" idx="4294967295"/>
          </p:nvPr>
        </p:nvSpPr>
        <p:spPr>
          <a:xfrm>
            <a:off x="780256" y="1492044"/>
            <a:ext cx="7627937" cy="4700034"/>
          </a:xfrm>
        </p:spPr>
        <p:txBody>
          <a:bodyPr/>
          <a:lstStyle/>
          <a:p>
            <a:pPr eaLnBrk="1" hangingPunct="1">
              <a:lnSpc>
                <a:spcPct val="120000"/>
              </a:lnSpc>
              <a:spcBef>
                <a:spcPts val="0"/>
              </a:spcBef>
              <a:buClr>
                <a:srgbClr val="FFCBFF"/>
              </a:buClr>
              <a:buSzPct val="90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認知症を呈する疾患のうち可逆性の疾患は、治療を</a:t>
            </a:r>
            <a:endParaRPr lang="en-US" altLang="ja-JP" sz="2400" b="1" dirty="0" smtClean="0">
              <a:latin typeface="Meiryo UI" pitchFamily="50" charset="-128"/>
              <a:ea typeface="Meiryo UI" pitchFamily="50" charset="-128"/>
              <a:cs typeface="Meiryo UI" pitchFamily="50" charset="-128"/>
            </a:endParaRPr>
          </a:p>
          <a:p>
            <a:pPr eaLnBrk="1" hangingPunct="1">
              <a:lnSpc>
                <a:spcPct val="120000"/>
              </a:lnSpc>
              <a:spcBef>
                <a:spcPts val="0"/>
              </a:spcBef>
              <a:buClr>
                <a:srgbClr val="FFCBFF"/>
              </a:buClr>
              <a:buSzPct val="90000"/>
              <a:buFont typeface="Wingdings" pitchFamily="2" charset="2"/>
              <a:buNone/>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確実に行うことが可能</a:t>
            </a:r>
          </a:p>
          <a:p>
            <a:pPr eaLnBrk="1" hangingPunct="1">
              <a:lnSpc>
                <a:spcPct val="120000"/>
              </a:lnSpc>
              <a:spcBef>
                <a:spcPts val="900"/>
              </a:spcBef>
              <a:buClr>
                <a:srgbClr val="FFCBFF"/>
              </a:buClr>
              <a:buSzPct val="90000"/>
              <a:buFont typeface="Wingdings" pitchFamily="2" charset="2"/>
              <a:buNone/>
            </a:pPr>
            <a:r>
              <a:rPr lang="ja-JP" altLang="en-US"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アルツハイマー型認知症であれば、より早期からの薬物</a:t>
            </a:r>
            <a:endParaRPr lang="en-US" altLang="ja-JP" sz="2400" b="1" dirty="0" smtClean="0">
              <a:latin typeface="Meiryo UI" pitchFamily="50" charset="-128"/>
              <a:ea typeface="Meiryo UI" pitchFamily="50" charset="-128"/>
              <a:cs typeface="Meiryo UI" pitchFamily="50" charset="-128"/>
            </a:endParaRPr>
          </a:p>
          <a:p>
            <a:pPr eaLnBrk="1" hangingPunct="1">
              <a:lnSpc>
                <a:spcPct val="120000"/>
              </a:lnSpc>
              <a:spcBef>
                <a:spcPts val="0"/>
              </a:spcBef>
              <a:buClr>
                <a:srgbClr val="FFCBFF"/>
              </a:buClr>
              <a:buSzPct val="90000"/>
              <a:buFont typeface="Wingdings" pitchFamily="2" charset="2"/>
              <a:buNone/>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療法による進行抑制が可能</a:t>
            </a:r>
          </a:p>
          <a:p>
            <a:pPr eaLnBrk="1" hangingPunct="1">
              <a:lnSpc>
                <a:spcPct val="120000"/>
              </a:lnSpc>
              <a:spcBef>
                <a:spcPts val="900"/>
              </a:spcBef>
              <a:buClr>
                <a:srgbClr val="FFCBFF"/>
              </a:buClr>
              <a:buSzPct val="90000"/>
              <a:buFont typeface="Wingdings" pitchFamily="2" charset="2"/>
              <a:buNone/>
            </a:pPr>
            <a:r>
              <a:rPr lang="ja-JP" altLang="en-US"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本人が変化に戸惑う期間を短くでき、その後の暮らしに</a:t>
            </a:r>
            <a:endParaRPr lang="en-US" altLang="ja-JP" sz="2400" b="1" dirty="0" smtClean="0">
              <a:latin typeface="Meiryo UI" pitchFamily="50" charset="-128"/>
              <a:ea typeface="Meiryo UI" pitchFamily="50" charset="-128"/>
              <a:cs typeface="Meiryo UI" pitchFamily="50" charset="-128"/>
            </a:endParaRPr>
          </a:p>
          <a:p>
            <a:pPr eaLnBrk="1" hangingPunct="1">
              <a:lnSpc>
                <a:spcPct val="120000"/>
              </a:lnSpc>
              <a:spcBef>
                <a:spcPts val="0"/>
              </a:spcBef>
              <a:buClr>
                <a:srgbClr val="FFCBFF"/>
              </a:buClr>
              <a:buSzPct val="90000"/>
              <a:buFont typeface="Wingdings" pitchFamily="2" charset="2"/>
              <a:buNone/>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備えるために、自分で判断したり家族と相談できる</a:t>
            </a:r>
          </a:p>
          <a:p>
            <a:pPr eaLnBrk="1" hangingPunct="1">
              <a:lnSpc>
                <a:spcPct val="120000"/>
              </a:lnSpc>
              <a:spcBef>
                <a:spcPts val="900"/>
              </a:spcBef>
              <a:buClr>
                <a:srgbClr val="FFCBFF"/>
              </a:buClr>
              <a:buSzPct val="90000"/>
              <a:buFont typeface="Wingdings" pitchFamily="2" charset="2"/>
              <a:buNone/>
            </a:pPr>
            <a:r>
              <a:rPr lang="ja-JP" altLang="en-US"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家族等が適切な介護方法や支援サービスに関する情報</a:t>
            </a:r>
            <a:endParaRPr lang="en-US" altLang="ja-JP" sz="2400" b="1" dirty="0" smtClean="0">
              <a:latin typeface="Meiryo UI" pitchFamily="50" charset="-128"/>
              <a:ea typeface="Meiryo UI" pitchFamily="50" charset="-128"/>
              <a:cs typeface="Meiryo UI" pitchFamily="50" charset="-128"/>
            </a:endParaRPr>
          </a:p>
          <a:p>
            <a:pPr eaLnBrk="1" hangingPunct="1">
              <a:lnSpc>
                <a:spcPct val="120000"/>
              </a:lnSpc>
              <a:spcBef>
                <a:spcPts val="0"/>
              </a:spcBef>
              <a:buClr>
                <a:srgbClr val="FFCBFF"/>
              </a:buClr>
              <a:buSzPct val="90000"/>
              <a:buFont typeface="Wingdings" pitchFamily="2" charset="2"/>
              <a:buNone/>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を早期から入手可能になり、病気の進行に合わせたケア</a:t>
            </a:r>
            <a:endParaRPr lang="en-US" altLang="ja-JP" sz="2400" b="1" dirty="0" smtClean="0">
              <a:latin typeface="Meiryo UI" pitchFamily="50" charset="-128"/>
              <a:ea typeface="Meiryo UI" pitchFamily="50" charset="-128"/>
              <a:cs typeface="Meiryo UI" pitchFamily="50" charset="-128"/>
            </a:endParaRPr>
          </a:p>
          <a:p>
            <a:pPr eaLnBrk="1" hangingPunct="1">
              <a:lnSpc>
                <a:spcPct val="120000"/>
              </a:lnSpc>
              <a:spcBef>
                <a:spcPts val="0"/>
              </a:spcBef>
              <a:buClr>
                <a:srgbClr val="FFCBFF"/>
              </a:buClr>
              <a:buSzPct val="90000"/>
              <a:buFont typeface="Wingdings" pitchFamily="2" charset="2"/>
              <a:buNone/>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や諸サービスの利用により</a:t>
            </a:r>
            <a:r>
              <a:rPr lang="ja-JP" altLang="en-US" sz="12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認知症の進行抑制や家族の</a:t>
            </a:r>
            <a:endParaRPr lang="en-US" altLang="ja-JP" sz="2400" b="1" dirty="0" smtClean="0">
              <a:latin typeface="Meiryo UI" pitchFamily="50" charset="-128"/>
              <a:ea typeface="Meiryo UI" pitchFamily="50" charset="-128"/>
              <a:cs typeface="Meiryo UI" pitchFamily="50" charset="-128"/>
            </a:endParaRPr>
          </a:p>
          <a:p>
            <a:pPr eaLnBrk="1" hangingPunct="1">
              <a:lnSpc>
                <a:spcPct val="120000"/>
              </a:lnSpc>
              <a:spcBef>
                <a:spcPts val="0"/>
              </a:spcBef>
              <a:buClr>
                <a:srgbClr val="FFCBFF"/>
              </a:buClr>
              <a:buSzPct val="90000"/>
              <a:buFont typeface="Wingdings" pitchFamily="2" charset="2"/>
              <a:buNone/>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介護負担の軽減ができる</a:t>
            </a:r>
          </a:p>
        </p:txBody>
      </p:sp>
      <p:sp>
        <p:nvSpPr>
          <p:cNvPr id="15363" name="Rectangle 3"/>
          <p:cNvSpPr>
            <a:spLocks noChangeArrowheads="1"/>
          </p:cNvSpPr>
          <p:nvPr/>
        </p:nvSpPr>
        <p:spPr bwMode="auto">
          <a:xfrm>
            <a:off x="309563" y="10588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5364" name="Rectangle 4"/>
          <p:cNvSpPr>
            <a:spLocks noChangeArrowheads="1"/>
          </p:cNvSpPr>
          <p:nvPr/>
        </p:nvSpPr>
        <p:spPr bwMode="auto">
          <a:xfrm>
            <a:off x="179388" y="417513"/>
            <a:ext cx="8713787"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eaLnBrk="1" hangingPunct="1"/>
            <a:r>
              <a:rPr lang="ja-JP" altLang="en-US" sz="3000" b="1">
                <a:latin typeface="Meiryo UI" pitchFamily="50" charset="-128"/>
                <a:ea typeface="Meiryo UI" pitchFamily="50" charset="-128"/>
                <a:cs typeface="Meiryo UI" pitchFamily="50" charset="-128"/>
              </a:rPr>
              <a:t>早期発見・早期対応の意義</a:t>
            </a:r>
          </a:p>
        </p:txBody>
      </p:sp>
      <p:sp>
        <p:nvSpPr>
          <p:cNvPr id="15365" name="Text Box 5"/>
          <p:cNvSpPr txBox="1">
            <a:spLocks noChangeArrowheads="1"/>
          </p:cNvSpPr>
          <p:nvPr/>
        </p:nvSpPr>
        <p:spPr bwMode="auto">
          <a:xfrm>
            <a:off x="0" y="0"/>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-5</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AutoShape 2"/>
          <p:cNvSpPr>
            <a:spLocks noChangeArrowheads="1"/>
          </p:cNvSpPr>
          <p:nvPr/>
        </p:nvSpPr>
        <p:spPr bwMode="auto">
          <a:xfrm>
            <a:off x="1046642" y="2178050"/>
            <a:ext cx="6924675" cy="3638550"/>
          </a:xfrm>
          <a:prstGeom prst="triangle">
            <a:avLst>
              <a:gd name="adj" fmla="val 50000"/>
            </a:avLst>
          </a:prstGeom>
          <a:solidFill>
            <a:srgbClr val="C0C0C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4787" name="AutoShape 3"/>
          <p:cNvSpPr>
            <a:spLocks noChangeArrowheads="1"/>
          </p:cNvSpPr>
          <p:nvPr/>
        </p:nvSpPr>
        <p:spPr bwMode="auto">
          <a:xfrm>
            <a:off x="2288067" y="2190750"/>
            <a:ext cx="4448175" cy="2324100"/>
          </a:xfrm>
          <a:prstGeom prst="triangle">
            <a:avLst>
              <a:gd name="adj" fmla="val 50000"/>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4790" name="テキスト ボックス 7"/>
          <p:cNvSpPr txBox="1">
            <a:spLocks noChangeArrowheads="1"/>
          </p:cNvSpPr>
          <p:nvPr/>
        </p:nvSpPr>
        <p:spPr bwMode="auto">
          <a:xfrm>
            <a:off x="3225106" y="5078413"/>
            <a:ext cx="25511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000" b="1" dirty="0">
                <a:solidFill>
                  <a:schemeClr val="bg1"/>
                </a:solidFill>
                <a:latin typeface="Meiryo UI" pitchFamily="50" charset="-128"/>
                <a:ea typeface="Meiryo UI" pitchFamily="50" charset="-128"/>
                <a:cs typeface="Meiryo UI" pitchFamily="50" charset="-128"/>
              </a:rPr>
              <a:t>健 常 者</a:t>
            </a:r>
          </a:p>
        </p:txBody>
      </p:sp>
      <p:sp>
        <p:nvSpPr>
          <p:cNvPr id="374791" name="テキスト ボックス 8"/>
          <p:cNvSpPr txBox="1">
            <a:spLocks noChangeArrowheads="1"/>
          </p:cNvSpPr>
          <p:nvPr/>
        </p:nvSpPr>
        <p:spPr bwMode="auto">
          <a:xfrm>
            <a:off x="3332642" y="3738840"/>
            <a:ext cx="25511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2000" b="1" dirty="0">
                <a:solidFill>
                  <a:schemeClr val="bg1"/>
                </a:solidFill>
                <a:latin typeface="Meiryo UI" pitchFamily="50" charset="-128"/>
                <a:ea typeface="Meiryo UI" pitchFamily="50" charset="-128"/>
                <a:cs typeface="Meiryo UI" pitchFamily="50" charset="-128"/>
              </a:rPr>
              <a:t>約</a:t>
            </a:r>
            <a:r>
              <a:rPr lang="en-US" altLang="ja-JP" sz="2000" b="1" dirty="0">
                <a:solidFill>
                  <a:schemeClr val="bg1"/>
                </a:solidFill>
                <a:latin typeface="Meiryo UI" pitchFamily="50" charset="-128"/>
                <a:ea typeface="Meiryo UI" pitchFamily="50" charset="-128"/>
                <a:cs typeface="Meiryo UI" pitchFamily="50" charset="-128"/>
              </a:rPr>
              <a:t>380</a:t>
            </a:r>
            <a:r>
              <a:rPr lang="ja-JP" altLang="en-US" sz="2000" b="1" dirty="0">
                <a:solidFill>
                  <a:schemeClr val="bg1"/>
                </a:solidFill>
                <a:latin typeface="Meiryo UI" pitchFamily="50" charset="-128"/>
                <a:ea typeface="Meiryo UI" pitchFamily="50" charset="-128"/>
                <a:cs typeface="Meiryo UI" pitchFamily="50" charset="-128"/>
              </a:rPr>
              <a:t>万人</a:t>
            </a:r>
            <a:r>
              <a:rPr lang="ja-JP" altLang="en-US" sz="1600" b="1" dirty="0">
                <a:solidFill>
                  <a:schemeClr val="bg1"/>
                </a:solidFill>
                <a:latin typeface="Meiryo UI" pitchFamily="50" charset="-128"/>
                <a:ea typeface="Meiryo UI" pitchFamily="50" charset="-128"/>
                <a:cs typeface="Meiryo UI" pitchFamily="50" charset="-128"/>
              </a:rPr>
              <a:t>（注）</a:t>
            </a:r>
          </a:p>
        </p:txBody>
      </p:sp>
      <p:sp>
        <p:nvSpPr>
          <p:cNvPr id="13" name="左中かっこ 12"/>
          <p:cNvSpPr>
            <a:spLocks/>
          </p:cNvSpPr>
          <p:nvPr/>
        </p:nvSpPr>
        <p:spPr bwMode="auto">
          <a:xfrm>
            <a:off x="3396696" y="2192338"/>
            <a:ext cx="186771" cy="755650"/>
          </a:xfrm>
          <a:prstGeom prst="leftBrace">
            <a:avLst>
              <a:gd name="adj1" fmla="val 18416"/>
              <a:gd name="adj2" fmla="val 39349"/>
            </a:avLst>
          </a:prstGeom>
          <a:noFill/>
          <a:ln w="28575" algn="ctr">
            <a:solidFill>
              <a:srgbClr val="FF7C80"/>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ja-JP" altLang="en-US">
              <a:solidFill>
                <a:prstClr val="black"/>
              </a:solidFill>
              <a:latin typeface="+mn-lt"/>
              <a:ea typeface="+mn-ea"/>
            </a:endParaRPr>
          </a:p>
        </p:txBody>
      </p:sp>
      <p:sp>
        <p:nvSpPr>
          <p:cNvPr id="374793" name="テキスト ボックス 13"/>
          <p:cNvSpPr txBox="1">
            <a:spLocks noChangeArrowheads="1"/>
          </p:cNvSpPr>
          <p:nvPr/>
        </p:nvSpPr>
        <p:spPr bwMode="auto">
          <a:xfrm>
            <a:off x="1202630" y="2141192"/>
            <a:ext cx="2305465"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300" b="1" dirty="0">
                <a:solidFill>
                  <a:srgbClr val="FF7C80"/>
                </a:solidFill>
                <a:latin typeface="Meiryo UI" pitchFamily="50" charset="-128"/>
                <a:ea typeface="Meiryo UI" pitchFamily="50" charset="-128"/>
                <a:cs typeface="Meiryo UI" pitchFamily="50" charset="-128"/>
              </a:rPr>
              <a:t>介護保険制度を</a:t>
            </a:r>
            <a:r>
              <a:rPr lang="ja-JP" altLang="en-US" sz="1300" b="1" dirty="0" smtClean="0">
                <a:solidFill>
                  <a:srgbClr val="FF7C80"/>
                </a:solidFill>
                <a:latin typeface="Meiryo UI" pitchFamily="50" charset="-128"/>
                <a:ea typeface="Meiryo UI" pitchFamily="50" charset="-128"/>
                <a:cs typeface="Meiryo UI" pitchFamily="50" charset="-128"/>
              </a:rPr>
              <a:t>利用</a:t>
            </a:r>
            <a:endParaRPr lang="en-US" altLang="ja-JP" sz="1300" b="1" dirty="0" smtClean="0">
              <a:solidFill>
                <a:srgbClr val="FF7C80"/>
              </a:solidFill>
              <a:latin typeface="Meiryo UI" pitchFamily="50" charset="-128"/>
              <a:ea typeface="Meiryo UI" pitchFamily="50" charset="-128"/>
              <a:cs typeface="Meiryo UI" pitchFamily="50" charset="-128"/>
            </a:endParaRPr>
          </a:p>
          <a:p>
            <a:pPr algn="ctr" eaLnBrk="1" hangingPunct="1"/>
            <a:r>
              <a:rPr lang="ja-JP" altLang="en-US" sz="1300" b="1" dirty="0" smtClean="0">
                <a:solidFill>
                  <a:srgbClr val="FF7C80"/>
                </a:solidFill>
                <a:latin typeface="Meiryo UI" pitchFamily="50" charset="-128"/>
                <a:ea typeface="Meiryo UI" pitchFamily="50" charset="-128"/>
                <a:cs typeface="Meiryo UI" pitchFamily="50" charset="-128"/>
              </a:rPr>
              <a:t>している認知症</a:t>
            </a:r>
            <a:r>
              <a:rPr lang="ja-JP" altLang="en-US" sz="1300" b="1" dirty="0">
                <a:solidFill>
                  <a:srgbClr val="FF7C80"/>
                </a:solidFill>
                <a:latin typeface="Meiryo UI" pitchFamily="50" charset="-128"/>
                <a:ea typeface="Meiryo UI" pitchFamily="50" charset="-128"/>
                <a:cs typeface="Meiryo UI" pitchFamily="50" charset="-128"/>
              </a:rPr>
              <a:t>高齢者</a:t>
            </a:r>
          </a:p>
          <a:p>
            <a:pPr algn="ctr" eaLnBrk="1" hangingPunct="1"/>
            <a:r>
              <a:rPr lang="ja-JP" altLang="en-US" sz="1300" b="1" dirty="0">
                <a:solidFill>
                  <a:srgbClr val="FF7C80"/>
                </a:solidFill>
                <a:latin typeface="Meiryo UI" pitchFamily="50" charset="-128"/>
                <a:ea typeface="Meiryo UI" pitchFamily="50" charset="-128"/>
                <a:cs typeface="Meiryo UI" pitchFamily="50" charset="-128"/>
              </a:rPr>
              <a:t>（日常生活自立度</a:t>
            </a:r>
            <a:r>
              <a:rPr lang="en-US" altLang="ja-JP" sz="1300" b="1" dirty="0">
                <a:solidFill>
                  <a:srgbClr val="FF7C80"/>
                </a:solidFill>
                <a:latin typeface="Meiryo UI" pitchFamily="50" charset="-128"/>
                <a:ea typeface="Meiryo UI" pitchFamily="50" charset="-128"/>
                <a:cs typeface="Meiryo UI" pitchFamily="50" charset="-128"/>
              </a:rPr>
              <a:t>Ⅱ</a:t>
            </a:r>
            <a:r>
              <a:rPr lang="ja-JP" altLang="en-US" sz="1300" b="1" dirty="0">
                <a:solidFill>
                  <a:srgbClr val="FF7C80"/>
                </a:solidFill>
                <a:latin typeface="Meiryo UI" pitchFamily="50" charset="-128"/>
                <a:ea typeface="Meiryo UI" pitchFamily="50" charset="-128"/>
                <a:cs typeface="Meiryo UI" pitchFamily="50" charset="-128"/>
              </a:rPr>
              <a:t>以上）</a:t>
            </a:r>
          </a:p>
        </p:txBody>
      </p:sp>
      <p:sp>
        <p:nvSpPr>
          <p:cNvPr id="15" name="左中かっこ 14"/>
          <p:cNvSpPr>
            <a:spLocks/>
          </p:cNvSpPr>
          <p:nvPr/>
        </p:nvSpPr>
        <p:spPr bwMode="auto">
          <a:xfrm>
            <a:off x="2965861" y="2986088"/>
            <a:ext cx="153988" cy="514350"/>
          </a:xfrm>
          <a:prstGeom prst="leftBrace">
            <a:avLst>
              <a:gd name="adj1" fmla="val 20691"/>
              <a:gd name="adj2" fmla="val 50000"/>
            </a:avLst>
          </a:prstGeom>
          <a:noFill/>
          <a:ln w="28575" algn="ctr">
            <a:solidFill>
              <a:srgbClr val="3399FF"/>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ja-JP" altLang="en-US">
              <a:solidFill>
                <a:prstClr val="black"/>
              </a:solidFill>
              <a:latin typeface="+mn-lt"/>
              <a:ea typeface="+mn-ea"/>
            </a:endParaRPr>
          </a:p>
        </p:txBody>
      </p:sp>
      <p:sp>
        <p:nvSpPr>
          <p:cNvPr id="374795" name="テキスト ボックス 15"/>
          <p:cNvSpPr txBox="1">
            <a:spLocks noChangeArrowheads="1"/>
          </p:cNvSpPr>
          <p:nvPr/>
        </p:nvSpPr>
        <p:spPr bwMode="auto">
          <a:xfrm>
            <a:off x="766763" y="2950609"/>
            <a:ext cx="219909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300" b="1" dirty="0">
                <a:solidFill>
                  <a:srgbClr val="3399FF"/>
                </a:solidFill>
                <a:latin typeface="Meiryo UI" pitchFamily="50" charset="-128"/>
                <a:ea typeface="Meiryo UI" pitchFamily="50" charset="-128"/>
                <a:cs typeface="Meiryo UI" pitchFamily="50" charset="-128"/>
              </a:rPr>
              <a:t>日常生活自立度</a:t>
            </a:r>
            <a:r>
              <a:rPr lang="en-US" altLang="ja-JP" sz="1300" b="1" dirty="0" smtClean="0">
                <a:solidFill>
                  <a:srgbClr val="3399FF"/>
                </a:solidFill>
                <a:latin typeface="Meiryo UI" pitchFamily="50" charset="-128"/>
                <a:ea typeface="Meiryo UI" pitchFamily="50" charset="-128"/>
                <a:cs typeface="Meiryo UI" pitchFamily="50" charset="-128"/>
              </a:rPr>
              <a:t>Ⅰ</a:t>
            </a:r>
            <a:r>
              <a:rPr lang="ja-JP" altLang="en-US" sz="1300" b="1" dirty="0" smtClean="0">
                <a:solidFill>
                  <a:srgbClr val="3399FF"/>
                </a:solidFill>
                <a:latin typeface="Meiryo UI" pitchFamily="50" charset="-128"/>
                <a:ea typeface="Meiryo UI" pitchFamily="50" charset="-128"/>
                <a:cs typeface="Meiryo UI" pitchFamily="50" charset="-128"/>
              </a:rPr>
              <a:t> 又</a:t>
            </a:r>
            <a:r>
              <a:rPr lang="ja-JP" altLang="en-US" sz="1300" b="1" dirty="0">
                <a:solidFill>
                  <a:srgbClr val="3399FF"/>
                </a:solidFill>
                <a:latin typeface="Meiryo UI" pitchFamily="50" charset="-128"/>
                <a:ea typeface="Meiryo UI" pitchFamily="50" charset="-128"/>
                <a:cs typeface="Meiryo UI" pitchFamily="50" charset="-128"/>
              </a:rPr>
              <a:t>は </a:t>
            </a:r>
            <a:endParaRPr lang="en-US" altLang="ja-JP" sz="1300" b="1" dirty="0" smtClean="0">
              <a:solidFill>
                <a:srgbClr val="3399FF"/>
              </a:solidFill>
              <a:latin typeface="Meiryo UI" pitchFamily="50" charset="-128"/>
              <a:ea typeface="Meiryo UI" pitchFamily="50" charset="-128"/>
              <a:cs typeface="Meiryo UI" pitchFamily="50" charset="-128"/>
            </a:endParaRPr>
          </a:p>
          <a:p>
            <a:pPr eaLnBrk="1" hangingPunct="1"/>
            <a:r>
              <a:rPr lang="ja-JP" altLang="en-US" sz="1300" b="1" dirty="0" smtClean="0">
                <a:solidFill>
                  <a:srgbClr val="3399FF"/>
                </a:solidFill>
                <a:latin typeface="Meiryo UI" pitchFamily="50" charset="-128"/>
                <a:ea typeface="Meiryo UI" pitchFamily="50" charset="-128"/>
                <a:cs typeface="Meiryo UI" pitchFamily="50" charset="-128"/>
              </a:rPr>
              <a:t>要介護</a:t>
            </a:r>
            <a:r>
              <a:rPr lang="ja-JP" altLang="en-US" sz="1300" b="1" dirty="0">
                <a:solidFill>
                  <a:srgbClr val="3399FF"/>
                </a:solidFill>
                <a:latin typeface="Meiryo UI" pitchFamily="50" charset="-128"/>
                <a:ea typeface="Meiryo UI" pitchFamily="50" charset="-128"/>
                <a:cs typeface="Meiryo UI" pitchFamily="50" charset="-128"/>
              </a:rPr>
              <a:t>認定</a:t>
            </a:r>
            <a:r>
              <a:rPr lang="ja-JP" altLang="en-US" sz="1300" b="1" dirty="0" smtClean="0">
                <a:solidFill>
                  <a:srgbClr val="3399FF"/>
                </a:solidFill>
                <a:latin typeface="Meiryo UI" pitchFamily="50" charset="-128"/>
                <a:ea typeface="Meiryo UI" pitchFamily="50" charset="-128"/>
                <a:cs typeface="Meiryo UI" pitchFamily="50" charset="-128"/>
              </a:rPr>
              <a:t>を受けて</a:t>
            </a:r>
            <a:r>
              <a:rPr lang="ja-JP" altLang="en-US" sz="1300" b="1" dirty="0">
                <a:solidFill>
                  <a:srgbClr val="3399FF"/>
                </a:solidFill>
                <a:latin typeface="Meiryo UI" pitchFamily="50" charset="-128"/>
                <a:ea typeface="Meiryo UI" pitchFamily="50" charset="-128"/>
                <a:cs typeface="Meiryo UI" pitchFamily="50" charset="-128"/>
              </a:rPr>
              <a:t>いない人</a:t>
            </a:r>
          </a:p>
        </p:txBody>
      </p:sp>
      <p:sp>
        <p:nvSpPr>
          <p:cNvPr id="17" name="左中かっこ 16"/>
          <p:cNvSpPr>
            <a:spLocks/>
          </p:cNvSpPr>
          <p:nvPr/>
        </p:nvSpPr>
        <p:spPr bwMode="auto">
          <a:xfrm>
            <a:off x="1951517" y="3570633"/>
            <a:ext cx="223838" cy="911225"/>
          </a:xfrm>
          <a:prstGeom prst="leftBrace">
            <a:avLst>
              <a:gd name="adj1" fmla="val 19537"/>
              <a:gd name="adj2" fmla="val 50000"/>
            </a:avLst>
          </a:prstGeom>
          <a:noFill/>
          <a:ln w="28575" algn="ctr">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ja-JP" altLang="en-US">
              <a:solidFill>
                <a:prstClr val="black"/>
              </a:solidFill>
              <a:latin typeface="+mn-lt"/>
              <a:ea typeface="+mn-ea"/>
            </a:endParaRPr>
          </a:p>
        </p:txBody>
      </p:sp>
      <p:sp>
        <p:nvSpPr>
          <p:cNvPr id="374797" name="テキスト ボックス 17"/>
          <p:cNvSpPr txBox="1">
            <a:spLocks noChangeArrowheads="1"/>
          </p:cNvSpPr>
          <p:nvPr/>
        </p:nvSpPr>
        <p:spPr bwMode="auto">
          <a:xfrm>
            <a:off x="568805" y="3700463"/>
            <a:ext cx="1446212" cy="68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en-US" altLang="ja-JP" sz="1300" b="1">
                <a:solidFill>
                  <a:schemeClr val="folHlink"/>
                </a:solidFill>
                <a:latin typeface="Meiryo UI" pitchFamily="50" charset="-128"/>
                <a:ea typeface="Meiryo UI" pitchFamily="50" charset="-128"/>
                <a:cs typeface="Meiryo UI" pitchFamily="50" charset="-128"/>
              </a:rPr>
              <a:t>  MCI</a:t>
            </a:r>
            <a:r>
              <a:rPr lang="ja-JP" altLang="en-US" sz="1300" b="1">
                <a:solidFill>
                  <a:schemeClr val="folHlink"/>
                </a:solidFill>
                <a:latin typeface="Meiryo UI" pitchFamily="50" charset="-128"/>
                <a:ea typeface="Meiryo UI" pitchFamily="50" charset="-128"/>
                <a:cs typeface="Meiryo UI" pitchFamily="50" charset="-128"/>
              </a:rPr>
              <a:t>の人</a:t>
            </a:r>
          </a:p>
          <a:p>
            <a:pPr eaLnBrk="1" hangingPunct="1"/>
            <a:r>
              <a:rPr lang="ja-JP" altLang="en-US" sz="1300" b="1">
                <a:solidFill>
                  <a:schemeClr val="folHlink"/>
                </a:solidFill>
                <a:latin typeface="Meiryo UI" pitchFamily="50" charset="-128"/>
                <a:ea typeface="Meiryo UI" pitchFamily="50" charset="-128"/>
                <a:cs typeface="Meiryo UI" pitchFamily="50" charset="-128"/>
              </a:rPr>
              <a:t>（正常と認知症</a:t>
            </a:r>
          </a:p>
          <a:p>
            <a:pPr eaLnBrk="1" hangingPunct="1"/>
            <a:r>
              <a:rPr lang="ja-JP" altLang="en-US" sz="1300" b="1">
                <a:solidFill>
                  <a:schemeClr val="folHlink"/>
                </a:solidFill>
                <a:latin typeface="Meiryo UI" pitchFamily="50" charset="-128"/>
                <a:ea typeface="Meiryo UI" pitchFamily="50" charset="-128"/>
                <a:cs typeface="Meiryo UI" pitchFamily="50" charset="-128"/>
              </a:rPr>
              <a:t>     の中間の人）</a:t>
            </a:r>
          </a:p>
        </p:txBody>
      </p:sp>
      <p:sp>
        <p:nvSpPr>
          <p:cNvPr id="28" name="テキスト ボックス 27"/>
          <p:cNvSpPr txBox="1"/>
          <p:nvPr/>
        </p:nvSpPr>
        <p:spPr>
          <a:xfrm>
            <a:off x="2594113" y="4139304"/>
            <a:ext cx="4161179" cy="260350"/>
          </a:xfrm>
          <a:prstGeom prst="rect">
            <a:avLst/>
          </a:prstGeom>
          <a:noFill/>
        </p:spPr>
        <p:txBody>
          <a:bodyPr wrap="square">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100" b="1" dirty="0">
                <a:solidFill>
                  <a:schemeClr val="bg1"/>
                </a:solidFill>
                <a:latin typeface="Meiryo UI" pitchFamily="50" charset="-128"/>
                <a:ea typeface="Meiryo UI" pitchFamily="50" charset="-128"/>
                <a:cs typeface="Meiryo UI" pitchFamily="50" charset="-128"/>
              </a:rPr>
              <a:t>（注）</a:t>
            </a:r>
            <a:r>
              <a:rPr lang="en-US" altLang="ja-JP" sz="1100" b="1" dirty="0">
                <a:solidFill>
                  <a:schemeClr val="bg1"/>
                </a:solidFill>
                <a:latin typeface="Meiryo UI" pitchFamily="50" charset="-128"/>
                <a:ea typeface="Meiryo UI" pitchFamily="50" charset="-128"/>
                <a:cs typeface="Meiryo UI" pitchFamily="50" charset="-128"/>
              </a:rPr>
              <a:t>MCI</a:t>
            </a:r>
            <a:r>
              <a:rPr lang="ja-JP" altLang="en-US" sz="1100" b="1" dirty="0">
                <a:solidFill>
                  <a:schemeClr val="bg1"/>
                </a:solidFill>
                <a:latin typeface="Meiryo UI" pitchFamily="50" charset="-128"/>
                <a:ea typeface="Meiryo UI" pitchFamily="50" charset="-128"/>
                <a:cs typeface="Meiryo UI" pitchFamily="50" charset="-128"/>
              </a:rPr>
              <a:t>の全ての者が認知症になるわけではないことに留意</a:t>
            </a:r>
          </a:p>
        </p:txBody>
      </p:sp>
      <p:sp>
        <p:nvSpPr>
          <p:cNvPr id="374801" name="テキスト ボックス 28"/>
          <p:cNvSpPr txBox="1">
            <a:spLocks noChangeArrowheads="1"/>
          </p:cNvSpPr>
          <p:nvPr/>
        </p:nvSpPr>
        <p:spPr bwMode="auto">
          <a:xfrm>
            <a:off x="2524539" y="6326051"/>
            <a:ext cx="64384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r>
              <a:rPr lang="ja-JP" altLang="en-US" sz="1200" b="1" dirty="0">
                <a:solidFill>
                  <a:srgbClr val="000000"/>
                </a:solidFill>
                <a:latin typeface="Meiryo UI" pitchFamily="50" charset="-128"/>
                <a:ea typeface="Meiryo UI" pitchFamily="50" charset="-128"/>
                <a:cs typeface="Meiryo UI" pitchFamily="50" charset="-128"/>
              </a:rPr>
              <a:t>出典：「都市部における認知症有病率と認知症の生活機能障害への対応」（</a:t>
            </a:r>
            <a:r>
              <a:rPr lang="en-US" altLang="ja-JP" sz="1200" b="1" dirty="0">
                <a:solidFill>
                  <a:srgbClr val="000000"/>
                </a:solidFill>
                <a:latin typeface="Meiryo UI" pitchFamily="50" charset="-128"/>
                <a:ea typeface="Meiryo UI" pitchFamily="50" charset="-128"/>
                <a:cs typeface="Meiryo UI" pitchFamily="50" charset="-128"/>
              </a:rPr>
              <a:t>H25.5</a:t>
            </a:r>
            <a:r>
              <a:rPr lang="ja-JP" altLang="en-US" sz="1200" b="1" dirty="0">
                <a:solidFill>
                  <a:srgbClr val="000000"/>
                </a:solidFill>
                <a:latin typeface="Meiryo UI" pitchFamily="50" charset="-128"/>
                <a:ea typeface="Meiryo UI" pitchFamily="50" charset="-128"/>
                <a:cs typeface="Meiryo UI" pitchFamily="50" charset="-128"/>
              </a:rPr>
              <a:t>報告）及び</a:t>
            </a:r>
          </a:p>
          <a:p>
            <a:pPr eaLnBrk="1" hangingPunct="1"/>
            <a:r>
              <a:rPr lang="en-US" altLang="ja-JP" sz="1200" b="1" dirty="0">
                <a:solidFill>
                  <a:srgbClr val="000000"/>
                </a:solidFill>
                <a:latin typeface="Meiryo UI" pitchFamily="50" charset="-128"/>
                <a:ea typeface="Meiryo UI" pitchFamily="50" charset="-128"/>
                <a:cs typeface="Meiryo UI" pitchFamily="50" charset="-128"/>
              </a:rPr>
              <a:t>         『</a:t>
            </a:r>
            <a:r>
              <a:rPr lang="ja-JP" altLang="en-US" sz="1200" b="1" dirty="0">
                <a:solidFill>
                  <a:srgbClr val="000000"/>
                </a:solidFill>
                <a:latin typeface="Meiryo UI" pitchFamily="50" charset="-128"/>
                <a:ea typeface="Meiryo UI" pitchFamily="50" charset="-128"/>
                <a:cs typeface="Meiryo UI" pitchFamily="50" charset="-128"/>
              </a:rPr>
              <a:t>「認知症高齢者の日常生活自立度」</a:t>
            </a:r>
            <a:r>
              <a:rPr lang="en-US" altLang="ja-JP" sz="1200" b="1" dirty="0">
                <a:solidFill>
                  <a:srgbClr val="000000"/>
                </a:solidFill>
                <a:latin typeface="Meiryo UI" pitchFamily="50" charset="-128"/>
                <a:ea typeface="Meiryo UI" pitchFamily="50" charset="-128"/>
                <a:cs typeface="Meiryo UI" pitchFamily="50" charset="-128"/>
              </a:rPr>
              <a:t>Ⅱ</a:t>
            </a:r>
            <a:r>
              <a:rPr lang="ja-JP" altLang="en-US" sz="1200" b="1" dirty="0">
                <a:solidFill>
                  <a:srgbClr val="000000"/>
                </a:solidFill>
                <a:latin typeface="Meiryo UI" pitchFamily="50" charset="-128"/>
                <a:ea typeface="Meiryo UI" pitchFamily="50" charset="-128"/>
                <a:cs typeface="Meiryo UI" pitchFamily="50" charset="-128"/>
              </a:rPr>
              <a:t>以上の高齢者数について</a:t>
            </a:r>
            <a:r>
              <a:rPr lang="en-US" altLang="ja-JP" sz="1200" b="1" dirty="0">
                <a:solidFill>
                  <a:srgbClr val="000000"/>
                </a:solidFill>
                <a:latin typeface="Meiryo UI" pitchFamily="50" charset="-128"/>
                <a:ea typeface="Meiryo UI" pitchFamily="50" charset="-128"/>
                <a:cs typeface="Meiryo UI" pitchFamily="50" charset="-128"/>
              </a:rPr>
              <a:t>』</a:t>
            </a:r>
            <a:r>
              <a:rPr lang="ja-JP" altLang="en-US" sz="1200" b="1" dirty="0">
                <a:solidFill>
                  <a:srgbClr val="000000"/>
                </a:solidFill>
                <a:latin typeface="Meiryo UI" pitchFamily="50" charset="-128"/>
                <a:ea typeface="Meiryo UI" pitchFamily="50" charset="-128"/>
                <a:cs typeface="Meiryo UI" pitchFamily="50" charset="-128"/>
              </a:rPr>
              <a:t>（</a:t>
            </a:r>
            <a:r>
              <a:rPr lang="en-US" altLang="ja-JP" sz="1200" b="1" dirty="0">
                <a:solidFill>
                  <a:srgbClr val="000000"/>
                </a:solidFill>
                <a:latin typeface="Meiryo UI" pitchFamily="50" charset="-128"/>
                <a:ea typeface="Meiryo UI" pitchFamily="50" charset="-128"/>
                <a:cs typeface="Meiryo UI" pitchFamily="50" charset="-128"/>
              </a:rPr>
              <a:t>H24.8</a:t>
            </a:r>
            <a:r>
              <a:rPr lang="ja-JP" altLang="en-US" sz="1200" b="1" dirty="0">
                <a:solidFill>
                  <a:srgbClr val="000000"/>
                </a:solidFill>
                <a:latin typeface="Meiryo UI" pitchFamily="50" charset="-128"/>
                <a:ea typeface="Meiryo UI" pitchFamily="50" charset="-128"/>
                <a:cs typeface="Meiryo UI" pitchFamily="50" charset="-128"/>
              </a:rPr>
              <a:t>公表）を引用</a:t>
            </a:r>
          </a:p>
        </p:txBody>
      </p:sp>
      <p:sp>
        <p:nvSpPr>
          <p:cNvPr id="21" name="左大かっこ 20"/>
          <p:cNvSpPr>
            <a:spLocks/>
          </p:cNvSpPr>
          <p:nvPr/>
        </p:nvSpPr>
        <p:spPr bwMode="auto">
          <a:xfrm rot="-5400000">
            <a:off x="4436335" y="2545902"/>
            <a:ext cx="147637" cy="6950075"/>
          </a:xfrm>
          <a:prstGeom prst="leftBracket">
            <a:avLst>
              <a:gd name="adj" fmla="val 125534"/>
            </a:avLst>
          </a:prstGeom>
          <a:noFill/>
          <a:ln w="28575" cap="rnd" algn="ctr">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vert="eaVert" anchor="ctr"/>
          <a:lstStyle/>
          <a:p>
            <a:pPr algn="ctr" eaLnBrk="1" hangingPunct="1"/>
            <a:endParaRPr lang="ja-JP" altLang="en-US" sz="1000" b="1">
              <a:solidFill>
                <a:srgbClr val="FF6600"/>
              </a:solidFill>
              <a:ea typeface="メイリオ" pitchFamily="50" charset="-128"/>
              <a:cs typeface="メイリオ" pitchFamily="50" charset="-128"/>
            </a:endParaRPr>
          </a:p>
        </p:txBody>
      </p:sp>
      <p:sp>
        <p:nvSpPr>
          <p:cNvPr id="374803" name="テキスト ボックス 2"/>
          <p:cNvSpPr txBox="1">
            <a:spLocks noChangeArrowheads="1"/>
          </p:cNvSpPr>
          <p:nvPr/>
        </p:nvSpPr>
        <p:spPr bwMode="auto">
          <a:xfrm>
            <a:off x="3040128" y="5945533"/>
            <a:ext cx="2913063" cy="3048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en-US" altLang="ja-JP" sz="1400" b="1">
                <a:solidFill>
                  <a:srgbClr val="000000"/>
                </a:solidFill>
                <a:latin typeface="Meiryo UI" pitchFamily="50" charset="-128"/>
                <a:ea typeface="Meiryo UI" pitchFamily="50" charset="-128"/>
                <a:cs typeface="Meiryo UI" pitchFamily="50" charset="-128"/>
              </a:rPr>
              <a:t>65</a:t>
            </a:r>
            <a:r>
              <a:rPr lang="ja-JP" altLang="en-US" sz="1400" b="1">
                <a:solidFill>
                  <a:srgbClr val="000000"/>
                </a:solidFill>
                <a:latin typeface="Meiryo UI" pitchFamily="50" charset="-128"/>
                <a:ea typeface="Meiryo UI" pitchFamily="50" charset="-128"/>
                <a:cs typeface="Meiryo UI" pitchFamily="50" charset="-128"/>
              </a:rPr>
              <a:t>歳以上高齢者人口 </a:t>
            </a:r>
            <a:r>
              <a:rPr lang="en-US" altLang="ja-JP" sz="1400" b="1">
                <a:solidFill>
                  <a:srgbClr val="000000"/>
                </a:solidFill>
                <a:latin typeface="Meiryo UI" pitchFamily="50" charset="-128"/>
                <a:ea typeface="Meiryo UI" pitchFamily="50" charset="-128"/>
                <a:cs typeface="Meiryo UI" pitchFamily="50" charset="-128"/>
              </a:rPr>
              <a:t>2,874</a:t>
            </a:r>
            <a:r>
              <a:rPr lang="ja-JP" altLang="en-US" sz="1400" b="1">
                <a:solidFill>
                  <a:srgbClr val="000000"/>
                </a:solidFill>
                <a:latin typeface="Meiryo UI" pitchFamily="50" charset="-128"/>
                <a:ea typeface="Meiryo UI" pitchFamily="50" charset="-128"/>
                <a:cs typeface="Meiryo UI" pitchFamily="50" charset="-128"/>
              </a:rPr>
              <a:t>万人</a:t>
            </a:r>
          </a:p>
        </p:txBody>
      </p:sp>
      <p:sp>
        <p:nvSpPr>
          <p:cNvPr id="24" name="角丸四角形吹き出し 23"/>
          <p:cNvSpPr>
            <a:spLocks noChangeArrowheads="1"/>
          </p:cNvSpPr>
          <p:nvPr/>
        </p:nvSpPr>
        <p:spPr bwMode="auto">
          <a:xfrm>
            <a:off x="803275" y="4820477"/>
            <a:ext cx="1721264" cy="654811"/>
          </a:xfrm>
          <a:prstGeom prst="wedgeRoundRectCallout">
            <a:avLst>
              <a:gd name="adj1" fmla="val 70579"/>
              <a:gd name="adj2" fmla="val 20468"/>
              <a:gd name="adj3" fmla="val 16667"/>
            </a:avLst>
          </a:prstGeom>
          <a:solidFill>
            <a:schemeClr val="bg1"/>
          </a:solidFill>
          <a:ln w="15875" algn="ctr">
            <a:solidFill>
              <a:schemeClr val="tx1"/>
            </a:solidFill>
            <a:miter lim="800000"/>
            <a:headEnd/>
            <a:tailEnd/>
          </a:ln>
        </p:spPr>
        <p:txBody>
          <a:bodyPr/>
          <a:lstStyle/>
          <a:p>
            <a:pPr algn="ctr" eaLnBrk="1" hangingPunct="1"/>
            <a:r>
              <a:rPr lang="ja-JP" altLang="en-US" sz="1000" b="1" dirty="0">
                <a:solidFill>
                  <a:srgbClr val="000000"/>
                </a:solidFill>
                <a:latin typeface="Meiryo UI" pitchFamily="50" charset="-128"/>
                <a:ea typeface="Meiryo UI" pitchFamily="50" charset="-128"/>
                <a:cs typeface="Meiryo UI" pitchFamily="50" charset="-128"/>
              </a:rPr>
              <a:t>アルツハイマー病については、約</a:t>
            </a:r>
            <a:r>
              <a:rPr lang="en-US" altLang="ja-JP" sz="1000" b="1" dirty="0">
                <a:solidFill>
                  <a:srgbClr val="000000"/>
                </a:solidFill>
                <a:latin typeface="Meiryo UI" pitchFamily="50" charset="-128"/>
                <a:ea typeface="Meiryo UI" pitchFamily="50" charset="-128"/>
                <a:cs typeface="Meiryo UI" pitchFamily="50" charset="-128"/>
              </a:rPr>
              <a:t>20</a:t>
            </a:r>
            <a:r>
              <a:rPr lang="ja-JP" altLang="en-US" sz="1000" b="1" dirty="0">
                <a:solidFill>
                  <a:srgbClr val="000000"/>
                </a:solidFill>
                <a:latin typeface="Meiryo UI" pitchFamily="50" charset="-128"/>
                <a:ea typeface="Meiryo UI" pitchFamily="50" charset="-128"/>
                <a:cs typeface="Meiryo UI" pitchFamily="50" charset="-128"/>
              </a:rPr>
              <a:t>年前から原因蛋白が蓄積され始める</a:t>
            </a:r>
          </a:p>
        </p:txBody>
      </p:sp>
      <p:sp>
        <p:nvSpPr>
          <p:cNvPr id="374806" name="Text Box 2"/>
          <p:cNvSpPr txBox="1">
            <a:spLocks noChangeArrowheads="1"/>
          </p:cNvSpPr>
          <p:nvPr/>
        </p:nvSpPr>
        <p:spPr bwMode="auto">
          <a:xfrm>
            <a:off x="1147763" y="273411"/>
            <a:ext cx="6713537"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ctr">
            <a:spAutoFit/>
          </a:bodyPr>
          <a:lstStyle>
            <a:lvl1pPr defTabSz="828675">
              <a:defRPr kumimoji="1" sz="3600">
                <a:solidFill>
                  <a:schemeClr val="tx1"/>
                </a:solidFill>
                <a:latin typeface="Arial" pitchFamily="34" charset="0"/>
                <a:ea typeface="ＭＳ Ｐゴシック" pitchFamily="50" charset="-128"/>
              </a:defRPr>
            </a:lvl1pPr>
            <a:lvl2pPr marL="742950" indent="-285750" defTabSz="828675">
              <a:defRPr kumimoji="1" sz="3600">
                <a:solidFill>
                  <a:schemeClr val="tx1"/>
                </a:solidFill>
                <a:latin typeface="Arial" pitchFamily="34" charset="0"/>
                <a:ea typeface="ＭＳ Ｐゴシック" pitchFamily="50" charset="-128"/>
              </a:defRPr>
            </a:lvl2pPr>
            <a:lvl3pPr marL="1143000" indent="-228600" defTabSz="828675">
              <a:defRPr kumimoji="1" sz="3600">
                <a:solidFill>
                  <a:schemeClr val="tx1"/>
                </a:solidFill>
                <a:latin typeface="Arial" pitchFamily="34" charset="0"/>
                <a:ea typeface="ＭＳ Ｐゴシック" pitchFamily="50" charset="-128"/>
              </a:defRPr>
            </a:lvl3pPr>
            <a:lvl4pPr marL="1600200" indent="-228600" defTabSz="828675">
              <a:defRPr kumimoji="1" sz="3600">
                <a:solidFill>
                  <a:schemeClr val="tx1"/>
                </a:solidFill>
                <a:latin typeface="Arial" pitchFamily="34" charset="0"/>
                <a:ea typeface="ＭＳ Ｐゴシック" pitchFamily="50" charset="-128"/>
              </a:defRPr>
            </a:lvl4pPr>
            <a:lvl5pPr marL="2057400" indent="-228600" defTabSz="828675">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認知症高齢者の現状</a:t>
            </a:r>
            <a:endParaRPr lang="en-US" altLang="ja-JP" sz="3000" b="1" dirty="0">
              <a:latin typeface="Meiryo UI" pitchFamily="50" charset="-128"/>
              <a:ea typeface="Meiryo UI" pitchFamily="50" charset="-128"/>
              <a:cs typeface="Meiryo UI" pitchFamily="50" charset="-128"/>
            </a:endParaRPr>
          </a:p>
        </p:txBody>
      </p:sp>
      <p:sp>
        <p:nvSpPr>
          <p:cNvPr id="374809" name="Text Box 25"/>
          <p:cNvSpPr txBox="1">
            <a:spLocks noChangeArrowheads="1"/>
          </p:cNvSpPr>
          <p:nvPr/>
        </p:nvSpPr>
        <p:spPr bwMode="auto">
          <a:xfrm>
            <a:off x="1013618" y="1009650"/>
            <a:ext cx="7520781" cy="855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lnSpc>
                <a:spcPct val="110000"/>
              </a:lnSpc>
            </a:pPr>
            <a:r>
              <a:rPr lang="en-US" altLang="ja-JP" sz="1600" b="1" dirty="0">
                <a:solidFill>
                  <a:srgbClr val="000000"/>
                </a:solidFill>
                <a:latin typeface="Meiryo UI" pitchFamily="50" charset="-128"/>
                <a:ea typeface="Meiryo UI" pitchFamily="50" charset="-128"/>
                <a:cs typeface="Meiryo UI" pitchFamily="50" charset="-128"/>
              </a:rPr>
              <a:t>○</a:t>
            </a:r>
            <a:r>
              <a:rPr lang="ja-JP" altLang="en-US" sz="1600" b="1" dirty="0">
                <a:solidFill>
                  <a:srgbClr val="000000"/>
                </a:solidFill>
                <a:latin typeface="Meiryo UI" pitchFamily="50" charset="-128"/>
                <a:ea typeface="Meiryo UI" pitchFamily="50" charset="-128"/>
                <a:cs typeface="Meiryo UI" pitchFamily="50" charset="-128"/>
              </a:rPr>
              <a:t>認知症有病率推定値</a:t>
            </a:r>
            <a:r>
              <a:rPr lang="en-US" altLang="ja-JP" sz="1600" b="1" dirty="0">
                <a:solidFill>
                  <a:srgbClr val="000000"/>
                </a:solidFill>
                <a:latin typeface="Meiryo UI" pitchFamily="50" charset="-128"/>
                <a:ea typeface="Meiryo UI" pitchFamily="50" charset="-128"/>
                <a:cs typeface="Meiryo UI" pitchFamily="50" charset="-128"/>
              </a:rPr>
              <a:t>15</a:t>
            </a:r>
            <a:r>
              <a:rPr lang="ja-JP" altLang="en-US" sz="1600" b="1" dirty="0">
                <a:solidFill>
                  <a:srgbClr val="000000"/>
                </a:solidFill>
                <a:latin typeface="Meiryo UI" pitchFamily="50" charset="-128"/>
                <a:ea typeface="Meiryo UI" pitchFamily="50" charset="-128"/>
                <a:cs typeface="Meiryo UI" pitchFamily="50" charset="-128"/>
              </a:rPr>
              <a:t>％、認知症有病者数 約</a:t>
            </a:r>
            <a:r>
              <a:rPr lang="en-US" altLang="ja-JP" sz="1600" b="1" dirty="0">
                <a:solidFill>
                  <a:srgbClr val="000000"/>
                </a:solidFill>
                <a:latin typeface="Meiryo UI" pitchFamily="50" charset="-128"/>
                <a:ea typeface="Meiryo UI" pitchFamily="50" charset="-128"/>
                <a:cs typeface="Meiryo UI" pitchFamily="50" charset="-128"/>
              </a:rPr>
              <a:t>439</a:t>
            </a:r>
            <a:r>
              <a:rPr lang="ja-JP" altLang="en-US" sz="1600" b="1" dirty="0">
                <a:solidFill>
                  <a:srgbClr val="000000"/>
                </a:solidFill>
                <a:latin typeface="Meiryo UI" pitchFamily="50" charset="-128"/>
                <a:ea typeface="Meiryo UI" pitchFamily="50" charset="-128"/>
                <a:cs typeface="Meiryo UI" pitchFamily="50" charset="-128"/>
              </a:rPr>
              <a:t>万人 と</a:t>
            </a:r>
            <a:r>
              <a:rPr lang="ja-JP" altLang="en-US" sz="1600" b="1" dirty="0" smtClean="0">
                <a:solidFill>
                  <a:srgbClr val="000000"/>
                </a:solidFill>
                <a:latin typeface="Meiryo UI" pitchFamily="50" charset="-128"/>
                <a:ea typeface="Meiryo UI" pitchFamily="50" charset="-128"/>
                <a:cs typeface="Meiryo UI" pitchFamily="50" charset="-128"/>
              </a:rPr>
              <a:t>推計（</a:t>
            </a:r>
            <a:r>
              <a:rPr lang="ja-JP" altLang="en-US" sz="1600" b="1" dirty="0">
                <a:solidFill>
                  <a:srgbClr val="000000"/>
                </a:solidFill>
                <a:latin typeface="Meiryo UI" pitchFamily="50" charset="-128"/>
                <a:ea typeface="Meiryo UI" pitchFamily="50" charset="-128"/>
                <a:cs typeface="Meiryo UI" pitchFamily="50" charset="-128"/>
              </a:rPr>
              <a:t>平成</a:t>
            </a:r>
            <a:r>
              <a:rPr lang="en-US" altLang="ja-JP" sz="1600" b="1" dirty="0">
                <a:solidFill>
                  <a:srgbClr val="000000"/>
                </a:solidFill>
                <a:latin typeface="Meiryo UI" pitchFamily="50" charset="-128"/>
                <a:ea typeface="Meiryo UI" pitchFamily="50" charset="-128"/>
                <a:cs typeface="Meiryo UI" pitchFamily="50" charset="-128"/>
              </a:rPr>
              <a:t>22</a:t>
            </a:r>
            <a:r>
              <a:rPr lang="ja-JP" altLang="en-US" sz="1600" b="1" dirty="0">
                <a:solidFill>
                  <a:srgbClr val="000000"/>
                </a:solidFill>
                <a:latin typeface="Meiryo UI" pitchFamily="50" charset="-128"/>
                <a:ea typeface="Meiryo UI" pitchFamily="50" charset="-128"/>
                <a:cs typeface="Meiryo UI" pitchFamily="50" charset="-128"/>
              </a:rPr>
              <a:t>年</a:t>
            </a:r>
            <a:r>
              <a:rPr lang="ja-JP" altLang="en-US" sz="1600" b="1" dirty="0" smtClean="0">
                <a:solidFill>
                  <a:srgbClr val="000000"/>
                </a:solidFill>
                <a:latin typeface="Meiryo UI" pitchFamily="50" charset="-128"/>
                <a:ea typeface="Meiryo UI" pitchFamily="50" charset="-128"/>
                <a:cs typeface="Meiryo UI" pitchFamily="50" charset="-128"/>
              </a:rPr>
              <a:t>）</a:t>
            </a:r>
            <a:endParaRPr lang="en-US" altLang="ja-JP" sz="1600" b="1" dirty="0">
              <a:solidFill>
                <a:srgbClr val="3399FF"/>
              </a:solidFill>
              <a:latin typeface="Meiryo UI" pitchFamily="50" charset="-128"/>
              <a:ea typeface="Meiryo UI" pitchFamily="50" charset="-128"/>
              <a:cs typeface="Meiryo UI" pitchFamily="50" charset="-128"/>
            </a:endParaRPr>
          </a:p>
          <a:p>
            <a:pPr eaLnBrk="1" hangingPunct="1"/>
            <a:r>
              <a:rPr lang="en-US" altLang="ja-JP" sz="1600" b="1" dirty="0">
                <a:solidFill>
                  <a:srgbClr val="000000"/>
                </a:solidFill>
                <a:latin typeface="Meiryo UI" pitchFamily="50" charset="-128"/>
                <a:ea typeface="Meiryo UI" pitchFamily="50" charset="-128"/>
                <a:cs typeface="Meiryo UI" pitchFamily="50" charset="-128"/>
              </a:rPr>
              <a:t>○MCI</a:t>
            </a:r>
            <a:r>
              <a:rPr lang="ja-JP" altLang="en-US" sz="1600" b="1" dirty="0" err="1">
                <a:solidFill>
                  <a:srgbClr val="000000"/>
                </a:solidFill>
                <a:latin typeface="Meiryo UI" pitchFamily="50" charset="-128"/>
                <a:ea typeface="Meiryo UI" pitchFamily="50" charset="-128"/>
                <a:cs typeface="Meiryo UI" pitchFamily="50" charset="-128"/>
              </a:rPr>
              <a:t>の有</a:t>
            </a:r>
            <a:r>
              <a:rPr lang="ja-JP" altLang="en-US" sz="1600" b="1" dirty="0">
                <a:solidFill>
                  <a:srgbClr val="000000"/>
                </a:solidFill>
                <a:latin typeface="Meiryo UI" pitchFamily="50" charset="-128"/>
                <a:ea typeface="Meiryo UI" pitchFamily="50" charset="-128"/>
                <a:cs typeface="Meiryo UI" pitchFamily="50" charset="-128"/>
              </a:rPr>
              <a:t>病率推定値</a:t>
            </a:r>
            <a:r>
              <a:rPr lang="en-US" altLang="ja-JP" sz="1600" b="1" dirty="0">
                <a:solidFill>
                  <a:srgbClr val="000000"/>
                </a:solidFill>
                <a:latin typeface="Meiryo UI" pitchFamily="50" charset="-128"/>
                <a:ea typeface="Meiryo UI" pitchFamily="50" charset="-128"/>
                <a:cs typeface="Meiryo UI" pitchFamily="50" charset="-128"/>
              </a:rPr>
              <a:t>13</a:t>
            </a:r>
            <a:r>
              <a:rPr lang="ja-JP" altLang="en-US" sz="1600" b="1" dirty="0">
                <a:solidFill>
                  <a:srgbClr val="000000"/>
                </a:solidFill>
                <a:latin typeface="Meiryo UI" pitchFamily="50" charset="-128"/>
                <a:ea typeface="Meiryo UI" pitchFamily="50" charset="-128"/>
                <a:cs typeface="Meiryo UI" pitchFamily="50" charset="-128"/>
              </a:rPr>
              <a:t>％、</a:t>
            </a:r>
            <a:r>
              <a:rPr lang="en-US" altLang="ja-JP" sz="1600" b="1" dirty="0">
                <a:solidFill>
                  <a:srgbClr val="000000"/>
                </a:solidFill>
                <a:latin typeface="Meiryo UI" pitchFamily="50" charset="-128"/>
                <a:ea typeface="Meiryo UI" pitchFamily="50" charset="-128"/>
                <a:cs typeface="Meiryo UI" pitchFamily="50" charset="-128"/>
              </a:rPr>
              <a:t>MCI</a:t>
            </a:r>
            <a:r>
              <a:rPr lang="ja-JP" altLang="en-US" sz="1600" b="1" dirty="0">
                <a:solidFill>
                  <a:srgbClr val="000000"/>
                </a:solidFill>
                <a:latin typeface="Meiryo UI" pitchFamily="50" charset="-128"/>
                <a:ea typeface="Meiryo UI" pitchFamily="50" charset="-128"/>
                <a:cs typeface="Meiryo UI" pitchFamily="50" charset="-128"/>
              </a:rPr>
              <a:t>有病者数 約</a:t>
            </a:r>
            <a:r>
              <a:rPr lang="en-US" altLang="ja-JP" sz="1600" b="1" dirty="0">
                <a:solidFill>
                  <a:srgbClr val="000000"/>
                </a:solidFill>
                <a:latin typeface="Meiryo UI" pitchFamily="50" charset="-128"/>
                <a:ea typeface="Meiryo UI" pitchFamily="50" charset="-128"/>
                <a:cs typeface="Meiryo UI" pitchFamily="50" charset="-128"/>
              </a:rPr>
              <a:t>380</a:t>
            </a:r>
            <a:r>
              <a:rPr lang="ja-JP" altLang="en-US" sz="1600" b="1" dirty="0">
                <a:solidFill>
                  <a:srgbClr val="000000"/>
                </a:solidFill>
                <a:latin typeface="Meiryo UI" pitchFamily="50" charset="-128"/>
                <a:ea typeface="Meiryo UI" pitchFamily="50" charset="-128"/>
                <a:cs typeface="Meiryo UI" pitchFamily="50" charset="-128"/>
              </a:rPr>
              <a:t>万人 と推計（平成</a:t>
            </a:r>
            <a:r>
              <a:rPr lang="en-US" altLang="ja-JP" sz="1600" b="1" dirty="0">
                <a:solidFill>
                  <a:srgbClr val="000000"/>
                </a:solidFill>
                <a:latin typeface="Meiryo UI" pitchFamily="50" charset="-128"/>
                <a:ea typeface="Meiryo UI" pitchFamily="50" charset="-128"/>
                <a:cs typeface="Meiryo UI" pitchFamily="50" charset="-128"/>
              </a:rPr>
              <a:t>22</a:t>
            </a:r>
            <a:r>
              <a:rPr lang="ja-JP" altLang="en-US" sz="1600" b="1" dirty="0" smtClean="0">
                <a:solidFill>
                  <a:srgbClr val="000000"/>
                </a:solidFill>
                <a:latin typeface="Meiryo UI" pitchFamily="50" charset="-128"/>
                <a:ea typeface="Meiryo UI" pitchFamily="50" charset="-128"/>
                <a:cs typeface="Meiryo UI" pitchFamily="50" charset="-128"/>
              </a:rPr>
              <a:t>年）</a:t>
            </a:r>
            <a:endParaRPr lang="ja-JP" altLang="en-US" sz="1600" b="1" dirty="0">
              <a:solidFill>
                <a:schemeClr val="folHlink"/>
              </a:solidFill>
              <a:latin typeface="Meiryo UI" pitchFamily="50" charset="-128"/>
              <a:ea typeface="Meiryo UI" pitchFamily="50" charset="-128"/>
              <a:cs typeface="Meiryo UI" pitchFamily="50" charset="-128"/>
            </a:endParaRPr>
          </a:p>
          <a:p>
            <a:pPr eaLnBrk="1" hangingPunct="1"/>
            <a:r>
              <a:rPr lang="ja-JP" altLang="en-US" sz="1600" b="1" dirty="0">
                <a:solidFill>
                  <a:srgbClr val="000000"/>
                </a:solidFill>
                <a:latin typeface="Meiryo UI" pitchFamily="50" charset="-128"/>
                <a:ea typeface="Meiryo UI" pitchFamily="50" charset="-128"/>
                <a:cs typeface="Meiryo UI" pitchFamily="50" charset="-128"/>
              </a:rPr>
              <a:t> （</a:t>
            </a:r>
            <a:r>
              <a:rPr lang="en-US" altLang="ja-JP" sz="1600" b="1" dirty="0">
                <a:solidFill>
                  <a:srgbClr val="000000"/>
                </a:solidFill>
                <a:latin typeface="Meiryo UI" pitchFamily="50" charset="-128"/>
                <a:ea typeface="Meiryo UI" pitchFamily="50" charset="-128"/>
                <a:cs typeface="Meiryo UI" pitchFamily="50" charset="-128"/>
              </a:rPr>
              <a:t>MCI</a:t>
            </a:r>
            <a:r>
              <a:rPr lang="ja-JP" altLang="en-US" sz="1600" b="1" dirty="0">
                <a:solidFill>
                  <a:srgbClr val="000000"/>
                </a:solidFill>
                <a:latin typeface="Meiryo UI" pitchFamily="50" charset="-128"/>
                <a:ea typeface="Meiryo UI" pitchFamily="50" charset="-128"/>
                <a:cs typeface="Meiryo UI" pitchFamily="50" charset="-128"/>
              </a:rPr>
              <a:t>：正常でもない、認知症でもない</a:t>
            </a:r>
            <a:r>
              <a:rPr lang="en-US" altLang="ja-JP" sz="1600" b="1" dirty="0">
                <a:solidFill>
                  <a:srgbClr val="000000"/>
                </a:solidFill>
                <a:latin typeface="Meiryo UI" pitchFamily="50" charset="-128"/>
                <a:ea typeface="Meiryo UI" pitchFamily="50" charset="-128"/>
                <a:cs typeface="Meiryo UI" pitchFamily="50" charset="-128"/>
              </a:rPr>
              <a:t>(</a:t>
            </a:r>
            <a:r>
              <a:rPr lang="ja-JP" altLang="en-US" sz="1600" b="1" dirty="0">
                <a:solidFill>
                  <a:srgbClr val="000000"/>
                </a:solidFill>
                <a:latin typeface="Meiryo UI" pitchFamily="50" charset="-128"/>
                <a:ea typeface="Meiryo UI" pitchFamily="50" charset="-128"/>
                <a:cs typeface="Meiryo UI" pitchFamily="50" charset="-128"/>
              </a:rPr>
              <a:t>正常と認知症の中間</a:t>
            </a:r>
            <a:r>
              <a:rPr lang="en-US" altLang="ja-JP" sz="1600" b="1" dirty="0">
                <a:solidFill>
                  <a:srgbClr val="000000"/>
                </a:solidFill>
                <a:latin typeface="Meiryo UI" pitchFamily="50" charset="-128"/>
                <a:ea typeface="Meiryo UI" pitchFamily="50" charset="-128"/>
                <a:cs typeface="Meiryo UI" pitchFamily="50" charset="-128"/>
              </a:rPr>
              <a:t>)</a:t>
            </a:r>
            <a:r>
              <a:rPr lang="ja-JP" altLang="en-US" sz="1600" b="1" dirty="0">
                <a:solidFill>
                  <a:srgbClr val="000000"/>
                </a:solidFill>
                <a:latin typeface="Meiryo UI" pitchFamily="50" charset="-128"/>
                <a:ea typeface="Meiryo UI" pitchFamily="50" charset="-128"/>
                <a:cs typeface="Meiryo UI" pitchFamily="50" charset="-128"/>
              </a:rPr>
              <a:t>状態の者）</a:t>
            </a:r>
            <a:endParaRPr lang="en-US" altLang="ja-JP" sz="1600" b="1" dirty="0">
              <a:solidFill>
                <a:srgbClr val="000000"/>
              </a:solidFill>
              <a:latin typeface="Meiryo UI" pitchFamily="50" charset="-128"/>
              <a:ea typeface="Meiryo UI" pitchFamily="50" charset="-128"/>
              <a:cs typeface="Meiryo UI" pitchFamily="50" charset="-128"/>
            </a:endParaRPr>
          </a:p>
        </p:txBody>
      </p:sp>
      <p:sp>
        <p:nvSpPr>
          <p:cNvPr id="374810" name="テキスト ボックス 10"/>
          <p:cNvSpPr txBox="1">
            <a:spLocks noChangeArrowheads="1"/>
          </p:cNvSpPr>
          <p:nvPr/>
        </p:nvSpPr>
        <p:spPr bwMode="auto">
          <a:xfrm>
            <a:off x="2997200" y="2693988"/>
            <a:ext cx="25511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800" b="1">
                <a:solidFill>
                  <a:schemeClr val="bg1"/>
                </a:solidFill>
                <a:ea typeface="メイリオ" pitchFamily="50" charset="-128"/>
                <a:cs typeface="メイリオ" pitchFamily="50" charset="-128"/>
              </a:rPr>
              <a:t>約</a:t>
            </a:r>
            <a:r>
              <a:rPr lang="en-US" altLang="ja-JP" sz="1800" b="1">
                <a:solidFill>
                  <a:schemeClr val="bg1"/>
                </a:solidFill>
                <a:latin typeface="メイリオ" pitchFamily="50" charset="-128"/>
                <a:ea typeface="メイリオ" pitchFamily="50" charset="-128"/>
                <a:cs typeface="メイリオ" pitchFamily="50" charset="-128"/>
              </a:rPr>
              <a:t>280</a:t>
            </a:r>
            <a:r>
              <a:rPr lang="ja-JP" altLang="en-US" sz="1800" b="1">
                <a:solidFill>
                  <a:schemeClr val="bg1"/>
                </a:solidFill>
                <a:ea typeface="メイリオ" pitchFamily="50" charset="-128"/>
                <a:cs typeface="メイリオ" pitchFamily="50" charset="-128"/>
              </a:rPr>
              <a:t>万人</a:t>
            </a:r>
          </a:p>
        </p:txBody>
      </p:sp>
      <p:sp>
        <p:nvSpPr>
          <p:cNvPr id="374811" name="AutoShape 27"/>
          <p:cNvSpPr>
            <a:spLocks noChangeArrowheads="1"/>
          </p:cNvSpPr>
          <p:nvPr/>
        </p:nvSpPr>
        <p:spPr bwMode="auto">
          <a:xfrm>
            <a:off x="3246917" y="2187575"/>
            <a:ext cx="2524125" cy="1314450"/>
          </a:xfrm>
          <a:prstGeom prst="triangle">
            <a:avLst>
              <a:gd name="adj" fmla="val 50000"/>
            </a:avLst>
          </a:prstGeom>
          <a:solidFill>
            <a:srgbClr val="33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4812" name="AutoShape 28"/>
          <p:cNvSpPr>
            <a:spLocks noChangeArrowheads="1"/>
          </p:cNvSpPr>
          <p:nvPr/>
        </p:nvSpPr>
        <p:spPr bwMode="auto">
          <a:xfrm>
            <a:off x="3713642" y="2178050"/>
            <a:ext cx="1581150" cy="809625"/>
          </a:xfrm>
          <a:prstGeom prst="triangle">
            <a:avLst>
              <a:gd name="adj" fmla="val 50000"/>
            </a:avLst>
          </a:prstGeom>
          <a:solidFill>
            <a:srgbClr val="FF7C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374813" name="Line 29"/>
          <p:cNvSpPr>
            <a:spLocks noChangeShapeType="1"/>
          </p:cNvSpPr>
          <p:nvPr/>
        </p:nvSpPr>
        <p:spPr bwMode="auto">
          <a:xfrm>
            <a:off x="3554892" y="2990850"/>
            <a:ext cx="2152650" cy="0"/>
          </a:xfrm>
          <a:prstGeom prst="line">
            <a:avLst/>
          </a:prstGeom>
          <a:noFill/>
          <a:ln w="508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4814" name="Line 30"/>
          <p:cNvSpPr>
            <a:spLocks noChangeShapeType="1"/>
          </p:cNvSpPr>
          <p:nvPr/>
        </p:nvSpPr>
        <p:spPr bwMode="auto">
          <a:xfrm>
            <a:off x="3080438" y="3521075"/>
            <a:ext cx="2828925" cy="9525"/>
          </a:xfrm>
          <a:prstGeom prst="line">
            <a:avLst/>
          </a:prstGeom>
          <a:noFill/>
          <a:ln w="762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cxnSp>
        <p:nvCxnSpPr>
          <p:cNvPr id="30" name="直線コネクタ 29"/>
          <p:cNvCxnSpPr>
            <a:cxnSpLocks noChangeShapeType="1"/>
          </p:cNvCxnSpPr>
          <p:nvPr/>
        </p:nvCxnSpPr>
        <p:spPr bwMode="auto">
          <a:xfrm flipV="1">
            <a:off x="2232399" y="3521075"/>
            <a:ext cx="4671978" cy="486"/>
          </a:xfrm>
          <a:prstGeom prst="line">
            <a:avLst/>
          </a:prstGeom>
          <a:noFill/>
          <a:ln w="22225" algn="ctr">
            <a:solidFill>
              <a:schemeClr val="tx2"/>
            </a:solidFill>
            <a:prstDash val="dash"/>
            <a:round/>
            <a:headEnd/>
            <a:tailEnd/>
          </a:ln>
          <a:extLst>
            <a:ext uri="{909E8E84-426E-40DD-AFC4-6F175D3DCCD1}">
              <a14:hiddenFill xmlns:a14="http://schemas.microsoft.com/office/drawing/2010/main">
                <a:noFill/>
              </a14:hiddenFill>
            </a:ext>
          </a:extLst>
        </p:spPr>
      </p:cxnSp>
      <p:sp>
        <p:nvSpPr>
          <p:cNvPr id="374816" name="Line 32"/>
          <p:cNvSpPr>
            <a:spLocks noChangeShapeType="1"/>
          </p:cNvSpPr>
          <p:nvPr/>
        </p:nvSpPr>
        <p:spPr bwMode="auto">
          <a:xfrm>
            <a:off x="2170592" y="4511675"/>
            <a:ext cx="4781550"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4819" name="テキスト ボックス 8"/>
          <p:cNvSpPr txBox="1">
            <a:spLocks noChangeArrowheads="1"/>
          </p:cNvSpPr>
          <p:nvPr/>
        </p:nvSpPr>
        <p:spPr bwMode="auto">
          <a:xfrm>
            <a:off x="3281842" y="3079682"/>
            <a:ext cx="25511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800" b="1" dirty="0">
                <a:solidFill>
                  <a:schemeClr val="bg1"/>
                </a:solidFill>
                <a:latin typeface="Meiryo UI" pitchFamily="50" charset="-128"/>
                <a:ea typeface="Meiryo UI" pitchFamily="50" charset="-128"/>
                <a:cs typeface="Meiryo UI" pitchFamily="50" charset="-128"/>
              </a:rPr>
              <a:t>約</a:t>
            </a:r>
            <a:r>
              <a:rPr lang="en-US" altLang="ja-JP" sz="1800" b="1" dirty="0">
                <a:solidFill>
                  <a:schemeClr val="bg1"/>
                </a:solidFill>
                <a:latin typeface="Meiryo UI" pitchFamily="50" charset="-128"/>
                <a:ea typeface="Meiryo UI" pitchFamily="50" charset="-128"/>
                <a:cs typeface="Meiryo UI" pitchFamily="50" charset="-128"/>
              </a:rPr>
              <a:t>160</a:t>
            </a:r>
            <a:r>
              <a:rPr lang="ja-JP" altLang="en-US" sz="1800" b="1" dirty="0">
                <a:solidFill>
                  <a:schemeClr val="bg1"/>
                </a:solidFill>
                <a:latin typeface="Meiryo UI" pitchFamily="50" charset="-128"/>
                <a:ea typeface="Meiryo UI" pitchFamily="50" charset="-128"/>
                <a:cs typeface="Meiryo UI" pitchFamily="50" charset="-128"/>
              </a:rPr>
              <a:t>万人</a:t>
            </a:r>
          </a:p>
        </p:txBody>
      </p:sp>
      <p:sp>
        <p:nvSpPr>
          <p:cNvPr id="374820" name="テキスト ボックス 8"/>
          <p:cNvSpPr txBox="1">
            <a:spLocks noChangeArrowheads="1"/>
          </p:cNvSpPr>
          <p:nvPr/>
        </p:nvSpPr>
        <p:spPr bwMode="auto">
          <a:xfrm>
            <a:off x="3707292" y="2449513"/>
            <a:ext cx="16176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800" b="1">
                <a:latin typeface="Meiryo UI" pitchFamily="50" charset="-128"/>
                <a:ea typeface="Meiryo UI" pitchFamily="50" charset="-128"/>
                <a:cs typeface="Meiryo UI" pitchFamily="50" charset="-128"/>
              </a:rPr>
              <a:t>約</a:t>
            </a:r>
            <a:r>
              <a:rPr lang="en-US" altLang="ja-JP" sz="1800" b="1">
                <a:latin typeface="Meiryo UI" pitchFamily="50" charset="-128"/>
                <a:ea typeface="Meiryo UI" pitchFamily="50" charset="-128"/>
                <a:cs typeface="Meiryo UI" pitchFamily="50" charset="-128"/>
              </a:rPr>
              <a:t>280</a:t>
            </a:r>
            <a:r>
              <a:rPr lang="ja-JP" altLang="en-US" sz="1800" b="1">
                <a:latin typeface="Meiryo UI" pitchFamily="50" charset="-128"/>
                <a:ea typeface="Meiryo UI" pitchFamily="50" charset="-128"/>
                <a:cs typeface="Meiryo UI" pitchFamily="50" charset="-128"/>
              </a:rPr>
              <a:t>万人</a:t>
            </a:r>
          </a:p>
        </p:txBody>
      </p:sp>
      <p:sp>
        <p:nvSpPr>
          <p:cNvPr id="374821" name="Rectangle 3"/>
          <p:cNvSpPr>
            <a:spLocks noChangeArrowheads="1"/>
          </p:cNvSpPr>
          <p:nvPr/>
        </p:nvSpPr>
        <p:spPr bwMode="auto">
          <a:xfrm>
            <a:off x="260350" y="84103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374823" name="Text Box 5"/>
          <p:cNvSpPr txBox="1">
            <a:spLocks noChangeArrowheads="1"/>
          </p:cNvSpPr>
          <p:nvPr/>
        </p:nvSpPr>
        <p:spPr bwMode="auto">
          <a:xfrm>
            <a:off x="0" y="0"/>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-6</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123825" y="363538"/>
            <a:ext cx="8753475" cy="588962"/>
          </a:xfrm>
        </p:spPr>
        <p:txBody>
          <a:bodyPr/>
          <a:lstStyle/>
          <a:p>
            <a:pPr eaLnBrk="1" hangingPunct="1"/>
            <a:r>
              <a:rPr lang="ja-JP" altLang="en-US" sz="3000" b="1" smtClean="0">
                <a:solidFill>
                  <a:schemeClr val="tx1"/>
                </a:solidFill>
                <a:latin typeface="Meiryo UI" pitchFamily="50" charset="-128"/>
                <a:ea typeface="Meiryo UI" pitchFamily="50" charset="-128"/>
                <a:cs typeface="Meiryo UI" pitchFamily="50" charset="-128"/>
              </a:rPr>
              <a:t>認知症施策の方向性について</a:t>
            </a:r>
          </a:p>
        </p:txBody>
      </p:sp>
      <p:sp>
        <p:nvSpPr>
          <p:cNvPr id="19459" name="正方形/長方形 1"/>
          <p:cNvSpPr>
            <a:spLocks noChangeArrowheads="1"/>
          </p:cNvSpPr>
          <p:nvPr/>
        </p:nvSpPr>
        <p:spPr bwMode="auto">
          <a:xfrm>
            <a:off x="1179513" y="1457325"/>
            <a:ext cx="6961187" cy="37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ja-JP" sz="2600" b="1">
                <a:latin typeface="Meiryo UI" pitchFamily="50" charset="-128"/>
                <a:ea typeface="Meiryo UI" pitchFamily="50" charset="-128"/>
                <a:cs typeface="Meiryo UI" pitchFamily="50" charset="-128"/>
              </a:rPr>
              <a:t>1</a:t>
            </a:r>
            <a:r>
              <a:rPr lang="ja-JP" altLang="en-US" sz="2400" b="1">
                <a:latin typeface="Meiryo UI" pitchFamily="50" charset="-128"/>
                <a:ea typeface="Meiryo UI" pitchFamily="50" charset="-128"/>
                <a:cs typeface="Meiryo UI" pitchFamily="50" charset="-128"/>
              </a:rPr>
              <a:t>．標準的な</a:t>
            </a:r>
            <a:r>
              <a:rPr lang="ja-JP" altLang="en-US" sz="2400" b="1">
                <a:solidFill>
                  <a:srgbClr val="669900"/>
                </a:solidFill>
                <a:latin typeface="Meiryo UI" pitchFamily="50" charset="-128"/>
                <a:ea typeface="Meiryo UI" pitchFamily="50" charset="-128"/>
                <a:cs typeface="Meiryo UI" pitchFamily="50" charset="-128"/>
              </a:rPr>
              <a:t>認知症ケアパス</a:t>
            </a:r>
            <a:r>
              <a:rPr lang="ja-JP" altLang="en-US" sz="2400" b="1">
                <a:latin typeface="Meiryo UI" pitchFamily="50" charset="-128"/>
                <a:ea typeface="Meiryo UI" pitchFamily="50" charset="-128"/>
                <a:cs typeface="Meiryo UI" pitchFamily="50" charset="-128"/>
              </a:rPr>
              <a:t>の作成・普及 </a:t>
            </a:r>
          </a:p>
          <a:p>
            <a:pPr eaLnBrk="1" hangingPunct="1"/>
            <a:endParaRPr lang="ja-JP" altLang="en-US" sz="1000" b="1">
              <a:latin typeface="Meiryo UI" pitchFamily="50" charset="-128"/>
              <a:ea typeface="Meiryo UI" pitchFamily="50" charset="-128"/>
              <a:cs typeface="Meiryo UI" pitchFamily="50" charset="-128"/>
            </a:endParaRPr>
          </a:p>
          <a:p>
            <a:pPr eaLnBrk="1" hangingPunct="1"/>
            <a:r>
              <a:rPr lang="en-US" altLang="ja-JP" sz="2600" b="1">
                <a:latin typeface="Meiryo UI" pitchFamily="50" charset="-128"/>
                <a:ea typeface="Meiryo UI" pitchFamily="50" charset="-128"/>
                <a:cs typeface="Meiryo UI" pitchFamily="50" charset="-128"/>
              </a:rPr>
              <a:t>2</a:t>
            </a:r>
            <a:r>
              <a:rPr lang="ja-JP" altLang="en-US" sz="2400" b="1">
                <a:latin typeface="Meiryo UI" pitchFamily="50" charset="-128"/>
                <a:ea typeface="Meiryo UI" pitchFamily="50" charset="-128"/>
                <a:cs typeface="Meiryo UI" pitchFamily="50" charset="-128"/>
              </a:rPr>
              <a:t>．</a:t>
            </a:r>
            <a:r>
              <a:rPr lang="ja-JP" altLang="en-US" sz="2400" b="1">
                <a:solidFill>
                  <a:srgbClr val="669900"/>
                </a:solidFill>
                <a:latin typeface="Meiryo UI" pitchFamily="50" charset="-128"/>
                <a:ea typeface="Meiryo UI" pitchFamily="50" charset="-128"/>
                <a:cs typeface="Meiryo UI" pitchFamily="50" charset="-128"/>
              </a:rPr>
              <a:t>早期</a:t>
            </a:r>
            <a:r>
              <a:rPr lang="ja-JP" altLang="en-US" sz="2400" b="1">
                <a:latin typeface="Meiryo UI" pitchFamily="50" charset="-128"/>
                <a:ea typeface="Meiryo UI" pitchFamily="50" charset="-128"/>
                <a:cs typeface="Meiryo UI" pitchFamily="50" charset="-128"/>
              </a:rPr>
              <a:t>診断・</a:t>
            </a:r>
            <a:r>
              <a:rPr lang="ja-JP" altLang="en-US" sz="2400" b="1">
                <a:solidFill>
                  <a:srgbClr val="669900"/>
                </a:solidFill>
                <a:latin typeface="Meiryo UI" pitchFamily="50" charset="-128"/>
                <a:ea typeface="Meiryo UI" pitchFamily="50" charset="-128"/>
                <a:cs typeface="Meiryo UI" pitchFamily="50" charset="-128"/>
              </a:rPr>
              <a:t>早期</a:t>
            </a:r>
            <a:r>
              <a:rPr lang="ja-JP" altLang="en-US" sz="2400" b="1">
                <a:latin typeface="Meiryo UI" pitchFamily="50" charset="-128"/>
                <a:ea typeface="Meiryo UI" pitchFamily="50" charset="-128"/>
                <a:cs typeface="Meiryo UI" pitchFamily="50" charset="-128"/>
              </a:rPr>
              <a:t>対応 </a:t>
            </a:r>
          </a:p>
          <a:p>
            <a:pPr eaLnBrk="1" hangingPunct="1"/>
            <a:endParaRPr lang="ja-JP" altLang="en-US" sz="1000" b="1">
              <a:latin typeface="Meiryo UI" pitchFamily="50" charset="-128"/>
              <a:ea typeface="Meiryo UI" pitchFamily="50" charset="-128"/>
              <a:cs typeface="Meiryo UI" pitchFamily="50" charset="-128"/>
            </a:endParaRPr>
          </a:p>
          <a:p>
            <a:pPr eaLnBrk="1" hangingPunct="1"/>
            <a:r>
              <a:rPr lang="en-US" altLang="ja-JP" sz="2600" b="1">
                <a:latin typeface="Meiryo UI" pitchFamily="50" charset="-128"/>
                <a:ea typeface="Meiryo UI" pitchFamily="50" charset="-128"/>
                <a:cs typeface="Meiryo UI" pitchFamily="50" charset="-128"/>
              </a:rPr>
              <a:t>3</a:t>
            </a:r>
            <a:r>
              <a:rPr lang="ja-JP" altLang="en-US" sz="2400" b="1">
                <a:latin typeface="Meiryo UI" pitchFamily="50" charset="-128"/>
                <a:ea typeface="Meiryo UI" pitchFamily="50" charset="-128"/>
                <a:cs typeface="Meiryo UI" pitchFamily="50" charset="-128"/>
              </a:rPr>
              <a:t>．</a:t>
            </a:r>
            <a:r>
              <a:rPr lang="ja-JP" altLang="en-US" sz="2400" b="1">
                <a:solidFill>
                  <a:srgbClr val="669900"/>
                </a:solidFill>
                <a:latin typeface="Meiryo UI" pitchFamily="50" charset="-128"/>
                <a:ea typeface="Meiryo UI" pitchFamily="50" charset="-128"/>
                <a:cs typeface="Meiryo UI" pitchFamily="50" charset="-128"/>
              </a:rPr>
              <a:t>地域</a:t>
            </a:r>
            <a:r>
              <a:rPr lang="ja-JP" altLang="en-US" sz="2400" b="1">
                <a:latin typeface="Meiryo UI" pitchFamily="50" charset="-128"/>
                <a:ea typeface="Meiryo UI" pitchFamily="50" charset="-128"/>
                <a:cs typeface="Meiryo UI" pitchFamily="50" charset="-128"/>
              </a:rPr>
              <a:t>での生活を支える</a:t>
            </a:r>
            <a:r>
              <a:rPr lang="ja-JP" altLang="en-US" sz="2400" b="1">
                <a:solidFill>
                  <a:srgbClr val="669900"/>
                </a:solidFill>
                <a:latin typeface="Meiryo UI" pitchFamily="50" charset="-128"/>
                <a:ea typeface="Meiryo UI" pitchFamily="50" charset="-128"/>
                <a:cs typeface="Meiryo UI" pitchFamily="50" charset="-128"/>
              </a:rPr>
              <a:t>医療サービス</a:t>
            </a:r>
            <a:r>
              <a:rPr lang="ja-JP" altLang="en-US" sz="2400" b="1">
                <a:latin typeface="Meiryo UI" pitchFamily="50" charset="-128"/>
                <a:ea typeface="Meiryo UI" pitchFamily="50" charset="-128"/>
                <a:cs typeface="Meiryo UI" pitchFamily="50" charset="-128"/>
              </a:rPr>
              <a:t>の構築 </a:t>
            </a:r>
          </a:p>
          <a:p>
            <a:pPr eaLnBrk="1" hangingPunct="1"/>
            <a:endParaRPr lang="en-US" altLang="ja-JP" sz="1000" b="1">
              <a:latin typeface="Meiryo UI" pitchFamily="50" charset="-128"/>
              <a:ea typeface="Meiryo UI" pitchFamily="50" charset="-128"/>
              <a:cs typeface="Meiryo UI" pitchFamily="50" charset="-128"/>
            </a:endParaRPr>
          </a:p>
          <a:p>
            <a:pPr eaLnBrk="1" hangingPunct="1"/>
            <a:r>
              <a:rPr lang="en-US" altLang="ja-JP" sz="2600" b="1">
                <a:latin typeface="Meiryo UI" pitchFamily="50" charset="-128"/>
                <a:ea typeface="Meiryo UI" pitchFamily="50" charset="-128"/>
                <a:cs typeface="Meiryo UI" pitchFamily="50" charset="-128"/>
              </a:rPr>
              <a:t>4</a:t>
            </a:r>
            <a:r>
              <a:rPr lang="ja-JP" altLang="en-US" sz="2400" b="1">
                <a:latin typeface="Meiryo UI" pitchFamily="50" charset="-128"/>
                <a:ea typeface="Meiryo UI" pitchFamily="50" charset="-128"/>
                <a:cs typeface="Meiryo UI" pitchFamily="50" charset="-128"/>
              </a:rPr>
              <a:t>．</a:t>
            </a:r>
            <a:r>
              <a:rPr lang="ja-JP" altLang="en-US" sz="2400" b="1">
                <a:solidFill>
                  <a:srgbClr val="669900"/>
                </a:solidFill>
                <a:latin typeface="Meiryo UI" pitchFamily="50" charset="-128"/>
                <a:ea typeface="Meiryo UI" pitchFamily="50" charset="-128"/>
                <a:cs typeface="Meiryo UI" pitchFamily="50" charset="-128"/>
              </a:rPr>
              <a:t>地域</a:t>
            </a:r>
            <a:r>
              <a:rPr lang="ja-JP" altLang="en-US" sz="2400" b="1">
                <a:latin typeface="Meiryo UI" pitchFamily="50" charset="-128"/>
                <a:ea typeface="Meiryo UI" pitchFamily="50" charset="-128"/>
                <a:cs typeface="Meiryo UI" pitchFamily="50" charset="-128"/>
              </a:rPr>
              <a:t>での生活を支える</a:t>
            </a:r>
            <a:r>
              <a:rPr lang="ja-JP" altLang="en-US" sz="2400" b="1">
                <a:solidFill>
                  <a:srgbClr val="669900"/>
                </a:solidFill>
                <a:latin typeface="Meiryo UI" pitchFamily="50" charset="-128"/>
                <a:ea typeface="Meiryo UI" pitchFamily="50" charset="-128"/>
                <a:cs typeface="Meiryo UI" pitchFamily="50" charset="-128"/>
              </a:rPr>
              <a:t>介護サービス</a:t>
            </a:r>
            <a:r>
              <a:rPr lang="ja-JP" altLang="en-US" sz="2400" b="1">
                <a:latin typeface="Meiryo UI" pitchFamily="50" charset="-128"/>
                <a:ea typeface="Meiryo UI" pitchFamily="50" charset="-128"/>
                <a:cs typeface="Meiryo UI" pitchFamily="50" charset="-128"/>
              </a:rPr>
              <a:t>の構築 </a:t>
            </a:r>
          </a:p>
          <a:p>
            <a:pPr eaLnBrk="1" hangingPunct="1"/>
            <a:endParaRPr lang="en-US" altLang="ja-JP" sz="1000" b="1">
              <a:latin typeface="Meiryo UI" pitchFamily="50" charset="-128"/>
              <a:ea typeface="Meiryo UI" pitchFamily="50" charset="-128"/>
              <a:cs typeface="Meiryo UI" pitchFamily="50" charset="-128"/>
            </a:endParaRPr>
          </a:p>
          <a:p>
            <a:pPr eaLnBrk="1" hangingPunct="1"/>
            <a:r>
              <a:rPr lang="en-US" altLang="ja-JP" sz="2600" b="1">
                <a:latin typeface="Meiryo UI" pitchFamily="50" charset="-128"/>
                <a:ea typeface="Meiryo UI" pitchFamily="50" charset="-128"/>
                <a:cs typeface="Meiryo UI" pitchFamily="50" charset="-128"/>
              </a:rPr>
              <a:t>5</a:t>
            </a:r>
            <a:r>
              <a:rPr lang="ja-JP" altLang="en-US" sz="2400" b="1">
                <a:latin typeface="Meiryo UI" pitchFamily="50" charset="-128"/>
                <a:ea typeface="Meiryo UI" pitchFamily="50" charset="-128"/>
                <a:cs typeface="Meiryo UI" pitchFamily="50" charset="-128"/>
              </a:rPr>
              <a:t>．地域での日常</a:t>
            </a:r>
            <a:r>
              <a:rPr lang="ja-JP" altLang="en-US" sz="2400" b="1">
                <a:solidFill>
                  <a:srgbClr val="669900"/>
                </a:solidFill>
                <a:latin typeface="Meiryo UI" pitchFamily="50" charset="-128"/>
                <a:ea typeface="Meiryo UI" pitchFamily="50" charset="-128"/>
                <a:cs typeface="Meiryo UI" pitchFamily="50" charset="-128"/>
              </a:rPr>
              <a:t>生活・家族の支援</a:t>
            </a:r>
            <a:r>
              <a:rPr lang="ja-JP" altLang="en-US" sz="2400" b="1">
                <a:latin typeface="Meiryo UI" pitchFamily="50" charset="-128"/>
                <a:ea typeface="Meiryo UI" pitchFamily="50" charset="-128"/>
                <a:cs typeface="Meiryo UI" pitchFamily="50" charset="-128"/>
              </a:rPr>
              <a:t>の強化 </a:t>
            </a:r>
          </a:p>
          <a:p>
            <a:pPr eaLnBrk="1" hangingPunct="1"/>
            <a:endParaRPr lang="ja-JP" altLang="en-US" sz="1000" b="1">
              <a:latin typeface="Meiryo UI" pitchFamily="50" charset="-128"/>
              <a:ea typeface="Meiryo UI" pitchFamily="50" charset="-128"/>
              <a:cs typeface="Meiryo UI" pitchFamily="50" charset="-128"/>
            </a:endParaRPr>
          </a:p>
          <a:p>
            <a:pPr eaLnBrk="1" hangingPunct="1"/>
            <a:r>
              <a:rPr lang="en-US" altLang="ja-JP" sz="2600" b="1">
                <a:latin typeface="Meiryo UI" pitchFamily="50" charset="-128"/>
                <a:ea typeface="Meiryo UI" pitchFamily="50" charset="-128"/>
                <a:cs typeface="Meiryo UI" pitchFamily="50" charset="-128"/>
              </a:rPr>
              <a:t>6</a:t>
            </a:r>
            <a:r>
              <a:rPr lang="ja-JP" altLang="en-US" sz="2400" b="1">
                <a:latin typeface="Meiryo UI" pitchFamily="50" charset="-128"/>
                <a:ea typeface="Meiryo UI" pitchFamily="50" charset="-128"/>
                <a:cs typeface="Meiryo UI" pitchFamily="50" charset="-128"/>
              </a:rPr>
              <a:t>．</a:t>
            </a:r>
            <a:r>
              <a:rPr lang="ja-JP" altLang="en-US" sz="2400" b="1">
                <a:solidFill>
                  <a:srgbClr val="669900"/>
                </a:solidFill>
                <a:latin typeface="Meiryo UI" pitchFamily="50" charset="-128"/>
                <a:ea typeface="Meiryo UI" pitchFamily="50" charset="-128"/>
                <a:cs typeface="Meiryo UI" pitchFamily="50" charset="-128"/>
              </a:rPr>
              <a:t>若年性</a:t>
            </a:r>
            <a:r>
              <a:rPr lang="ja-JP" altLang="en-US" sz="2400" b="1">
                <a:latin typeface="Meiryo UI" pitchFamily="50" charset="-128"/>
                <a:ea typeface="Meiryo UI" pitchFamily="50" charset="-128"/>
                <a:cs typeface="Meiryo UI" pitchFamily="50" charset="-128"/>
              </a:rPr>
              <a:t>認知症施策の強化 </a:t>
            </a:r>
          </a:p>
          <a:p>
            <a:pPr eaLnBrk="1" hangingPunct="1"/>
            <a:endParaRPr lang="ja-JP" altLang="en-US" sz="1000" b="1">
              <a:latin typeface="Meiryo UI" pitchFamily="50" charset="-128"/>
              <a:ea typeface="Meiryo UI" pitchFamily="50" charset="-128"/>
              <a:cs typeface="Meiryo UI" pitchFamily="50" charset="-128"/>
            </a:endParaRPr>
          </a:p>
          <a:p>
            <a:pPr eaLnBrk="1" hangingPunct="1"/>
            <a:r>
              <a:rPr lang="en-US" altLang="ja-JP" sz="2600" b="1">
                <a:latin typeface="Meiryo UI" pitchFamily="50" charset="-128"/>
                <a:ea typeface="Meiryo UI" pitchFamily="50" charset="-128"/>
                <a:cs typeface="Meiryo UI" pitchFamily="50" charset="-128"/>
              </a:rPr>
              <a:t>7</a:t>
            </a:r>
            <a:r>
              <a:rPr lang="ja-JP" altLang="en-US" sz="2400" b="1">
                <a:latin typeface="Meiryo UI" pitchFamily="50" charset="-128"/>
                <a:ea typeface="Meiryo UI" pitchFamily="50" charset="-128"/>
                <a:cs typeface="Meiryo UI" pitchFamily="50" charset="-128"/>
              </a:rPr>
              <a:t>．医療・介護サービスを担う</a:t>
            </a:r>
            <a:r>
              <a:rPr lang="ja-JP" altLang="en-US" sz="2400" b="1">
                <a:solidFill>
                  <a:srgbClr val="669900"/>
                </a:solidFill>
                <a:latin typeface="Meiryo UI" pitchFamily="50" charset="-128"/>
                <a:ea typeface="Meiryo UI" pitchFamily="50" charset="-128"/>
                <a:cs typeface="Meiryo UI" pitchFamily="50" charset="-128"/>
              </a:rPr>
              <a:t>人材の育成</a:t>
            </a:r>
            <a:r>
              <a:rPr lang="ja-JP" altLang="en-US" sz="2400" b="1">
                <a:solidFill>
                  <a:srgbClr val="4BC34B"/>
                </a:solidFill>
                <a:latin typeface="Meiryo UI" pitchFamily="50" charset="-128"/>
                <a:ea typeface="Meiryo UI" pitchFamily="50" charset="-128"/>
                <a:cs typeface="Meiryo UI" pitchFamily="50" charset="-128"/>
              </a:rPr>
              <a:t> </a:t>
            </a:r>
          </a:p>
        </p:txBody>
      </p:sp>
      <p:sp>
        <p:nvSpPr>
          <p:cNvPr id="19460" name="Rectangle 3"/>
          <p:cNvSpPr txBox="1">
            <a:spLocks noChangeArrowheads="1"/>
          </p:cNvSpPr>
          <p:nvPr/>
        </p:nvSpPr>
        <p:spPr bwMode="auto">
          <a:xfrm>
            <a:off x="938213" y="5840413"/>
            <a:ext cx="7019925"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600" b="1">
                <a:latin typeface="Meiryo UI" pitchFamily="50" charset="-128"/>
                <a:ea typeface="Meiryo UI" pitchFamily="50" charset="-128"/>
                <a:cs typeface="Meiryo UI" pitchFamily="50" charset="-128"/>
              </a:rPr>
              <a:t>   </a:t>
            </a:r>
            <a:r>
              <a:rPr lang="ja-JP" altLang="en-US" sz="2600" b="1">
                <a:solidFill>
                  <a:srgbClr val="FF9933"/>
                </a:solidFill>
                <a:latin typeface="Meiryo UI" pitchFamily="50" charset="-128"/>
                <a:ea typeface="Meiryo UI" pitchFamily="50" charset="-128"/>
                <a:cs typeface="Meiryo UI" pitchFamily="50" charset="-128"/>
              </a:rPr>
              <a:t>認知症施策推進</a:t>
            </a:r>
            <a:r>
              <a:rPr lang="en-US" altLang="ja-JP" sz="2600" b="1">
                <a:solidFill>
                  <a:srgbClr val="FF9933"/>
                </a:solidFill>
                <a:latin typeface="Meiryo UI" pitchFamily="50" charset="-128"/>
                <a:ea typeface="Meiryo UI" pitchFamily="50" charset="-128"/>
                <a:cs typeface="Meiryo UI" pitchFamily="50" charset="-128"/>
              </a:rPr>
              <a:t>5</a:t>
            </a:r>
            <a:r>
              <a:rPr lang="ja-JP" altLang="en-US" sz="2600" b="1">
                <a:solidFill>
                  <a:srgbClr val="FF9933"/>
                </a:solidFill>
                <a:latin typeface="Meiryo UI" pitchFamily="50" charset="-128"/>
                <a:ea typeface="Meiryo UI" pitchFamily="50" charset="-128"/>
                <a:cs typeface="Meiryo UI" pitchFamily="50" charset="-128"/>
              </a:rPr>
              <a:t>ヵ年計画</a:t>
            </a:r>
            <a:r>
              <a:rPr lang="en-US" altLang="ja-JP" sz="2600" b="1">
                <a:solidFill>
                  <a:srgbClr val="FF9933"/>
                </a:solidFill>
                <a:latin typeface="Meiryo UI" pitchFamily="50" charset="-128"/>
                <a:ea typeface="Meiryo UI" pitchFamily="50" charset="-128"/>
                <a:cs typeface="Meiryo UI" pitchFamily="50" charset="-128"/>
              </a:rPr>
              <a:t>(H25</a:t>
            </a:r>
            <a:r>
              <a:rPr lang="ja-JP" altLang="en-US" sz="2600" b="1">
                <a:solidFill>
                  <a:srgbClr val="FF9933"/>
                </a:solidFill>
                <a:latin typeface="Meiryo UI" pitchFamily="50" charset="-128"/>
                <a:ea typeface="Meiryo UI" pitchFamily="50" charset="-128"/>
                <a:cs typeface="Meiryo UI" pitchFamily="50" charset="-128"/>
              </a:rPr>
              <a:t>～</a:t>
            </a:r>
            <a:r>
              <a:rPr lang="en-US" altLang="ja-JP" sz="2600" b="1">
                <a:solidFill>
                  <a:srgbClr val="FF9933"/>
                </a:solidFill>
                <a:latin typeface="Meiryo UI" pitchFamily="50" charset="-128"/>
                <a:ea typeface="Meiryo UI" pitchFamily="50" charset="-128"/>
                <a:cs typeface="Meiryo UI" pitchFamily="50" charset="-128"/>
              </a:rPr>
              <a:t>29</a:t>
            </a:r>
            <a:r>
              <a:rPr lang="ja-JP" altLang="en-US" sz="2400" b="1">
                <a:solidFill>
                  <a:srgbClr val="FF9933"/>
                </a:solidFill>
                <a:latin typeface="Meiryo UI" pitchFamily="50" charset="-128"/>
                <a:ea typeface="Meiryo UI" pitchFamily="50" charset="-128"/>
                <a:cs typeface="Meiryo UI" pitchFamily="50" charset="-128"/>
              </a:rPr>
              <a:t>年度</a:t>
            </a:r>
            <a:r>
              <a:rPr lang="en-US" altLang="ja-JP" sz="2600" b="1">
                <a:solidFill>
                  <a:srgbClr val="FF9933"/>
                </a:solidFill>
                <a:latin typeface="Meiryo UI" pitchFamily="50" charset="-128"/>
                <a:ea typeface="Meiryo UI" pitchFamily="50" charset="-128"/>
                <a:cs typeface="Meiryo UI" pitchFamily="50" charset="-128"/>
              </a:rPr>
              <a:t>)</a:t>
            </a:r>
            <a:endParaRPr lang="ja-JP" altLang="en-US" sz="2600" b="1">
              <a:solidFill>
                <a:schemeClr val="bg2"/>
              </a:solidFill>
              <a:latin typeface="Meiryo UI" pitchFamily="50" charset="-128"/>
              <a:ea typeface="Meiryo UI" pitchFamily="50" charset="-128"/>
              <a:cs typeface="Meiryo UI" pitchFamily="50" charset="-128"/>
            </a:endParaRPr>
          </a:p>
        </p:txBody>
      </p:sp>
      <p:sp>
        <p:nvSpPr>
          <p:cNvPr id="19461" name="AutoShape 14"/>
          <p:cNvSpPr>
            <a:spLocks noChangeArrowheads="1"/>
          </p:cNvSpPr>
          <p:nvPr/>
        </p:nvSpPr>
        <p:spPr bwMode="auto">
          <a:xfrm rot="10800000">
            <a:off x="3325813" y="5411788"/>
            <a:ext cx="2141537" cy="358775"/>
          </a:xfrm>
          <a:prstGeom prst="triangle">
            <a:avLst>
              <a:gd name="adj" fmla="val 50000"/>
            </a:avLst>
          </a:prstGeom>
          <a:gradFill rotWithShape="1">
            <a:gsLst>
              <a:gs pos="0">
                <a:srgbClr val="FF9933"/>
              </a:gs>
              <a:gs pos="100000">
                <a:srgbClr val="66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sz="1800">
              <a:solidFill>
                <a:srgbClr val="000000"/>
              </a:solidFill>
            </a:endParaRPr>
          </a:p>
        </p:txBody>
      </p:sp>
      <p:sp>
        <p:nvSpPr>
          <p:cNvPr id="19462" name="Text Box 5"/>
          <p:cNvSpPr txBox="1">
            <a:spLocks noChangeArrowheads="1"/>
          </p:cNvSpPr>
          <p:nvPr/>
        </p:nvSpPr>
        <p:spPr bwMode="auto">
          <a:xfrm>
            <a:off x="0" y="0"/>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-7</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9463" name="Rectangle 3"/>
          <p:cNvSpPr>
            <a:spLocks noChangeArrowheads="1"/>
          </p:cNvSpPr>
          <p:nvPr/>
        </p:nvSpPr>
        <p:spPr bwMode="auto">
          <a:xfrm>
            <a:off x="279400" y="10588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203200" y="280988"/>
            <a:ext cx="8753475" cy="858837"/>
          </a:xfrm>
        </p:spPr>
        <p:txBody>
          <a:bodyPr/>
          <a:lstStyle/>
          <a:p>
            <a:pPr eaLnBrk="1" hangingPunct="1"/>
            <a:r>
              <a:rPr lang="ja-JP" altLang="en-US" sz="2800" b="1" dirty="0" smtClean="0">
                <a:solidFill>
                  <a:schemeClr val="tx1"/>
                </a:solidFill>
                <a:latin typeface="Meiryo UI" pitchFamily="50" charset="-128"/>
                <a:ea typeface="Meiryo UI" pitchFamily="50" charset="-128"/>
                <a:cs typeface="Meiryo UI" pitchFamily="50" charset="-128"/>
              </a:rPr>
              <a:t>オレンジプランについて</a:t>
            </a:r>
            <a:r>
              <a:rPr lang="ja-JP" altLang="en-US" sz="2600" b="1" dirty="0" smtClean="0">
                <a:solidFill>
                  <a:schemeClr val="tx1"/>
                </a:solidFill>
                <a:latin typeface="Meiryo UI" pitchFamily="50" charset="-128"/>
                <a:ea typeface="Meiryo UI" pitchFamily="50" charset="-128"/>
                <a:cs typeface="Meiryo UI" pitchFamily="50" charset="-128"/>
              </a:rPr>
              <a:t/>
            </a:r>
            <a:br>
              <a:rPr lang="ja-JP" altLang="en-US" sz="2600" b="1" dirty="0" smtClean="0">
                <a:solidFill>
                  <a:schemeClr val="tx1"/>
                </a:solidFill>
                <a:latin typeface="Meiryo UI" pitchFamily="50" charset="-128"/>
                <a:ea typeface="Meiryo UI" pitchFamily="50" charset="-128"/>
                <a:cs typeface="Meiryo UI" pitchFamily="50" charset="-128"/>
              </a:rPr>
            </a:br>
            <a:r>
              <a:rPr lang="ja-JP" altLang="en-US" sz="2200" b="1" dirty="0" smtClean="0">
                <a:solidFill>
                  <a:schemeClr val="tx1"/>
                </a:solidFill>
                <a:latin typeface="Meiryo UI" pitchFamily="50" charset="-128"/>
                <a:ea typeface="Meiryo UI" pitchFamily="50" charset="-128"/>
                <a:cs typeface="Meiryo UI" pitchFamily="50" charset="-128"/>
              </a:rPr>
              <a:t>（かかりつけ医関連：主なもの）</a:t>
            </a:r>
          </a:p>
        </p:txBody>
      </p:sp>
      <p:sp>
        <p:nvSpPr>
          <p:cNvPr id="21507" name="Text Box 5"/>
          <p:cNvSpPr txBox="1">
            <a:spLocks noChangeArrowheads="1"/>
          </p:cNvSpPr>
          <p:nvPr/>
        </p:nvSpPr>
        <p:spPr bwMode="auto">
          <a:xfrm>
            <a:off x="0" y="0"/>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-8</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21508" name="Rectangle 3"/>
          <p:cNvSpPr>
            <a:spLocks noChangeArrowheads="1"/>
          </p:cNvSpPr>
          <p:nvPr/>
        </p:nvSpPr>
        <p:spPr bwMode="auto">
          <a:xfrm>
            <a:off x="234950" y="11620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21509" name="正方形/長方形 1"/>
          <p:cNvSpPr>
            <a:spLocks noChangeArrowheads="1"/>
          </p:cNvSpPr>
          <p:nvPr/>
        </p:nvSpPr>
        <p:spPr bwMode="auto">
          <a:xfrm>
            <a:off x="477078" y="1350066"/>
            <a:ext cx="8301797" cy="524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ja-JP" altLang="en-US" sz="2000" b="1" dirty="0" smtClean="0">
                <a:solidFill>
                  <a:srgbClr val="FF9900"/>
                </a:solidFill>
                <a:latin typeface="Meiryo UI" pitchFamily="50" charset="-128"/>
                <a:ea typeface="Meiryo UI" pitchFamily="50" charset="-128"/>
                <a:cs typeface="Meiryo UI" pitchFamily="50" charset="-128"/>
              </a:rPr>
              <a:t>  ● 早期</a:t>
            </a:r>
            <a:r>
              <a:rPr lang="ja-JP" altLang="en-US" sz="2000" b="1" dirty="0">
                <a:solidFill>
                  <a:srgbClr val="FF9900"/>
                </a:solidFill>
                <a:latin typeface="Meiryo UI" pitchFamily="50" charset="-128"/>
                <a:ea typeface="Meiryo UI" pitchFamily="50" charset="-128"/>
                <a:cs typeface="Meiryo UI" pitchFamily="50" charset="-128"/>
              </a:rPr>
              <a:t>診断・早期対応</a:t>
            </a:r>
            <a:r>
              <a:rPr lang="ja-JP" altLang="en-US" sz="2000" b="1" dirty="0">
                <a:solidFill>
                  <a:schemeClr val="bg2"/>
                </a:solidFill>
                <a:latin typeface="Meiryo UI" pitchFamily="50" charset="-128"/>
                <a:ea typeface="Meiryo UI" pitchFamily="50" charset="-128"/>
                <a:cs typeface="Meiryo UI" pitchFamily="50" charset="-128"/>
              </a:rPr>
              <a:t> </a:t>
            </a:r>
          </a:p>
          <a:p>
            <a:pPr eaLnBrk="1" hangingPunct="1">
              <a:spcBef>
                <a:spcPct val="30000"/>
              </a:spcBef>
            </a:pPr>
            <a:r>
              <a:rPr lang="ja-JP" altLang="en-US" sz="1600" b="1" dirty="0">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 </a:t>
            </a:r>
            <a:r>
              <a:rPr lang="en-US" altLang="ja-JP" sz="1600" b="1" dirty="0" smtClean="0">
                <a:latin typeface="Meiryo UI" pitchFamily="50" charset="-128"/>
                <a:ea typeface="Meiryo UI" pitchFamily="50" charset="-128"/>
                <a:cs typeface="Meiryo UI" pitchFamily="50" charset="-128"/>
              </a:rPr>
              <a:t>○</a:t>
            </a:r>
            <a:r>
              <a:rPr lang="ja-JP" altLang="en-US" sz="1600" b="1" dirty="0" smtClean="0">
                <a:latin typeface="Meiryo UI" pitchFamily="50" charset="-128"/>
                <a:ea typeface="Meiryo UI" pitchFamily="50" charset="-128"/>
                <a:cs typeface="Meiryo UI" pitchFamily="50" charset="-128"/>
              </a:rPr>
              <a:t>かかりつけ医</a:t>
            </a:r>
            <a:r>
              <a:rPr lang="ja-JP" altLang="en-US" sz="1600" b="1" dirty="0">
                <a:latin typeface="Meiryo UI" pitchFamily="50" charset="-128"/>
                <a:ea typeface="Meiryo UI" pitchFamily="50" charset="-128"/>
                <a:cs typeface="Meiryo UI" pitchFamily="50" charset="-128"/>
              </a:rPr>
              <a:t>認知症対応力向上研修の受講者数（累計）</a:t>
            </a:r>
          </a:p>
          <a:p>
            <a:pPr eaLnBrk="1" hangingPunct="1">
              <a:spcBef>
                <a:spcPct val="10000"/>
              </a:spcBef>
            </a:pPr>
            <a:r>
              <a:rPr lang="ja-JP" altLang="en-US" sz="1600" b="1" dirty="0">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                 　 </a:t>
            </a:r>
            <a:r>
              <a:rPr lang="ja-JP" altLang="en-US" sz="1600" b="1" dirty="0">
                <a:latin typeface="Meiryo UI" pitchFamily="50" charset="-128"/>
                <a:ea typeface="Meiryo UI" pitchFamily="50" charset="-128"/>
                <a:cs typeface="Meiryo UI" pitchFamily="50" charset="-128"/>
              </a:rPr>
              <a:t>平成</a:t>
            </a:r>
            <a:r>
              <a:rPr lang="en-US" altLang="ja-JP" sz="1600" b="1" dirty="0">
                <a:latin typeface="Meiryo UI" pitchFamily="50" charset="-128"/>
                <a:ea typeface="Meiryo UI" pitchFamily="50" charset="-128"/>
                <a:cs typeface="Meiryo UI" pitchFamily="50" charset="-128"/>
              </a:rPr>
              <a:t>24</a:t>
            </a:r>
            <a:r>
              <a:rPr lang="ja-JP" altLang="en-US" sz="1600" b="1" dirty="0">
                <a:latin typeface="Meiryo UI" pitchFamily="50" charset="-128"/>
                <a:ea typeface="Meiryo UI" pitchFamily="50" charset="-128"/>
                <a:cs typeface="Meiryo UI" pitchFamily="50" charset="-128"/>
              </a:rPr>
              <a:t>年度末  </a:t>
            </a:r>
            <a:r>
              <a:rPr lang="en-US" altLang="ja-JP" sz="1600" b="1" dirty="0">
                <a:latin typeface="Meiryo UI" pitchFamily="50" charset="-128"/>
                <a:ea typeface="Meiryo UI" pitchFamily="50" charset="-128"/>
                <a:cs typeface="Meiryo UI" pitchFamily="50" charset="-128"/>
              </a:rPr>
              <a:t>35,000</a:t>
            </a:r>
            <a:r>
              <a:rPr lang="ja-JP" altLang="en-US" sz="1600" b="1" dirty="0">
                <a:latin typeface="Meiryo UI" pitchFamily="50" charset="-128"/>
                <a:ea typeface="Meiryo UI" pitchFamily="50" charset="-128"/>
                <a:cs typeface="Meiryo UI" pitchFamily="50" charset="-128"/>
              </a:rPr>
              <a:t>人  </a:t>
            </a:r>
            <a:r>
              <a:rPr lang="en-US" altLang="ja-JP" sz="1600" b="1" dirty="0">
                <a:latin typeface="Meiryo UI" pitchFamily="50" charset="-128"/>
                <a:ea typeface="Meiryo UI" pitchFamily="50" charset="-128"/>
                <a:cs typeface="Meiryo UI" pitchFamily="50" charset="-128"/>
              </a:rPr>
              <a:t>⇒  </a:t>
            </a:r>
            <a:r>
              <a:rPr lang="ja-JP" altLang="en-US" sz="1600" b="1" dirty="0">
                <a:solidFill>
                  <a:srgbClr val="669900"/>
                </a:solidFill>
                <a:latin typeface="Meiryo UI" pitchFamily="50" charset="-128"/>
                <a:ea typeface="Meiryo UI" pitchFamily="50" charset="-128"/>
                <a:cs typeface="Meiryo UI" pitchFamily="50" charset="-128"/>
              </a:rPr>
              <a:t>平成</a:t>
            </a:r>
            <a:r>
              <a:rPr lang="en-US" altLang="ja-JP" sz="1600" b="1" dirty="0">
                <a:solidFill>
                  <a:srgbClr val="669900"/>
                </a:solidFill>
                <a:latin typeface="Meiryo UI" pitchFamily="50" charset="-128"/>
                <a:ea typeface="Meiryo UI" pitchFamily="50" charset="-128"/>
                <a:cs typeface="Meiryo UI" pitchFamily="50" charset="-128"/>
              </a:rPr>
              <a:t>29</a:t>
            </a:r>
            <a:r>
              <a:rPr lang="ja-JP" altLang="en-US" sz="1600" b="1" dirty="0">
                <a:solidFill>
                  <a:srgbClr val="669900"/>
                </a:solidFill>
                <a:latin typeface="Meiryo UI" pitchFamily="50" charset="-128"/>
                <a:ea typeface="Meiryo UI" pitchFamily="50" charset="-128"/>
                <a:cs typeface="Meiryo UI" pitchFamily="50" charset="-128"/>
              </a:rPr>
              <a:t>年度末  </a:t>
            </a:r>
            <a:r>
              <a:rPr lang="en-US" altLang="ja-JP" sz="1600" b="1" dirty="0">
                <a:solidFill>
                  <a:srgbClr val="669900"/>
                </a:solidFill>
                <a:latin typeface="Meiryo UI" pitchFamily="50" charset="-128"/>
                <a:ea typeface="Meiryo UI" pitchFamily="50" charset="-128"/>
                <a:cs typeface="Meiryo UI" pitchFamily="50" charset="-128"/>
              </a:rPr>
              <a:t>50,000</a:t>
            </a:r>
            <a:r>
              <a:rPr lang="ja-JP" altLang="en-US" sz="1600" b="1" dirty="0">
                <a:solidFill>
                  <a:srgbClr val="669900"/>
                </a:solidFill>
                <a:latin typeface="Meiryo UI" pitchFamily="50" charset="-128"/>
                <a:ea typeface="Meiryo UI" pitchFamily="50" charset="-128"/>
                <a:cs typeface="Meiryo UI" pitchFamily="50" charset="-128"/>
              </a:rPr>
              <a:t>人</a:t>
            </a:r>
          </a:p>
          <a:p>
            <a:pPr eaLnBrk="1" hangingPunct="1">
              <a:spcBef>
                <a:spcPct val="10000"/>
              </a:spcBef>
            </a:pPr>
            <a:r>
              <a:rPr lang="ja-JP" altLang="en-US" sz="1600" b="1" dirty="0">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認知症サポート医養成研修の受講者数（累計）</a:t>
            </a:r>
          </a:p>
          <a:p>
            <a:pPr eaLnBrk="1" hangingPunct="1">
              <a:spcBef>
                <a:spcPct val="10000"/>
              </a:spcBef>
            </a:pPr>
            <a:r>
              <a:rPr lang="ja-JP" altLang="en-US" sz="1600" b="1" dirty="0">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                      </a:t>
            </a:r>
            <a:r>
              <a:rPr lang="ja-JP" altLang="en-US" sz="1600" b="1" dirty="0">
                <a:latin typeface="Meiryo UI" pitchFamily="50" charset="-128"/>
                <a:ea typeface="Meiryo UI" pitchFamily="50" charset="-128"/>
                <a:cs typeface="Meiryo UI" pitchFamily="50" charset="-128"/>
              </a:rPr>
              <a:t>平成</a:t>
            </a:r>
            <a:r>
              <a:rPr lang="en-US" altLang="ja-JP" sz="1600" b="1" dirty="0">
                <a:latin typeface="Meiryo UI" pitchFamily="50" charset="-128"/>
                <a:ea typeface="Meiryo UI" pitchFamily="50" charset="-128"/>
                <a:cs typeface="Meiryo UI" pitchFamily="50" charset="-128"/>
              </a:rPr>
              <a:t>24</a:t>
            </a:r>
            <a:r>
              <a:rPr lang="ja-JP" altLang="en-US" sz="1600" b="1" dirty="0">
                <a:latin typeface="Meiryo UI" pitchFamily="50" charset="-128"/>
                <a:ea typeface="Meiryo UI" pitchFamily="50" charset="-128"/>
                <a:cs typeface="Meiryo UI" pitchFamily="50" charset="-128"/>
              </a:rPr>
              <a:t>年度末  </a:t>
            </a:r>
            <a:r>
              <a:rPr lang="ja-JP" altLang="en-US" sz="1600" b="1" dirty="0" smtClean="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2,500</a:t>
            </a:r>
            <a:r>
              <a:rPr lang="ja-JP" altLang="en-US" sz="1600" b="1" dirty="0">
                <a:latin typeface="Meiryo UI" pitchFamily="50" charset="-128"/>
                <a:ea typeface="Meiryo UI" pitchFamily="50" charset="-128"/>
                <a:cs typeface="Meiryo UI" pitchFamily="50" charset="-128"/>
              </a:rPr>
              <a:t>人  </a:t>
            </a:r>
            <a:r>
              <a:rPr lang="en-US" altLang="ja-JP" sz="1600" b="1" dirty="0">
                <a:latin typeface="Meiryo UI" pitchFamily="50" charset="-128"/>
                <a:ea typeface="Meiryo UI" pitchFamily="50" charset="-128"/>
                <a:cs typeface="Meiryo UI" pitchFamily="50" charset="-128"/>
              </a:rPr>
              <a:t>⇒  </a:t>
            </a:r>
            <a:r>
              <a:rPr lang="ja-JP" altLang="en-US" sz="1600" b="1" dirty="0">
                <a:solidFill>
                  <a:srgbClr val="669900"/>
                </a:solidFill>
                <a:latin typeface="Meiryo UI" pitchFamily="50" charset="-128"/>
                <a:ea typeface="Meiryo UI" pitchFamily="50" charset="-128"/>
                <a:cs typeface="Meiryo UI" pitchFamily="50" charset="-128"/>
              </a:rPr>
              <a:t>平成</a:t>
            </a:r>
            <a:r>
              <a:rPr lang="en-US" altLang="ja-JP" sz="1600" b="1" dirty="0">
                <a:solidFill>
                  <a:srgbClr val="669900"/>
                </a:solidFill>
                <a:latin typeface="Meiryo UI" pitchFamily="50" charset="-128"/>
                <a:ea typeface="Meiryo UI" pitchFamily="50" charset="-128"/>
                <a:cs typeface="Meiryo UI" pitchFamily="50" charset="-128"/>
              </a:rPr>
              <a:t>29</a:t>
            </a:r>
            <a:r>
              <a:rPr lang="ja-JP" altLang="en-US" sz="1600" b="1" dirty="0">
                <a:solidFill>
                  <a:srgbClr val="669900"/>
                </a:solidFill>
                <a:latin typeface="Meiryo UI" pitchFamily="50" charset="-128"/>
                <a:ea typeface="Meiryo UI" pitchFamily="50" charset="-128"/>
                <a:cs typeface="Meiryo UI" pitchFamily="50" charset="-128"/>
              </a:rPr>
              <a:t>年度末   </a:t>
            </a:r>
            <a:r>
              <a:rPr lang="en-US" altLang="ja-JP" sz="1600" b="1" dirty="0">
                <a:solidFill>
                  <a:srgbClr val="669900"/>
                </a:solidFill>
                <a:latin typeface="Meiryo UI" pitchFamily="50" charset="-128"/>
                <a:ea typeface="Meiryo UI" pitchFamily="50" charset="-128"/>
                <a:cs typeface="Meiryo UI" pitchFamily="50" charset="-128"/>
              </a:rPr>
              <a:t>4,000</a:t>
            </a:r>
            <a:r>
              <a:rPr lang="ja-JP" altLang="en-US" sz="1600" b="1" dirty="0">
                <a:solidFill>
                  <a:srgbClr val="669900"/>
                </a:solidFill>
                <a:latin typeface="Meiryo UI" pitchFamily="50" charset="-128"/>
                <a:ea typeface="Meiryo UI" pitchFamily="50" charset="-128"/>
                <a:cs typeface="Meiryo UI" pitchFamily="50" charset="-128"/>
              </a:rPr>
              <a:t>人</a:t>
            </a:r>
          </a:p>
          <a:p>
            <a:pPr eaLnBrk="1" hangingPunct="1">
              <a:spcBef>
                <a:spcPct val="10000"/>
              </a:spcBef>
            </a:pPr>
            <a:r>
              <a:rPr lang="ja-JP" altLang="en-US" sz="1600" b="1" dirty="0">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早期診断等を担う医療機関の数 </a:t>
            </a:r>
            <a:r>
              <a:rPr lang="ja-JP" altLang="en-US" sz="1600" b="1" dirty="0">
                <a:solidFill>
                  <a:schemeClr val="bg2"/>
                </a:solidFill>
                <a:latin typeface="Meiryo UI" pitchFamily="50" charset="-128"/>
                <a:ea typeface="Meiryo UI" pitchFamily="50" charset="-128"/>
                <a:cs typeface="Meiryo UI" pitchFamily="50" charset="-128"/>
              </a:rPr>
              <a:t>（認知症医療支援診療所）</a:t>
            </a:r>
          </a:p>
          <a:p>
            <a:pPr eaLnBrk="1" hangingPunct="1">
              <a:spcBef>
                <a:spcPct val="10000"/>
              </a:spcBef>
            </a:pPr>
            <a:r>
              <a:rPr lang="ja-JP" altLang="en-US" sz="1600" b="1" dirty="0">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  </a:t>
            </a:r>
            <a:r>
              <a:rPr lang="ja-JP" altLang="en-US" sz="1600" b="1" dirty="0">
                <a:solidFill>
                  <a:srgbClr val="669900"/>
                </a:solidFill>
                <a:latin typeface="Meiryo UI" pitchFamily="50" charset="-128"/>
                <a:ea typeface="Meiryo UI" pitchFamily="50" charset="-128"/>
                <a:cs typeface="Meiryo UI" pitchFamily="50" charset="-128"/>
              </a:rPr>
              <a:t>平成</a:t>
            </a:r>
            <a:r>
              <a:rPr lang="en-US" altLang="ja-JP" sz="1600" b="1" dirty="0">
                <a:solidFill>
                  <a:srgbClr val="669900"/>
                </a:solidFill>
                <a:latin typeface="Meiryo UI" pitchFamily="50" charset="-128"/>
                <a:ea typeface="Meiryo UI" pitchFamily="50" charset="-128"/>
                <a:cs typeface="Meiryo UI" pitchFamily="50" charset="-128"/>
              </a:rPr>
              <a:t>29</a:t>
            </a:r>
            <a:r>
              <a:rPr lang="ja-JP" altLang="en-US" sz="1600" b="1" dirty="0">
                <a:solidFill>
                  <a:srgbClr val="669900"/>
                </a:solidFill>
                <a:latin typeface="Meiryo UI" pitchFamily="50" charset="-128"/>
                <a:ea typeface="Meiryo UI" pitchFamily="50" charset="-128"/>
                <a:cs typeface="Meiryo UI" pitchFamily="50" charset="-128"/>
              </a:rPr>
              <a:t>年度  </a:t>
            </a:r>
            <a:r>
              <a:rPr lang="en-US" altLang="ja-JP" sz="1600" b="1" dirty="0">
                <a:solidFill>
                  <a:srgbClr val="669900"/>
                </a:solidFill>
                <a:latin typeface="Meiryo UI" pitchFamily="50" charset="-128"/>
                <a:ea typeface="Meiryo UI" pitchFamily="50" charset="-128"/>
                <a:cs typeface="Meiryo UI" pitchFamily="50" charset="-128"/>
              </a:rPr>
              <a:t>500</a:t>
            </a:r>
            <a:r>
              <a:rPr lang="ja-JP" altLang="en-US" sz="1600" b="1" dirty="0">
                <a:solidFill>
                  <a:srgbClr val="669900"/>
                </a:solidFill>
                <a:latin typeface="Meiryo UI" pitchFamily="50" charset="-128"/>
                <a:ea typeface="Meiryo UI" pitchFamily="50" charset="-128"/>
                <a:cs typeface="Meiryo UI" pitchFamily="50" charset="-128"/>
              </a:rPr>
              <a:t>ヵ所整備</a:t>
            </a:r>
          </a:p>
          <a:p>
            <a:pPr eaLnBrk="1" hangingPunct="1">
              <a:spcBef>
                <a:spcPct val="10000"/>
              </a:spcBef>
            </a:pPr>
            <a:endParaRPr lang="ja-JP" altLang="en-US" sz="800" b="1" dirty="0">
              <a:solidFill>
                <a:srgbClr val="669900"/>
              </a:solidFill>
              <a:latin typeface="Meiryo UI" pitchFamily="50" charset="-128"/>
              <a:ea typeface="Meiryo UI" pitchFamily="50" charset="-128"/>
              <a:cs typeface="Meiryo UI" pitchFamily="50" charset="-128"/>
            </a:endParaRPr>
          </a:p>
          <a:p>
            <a:pPr eaLnBrk="1" hangingPunct="1"/>
            <a:r>
              <a:rPr lang="ja-JP" altLang="en-US" sz="2000" b="1" dirty="0" smtClean="0">
                <a:solidFill>
                  <a:srgbClr val="FF9900"/>
                </a:solidFill>
                <a:latin typeface="Meiryo UI" pitchFamily="50" charset="-128"/>
                <a:ea typeface="Meiryo UI" pitchFamily="50" charset="-128"/>
                <a:cs typeface="Meiryo UI" pitchFamily="50" charset="-128"/>
              </a:rPr>
              <a:t>  ● 地域</a:t>
            </a:r>
            <a:r>
              <a:rPr lang="ja-JP" altLang="en-US" sz="2000" b="1" dirty="0">
                <a:solidFill>
                  <a:srgbClr val="FF9900"/>
                </a:solidFill>
                <a:latin typeface="Meiryo UI" pitchFamily="50" charset="-128"/>
                <a:ea typeface="Meiryo UI" pitchFamily="50" charset="-128"/>
                <a:cs typeface="Meiryo UI" pitchFamily="50" charset="-128"/>
              </a:rPr>
              <a:t>での生活を支える医療サービスの構築 </a:t>
            </a:r>
          </a:p>
          <a:p>
            <a:pPr eaLnBrk="1" hangingPunct="1">
              <a:spcBef>
                <a:spcPct val="30000"/>
              </a:spcBef>
            </a:pPr>
            <a:r>
              <a:rPr lang="ja-JP" altLang="en-US" sz="1600" b="1" dirty="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認知症の薬物治療に関するガイドラインの策定</a:t>
            </a:r>
          </a:p>
          <a:p>
            <a:pPr eaLnBrk="1" hangingPunct="1"/>
            <a:r>
              <a:rPr lang="ja-JP" altLang="en-US" sz="1600" b="1" dirty="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退院支援</a:t>
            </a:r>
            <a:r>
              <a:rPr lang="en-US" altLang="ja-JP" sz="1600" b="1" dirty="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地域連携クリティカルパス（退院に向けての診療計画）の作成</a:t>
            </a:r>
          </a:p>
          <a:p>
            <a:pPr eaLnBrk="1" hangingPunct="1"/>
            <a:endParaRPr lang="en-US" altLang="ja-JP" sz="1200" b="1" dirty="0">
              <a:latin typeface="Meiryo UI" pitchFamily="50" charset="-128"/>
              <a:ea typeface="Meiryo UI" pitchFamily="50" charset="-128"/>
              <a:cs typeface="Meiryo UI" pitchFamily="50" charset="-128"/>
            </a:endParaRPr>
          </a:p>
          <a:p>
            <a:pPr eaLnBrk="1" hangingPunct="1"/>
            <a:r>
              <a:rPr lang="ja-JP" altLang="en-US" sz="2000" b="1" dirty="0" smtClean="0">
                <a:solidFill>
                  <a:srgbClr val="FF9900"/>
                </a:solidFill>
                <a:latin typeface="Meiryo UI" pitchFamily="50" charset="-128"/>
                <a:ea typeface="Meiryo UI" pitchFamily="50" charset="-128"/>
                <a:cs typeface="Meiryo UI" pitchFamily="50" charset="-128"/>
              </a:rPr>
              <a:t>  ● 地域</a:t>
            </a:r>
            <a:r>
              <a:rPr lang="ja-JP" altLang="en-US" sz="2000" b="1" dirty="0">
                <a:solidFill>
                  <a:srgbClr val="FF9900"/>
                </a:solidFill>
                <a:latin typeface="Meiryo UI" pitchFamily="50" charset="-128"/>
                <a:ea typeface="Meiryo UI" pitchFamily="50" charset="-128"/>
                <a:cs typeface="Meiryo UI" pitchFamily="50" charset="-128"/>
              </a:rPr>
              <a:t>での日常生活・家族の支援の強化 </a:t>
            </a:r>
          </a:p>
          <a:p>
            <a:pPr eaLnBrk="1" hangingPunct="1">
              <a:spcBef>
                <a:spcPct val="30000"/>
              </a:spcBef>
            </a:pPr>
            <a:r>
              <a:rPr lang="ja-JP" altLang="en-US" sz="1600" b="1" dirty="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認知症の人やその家族等に対する支援</a:t>
            </a:r>
          </a:p>
          <a:p>
            <a:pPr eaLnBrk="1" hangingPunct="1"/>
            <a:r>
              <a:rPr lang="ja-JP" altLang="en-US" sz="1600" b="1" dirty="0">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                                   </a:t>
            </a:r>
            <a:r>
              <a:rPr lang="ja-JP" altLang="en-US" sz="1600" b="1" dirty="0">
                <a:latin typeface="Meiryo UI" pitchFamily="50" charset="-128"/>
                <a:ea typeface="Meiryo UI" pitchFamily="50" charset="-128"/>
                <a:cs typeface="Meiryo UI" pitchFamily="50" charset="-128"/>
              </a:rPr>
              <a:t>平成</a:t>
            </a:r>
            <a:r>
              <a:rPr lang="en-US" altLang="ja-JP" sz="1600" b="1" dirty="0">
                <a:latin typeface="Meiryo UI" pitchFamily="50" charset="-128"/>
                <a:ea typeface="Meiryo UI" pitchFamily="50" charset="-128"/>
                <a:cs typeface="Meiryo UI" pitchFamily="50" charset="-128"/>
              </a:rPr>
              <a:t>25</a:t>
            </a:r>
            <a:r>
              <a:rPr lang="ja-JP" altLang="en-US" sz="1600" b="1" dirty="0">
                <a:latin typeface="Meiryo UI" pitchFamily="50" charset="-128"/>
                <a:ea typeface="Meiryo UI" pitchFamily="50" charset="-128"/>
                <a:cs typeface="Meiryo UI" pitchFamily="50" charset="-128"/>
              </a:rPr>
              <a:t>年度以降   </a:t>
            </a:r>
            <a:r>
              <a:rPr lang="ja-JP" altLang="en-US" sz="1600" b="1" dirty="0">
                <a:solidFill>
                  <a:srgbClr val="669900"/>
                </a:solidFill>
                <a:latin typeface="Meiryo UI" pitchFamily="50" charset="-128"/>
                <a:ea typeface="Meiryo UI" pitchFamily="50" charset="-128"/>
                <a:cs typeface="Meiryo UI" pitchFamily="50" charset="-128"/>
              </a:rPr>
              <a:t>「認知症カフェ」</a:t>
            </a:r>
            <a:r>
              <a:rPr lang="ja-JP" altLang="en-US" sz="1600" b="1" dirty="0">
                <a:latin typeface="Meiryo UI" pitchFamily="50" charset="-128"/>
                <a:ea typeface="Meiryo UI" pitchFamily="50" charset="-128"/>
                <a:cs typeface="Meiryo UI" pitchFamily="50" charset="-128"/>
              </a:rPr>
              <a:t>の普及など</a:t>
            </a:r>
            <a:endParaRPr lang="ja-JP" altLang="en-US" sz="2400" b="1" dirty="0">
              <a:latin typeface="Meiryo UI" pitchFamily="50" charset="-128"/>
              <a:ea typeface="Meiryo UI" pitchFamily="50" charset="-128"/>
              <a:cs typeface="Meiryo UI" pitchFamily="50" charset="-128"/>
            </a:endParaRPr>
          </a:p>
          <a:p>
            <a:pPr eaLnBrk="1" hangingPunct="1"/>
            <a:endParaRPr lang="ja-JP" altLang="en-US" sz="1200" b="1" dirty="0">
              <a:latin typeface="Meiryo UI" pitchFamily="50" charset="-128"/>
              <a:ea typeface="Meiryo UI" pitchFamily="50" charset="-128"/>
              <a:cs typeface="Meiryo UI" pitchFamily="50" charset="-128"/>
            </a:endParaRPr>
          </a:p>
          <a:p>
            <a:pPr eaLnBrk="1" hangingPunct="1"/>
            <a:r>
              <a:rPr lang="ja-JP" altLang="en-US" sz="2000" b="1" dirty="0" smtClean="0">
                <a:solidFill>
                  <a:srgbClr val="FF9900"/>
                </a:solidFill>
                <a:latin typeface="Meiryo UI" pitchFamily="50" charset="-128"/>
                <a:ea typeface="Meiryo UI" pitchFamily="50" charset="-128"/>
                <a:cs typeface="Meiryo UI" pitchFamily="50" charset="-128"/>
              </a:rPr>
              <a:t>  ● 医療</a:t>
            </a:r>
            <a:r>
              <a:rPr lang="ja-JP" altLang="en-US" sz="2000" b="1" dirty="0">
                <a:solidFill>
                  <a:srgbClr val="FF9900"/>
                </a:solidFill>
                <a:latin typeface="Meiryo UI" pitchFamily="50" charset="-128"/>
                <a:ea typeface="Meiryo UI" pitchFamily="50" charset="-128"/>
                <a:cs typeface="Meiryo UI" pitchFamily="50" charset="-128"/>
              </a:rPr>
              <a:t>・介護サービスを担う人材の育成 </a:t>
            </a:r>
          </a:p>
          <a:p>
            <a:pPr eaLnBrk="1" hangingPunct="1">
              <a:spcBef>
                <a:spcPct val="30000"/>
              </a:spcBef>
            </a:pPr>
            <a:r>
              <a:rPr lang="ja-JP" altLang="en-US" sz="1600" b="1" dirty="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一般病院勤務の医療従事者に対する認知症対応力向上研修の受講者数（累計）</a:t>
            </a:r>
          </a:p>
          <a:p>
            <a:pPr eaLnBrk="1" hangingPunct="1"/>
            <a:r>
              <a:rPr lang="ja-JP" altLang="en-US" sz="1600" b="1" dirty="0">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  </a:t>
            </a:r>
            <a:r>
              <a:rPr lang="ja-JP" altLang="en-US" sz="1600" b="1" dirty="0">
                <a:solidFill>
                  <a:srgbClr val="669900"/>
                </a:solidFill>
                <a:latin typeface="Meiryo UI" pitchFamily="50" charset="-128"/>
                <a:ea typeface="Meiryo UI" pitchFamily="50" charset="-128"/>
                <a:cs typeface="Meiryo UI" pitchFamily="50" charset="-128"/>
              </a:rPr>
              <a:t>平成</a:t>
            </a:r>
            <a:r>
              <a:rPr lang="en-US" altLang="ja-JP" sz="1600" b="1" dirty="0">
                <a:solidFill>
                  <a:srgbClr val="669900"/>
                </a:solidFill>
                <a:latin typeface="Meiryo UI" pitchFamily="50" charset="-128"/>
                <a:ea typeface="Meiryo UI" pitchFamily="50" charset="-128"/>
                <a:cs typeface="Meiryo UI" pitchFamily="50" charset="-128"/>
              </a:rPr>
              <a:t>29</a:t>
            </a:r>
            <a:r>
              <a:rPr lang="ja-JP" altLang="en-US" sz="1600" b="1" dirty="0">
                <a:solidFill>
                  <a:srgbClr val="669900"/>
                </a:solidFill>
                <a:latin typeface="Meiryo UI" pitchFamily="50" charset="-128"/>
                <a:ea typeface="Meiryo UI" pitchFamily="50" charset="-128"/>
                <a:cs typeface="Meiryo UI" pitchFamily="50" charset="-128"/>
              </a:rPr>
              <a:t>年度末   </a:t>
            </a:r>
            <a:r>
              <a:rPr lang="en-US" altLang="ja-JP" sz="1600" b="1" dirty="0">
                <a:solidFill>
                  <a:srgbClr val="669900"/>
                </a:solidFill>
                <a:latin typeface="Meiryo UI" pitchFamily="50" charset="-128"/>
                <a:ea typeface="Meiryo UI" pitchFamily="50" charset="-128"/>
                <a:cs typeface="Meiryo UI" pitchFamily="50" charset="-128"/>
              </a:rPr>
              <a:t>87,000</a:t>
            </a:r>
            <a:r>
              <a:rPr lang="ja-JP" altLang="en-US" sz="1600" b="1" dirty="0">
                <a:solidFill>
                  <a:srgbClr val="669900"/>
                </a:solidFill>
                <a:latin typeface="Meiryo UI" pitchFamily="50" charset="-128"/>
                <a:ea typeface="Meiryo UI" pitchFamily="50" charset="-128"/>
                <a:cs typeface="Meiryo UI" pitchFamily="50" charset="-128"/>
              </a:rPr>
              <a:t>人</a:t>
            </a:r>
          </a:p>
        </p:txBody>
      </p:sp>
    </p:spTree>
    <p:extLst>
      <p:ext uri="{BB962C8B-B14F-4D97-AF65-F5344CB8AC3E}">
        <p14:creationId xmlns:p14="http://schemas.microsoft.com/office/powerpoint/2010/main" val="15744781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p:cNvSpPr>
            <a:spLocks noChangeArrowheads="1"/>
          </p:cNvSpPr>
          <p:nvPr/>
        </p:nvSpPr>
        <p:spPr bwMode="auto">
          <a:xfrm>
            <a:off x="7064375" y="3374057"/>
            <a:ext cx="1552575" cy="2876550"/>
          </a:xfrm>
          <a:prstGeom prst="roundRect">
            <a:avLst>
              <a:gd name="adj" fmla="val 11366"/>
            </a:avLst>
          </a:prstGeom>
          <a:solidFill>
            <a:srgbClr val="0099FF"/>
          </a:solidFill>
          <a:ln>
            <a:noFill/>
          </a:ln>
          <a:effectLst/>
          <a:extLst>
            <a:ext uri="{91240B29-F687-4F45-9708-019B960494DF}">
              <a14:hiddenLine xmlns:a14="http://schemas.microsoft.com/office/drawing/2010/main" w="317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0243" name="AutoShape 3"/>
          <p:cNvSpPr>
            <a:spLocks noChangeArrowheads="1"/>
          </p:cNvSpPr>
          <p:nvPr/>
        </p:nvSpPr>
        <p:spPr bwMode="auto">
          <a:xfrm>
            <a:off x="4445623" y="1348407"/>
            <a:ext cx="1476650" cy="723900"/>
          </a:xfrm>
          <a:prstGeom prst="roundRect">
            <a:avLst>
              <a:gd name="adj" fmla="val 16667"/>
            </a:avLst>
          </a:prstGeom>
          <a:solidFill>
            <a:srgbClr val="969696"/>
          </a:solidFill>
          <a:ln>
            <a:noFill/>
          </a:ln>
          <a:effectLst/>
          <a:extLst>
            <a:ext uri="{91240B29-F687-4F45-9708-019B960494DF}">
              <a14:hiddenLine xmlns:a14="http://schemas.microsoft.com/office/drawing/2010/main" w="317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0244" name="AutoShape 4"/>
          <p:cNvSpPr>
            <a:spLocks noChangeArrowheads="1"/>
          </p:cNvSpPr>
          <p:nvPr/>
        </p:nvSpPr>
        <p:spPr bwMode="auto">
          <a:xfrm>
            <a:off x="332961" y="3405807"/>
            <a:ext cx="3200814" cy="2933700"/>
          </a:xfrm>
          <a:prstGeom prst="roundRect">
            <a:avLst>
              <a:gd name="adj" fmla="val 5630"/>
            </a:avLst>
          </a:prstGeom>
          <a:solidFill>
            <a:srgbClr val="FFA3A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430533" name="AutoShape 5"/>
          <p:cNvSpPr>
            <a:spLocks noChangeArrowheads="1"/>
          </p:cNvSpPr>
          <p:nvPr/>
        </p:nvSpPr>
        <p:spPr bwMode="auto">
          <a:xfrm>
            <a:off x="1673225" y="2031032"/>
            <a:ext cx="638175" cy="1459672"/>
          </a:xfrm>
          <a:prstGeom prst="downArrow">
            <a:avLst>
              <a:gd name="adj1" fmla="val 49250"/>
              <a:gd name="adj2" fmla="val 31346"/>
            </a:avLst>
          </a:prstGeom>
          <a:gradFill rotWithShape="1">
            <a:gsLst>
              <a:gs pos="0">
                <a:schemeClr val="bg2"/>
              </a:gs>
              <a:gs pos="100000">
                <a:srgbClr val="FF9598"/>
              </a:gs>
            </a:gsLst>
            <a:lin ang="5400000" scaled="1"/>
          </a:gradFill>
          <a:ln w="57150">
            <a:solidFill>
              <a:schemeClr val="bg1"/>
            </a:solidFill>
            <a:miter lim="800000"/>
            <a:headEnd/>
            <a:tailEnd/>
          </a:ln>
        </p:spPr>
        <p:txBody>
          <a:bodyPr vert="eaVert"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10246" name="Text Box 6"/>
          <p:cNvSpPr txBox="1">
            <a:spLocks noChangeArrowheads="1"/>
          </p:cNvSpPr>
          <p:nvPr/>
        </p:nvSpPr>
        <p:spPr bwMode="auto">
          <a:xfrm>
            <a:off x="6977063" y="4366245"/>
            <a:ext cx="1774825" cy="793750"/>
          </a:xfrm>
          <a:prstGeom prst="rect">
            <a:avLst/>
          </a:prstGeom>
          <a:noFill/>
          <a:ln>
            <a:noFill/>
          </a:ln>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9525">
                <a:solidFill>
                  <a:schemeClr val="tx1"/>
                </a:solidFill>
                <a:miter lim="800000"/>
                <a:headEnd/>
                <a:tailEnd/>
              </a14:hiddenLine>
            </a:ext>
          </a:extLst>
        </p:spPr>
        <p:txBody>
          <a:bodyPr lIns="91428" tIns="107987" rIns="91428" bIns="107987">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90000"/>
              </a:lnSpc>
              <a:spcBef>
                <a:spcPct val="30000"/>
              </a:spcBef>
            </a:pPr>
            <a:r>
              <a:rPr lang="ja-JP" altLang="en-US" sz="1800" b="1" dirty="0">
                <a:solidFill>
                  <a:schemeClr val="bg1"/>
                </a:solidFill>
                <a:latin typeface="Meiryo UI" pitchFamily="50" charset="-128"/>
                <a:ea typeface="Meiryo UI" pitchFamily="50" charset="-128"/>
                <a:cs typeface="Meiryo UI" pitchFamily="50" charset="-128"/>
              </a:rPr>
              <a:t>地域包括</a:t>
            </a:r>
          </a:p>
          <a:p>
            <a:pPr algn="ctr" eaLnBrk="1" hangingPunct="1">
              <a:lnSpc>
                <a:spcPct val="90000"/>
              </a:lnSpc>
              <a:spcBef>
                <a:spcPct val="30000"/>
              </a:spcBef>
            </a:pPr>
            <a:r>
              <a:rPr lang="ja-JP" altLang="en-US" sz="1800" b="1" dirty="0">
                <a:solidFill>
                  <a:schemeClr val="bg1"/>
                </a:solidFill>
                <a:latin typeface="Meiryo UI" pitchFamily="50" charset="-128"/>
                <a:ea typeface="Meiryo UI" pitchFamily="50" charset="-128"/>
                <a:cs typeface="Meiryo UI" pitchFamily="50" charset="-128"/>
              </a:rPr>
              <a:t>支援センター</a:t>
            </a:r>
          </a:p>
        </p:txBody>
      </p:sp>
      <p:sp>
        <p:nvSpPr>
          <p:cNvPr id="10247" name="Text Box 7"/>
          <p:cNvSpPr txBox="1">
            <a:spLocks noChangeArrowheads="1"/>
          </p:cNvSpPr>
          <p:nvPr/>
        </p:nvSpPr>
        <p:spPr bwMode="auto">
          <a:xfrm>
            <a:off x="402534" y="4332907"/>
            <a:ext cx="3091277" cy="1877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marL="92075" indent="-92075">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defTabSz="909638" eaLnBrk="1" hangingPunct="1"/>
            <a:r>
              <a:rPr lang="en-US" altLang="ja-JP" sz="1300" b="1" dirty="0">
                <a:latin typeface="Meiryo UI" pitchFamily="50" charset="-128"/>
                <a:ea typeface="Meiryo UI" pitchFamily="50" charset="-128"/>
                <a:cs typeface="Meiryo UI" pitchFamily="50" charset="-128"/>
              </a:rPr>
              <a:t>●</a:t>
            </a:r>
            <a:r>
              <a:rPr lang="ja-JP" altLang="en-US" sz="1300" b="1" dirty="0" smtClean="0">
                <a:latin typeface="Meiryo UI" pitchFamily="50" charset="-128"/>
                <a:ea typeface="Meiryo UI" pitchFamily="50" charset="-128"/>
                <a:cs typeface="Meiryo UI" pitchFamily="50" charset="-128"/>
              </a:rPr>
              <a:t>認知症</a:t>
            </a:r>
            <a:r>
              <a:rPr lang="ja-JP" altLang="en-US" sz="1300" b="1" dirty="0">
                <a:latin typeface="Meiryo UI" pitchFamily="50" charset="-128"/>
                <a:ea typeface="Meiryo UI" pitchFamily="50" charset="-128"/>
                <a:cs typeface="Meiryo UI" pitchFamily="50" charset="-128"/>
              </a:rPr>
              <a:t>へ</a:t>
            </a:r>
            <a:r>
              <a:rPr lang="ja-JP" altLang="en-US" sz="1300" b="1" dirty="0" smtClean="0">
                <a:latin typeface="Meiryo UI" pitchFamily="50" charset="-128"/>
                <a:ea typeface="Meiryo UI" pitchFamily="50" charset="-128"/>
                <a:cs typeface="Meiryo UI" pitchFamily="50" charset="-128"/>
              </a:rPr>
              <a:t>の気づき・受け入れ</a:t>
            </a:r>
            <a:endParaRPr lang="en-US" altLang="ja-JP" sz="1300" b="1" dirty="0" smtClean="0">
              <a:latin typeface="Meiryo UI" pitchFamily="50" charset="-128"/>
              <a:ea typeface="Meiryo UI" pitchFamily="50" charset="-128"/>
              <a:cs typeface="Meiryo UI" pitchFamily="50" charset="-128"/>
            </a:endParaRPr>
          </a:p>
          <a:p>
            <a:pPr defTabSz="909638" eaLnBrk="1" hangingPunct="1">
              <a:spcBef>
                <a:spcPts val="600"/>
              </a:spcBef>
            </a:pPr>
            <a:r>
              <a:rPr lang="en-US" altLang="ja-JP" sz="1300" b="1" dirty="0" smtClean="0">
                <a:latin typeface="Meiryo UI" pitchFamily="50" charset="-128"/>
                <a:ea typeface="Meiryo UI" pitchFamily="50" charset="-128"/>
                <a:cs typeface="Meiryo UI" pitchFamily="50" charset="-128"/>
              </a:rPr>
              <a:t>●</a:t>
            </a:r>
            <a:r>
              <a:rPr lang="ja-JP" altLang="en-US" sz="1300" b="1" dirty="0" smtClean="0">
                <a:latin typeface="Meiryo UI" pitchFamily="50" charset="-128"/>
                <a:ea typeface="Meiryo UI" pitchFamily="50" charset="-128"/>
                <a:cs typeface="Meiryo UI" pitchFamily="50" charset="-128"/>
              </a:rPr>
              <a:t>専門</a:t>
            </a:r>
            <a:r>
              <a:rPr lang="ja-JP" altLang="en-US" sz="1300" b="1" dirty="0">
                <a:latin typeface="Meiryo UI" pitchFamily="50" charset="-128"/>
                <a:ea typeface="Meiryo UI" pitchFamily="50" charset="-128"/>
                <a:cs typeface="Meiryo UI" pitchFamily="50" charset="-128"/>
              </a:rPr>
              <a:t>機関を含めた他の医療施設を</a:t>
            </a:r>
            <a:r>
              <a:rPr lang="ja-JP" altLang="en-US" sz="1300" b="1" dirty="0" smtClean="0">
                <a:latin typeface="Meiryo UI" pitchFamily="50" charset="-128"/>
                <a:ea typeface="Meiryo UI" pitchFamily="50" charset="-128"/>
                <a:cs typeface="Meiryo UI" pitchFamily="50" charset="-128"/>
              </a:rPr>
              <a:t>紹介</a:t>
            </a:r>
            <a:endParaRPr lang="en-US" altLang="ja-JP" sz="1300" b="1" dirty="0" smtClean="0">
              <a:latin typeface="Meiryo UI" pitchFamily="50" charset="-128"/>
              <a:ea typeface="Meiryo UI" pitchFamily="50" charset="-128"/>
              <a:cs typeface="Meiryo UI" pitchFamily="50" charset="-128"/>
            </a:endParaRPr>
          </a:p>
          <a:p>
            <a:pPr defTabSz="909638" eaLnBrk="1" hangingPunct="1">
              <a:spcBef>
                <a:spcPts val="600"/>
              </a:spcBef>
            </a:pPr>
            <a:r>
              <a:rPr lang="en-US" altLang="ja-JP" sz="1300" b="1" dirty="0" smtClean="0">
                <a:latin typeface="Meiryo UI" pitchFamily="50" charset="-128"/>
                <a:ea typeface="Meiryo UI" pitchFamily="50" charset="-128"/>
                <a:cs typeface="Meiryo UI" pitchFamily="50" charset="-128"/>
              </a:rPr>
              <a:t>●</a:t>
            </a:r>
            <a:r>
              <a:rPr lang="ja-JP" altLang="en-US" sz="1300" b="1" dirty="0">
                <a:latin typeface="Meiryo UI" pitchFamily="50" charset="-128"/>
                <a:ea typeface="Meiryo UI" pitchFamily="50" charset="-128"/>
                <a:cs typeface="Meiryo UI" pitchFamily="50" charset="-128"/>
              </a:rPr>
              <a:t>日常的な管理（</a:t>
            </a:r>
            <a:r>
              <a:rPr lang="ja-JP" altLang="en-US" sz="1300" b="1" dirty="0" smtClean="0">
                <a:latin typeface="Meiryo UI" pitchFamily="50" charset="-128"/>
                <a:ea typeface="Meiryo UI" pitchFamily="50" charset="-128"/>
                <a:cs typeface="Meiryo UI" pitchFamily="50" charset="-128"/>
              </a:rPr>
              <a:t>認知症を</a:t>
            </a:r>
            <a:r>
              <a:rPr lang="ja-JP" altLang="en-US" sz="1300" b="1" dirty="0">
                <a:latin typeface="Meiryo UI" pitchFamily="50" charset="-128"/>
                <a:ea typeface="Meiryo UI" pitchFamily="50" charset="-128"/>
                <a:cs typeface="Meiryo UI" pitchFamily="50" charset="-128"/>
              </a:rPr>
              <a:t>含む</a:t>
            </a:r>
            <a:r>
              <a:rPr lang="ja-JP" altLang="en-US" sz="1300" b="1" dirty="0" smtClean="0">
                <a:latin typeface="Meiryo UI" pitchFamily="50" charset="-128"/>
                <a:ea typeface="Meiryo UI" pitchFamily="50" charset="-128"/>
                <a:cs typeface="Meiryo UI" pitchFamily="50" charset="-128"/>
              </a:rPr>
              <a:t>）</a:t>
            </a:r>
            <a:endParaRPr lang="en-US" altLang="ja-JP" sz="1300" b="1" dirty="0" smtClean="0">
              <a:latin typeface="Meiryo UI" pitchFamily="50" charset="-128"/>
              <a:ea typeface="Meiryo UI" pitchFamily="50" charset="-128"/>
              <a:cs typeface="Meiryo UI" pitchFamily="50" charset="-128"/>
            </a:endParaRPr>
          </a:p>
          <a:p>
            <a:pPr defTabSz="909638" eaLnBrk="1" hangingPunct="1">
              <a:spcBef>
                <a:spcPts val="600"/>
              </a:spcBef>
            </a:pPr>
            <a:r>
              <a:rPr lang="en-US" altLang="ja-JP" sz="1300" b="1" dirty="0" smtClean="0">
                <a:latin typeface="Meiryo UI" pitchFamily="50" charset="-128"/>
                <a:ea typeface="Meiryo UI" pitchFamily="50" charset="-128"/>
                <a:cs typeface="Meiryo UI" pitchFamily="50" charset="-128"/>
              </a:rPr>
              <a:t>●</a:t>
            </a:r>
            <a:r>
              <a:rPr lang="ja-JP" altLang="en-US" sz="1300" b="1" dirty="0" smtClean="0">
                <a:latin typeface="Meiryo UI" pitchFamily="50" charset="-128"/>
                <a:ea typeface="Meiryo UI" pitchFamily="50" charset="-128"/>
                <a:cs typeface="Meiryo UI" pitchFamily="50" charset="-128"/>
              </a:rPr>
              <a:t>サービスの把握と家族とのつなぎ</a:t>
            </a:r>
            <a:endParaRPr lang="en-US" altLang="ja-JP" sz="1300" b="1" dirty="0" smtClean="0">
              <a:latin typeface="Meiryo UI" pitchFamily="50" charset="-128"/>
              <a:ea typeface="Meiryo UI" pitchFamily="50" charset="-128"/>
              <a:cs typeface="Meiryo UI" pitchFamily="50" charset="-128"/>
            </a:endParaRPr>
          </a:p>
          <a:p>
            <a:pPr defTabSz="909638" eaLnBrk="1" hangingPunct="1">
              <a:spcBef>
                <a:spcPts val="600"/>
              </a:spcBef>
            </a:pPr>
            <a:r>
              <a:rPr lang="en-US" altLang="ja-JP" sz="1300" b="1" dirty="0" smtClean="0">
                <a:latin typeface="Meiryo UI" pitchFamily="50" charset="-128"/>
                <a:ea typeface="Meiryo UI" pitchFamily="50" charset="-128"/>
                <a:cs typeface="Meiryo UI" pitchFamily="50" charset="-128"/>
              </a:rPr>
              <a:t>●</a:t>
            </a:r>
            <a:r>
              <a:rPr lang="ja-JP" altLang="en-US" sz="1300" b="1" dirty="0">
                <a:latin typeface="Meiryo UI" pitchFamily="50" charset="-128"/>
                <a:ea typeface="Meiryo UI" pitchFamily="50" charset="-128"/>
                <a:cs typeface="Meiryo UI" pitchFamily="50" charset="-128"/>
              </a:rPr>
              <a:t>家族の</a:t>
            </a:r>
            <a:r>
              <a:rPr lang="ja-JP" altLang="en-US" sz="1300" b="1" dirty="0" smtClean="0">
                <a:latin typeface="Meiryo UI" pitchFamily="50" charset="-128"/>
                <a:ea typeface="Meiryo UI" pitchFamily="50" charset="-128"/>
                <a:cs typeface="Meiryo UI" pitchFamily="50" charset="-128"/>
              </a:rPr>
              <a:t>負担の理解、経過の説明に</a:t>
            </a:r>
            <a:endParaRPr lang="en-US" altLang="ja-JP" sz="1300" b="1" dirty="0">
              <a:latin typeface="Meiryo UI" pitchFamily="50" charset="-128"/>
              <a:ea typeface="Meiryo UI" pitchFamily="50" charset="-128"/>
              <a:cs typeface="Meiryo UI" pitchFamily="50" charset="-128"/>
            </a:endParaRPr>
          </a:p>
          <a:p>
            <a:pPr defTabSz="909638" eaLnBrk="1" hangingPunct="1"/>
            <a:r>
              <a:rPr lang="ja-JP" altLang="en-US" sz="1300" b="1" dirty="0" smtClean="0">
                <a:latin typeface="Meiryo UI" pitchFamily="50" charset="-128"/>
                <a:ea typeface="Meiryo UI" pitchFamily="50" charset="-128"/>
                <a:cs typeface="Meiryo UI" pitchFamily="50" charset="-128"/>
              </a:rPr>
              <a:t>   よる不安の軽減</a:t>
            </a:r>
            <a:endParaRPr lang="en-US" altLang="ja-JP" sz="1300" b="1" dirty="0" smtClean="0">
              <a:latin typeface="Meiryo UI" pitchFamily="50" charset="-128"/>
              <a:ea typeface="Meiryo UI" pitchFamily="50" charset="-128"/>
              <a:cs typeface="Meiryo UI" pitchFamily="50" charset="-128"/>
            </a:endParaRPr>
          </a:p>
          <a:p>
            <a:pPr defTabSz="909638" eaLnBrk="1" hangingPunct="1">
              <a:spcBef>
                <a:spcPts val="600"/>
              </a:spcBef>
            </a:pPr>
            <a:r>
              <a:rPr lang="en-US" altLang="ja-JP" sz="1300" b="1" dirty="0" smtClean="0">
                <a:latin typeface="Meiryo UI" pitchFamily="50" charset="-128"/>
                <a:ea typeface="Meiryo UI" pitchFamily="50" charset="-128"/>
                <a:cs typeface="Meiryo UI" pitchFamily="50" charset="-128"/>
              </a:rPr>
              <a:t>●</a:t>
            </a:r>
            <a:r>
              <a:rPr lang="ja-JP" altLang="en-US" sz="1300" b="1" dirty="0" smtClean="0">
                <a:latin typeface="Meiryo UI" pitchFamily="50" charset="-128"/>
                <a:ea typeface="Meiryo UI" pitchFamily="50" charset="-128"/>
                <a:cs typeface="Meiryo UI" pitchFamily="50" charset="-128"/>
              </a:rPr>
              <a:t>望まれる</a:t>
            </a:r>
            <a:r>
              <a:rPr lang="ja-JP" altLang="en-US" sz="1300" b="1" dirty="0">
                <a:latin typeface="Meiryo UI" pitchFamily="50" charset="-128"/>
                <a:ea typeface="Meiryo UI" pitchFamily="50" charset="-128"/>
                <a:cs typeface="Meiryo UI" pitchFamily="50" charset="-128"/>
              </a:rPr>
              <a:t>対応・すべきでない対応を</a:t>
            </a:r>
            <a:r>
              <a:rPr lang="ja-JP" altLang="en-US" sz="1300" b="1" dirty="0" smtClean="0">
                <a:latin typeface="Meiryo UI" pitchFamily="50" charset="-128"/>
                <a:ea typeface="Meiryo UI" pitchFamily="50" charset="-128"/>
                <a:cs typeface="Meiryo UI" pitchFamily="50" charset="-128"/>
              </a:rPr>
              <a:t>指導</a:t>
            </a:r>
            <a:endParaRPr lang="ja-JP" altLang="en-US" sz="1300" b="1" dirty="0">
              <a:solidFill>
                <a:srgbClr val="5F5F5F"/>
              </a:solidFill>
              <a:latin typeface="Meiryo UI" pitchFamily="50" charset="-128"/>
              <a:ea typeface="Meiryo UI" pitchFamily="50" charset="-128"/>
              <a:cs typeface="Meiryo UI" pitchFamily="50" charset="-128"/>
            </a:endParaRPr>
          </a:p>
        </p:txBody>
      </p:sp>
      <p:sp>
        <p:nvSpPr>
          <p:cNvPr id="10248" name="Text Box 8"/>
          <p:cNvSpPr txBox="1">
            <a:spLocks noChangeArrowheads="1"/>
          </p:cNvSpPr>
          <p:nvPr/>
        </p:nvSpPr>
        <p:spPr bwMode="auto">
          <a:xfrm>
            <a:off x="3149600" y="2150095"/>
            <a:ext cx="15113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70000"/>
              </a:lnSpc>
              <a:spcBef>
                <a:spcPct val="50000"/>
              </a:spcBef>
            </a:pPr>
            <a:r>
              <a:rPr lang="ja-JP" altLang="en-US" sz="1500" b="1">
                <a:solidFill>
                  <a:schemeClr val="bg2"/>
                </a:solidFill>
                <a:latin typeface="Meiryo UI" pitchFamily="50" charset="-128"/>
                <a:ea typeface="Meiryo UI" pitchFamily="50" charset="-128"/>
                <a:cs typeface="Meiryo UI" pitchFamily="50" charset="-128"/>
              </a:rPr>
              <a:t>相談・</a:t>
            </a:r>
          </a:p>
          <a:p>
            <a:pPr algn="ctr" eaLnBrk="1" hangingPunct="1">
              <a:lnSpc>
                <a:spcPct val="90000"/>
              </a:lnSpc>
            </a:pPr>
            <a:r>
              <a:rPr lang="ja-JP" altLang="en-US" sz="1500" b="1">
                <a:solidFill>
                  <a:schemeClr val="bg2"/>
                </a:solidFill>
                <a:latin typeface="Meiryo UI" pitchFamily="50" charset="-128"/>
                <a:ea typeface="Meiryo UI" pitchFamily="50" charset="-128"/>
                <a:cs typeface="Meiryo UI" pitchFamily="50" charset="-128"/>
              </a:rPr>
              <a:t>助言</a:t>
            </a:r>
          </a:p>
        </p:txBody>
      </p:sp>
      <p:sp>
        <p:nvSpPr>
          <p:cNvPr id="10249" name="Text Box 9"/>
          <p:cNvSpPr txBox="1">
            <a:spLocks noChangeArrowheads="1"/>
          </p:cNvSpPr>
          <p:nvPr/>
        </p:nvSpPr>
        <p:spPr bwMode="auto">
          <a:xfrm>
            <a:off x="140183" y="392459"/>
            <a:ext cx="87280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200" b="1" dirty="0">
                <a:latin typeface="Meiryo UI" pitchFamily="50" charset="-128"/>
                <a:ea typeface="Meiryo UI" pitchFamily="50" charset="-128"/>
                <a:cs typeface="Meiryo UI" pitchFamily="50" charset="-128"/>
              </a:rPr>
              <a:t>かかりつけ医が参画</a:t>
            </a:r>
            <a:r>
              <a:rPr lang="ja-JP" altLang="en-US" sz="2200" b="1" dirty="0" smtClean="0">
                <a:latin typeface="Meiryo UI" pitchFamily="50" charset="-128"/>
                <a:ea typeface="Meiryo UI" pitchFamily="50" charset="-128"/>
                <a:cs typeface="Meiryo UI" pitchFamily="50" charset="-128"/>
              </a:rPr>
              <a:t>した </a:t>
            </a:r>
            <a:r>
              <a:rPr lang="ja-JP" altLang="en-US" sz="2800" b="1" dirty="0" smtClean="0">
                <a:latin typeface="Meiryo UI" pitchFamily="50" charset="-128"/>
                <a:ea typeface="Meiryo UI" pitchFamily="50" charset="-128"/>
                <a:cs typeface="Meiryo UI" pitchFamily="50" charset="-128"/>
              </a:rPr>
              <a:t>早期</a:t>
            </a:r>
            <a:r>
              <a:rPr lang="ja-JP" altLang="en-US" sz="2800" b="1" dirty="0">
                <a:latin typeface="Meiryo UI" pitchFamily="50" charset="-128"/>
                <a:ea typeface="Meiryo UI" pitchFamily="50" charset="-128"/>
                <a:cs typeface="Meiryo UI" pitchFamily="50" charset="-128"/>
              </a:rPr>
              <a:t>からの認知症高齢者支援体制</a:t>
            </a:r>
          </a:p>
        </p:txBody>
      </p:sp>
      <p:sp>
        <p:nvSpPr>
          <p:cNvPr id="10250" name="Oval 11"/>
          <p:cNvSpPr>
            <a:spLocks noChangeArrowheads="1"/>
          </p:cNvSpPr>
          <p:nvPr/>
        </p:nvSpPr>
        <p:spPr bwMode="auto">
          <a:xfrm>
            <a:off x="5040313" y="4147170"/>
            <a:ext cx="1292225" cy="1223962"/>
          </a:xfrm>
          <a:prstGeom prst="ellipse">
            <a:avLst/>
          </a:pr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lIns="91428" tIns="45715" rIns="91428" bIns="45715" anchor="ctr"/>
          <a:lstStyle/>
          <a:p>
            <a:pPr algn="ctr" eaLnBrk="1" hangingPunct="1"/>
            <a:endParaRPr kumimoji="0" lang="ja-JP" altLang="ja-JP" sz="2000" b="1">
              <a:solidFill>
                <a:srgbClr val="000000"/>
              </a:solidFill>
              <a:latin typeface="ＭＳ ゴシック" pitchFamily="49" charset="-128"/>
              <a:ea typeface="ＭＳ ゴシック" pitchFamily="49" charset="-128"/>
            </a:endParaRPr>
          </a:p>
        </p:txBody>
      </p:sp>
      <p:sp>
        <p:nvSpPr>
          <p:cNvPr id="10251" name="Text Box 12"/>
          <p:cNvSpPr txBox="1">
            <a:spLocks noChangeArrowheads="1"/>
          </p:cNvSpPr>
          <p:nvPr/>
        </p:nvSpPr>
        <p:spPr bwMode="auto">
          <a:xfrm>
            <a:off x="5202238" y="4341950"/>
            <a:ext cx="989012"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500" b="1" dirty="0">
                <a:solidFill>
                  <a:schemeClr val="bg1"/>
                </a:solidFill>
                <a:latin typeface="Meiryo UI" pitchFamily="50" charset="-128"/>
                <a:ea typeface="Meiryo UI" pitchFamily="50" charset="-128"/>
                <a:cs typeface="Meiryo UI" pitchFamily="50" charset="-128"/>
              </a:rPr>
              <a:t>本人家族</a:t>
            </a:r>
          </a:p>
        </p:txBody>
      </p:sp>
      <p:sp>
        <p:nvSpPr>
          <p:cNvPr id="10252" name="Text Box 14"/>
          <p:cNvSpPr txBox="1">
            <a:spLocks noChangeArrowheads="1"/>
          </p:cNvSpPr>
          <p:nvPr/>
        </p:nvSpPr>
        <p:spPr bwMode="auto">
          <a:xfrm>
            <a:off x="4294188" y="1408968"/>
            <a:ext cx="1793875" cy="643986"/>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8100" cap="rnd">
                <a:solidFill>
                  <a:schemeClr val="tx1"/>
                </a:solidFill>
                <a:prstDash val="sysDot"/>
                <a:miter lim="800000"/>
                <a:headEnd/>
                <a:tailEnd/>
              </a14:hiddenLine>
            </a:ext>
          </a:extLst>
        </p:spPr>
        <p:txBody>
          <a:bodyPr lIns="71991" tIns="71991" rIns="71991" bIns="71991" anchor="ct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80000"/>
              </a:lnSpc>
              <a:spcBef>
                <a:spcPct val="50000"/>
              </a:spcBef>
            </a:pPr>
            <a:r>
              <a:rPr lang="ja-JP" altLang="en-US" sz="1800" b="1" dirty="0">
                <a:solidFill>
                  <a:schemeClr val="bg1"/>
                </a:solidFill>
                <a:latin typeface="Meiryo UI" pitchFamily="50" charset="-128"/>
                <a:ea typeface="Meiryo UI" pitchFamily="50" charset="-128"/>
                <a:cs typeface="Meiryo UI" pitchFamily="50" charset="-128"/>
              </a:rPr>
              <a:t>認知症</a:t>
            </a:r>
          </a:p>
          <a:p>
            <a:pPr algn="ctr" eaLnBrk="1" hangingPunct="1">
              <a:lnSpc>
                <a:spcPct val="80000"/>
              </a:lnSpc>
              <a:spcBef>
                <a:spcPct val="20000"/>
              </a:spcBef>
            </a:pPr>
            <a:r>
              <a:rPr lang="ja-JP" altLang="en-US" sz="1800" b="1" dirty="0">
                <a:solidFill>
                  <a:schemeClr val="bg1"/>
                </a:solidFill>
                <a:latin typeface="Meiryo UI" pitchFamily="50" charset="-128"/>
                <a:ea typeface="Meiryo UI" pitchFamily="50" charset="-128"/>
                <a:cs typeface="Meiryo UI" pitchFamily="50" charset="-128"/>
              </a:rPr>
              <a:t>サポート医</a:t>
            </a:r>
          </a:p>
        </p:txBody>
      </p:sp>
      <p:sp>
        <p:nvSpPr>
          <p:cNvPr id="10253" name="Text Box 15"/>
          <p:cNvSpPr txBox="1">
            <a:spLocks noChangeArrowheads="1"/>
          </p:cNvSpPr>
          <p:nvPr/>
        </p:nvSpPr>
        <p:spPr bwMode="auto">
          <a:xfrm>
            <a:off x="564884" y="1472676"/>
            <a:ext cx="2922587" cy="687387"/>
          </a:xfrm>
          <a:prstGeom prst="rect">
            <a:avLst/>
          </a:prstGeom>
          <a:solidFill>
            <a:schemeClr val="bg1"/>
          </a:solidFill>
          <a:ln>
            <a:noFill/>
          </a:ln>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300" b="1">
                <a:latin typeface="Meiryo UI" pitchFamily="50" charset="-128"/>
                <a:ea typeface="Meiryo UI" pitchFamily="50" charset="-128"/>
                <a:cs typeface="Meiryo UI" pitchFamily="50" charset="-128"/>
              </a:rPr>
              <a:t>各都道府県・指定都市の</a:t>
            </a:r>
          </a:p>
          <a:p>
            <a:pPr algn="ctr" eaLnBrk="1" hangingPunct="1"/>
            <a:r>
              <a:rPr lang="ja-JP" altLang="en-US" sz="1300" b="1">
                <a:latin typeface="Meiryo UI" pitchFamily="50" charset="-128"/>
                <a:ea typeface="Meiryo UI" pitchFamily="50" charset="-128"/>
                <a:cs typeface="Meiryo UI" pitchFamily="50" charset="-128"/>
              </a:rPr>
              <a:t>研修の企画立案等を担当する医師</a:t>
            </a:r>
          </a:p>
          <a:p>
            <a:pPr algn="ctr" eaLnBrk="1" hangingPunct="1"/>
            <a:r>
              <a:rPr lang="ja-JP" altLang="en-US" sz="1300" b="1">
                <a:latin typeface="Meiryo UI" pitchFamily="50" charset="-128"/>
                <a:ea typeface="Meiryo UI" pitchFamily="50" charset="-128"/>
                <a:cs typeface="Meiryo UI" pitchFamily="50" charset="-128"/>
              </a:rPr>
              <a:t>（認知症サポート医・医師会）</a:t>
            </a:r>
          </a:p>
        </p:txBody>
      </p:sp>
      <p:sp>
        <p:nvSpPr>
          <p:cNvPr id="10254" name="Text Box 16"/>
          <p:cNvSpPr txBox="1">
            <a:spLocks noChangeArrowheads="1"/>
          </p:cNvSpPr>
          <p:nvPr/>
        </p:nvSpPr>
        <p:spPr bwMode="auto">
          <a:xfrm>
            <a:off x="928688" y="2422177"/>
            <a:ext cx="2043112" cy="618996"/>
          </a:xfrm>
          <a:prstGeom prst="rect">
            <a:avLst/>
          </a:prstGeom>
          <a:solidFill>
            <a:schemeClr val="bg1"/>
          </a:solidFill>
          <a:ln>
            <a:noFill/>
          </a:ln>
          <a:extLst>
            <a:ext uri="{91240B29-F687-4F45-9708-019B960494DF}">
              <a14:hiddenLine xmlns:a14="http://schemas.microsoft.com/office/drawing/2010/main" w="31750">
                <a:solidFill>
                  <a:srgbClr val="FF7C80"/>
                </a:solidFill>
                <a:prstDash val="sysDot"/>
                <a:miter lim="800000"/>
                <a:headEnd/>
                <a:tailEnd/>
              </a14:hiddenLine>
            </a:ext>
          </a:extLst>
        </p:spPr>
        <p:txBody>
          <a:bodyPr lIns="35995" tIns="35995" rIns="35995" bIns="3599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20000"/>
              </a:lnSpc>
              <a:spcBef>
                <a:spcPct val="50000"/>
              </a:spcBef>
            </a:pPr>
            <a:r>
              <a:rPr lang="ja-JP" altLang="en-US" sz="1400" b="1" dirty="0">
                <a:solidFill>
                  <a:srgbClr val="FF7C80"/>
                </a:solidFill>
                <a:latin typeface="Meiryo UI" pitchFamily="50" charset="-128"/>
                <a:ea typeface="Meiryo UI" pitchFamily="50" charset="-128"/>
                <a:cs typeface="Meiryo UI" pitchFamily="50" charset="-128"/>
              </a:rPr>
              <a:t>かかりつけ医認知症</a:t>
            </a:r>
          </a:p>
          <a:p>
            <a:pPr algn="ctr" eaLnBrk="1" hangingPunct="1">
              <a:spcBef>
                <a:spcPts val="0"/>
              </a:spcBef>
            </a:pPr>
            <a:r>
              <a:rPr lang="ja-JP" altLang="en-US" sz="1400" b="1" dirty="0">
                <a:solidFill>
                  <a:srgbClr val="FF7C80"/>
                </a:solidFill>
                <a:latin typeface="Meiryo UI" pitchFamily="50" charset="-128"/>
                <a:ea typeface="Meiryo UI" pitchFamily="50" charset="-128"/>
                <a:cs typeface="Meiryo UI" pitchFamily="50" charset="-128"/>
              </a:rPr>
              <a:t>対応力向上研修</a:t>
            </a:r>
          </a:p>
          <a:p>
            <a:pPr algn="ctr" eaLnBrk="1" hangingPunct="1"/>
            <a:endParaRPr lang="ja-JP" altLang="en-US" sz="400" b="1" dirty="0">
              <a:solidFill>
                <a:schemeClr val="bg1"/>
              </a:solidFill>
              <a:latin typeface="Meiryo UI" pitchFamily="50" charset="-128"/>
              <a:ea typeface="Meiryo UI" pitchFamily="50" charset="-128"/>
              <a:cs typeface="Meiryo UI" pitchFamily="50" charset="-128"/>
            </a:endParaRPr>
          </a:p>
        </p:txBody>
      </p:sp>
      <p:sp>
        <p:nvSpPr>
          <p:cNvPr id="10255" name="Text Box 17"/>
          <p:cNvSpPr txBox="1">
            <a:spLocks noChangeArrowheads="1"/>
          </p:cNvSpPr>
          <p:nvPr/>
        </p:nvSpPr>
        <p:spPr bwMode="auto">
          <a:xfrm>
            <a:off x="332961" y="2040481"/>
            <a:ext cx="608013"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300" b="1" dirty="0">
                <a:solidFill>
                  <a:schemeClr val="bg2"/>
                </a:solidFill>
                <a:latin typeface="Meiryo UI" pitchFamily="50" charset="-128"/>
                <a:ea typeface="Meiryo UI" pitchFamily="50" charset="-128"/>
                <a:cs typeface="Meiryo UI" pitchFamily="50" charset="-128"/>
              </a:rPr>
              <a:t>企画</a:t>
            </a:r>
          </a:p>
          <a:p>
            <a:pPr algn="ctr" eaLnBrk="1" hangingPunct="1"/>
            <a:r>
              <a:rPr lang="ja-JP" altLang="en-US" sz="1300" b="1" dirty="0">
                <a:solidFill>
                  <a:schemeClr val="bg2"/>
                </a:solidFill>
                <a:latin typeface="Meiryo UI" pitchFamily="50" charset="-128"/>
                <a:ea typeface="Meiryo UI" pitchFamily="50" charset="-128"/>
                <a:cs typeface="Meiryo UI" pitchFamily="50" charset="-128"/>
              </a:rPr>
              <a:t>立案</a:t>
            </a:r>
          </a:p>
        </p:txBody>
      </p:sp>
      <p:sp>
        <p:nvSpPr>
          <p:cNvPr id="10256" name="Text Box 18"/>
          <p:cNvSpPr txBox="1">
            <a:spLocks noChangeArrowheads="1"/>
          </p:cNvSpPr>
          <p:nvPr/>
        </p:nvSpPr>
        <p:spPr bwMode="auto">
          <a:xfrm>
            <a:off x="4729163" y="5744195"/>
            <a:ext cx="10810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FF7C80"/>
                </a:solidFill>
                <a:latin typeface="Meiryo UI" pitchFamily="50" charset="-128"/>
                <a:ea typeface="Meiryo UI" pitchFamily="50" charset="-128"/>
                <a:cs typeface="Meiryo UI" pitchFamily="50" charset="-128"/>
              </a:rPr>
              <a:t>連　携</a:t>
            </a:r>
          </a:p>
        </p:txBody>
      </p:sp>
      <p:sp>
        <p:nvSpPr>
          <p:cNvPr id="1430547" name="AutoShape 19"/>
          <p:cNvSpPr>
            <a:spLocks noChangeArrowheads="1"/>
          </p:cNvSpPr>
          <p:nvPr/>
        </p:nvSpPr>
        <p:spPr bwMode="auto">
          <a:xfrm>
            <a:off x="3594100" y="5496545"/>
            <a:ext cx="3403600" cy="233362"/>
          </a:xfrm>
          <a:prstGeom prst="leftRightArrow">
            <a:avLst>
              <a:gd name="adj1" fmla="val 51111"/>
              <a:gd name="adj2" fmla="val 56382"/>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lgn="r">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mtClean="0">
              <a:solidFill>
                <a:srgbClr val="FFA3A5"/>
              </a:solidFill>
              <a:effectLst>
                <a:outerShdw blurRad="38100" dist="38100" dir="2700000" algn="tl">
                  <a:srgbClr val="000000"/>
                </a:outerShdw>
              </a:effectLst>
            </a:endParaRPr>
          </a:p>
        </p:txBody>
      </p:sp>
      <p:sp>
        <p:nvSpPr>
          <p:cNvPr id="10258" name="Text Box 22"/>
          <p:cNvSpPr txBox="1">
            <a:spLocks noChangeArrowheads="1"/>
          </p:cNvSpPr>
          <p:nvPr/>
        </p:nvSpPr>
        <p:spPr bwMode="auto">
          <a:xfrm>
            <a:off x="4483583" y="2637871"/>
            <a:ext cx="1620837" cy="477787"/>
          </a:xfrm>
          <a:prstGeom prst="rect">
            <a:avLst/>
          </a:prstGeom>
          <a:solidFill>
            <a:srgbClr val="598600"/>
          </a:solidFill>
          <a:ln>
            <a:noFill/>
          </a:ln>
          <a:extLst>
            <a:ext uri="{91240B29-F687-4F45-9708-019B960494DF}">
              <a14:hiddenLine xmlns:a14="http://schemas.microsoft.com/office/drawing/2010/main" w="9525">
                <a:solidFill>
                  <a:schemeClr val="tx1"/>
                </a:solidFill>
                <a:miter lim="800000"/>
                <a:headEnd/>
                <a:tailEnd/>
              </a14:hiddenLine>
            </a:ext>
          </a:extLst>
        </p:spPr>
        <p:txBody>
          <a:bodyPr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20000"/>
              </a:lnSpc>
              <a:spcBef>
                <a:spcPct val="20000"/>
              </a:spcBef>
            </a:pPr>
            <a:r>
              <a:rPr lang="ja-JP" altLang="en-US" sz="1800" b="1" dirty="0">
                <a:solidFill>
                  <a:schemeClr val="bg1"/>
                </a:solidFill>
                <a:latin typeface="Meiryo UI" pitchFamily="50" charset="-128"/>
                <a:ea typeface="Meiryo UI" pitchFamily="50" charset="-128"/>
                <a:cs typeface="Meiryo UI" pitchFamily="50" charset="-128"/>
              </a:rPr>
              <a:t>専門医療機関</a:t>
            </a:r>
            <a:endParaRPr lang="ja-JP" altLang="en-US" sz="200" b="1" dirty="0">
              <a:solidFill>
                <a:schemeClr val="bg1"/>
              </a:solidFill>
              <a:latin typeface="Meiryo UI" pitchFamily="50" charset="-128"/>
              <a:ea typeface="Meiryo UI" pitchFamily="50" charset="-128"/>
              <a:cs typeface="Meiryo UI" pitchFamily="50" charset="-128"/>
            </a:endParaRPr>
          </a:p>
        </p:txBody>
      </p:sp>
      <p:sp>
        <p:nvSpPr>
          <p:cNvPr id="10259" name="Text Box 23"/>
          <p:cNvSpPr txBox="1">
            <a:spLocks noChangeArrowheads="1"/>
          </p:cNvSpPr>
          <p:nvPr/>
        </p:nvSpPr>
        <p:spPr bwMode="auto">
          <a:xfrm>
            <a:off x="3746500" y="6037882"/>
            <a:ext cx="3087688"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solidFill>
                  <a:schemeClr val="bg2"/>
                </a:solidFill>
                <a:latin typeface="Meiryo UI" pitchFamily="50" charset="-128"/>
                <a:ea typeface="Meiryo UI" pitchFamily="50" charset="-128"/>
                <a:cs typeface="Meiryo UI" pitchFamily="50" charset="-128"/>
              </a:rPr>
              <a:t>（具体的な連携方法や関係づくりを</a:t>
            </a:r>
          </a:p>
          <a:p>
            <a:pPr algn="ctr" eaLnBrk="1" hangingPunct="1"/>
            <a:r>
              <a:rPr lang="ja-JP" altLang="en-US" sz="1400" b="1">
                <a:solidFill>
                  <a:schemeClr val="bg2"/>
                </a:solidFill>
                <a:latin typeface="Meiryo UI" pitchFamily="50" charset="-128"/>
                <a:ea typeface="Meiryo UI" pitchFamily="50" charset="-128"/>
                <a:cs typeface="Meiryo UI" pitchFamily="50" charset="-128"/>
              </a:rPr>
              <a:t>どのようにするか）</a:t>
            </a:r>
          </a:p>
        </p:txBody>
      </p:sp>
      <p:sp>
        <p:nvSpPr>
          <p:cNvPr id="10260" name="Text Box 24"/>
          <p:cNvSpPr txBox="1">
            <a:spLocks noChangeArrowheads="1"/>
          </p:cNvSpPr>
          <p:nvPr/>
        </p:nvSpPr>
        <p:spPr bwMode="auto">
          <a:xfrm>
            <a:off x="7273925" y="2427907"/>
            <a:ext cx="1333500" cy="577850"/>
          </a:xfrm>
          <a:prstGeom prst="rect">
            <a:avLst/>
          </a:prstGeom>
          <a:noFill/>
          <a:ln w="15875">
            <a:solidFill>
              <a:schemeClr val="tx1"/>
            </a:solidFill>
            <a:prstDash val="sysDot"/>
            <a:miter lim="800000"/>
            <a:headEnd/>
            <a:tailEnd/>
          </a:ln>
          <a:extLst>
            <a:ext uri="{909E8E84-426E-40DD-AFC4-6F175D3DCCD1}">
              <a14:hiddenFill xmlns:a14="http://schemas.microsoft.com/office/drawing/2010/main">
                <a:solidFill>
                  <a:srgbClr val="FFCC99"/>
                </a:solidFill>
              </a14:hiddenFill>
            </a:ext>
          </a:extLst>
        </p:spPr>
        <p:txBody>
          <a:bodyPr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90000"/>
              </a:lnSpc>
              <a:spcBef>
                <a:spcPct val="30000"/>
              </a:spcBef>
            </a:pPr>
            <a:r>
              <a:rPr lang="ja-JP" altLang="en-US" sz="1300" b="1">
                <a:latin typeface="Meiryo UI" pitchFamily="50" charset="-128"/>
                <a:ea typeface="Meiryo UI" pitchFamily="50" charset="-128"/>
                <a:cs typeface="Meiryo UI" pitchFamily="50" charset="-128"/>
              </a:rPr>
              <a:t>ケアマネジャー</a:t>
            </a:r>
          </a:p>
          <a:p>
            <a:pPr algn="ctr" eaLnBrk="1" hangingPunct="1">
              <a:lnSpc>
                <a:spcPct val="90000"/>
              </a:lnSpc>
              <a:spcBef>
                <a:spcPct val="30000"/>
              </a:spcBef>
            </a:pPr>
            <a:r>
              <a:rPr lang="ja-JP" altLang="en-US" sz="1300" b="1">
                <a:latin typeface="Meiryo UI" pitchFamily="50" charset="-128"/>
                <a:ea typeface="Meiryo UI" pitchFamily="50" charset="-128"/>
                <a:cs typeface="Meiryo UI" pitchFamily="50" charset="-128"/>
              </a:rPr>
              <a:t>介護職等</a:t>
            </a:r>
          </a:p>
        </p:txBody>
      </p:sp>
      <p:sp>
        <p:nvSpPr>
          <p:cNvPr id="10261" name="Line 25"/>
          <p:cNvSpPr>
            <a:spLocks noChangeShapeType="1"/>
          </p:cNvSpPr>
          <p:nvPr/>
        </p:nvSpPr>
        <p:spPr bwMode="auto">
          <a:xfrm flipH="1" flipV="1">
            <a:off x="6426200" y="1653207"/>
            <a:ext cx="785813" cy="768350"/>
          </a:xfrm>
          <a:prstGeom prst="line">
            <a:avLst/>
          </a:prstGeom>
          <a:noFill/>
          <a:ln w="57150">
            <a:solidFill>
              <a:schemeClr val="bg2"/>
            </a:solidFill>
            <a:prstDash val="sysDot"/>
            <a:round/>
            <a:headEnd type="triangle" w="med" len="sm"/>
            <a:tailEnd type="none" w="lg" len="lg"/>
          </a:ln>
          <a:extLst>
            <a:ext uri="{909E8E84-426E-40DD-AFC4-6F175D3DCCD1}">
              <a14:hiddenFill xmlns:a14="http://schemas.microsoft.com/office/drawing/2010/main">
                <a:noFill/>
              </a14:hiddenFill>
            </a:ext>
          </a:extLst>
        </p:spPr>
        <p:txBody>
          <a:bodyPr/>
          <a:lstStyle/>
          <a:p>
            <a:endParaRPr lang="ja-JP" altLang="en-US"/>
          </a:p>
        </p:txBody>
      </p:sp>
      <p:sp>
        <p:nvSpPr>
          <p:cNvPr id="10262" name="Text Box 27"/>
          <p:cNvSpPr txBox="1">
            <a:spLocks noChangeArrowheads="1"/>
          </p:cNvSpPr>
          <p:nvPr/>
        </p:nvSpPr>
        <p:spPr bwMode="auto">
          <a:xfrm>
            <a:off x="6650038" y="1570657"/>
            <a:ext cx="116681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a:solidFill>
                  <a:schemeClr val="bg2"/>
                </a:solidFill>
                <a:latin typeface="Meiryo UI" pitchFamily="50" charset="-128"/>
                <a:ea typeface="Meiryo UI" pitchFamily="50" charset="-128"/>
                <a:cs typeface="Meiryo UI" pitchFamily="50" charset="-128"/>
              </a:rPr>
              <a:t>可能な範囲で</a:t>
            </a:r>
          </a:p>
          <a:p>
            <a:pPr algn="ctr" eaLnBrk="1" hangingPunct="1">
              <a:spcBef>
                <a:spcPct val="10000"/>
              </a:spcBef>
            </a:pPr>
            <a:r>
              <a:rPr lang="ja-JP" altLang="en-US" sz="1200" b="1">
                <a:solidFill>
                  <a:schemeClr val="bg2"/>
                </a:solidFill>
                <a:latin typeface="Meiryo UI" pitchFamily="50" charset="-128"/>
                <a:ea typeface="Meiryo UI" pitchFamily="50" charset="-128"/>
                <a:cs typeface="Meiryo UI" pitchFamily="50" charset="-128"/>
              </a:rPr>
              <a:t>アドバイス</a:t>
            </a:r>
          </a:p>
        </p:txBody>
      </p:sp>
      <p:sp>
        <p:nvSpPr>
          <p:cNvPr id="10263" name="Text Box 28"/>
          <p:cNvSpPr txBox="1">
            <a:spLocks noChangeArrowheads="1"/>
          </p:cNvSpPr>
          <p:nvPr/>
        </p:nvSpPr>
        <p:spPr bwMode="auto">
          <a:xfrm>
            <a:off x="4368800" y="3201020"/>
            <a:ext cx="19510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dirty="0">
                <a:solidFill>
                  <a:srgbClr val="598600"/>
                </a:solidFill>
                <a:latin typeface="Meiryo UI" pitchFamily="50" charset="-128"/>
                <a:ea typeface="Meiryo UI" pitchFamily="50" charset="-128"/>
                <a:cs typeface="Meiryo UI" pitchFamily="50" charset="-128"/>
              </a:rPr>
              <a:t>鑑別診断や行動・</a:t>
            </a:r>
            <a:r>
              <a:rPr lang="ja-JP" altLang="en-US" sz="1200" b="1" dirty="0" smtClean="0">
                <a:solidFill>
                  <a:srgbClr val="598600"/>
                </a:solidFill>
                <a:latin typeface="Meiryo UI" pitchFamily="50" charset="-128"/>
                <a:ea typeface="Meiryo UI" pitchFamily="50" charset="-128"/>
                <a:cs typeface="Meiryo UI" pitchFamily="50" charset="-128"/>
              </a:rPr>
              <a:t>心理症状</a:t>
            </a:r>
            <a:r>
              <a:rPr lang="en-US" altLang="ja-JP" sz="1200" b="1" dirty="0">
                <a:solidFill>
                  <a:srgbClr val="598600"/>
                </a:solidFill>
                <a:latin typeface="Meiryo UI" pitchFamily="50" charset="-128"/>
                <a:ea typeface="Meiryo UI" pitchFamily="50" charset="-128"/>
                <a:cs typeface="Meiryo UI" pitchFamily="50" charset="-128"/>
              </a:rPr>
              <a:t>(BPSD)</a:t>
            </a:r>
            <a:r>
              <a:rPr lang="ja-JP" altLang="en-US" sz="1200" b="1" dirty="0" err="1">
                <a:solidFill>
                  <a:srgbClr val="598600"/>
                </a:solidFill>
                <a:latin typeface="Meiryo UI" pitchFamily="50" charset="-128"/>
                <a:ea typeface="Meiryo UI" pitchFamily="50" charset="-128"/>
                <a:cs typeface="Meiryo UI" pitchFamily="50" charset="-128"/>
              </a:rPr>
              <a:t>への</a:t>
            </a:r>
            <a:r>
              <a:rPr lang="ja-JP" altLang="en-US" sz="1200" b="1" dirty="0">
                <a:solidFill>
                  <a:srgbClr val="598600"/>
                </a:solidFill>
                <a:latin typeface="Meiryo UI" pitchFamily="50" charset="-128"/>
                <a:ea typeface="Meiryo UI" pitchFamily="50" charset="-128"/>
                <a:cs typeface="Meiryo UI" pitchFamily="50" charset="-128"/>
              </a:rPr>
              <a:t>対応</a:t>
            </a:r>
          </a:p>
        </p:txBody>
      </p:sp>
      <p:sp>
        <p:nvSpPr>
          <p:cNvPr id="1430558" name="AutoShape 30"/>
          <p:cNvSpPr>
            <a:spLocks noChangeArrowheads="1"/>
          </p:cNvSpPr>
          <p:nvPr/>
        </p:nvSpPr>
        <p:spPr bwMode="auto">
          <a:xfrm rot="-2784801">
            <a:off x="3443288" y="3469307"/>
            <a:ext cx="1090612" cy="223838"/>
          </a:xfrm>
          <a:prstGeom prst="leftRightArrow">
            <a:avLst>
              <a:gd name="adj1" fmla="val 45315"/>
              <a:gd name="adj2" fmla="val 64265"/>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vert="eaVert" wrap="none" anchor="ctr"/>
          <a:lstStyle>
            <a:lvl1pPr algn="r">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mtClean="0">
              <a:solidFill>
                <a:srgbClr val="FFA3A5"/>
              </a:solidFill>
              <a:effectLst>
                <a:outerShdw blurRad="38100" dist="38100" dir="2700000" algn="tl">
                  <a:srgbClr val="000000"/>
                </a:outerShdw>
              </a:effectLst>
            </a:endParaRPr>
          </a:p>
        </p:txBody>
      </p:sp>
      <p:sp>
        <p:nvSpPr>
          <p:cNvPr id="10265" name="Text Box 31"/>
          <p:cNvSpPr txBox="1">
            <a:spLocks noChangeArrowheads="1"/>
          </p:cNvSpPr>
          <p:nvPr/>
        </p:nvSpPr>
        <p:spPr bwMode="auto">
          <a:xfrm>
            <a:off x="3821113" y="3556620"/>
            <a:ext cx="8366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dirty="0">
                <a:solidFill>
                  <a:srgbClr val="FF7C80"/>
                </a:solidFill>
                <a:latin typeface="Meiryo UI" pitchFamily="50" charset="-128"/>
                <a:ea typeface="Meiryo UI" pitchFamily="50" charset="-128"/>
                <a:cs typeface="Meiryo UI" pitchFamily="50" charset="-128"/>
              </a:rPr>
              <a:t>連携</a:t>
            </a:r>
          </a:p>
        </p:txBody>
      </p:sp>
      <p:sp>
        <p:nvSpPr>
          <p:cNvPr id="10266" name="AutoShape 32"/>
          <p:cNvSpPr>
            <a:spLocks noChangeArrowheads="1"/>
          </p:cNvSpPr>
          <p:nvPr/>
        </p:nvSpPr>
        <p:spPr bwMode="auto">
          <a:xfrm>
            <a:off x="3675063" y="4494832"/>
            <a:ext cx="1174750" cy="715963"/>
          </a:xfrm>
          <a:prstGeom prst="rightArrow">
            <a:avLst>
              <a:gd name="adj1" fmla="val 68278"/>
              <a:gd name="adj2" fmla="val 49004"/>
            </a:avLst>
          </a:prstGeom>
          <a:gradFill rotWithShape="1">
            <a:gsLst>
              <a:gs pos="0">
                <a:srgbClr val="FFA3A5"/>
              </a:gs>
              <a:gs pos="100000">
                <a:schemeClr val="hlink"/>
              </a:gs>
            </a:gsLst>
            <a:lin ang="0" scaled="1"/>
          </a:gradFill>
          <a:ln>
            <a:noFill/>
          </a:ln>
          <a:extLst>
            <a:ext uri="{91240B29-F687-4F45-9708-019B960494DF}">
              <a14:hiddenLine xmlns:a14="http://schemas.microsoft.com/office/drawing/2010/main" w="9525" algn="ctr">
                <a:solidFill>
                  <a:srgbClr val="808080"/>
                </a:solidFill>
                <a:miter lim="800000"/>
                <a:headEnd/>
                <a:tailEnd/>
              </a14:hiddenLine>
            </a:ext>
          </a:extLst>
        </p:spPr>
        <p:txBody>
          <a:bodyPr wrap="none" lIns="82936" tIns="41468" rIns="82936" bIns="41468" anchor="ctr"/>
          <a:lstStyle/>
          <a:p>
            <a:pPr algn="ctr" defTabSz="908050" eaLnBrk="1" hangingPunct="1">
              <a:lnSpc>
                <a:spcPct val="110000"/>
              </a:lnSpc>
            </a:pPr>
            <a:r>
              <a:rPr lang="ja-JP" altLang="en-US" sz="2000" b="1" dirty="0">
                <a:solidFill>
                  <a:schemeClr val="bg1"/>
                </a:solidFill>
                <a:latin typeface="Meiryo UI" pitchFamily="50" charset="-128"/>
                <a:ea typeface="Meiryo UI" pitchFamily="50" charset="-128"/>
                <a:cs typeface="Meiryo UI" pitchFamily="50" charset="-128"/>
              </a:rPr>
              <a:t>支援</a:t>
            </a:r>
          </a:p>
        </p:txBody>
      </p:sp>
      <p:sp>
        <p:nvSpPr>
          <p:cNvPr id="10267" name="Text Box 34"/>
          <p:cNvSpPr txBox="1">
            <a:spLocks noChangeArrowheads="1"/>
          </p:cNvSpPr>
          <p:nvPr/>
        </p:nvSpPr>
        <p:spPr bwMode="auto">
          <a:xfrm>
            <a:off x="5314259" y="2154857"/>
            <a:ext cx="6080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dirty="0">
                <a:solidFill>
                  <a:schemeClr val="bg2"/>
                </a:solidFill>
                <a:latin typeface="Meiryo UI" pitchFamily="50" charset="-128"/>
                <a:ea typeface="Meiryo UI" pitchFamily="50" charset="-128"/>
                <a:cs typeface="Meiryo UI" pitchFamily="50" charset="-128"/>
              </a:rPr>
              <a:t>連携</a:t>
            </a:r>
          </a:p>
        </p:txBody>
      </p:sp>
      <p:sp>
        <p:nvSpPr>
          <p:cNvPr id="10268" name="Text Box 36"/>
          <p:cNvSpPr txBox="1">
            <a:spLocks noChangeArrowheads="1"/>
          </p:cNvSpPr>
          <p:nvPr/>
        </p:nvSpPr>
        <p:spPr bwMode="auto">
          <a:xfrm>
            <a:off x="6164263" y="2151682"/>
            <a:ext cx="8350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chemeClr val="bg2"/>
                </a:solidFill>
                <a:latin typeface="Meiryo UI" pitchFamily="50" charset="-128"/>
                <a:ea typeface="Meiryo UI" pitchFamily="50" charset="-128"/>
                <a:cs typeface="Meiryo UI" pitchFamily="50" charset="-128"/>
              </a:rPr>
              <a:t>連携</a:t>
            </a:r>
          </a:p>
        </p:txBody>
      </p:sp>
      <p:sp>
        <p:nvSpPr>
          <p:cNvPr id="10269" name="AutoShape 31"/>
          <p:cNvSpPr>
            <a:spLocks noChangeArrowheads="1"/>
          </p:cNvSpPr>
          <p:nvPr/>
        </p:nvSpPr>
        <p:spPr bwMode="auto">
          <a:xfrm>
            <a:off x="974035" y="3592718"/>
            <a:ext cx="2017643" cy="657225"/>
          </a:xfrm>
          <a:prstGeom prst="roundRect">
            <a:avLst>
              <a:gd name="adj" fmla="val 1594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0270" name="Text Box 31"/>
          <p:cNvSpPr txBox="1">
            <a:spLocks noChangeArrowheads="1"/>
          </p:cNvSpPr>
          <p:nvPr/>
        </p:nvSpPr>
        <p:spPr bwMode="auto">
          <a:xfrm>
            <a:off x="1071426" y="3648281"/>
            <a:ext cx="17510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dirty="0" smtClean="0">
                <a:latin typeface="Meiryo UI" pitchFamily="50" charset="-128"/>
                <a:ea typeface="Meiryo UI" pitchFamily="50" charset="-128"/>
                <a:cs typeface="Meiryo UI" pitchFamily="50" charset="-128"/>
              </a:rPr>
              <a:t>かかりつけ医</a:t>
            </a:r>
            <a:endParaRPr lang="ja-JP" altLang="en-US" sz="1500" b="1" dirty="0">
              <a:latin typeface="Meiryo UI" pitchFamily="50" charset="-128"/>
              <a:ea typeface="Meiryo UI" pitchFamily="50" charset="-128"/>
              <a:cs typeface="Meiryo UI" pitchFamily="50" charset="-128"/>
            </a:endParaRPr>
          </a:p>
        </p:txBody>
      </p:sp>
      <p:sp>
        <p:nvSpPr>
          <p:cNvPr id="10271" name="Text Box 31"/>
          <p:cNvSpPr txBox="1">
            <a:spLocks noChangeArrowheads="1"/>
          </p:cNvSpPr>
          <p:nvPr/>
        </p:nvSpPr>
        <p:spPr bwMode="auto">
          <a:xfrm>
            <a:off x="1058726" y="3911806"/>
            <a:ext cx="17510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dirty="0" smtClean="0">
                <a:latin typeface="Meiryo UI" pitchFamily="50" charset="-128"/>
                <a:ea typeface="Meiryo UI" pitchFamily="50" charset="-128"/>
                <a:cs typeface="Meiryo UI" pitchFamily="50" charset="-128"/>
              </a:rPr>
              <a:t>地域医師会</a:t>
            </a:r>
            <a:endParaRPr lang="ja-JP" altLang="en-US" sz="1500" b="1" dirty="0">
              <a:latin typeface="Meiryo UI" pitchFamily="50" charset="-128"/>
              <a:ea typeface="Meiryo UI" pitchFamily="50" charset="-128"/>
              <a:cs typeface="Meiryo UI" pitchFamily="50" charset="-128"/>
            </a:endParaRPr>
          </a:p>
        </p:txBody>
      </p:sp>
      <p:sp>
        <p:nvSpPr>
          <p:cNvPr id="1430561" name="AutoShape 33"/>
          <p:cNvSpPr>
            <a:spLocks noChangeArrowheads="1"/>
          </p:cNvSpPr>
          <p:nvPr/>
        </p:nvSpPr>
        <p:spPr bwMode="auto">
          <a:xfrm rot="-5400000">
            <a:off x="5047560" y="2235819"/>
            <a:ext cx="425450" cy="257175"/>
          </a:xfrm>
          <a:prstGeom prst="leftRightArrow">
            <a:avLst>
              <a:gd name="adj1" fmla="val 45685"/>
              <a:gd name="adj2" fmla="val 44651"/>
            </a:avLst>
          </a:prstGeom>
          <a:solidFill>
            <a:schemeClr val="bg2"/>
          </a:solidFill>
          <a:ln>
            <a:noFill/>
          </a:ln>
          <a:extLst>
            <a:ext uri="{91240B29-F687-4F45-9708-019B960494DF}">
              <a14:hiddenLine xmlns:a14="http://schemas.microsoft.com/office/drawing/2010/main" w="9525">
                <a:solidFill>
                  <a:srgbClr val="FF9900"/>
                </a:solidFill>
                <a:miter lim="800000"/>
                <a:headEnd/>
                <a:tailEnd/>
              </a14:hiddenLine>
            </a:ext>
          </a:extLst>
        </p:spPr>
        <p:txBody>
          <a:bodyPr vert="eaVert"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2" name="AutoShape 33"/>
          <p:cNvSpPr>
            <a:spLocks noChangeArrowheads="1"/>
          </p:cNvSpPr>
          <p:nvPr/>
        </p:nvSpPr>
        <p:spPr bwMode="auto">
          <a:xfrm rot="18595181" flipH="1">
            <a:off x="3366561" y="2646875"/>
            <a:ext cx="1538288" cy="282575"/>
          </a:xfrm>
          <a:prstGeom prst="leftRightArrow">
            <a:avLst>
              <a:gd name="adj1" fmla="val 41148"/>
              <a:gd name="adj2" fmla="val 57790"/>
            </a:avLst>
          </a:prstGeom>
          <a:solidFill>
            <a:schemeClr val="bg2"/>
          </a:solidFill>
          <a:ln>
            <a:noFill/>
          </a:ln>
          <a:extLst>
            <a:ext uri="{91240B29-F687-4F45-9708-019B960494DF}">
              <a14:hiddenLine xmlns:a14="http://schemas.microsoft.com/office/drawing/2010/main" w="9525">
                <a:solidFill>
                  <a:srgbClr val="FF9900"/>
                </a:solidFill>
                <a:miter lim="800000"/>
                <a:headEnd/>
                <a:tailEnd/>
              </a14:hiddenLine>
            </a:ext>
          </a:extLst>
        </p:spPr>
        <p:txBody>
          <a:bodyPr vert="eaVert"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3" name="AutoShape 33"/>
          <p:cNvSpPr>
            <a:spLocks noChangeArrowheads="1"/>
          </p:cNvSpPr>
          <p:nvPr/>
        </p:nvSpPr>
        <p:spPr bwMode="auto">
          <a:xfrm rot="13584057" flipH="1">
            <a:off x="5784885" y="2600151"/>
            <a:ext cx="1538287" cy="282575"/>
          </a:xfrm>
          <a:prstGeom prst="leftRightArrow">
            <a:avLst>
              <a:gd name="adj1" fmla="val 41148"/>
              <a:gd name="adj2" fmla="val 57790"/>
            </a:avLst>
          </a:prstGeom>
          <a:solidFill>
            <a:schemeClr val="bg2"/>
          </a:solidFill>
          <a:ln>
            <a:noFill/>
          </a:ln>
          <a:extLst>
            <a:ext uri="{91240B29-F687-4F45-9708-019B960494DF}">
              <a14:hiddenLine xmlns:a14="http://schemas.microsoft.com/office/drawing/2010/main" w="9525">
                <a:solidFill>
                  <a:srgbClr val="FF9900"/>
                </a:solidFill>
                <a:miter lim="800000"/>
                <a:headEnd/>
                <a:tailEnd/>
              </a14:hiddenLine>
            </a:ext>
          </a:extLst>
        </p:spPr>
        <p:txBody>
          <a:bodyPr vert="eaVert"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4" name="AutoShape 5"/>
          <p:cNvSpPr>
            <a:spLocks noChangeArrowheads="1"/>
          </p:cNvSpPr>
          <p:nvPr/>
        </p:nvSpPr>
        <p:spPr bwMode="auto">
          <a:xfrm rot="3973281">
            <a:off x="4232561" y="3271070"/>
            <a:ext cx="235609" cy="1473479"/>
          </a:xfrm>
          <a:prstGeom prst="downArrow">
            <a:avLst>
              <a:gd name="adj1" fmla="val 43861"/>
              <a:gd name="adj2" fmla="val 64149"/>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5" name="AutoShape 5"/>
          <p:cNvSpPr>
            <a:spLocks noChangeArrowheads="1"/>
          </p:cNvSpPr>
          <p:nvPr/>
        </p:nvSpPr>
        <p:spPr bwMode="auto">
          <a:xfrm rot="14737001">
            <a:off x="6938168" y="2630314"/>
            <a:ext cx="220663" cy="381000"/>
          </a:xfrm>
          <a:prstGeom prst="downArrow">
            <a:avLst>
              <a:gd name="adj1" fmla="val 40815"/>
              <a:gd name="adj2" fmla="val 57858"/>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rot="10800000"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10277" name="Rectangle 39"/>
          <p:cNvSpPr>
            <a:spLocks noChangeArrowheads="1"/>
          </p:cNvSpPr>
          <p:nvPr/>
        </p:nvSpPr>
        <p:spPr bwMode="auto">
          <a:xfrm rot="-1469232">
            <a:off x="6157222" y="3073606"/>
            <a:ext cx="517525" cy="93662"/>
          </a:xfrm>
          <a:prstGeom prst="rect">
            <a:avLst/>
          </a:prstGeom>
          <a:solidFill>
            <a:srgbClr val="FF9598"/>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0278" name="Text Box 16"/>
          <p:cNvSpPr txBox="1">
            <a:spLocks noChangeArrowheads="1"/>
          </p:cNvSpPr>
          <p:nvPr/>
        </p:nvSpPr>
        <p:spPr bwMode="auto">
          <a:xfrm>
            <a:off x="323022" y="2914302"/>
            <a:ext cx="3295708" cy="288137"/>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square" lIns="35995" tIns="35995" rIns="35995" bIns="3599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1100" b="1" dirty="0">
                <a:solidFill>
                  <a:schemeClr val="bg2"/>
                </a:solidFill>
                <a:latin typeface="Meiryo UI" pitchFamily="50" charset="-128"/>
                <a:ea typeface="Meiryo UI" pitchFamily="50" charset="-128"/>
                <a:cs typeface="Meiryo UI" pitchFamily="50" charset="-128"/>
              </a:rPr>
              <a:t>（都道府県・指定都市、委託を受けた医師会が開催</a:t>
            </a:r>
            <a:r>
              <a:rPr lang="ja-JP" altLang="en-US" sz="1100" b="1" dirty="0" smtClean="0">
                <a:solidFill>
                  <a:schemeClr val="bg2"/>
                </a:solidFill>
                <a:latin typeface="Meiryo UI" pitchFamily="50" charset="-128"/>
                <a:ea typeface="Meiryo UI" pitchFamily="50" charset="-128"/>
                <a:cs typeface="Meiryo UI" pitchFamily="50" charset="-128"/>
              </a:rPr>
              <a:t>）</a:t>
            </a:r>
            <a:endParaRPr lang="ja-JP" altLang="en-US" sz="300" b="1" dirty="0">
              <a:solidFill>
                <a:schemeClr val="bg2"/>
              </a:solidFill>
              <a:latin typeface="Meiryo UI" pitchFamily="50" charset="-128"/>
              <a:ea typeface="Meiryo UI" pitchFamily="50" charset="-128"/>
              <a:cs typeface="Meiryo UI" pitchFamily="50" charset="-128"/>
            </a:endParaRPr>
          </a:p>
          <a:p>
            <a:pPr eaLnBrk="1" hangingPunct="1"/>
            <a:endParaRPr lang="ja-JP" altLang="en-US" sz="300" b="1" dirty="0">
              <a:solidFill>
                <a:schemeClr val="bg2"/>
              </a:solidFill>
              <a:latin typeface="Meiryo UI" pitchFamily="50" charset="-128"/>
              <a:ea typeface="Meiryo UI" pitchFamily="50" charset="-128"/>
              <a:cs typeface="Meiryo UI" pitchFamily="50" charset="-128"/>
            </a:endParaRPr>
          </a:p>
        </p:txBody>
      </p:sp>
      <p:sp>
        <p:nvSpPr>
          <p:cNvPr id="10279" name="Rectangle 41"/>
          <p:cNvSpPr>
            <a:spLocks noChangeArrowheads="1"/>
          </p:cNvSpPr>
          <p:nvPr/>
        </p:nvSpPr>
        <p:spPr bwMode="auto">
          <a:xfrm>
            <a:off x="972378" y="2427906"/>
            <a:ext cx="2019300" cy="754655"/>
          </a:xfrm>
          <a:prstGeom prst="rect">
            <a:avLst/>
          </a:prstGeom>
          <a:noFill/>
          <a:ln w="38100" cap="rnd">
            <a:solidFill>
              <a:srgbClr val="FF7C8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0280" name="Text Box 5"/>
          <p:cNvSpPr txBox="1">
            <a:spLocks noChangeArrowheads="1"/>
          </p:cNvSpPr>
          <p:nvPr/>
        </p:nvSpPr>
        <p:spPr bwMode="auto">
          <a:xfrm>
            <a:off x="0" y="0"/>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a:t>
            </a:r>
            <a:r>
              <a:rPr lang="en-US" altLang="ja-JP" sz="1800" b="1" dirty="0">
                <a:latin typeface="Meiryo UI" pitchFamily="50" charset="-128"/>
                <a:ea typeface="Meiryo UI" pitchFamily="50" charset="-128"/>
                <a:cs typeface="Meiryo UI" pitchFamily="50" charset="-128"/>
              </a:rPr>
              <a:t>9</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0281" name="Rectangle 3"/>
          <p:cNvSpPr>
            <a:spLocks noChangeArrowheads="1"/>
          </p:cNvSpPr>
          <p:nvPr/>
        </p:nvSpPr>
        <p:spPr bwMode="auto">
          <a:xfrm>
            <a:off x="249238" y="9858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 name="正方形/長方形 255"/>
          <p:cNvSpPr/>
          <p:nvPr/>
        </p:nvSpPr>
        <p:spPr>
          <a:xfrm>
            <a:off x="133350" y="2114550"/>
            <a:ext cx="8893692" cy="4626492"/>
          </a:xfrm>
          <a:prstGeom prst="rect">
            <a:avLst/>
          </a:prstGeom>
          <a:solidFill>
            <a:srgbClr val="F4F3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238" name="円/楕円 237"/>
          <p:cNvSpPr/>
          <p:nvPr/>
        </p:nvSpPr>
        <p:spPr>
          <a:xfrm>
            <a:off x="7033574" y="2717716"/>
            <a:ext cx="1927682" cy="1057698"/>
          </a:xfrm>
          <a:prstGeom prst="ellipse">
            <a:avLst/>
          </a:prstGeom>
          <a:solidFill>
            <a:srgbClr val="8CAF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235" name="角丸四角形 234"/>
          <p:cNvSpPr/>
          <p:nvPr/>
        </p:nvSpPr>
        <p:spPr>
          <a:xfrm>
            <a:off x="293830" y="2641516"/>
            <a:ext cx="1482911" cy="700089"/>
          </a:xfrm>
          <a:prstGeom prst="roundRect">
            <a:avLst>
              <a:gd name="adj" fmla="val 150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3" name="Text Box 2"/>
          <p:cNvSpPr txBox="1">
            <a:spLocks noChangeArrowheads="1"/>
          </p:cNvSpPr>
          <p:nvPr/>
        </p:nvSpPr>
        <p:spPr bwMode="auto">
          <a:xfrm>
            <a:off x="1834910" y="221331"/>
            <a:ext cx="557596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fontAlgn="auto" hangingPunct="1">
              <a:spcBef>
                <a:spcPts val="0"/>
              </a:spcBef>
              <a:spcAft>
                <a:spcPts val="0"/>
              </a:spcAft>
            </a:pPr>
            <a:r>
              <a:rPr lang="ja-JP" altLang="en-US" sz="3000" b="1" dirty="0">
                <a:solidFill>
                  <a:prstClr val="black"/>
                </a:solidFill>
                <a:latin typeface="Meiryo UI" pitchFamily="50" charset="-128"/>
                <a:ea typeface="Meiryo UI" pitchFamily="50" charset="-128"/>
                <a:cs typeface="Meiryo UI" pitchFamily="50" charset="-128"/>
              </a:rPr>
              <a:t>地域包括</a:t>
            </a:r>
            <a:r>
              <a:rPr lang="ja-JP" altLang="en-US" sz="3000" b="1" dirty="0" smtClean="0">
                <a:solidFill>
                  <a:prstClr val="black"/>
                </a:solidFill>
                <a:latin typeface="Meiryo UI" pitchFamily="50" charset="-128"/>
                <a:ea typeface="Meiryo UI" pitchFamily="50" charset="-128"/>
                <a:cs typeface="Meiryo UI" pitchFamily="50" charset="-128"/>
              </a:rPr>
              <a:t>ケアシステム</a:t>
            </a:r>
            <a:endParaRPr lang="ja-JP" altLang="en-US" sz="3000" b="1" dirty="0">
              <a:solidFill>
                <a:prstClr val="black"/>
              </a:solidFill>
              <a:latin typeface="Meiryo UI" pitchFamily="50" charset="-128"/>
              <a:ea typeface="Meiryo UI" pitchFamily="50" charset="-128"/>
              <a:cs typeface="Meiryo UI" pitchFamily="50" charset="-128"/>
            </a:endParaRPr>
          </a:p>
        </p:txBody>
      </p:sp>
      <p:sp>
        <p:nvSpPr>
          <p:cNvPr id="4" name="Rectangle 3"/>
          <p:cNvSpPr>
            <a:spLocks noChangeArrowheads="1"/>
          </p:cNvSpPr>
          <p:nvPr/>
        </p:nvSpPr>
        <p:spPr bwMode="auto">
          <a:xfrm>
            <a:off x="268288" y="833950"/>
            <a:ext cx="8569325" cy="69850"/>
          </a:xfrm>
          <a:prstGeom prst="rect">
            <a:avLst/>
          </a:prstGeom>
          <a:gradFill rotWithShape="1">
            <a:gsLst>
              <a:gs pos="0">
                <a:srgbClr val="FFFFCC"/>
              </a:gs>
              <a:gs pos="100000">
                <a:srgbClr val="FF9900"/>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algn="r" eaLnBrk="1" fontAlgn="auto" hangingPunct="1">
              <a:spcBef>
                <a:spcPts val="0"/>
              </a:spcBef>
              <a:spcAft>
                <a:spcPts val="0"/>
              </a:spcAft>
              <a:defRPr/>
            </a:pPr>
            <a:endParaRPr lang="ja-JP" altLang="en-US" sz="1800">
              <a:solidFill>
                <a:prstClr val="black"/>
              </a:solidFill>
              <a:effectLst>
                <a:outerShdw blurRad="38100" dist="38100" dir="2700000" algn="tl">
                  <a:srgbClr val="000000">
                    <a:alpha val="43137"/>
                  </a:srgbClr>
                </a:outerShdw>
              </a:effectLst>
              <a:latin typeface="Arial" charset="0"/>
              <a:ea typeface="ＭＳ Ｐゴシック"/>
            </a:endParaRPr>
          </a:p>
        </p:txBody>
      </p:sp>
      <p:sp>
        <p:nvSpPr>
          <p:cNvPr id="5" name="テキスト ボックス 50"/>
          <p:cNvSpPr txBox="1">
            <a:spLocks noChangeArrowheads="1"/>
          </p:cNvSpPr>
          <p:nvPr/>
        </p:nvSpPr>
        <p:spPr bwMode="auto">
          <a:xfrm>
            <a:off x="674059" y="998594"/>
            <a:ext cx="807848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fontAlgn="auto" hangingPunct="1">
              <a:spcBef>
                <a:spcPts val="0"/>
              </a:spcBef>
              <a:spcAft>
                <a:spcPts val="0"/>
              </a:spcAft>
            </a:pPr>
            <a:r>
              <a:rPr lang="ja-JP" altLang="en-US" sz="2000" b="1" dirty="0" smtClean="0">
                <a:solidFill>
                  <a:srgbClr val="669900"/>
                </a:solidFill>
                <a:latin typeface="Meiryo UI" pitchFamily="50" charset="-128"/>
                <a:ea typeface="Meiryo UI" pitchFamily="50" charset="-128"/>
                <a:cs typeface="Meiryo UI" pitchFamily="50" charset="-128"/>
              </a:rPr>
              <a:t>  </a:t>
            </a:r>
            <a:r>
              <a:rPr lang="ja-JP" altLang="en-US" sz="2000" b="1" dirty="0" smtClean="0">
                <a:solidFill>
                  <a:prstClr val="black">
                    <a:lumMod val="50000"/>
                    <a:lumOff val="50000"/>
                  </a:prstClr>
                </a:solidFill>
                <a:latin typeface="Meiryo UI" pitchFamily="50" charset="-128"/>
                <a:ea typeface="Meiryo UI" pitchFamily="50" charset="-128"/>
                <a:cs typeface="Meiryo UI" pitchFamily="50" charset="-128"/>
              </a:rPr>
              <a:t>住まい</a:t>
            </a:r>
            <a:r>
              <a:rPr lang="ja-JP" altLang="en-US" sz="2000" b="1" dirty="0" smtClean="0">
                <a:solidFill>
                  <a:prstClr val="black"/>
                </a:solidFill>
                <a:latin typeface="Meiryo UI" pitchFamily="50" charset="-128"/>
                <a:ea typeface="Meiryo UI" pitchFamily="50" charset="-128"/>
                <a:cs typeface="Meiryo UI" pitchFamily="50" charset="-128"/>
              </a:rPr>
              <a:t>・</a:t>
            </a:r>
            <a:r>
              <a:rPr lang="ja-JP" altLang="en-US" sz="2000" b="1" dirty="0" smtClean="0">
                <a:solidFill>
                  <a:srgbClr val="4F81BD"/>
                </a:solidFill>
                <a:latin typeface="Meiryo UI" pitchFamily="50" charset="-128"/>
                <a:ea typeface="Meiryo UI" pitchFamily="50" charset="-128"/>
                <a:cs typeface="Meiryo UI" pitchFamily="50" charset="-128"/>
              </a:rPr>
              <a:t>医療</a:t>
            </a:r>
            <a:r>
              <a:rPr lang="ja-JP" altLang="en-US" sz="2000" b="1" dirty="0" smtClean="0">
                <a:solidFill>
                  <a:prstClr val="black"/>
                </a:solidFill>
                <a:latin typeface="Meiryo UI" pitchFamily="50" charset="-128"/>
                <a:ea typeface="Meiryo UI" pitchFamily="50" charset="-128"/>
                <a:cs typeface="Meiryo UI" pitchFamily="50" charset="-128"/>
              </a:rPr>
              <a:t>・</a:t>
            </a:r>
            <a:r>
              <a:rPr lang="ja-JP" altLang="en-US" sz="2000" b="1" dirty="0" smtClean="0">
                <a:solidFill>
                  <a:srgbClr val="669900"/>
                </a:solidFill>
                <a:latin typeface="Meiryo UI" pitchFamily="50" charset="-128"/>
                <a:ea typeface="Meiryo UI" pitchFamily="50" charset="-128"/>
                <a:cs typeface="Meiryo UI" pitchFamily="50" charset="-128"/>
              </a:rPr>
              <a:t>介護</a:t>
            </a:r>
            <a:r>
              <a:rPr lang="ja-JP" altLang="en-US" sz="2000" b="1" dirty="0">
                <a:solidFill>
                  <a:prstClr val="black"/>
                </a:solidFill>
                <a:latin typeface="Meiryo UI" pitchFamily="50" charset="-128"/>
                <a:ea typeface="Meiryo UI" pitchFamily="50" charset="-128"/>
                <a:cs typeface="Meiryo UI" pitchFamily="50" charset="-128"/>
              </a:rPr>
              <a:t>・</a:t>
            </a:r>
            <a:r>
              <a:rPr lang="ja-JP" altLang="en-US" sz="2000" b="1" dirty="0" smtClean="0">
                <a:solidFill>
                  <a:srgbClr val="C0504D"/>
                </a:solidFill>
                <a:latin typeface="Meiryo UI" pitchFamily="50" charset="-128"/>
                <a:ea typeface="Meiryo UI" pitchFamily="50" charset="-128"/>
                <a:cs typeface="Meiryo UI" pitchFamily="50" charset="-128"/>
              </a:rPr>
              <a:t>予防</a:t>
            </a:r>
            <a:r>
              <a:rPr lang="ja-JP" altLang="en-US" sz="2000" b="1" dirty="0" smtClean="0">
                <a:solidFill>
                  <a:prstClr val="black"/>
                </a:solidFill>
                <a:latin typeface="Meiryo UI" pitchFamily="50" charset="-128"/>
                <a:ea typeface="Meiryo UI" pitchFamily="50" charset="-128"/>
                <a:cs typeface="Meiryo UI" pitchFamily="50" charset="-128"/>
              </a:rPr>
              <a:t>・</a:t>
            </a:r>
            <a:r>
              <a:rPr lang="ja-JP" altLang="en-US" sz="2000" b="1" dirty="0" smtClean="0">
                <a:solidFill>
                  <a:srgbClr val="C0504D"/>
                </a:solidFill>
                <a:latin typeface="Meiryo UI" pitchFamily="50" charset="-128"/>
                <a:ea typeface="Meiryo UI" pitchFamily="50" charset="-128"/>
                <a:cs typeface="Meiryo UI" pitchFamily="50" charset="-128"/>
              </a:rPr>
              <a:t>生活支援</a:t>
            </a:r>
            <a:r>
              <a:rPr lang="ja-JP" altLang="en-US" sz="2000" b="1" dirty="0" smtClean="0">
                <a:solidFill>
                  <a:srgbClr val="669900"/>
                </a:solidFill>
                <a:latin typeface="Meiryo UI" pitchFamily="50" charset="-128"/>
                <a:ea typeface="Meiryo UI" pitchFamily="50" charset="-128"/>
                <a:cs typeface="Meiryo UI" pitchFamily="50" charset="-128"/>
              </a:rPr>
              <a:t> </a:t>
            </a:r>
            <a:r>
              <a:rPr lang="ja-JP" altLang="en-US" sz="2000" b="1" dirty="0" smtClean="0">
                <a:solidFill>
                  <a:prstClr val="black"/>
                </a:solidFill>
                <a:latin typeface="Meiryo UI" pitchFamily="50" charset="-128"/>
                <a:ea typeface="Meiryo UI" pitchFamily="50" charset="-128"/>
                <a:cs typeface="Meiryo UI" pitchFamily="50" charset="-128"/>
              </a:rPr>
              <a:t>が</a:t>
            </a:r>
            <a:r>
              <a:rPr lang="ja-JP" altLang="en-US" sz="2000" b="1" dirty="0">
                <a:solidFill>
                  <a:prstClr val="black"/>
                </a:solidFill>
                <a:latin typeface="Meiryo UI" pitchFamily="50" charset="-128"/>
                <a:ea typeface="Meiryo UI" pitchFamily="50" charset="-128"/>
                <a:cs typeface="Meiryo UI" pitchFamily="50" charset="-128"/>
              </a:rPr>
              <a:t>一体的に提供</a:t>
            </a:r>
            <a:r>
              <a:rPr lang="ja-JP" altLang="en-US" sz="2000" b="1" dirty="0" smtClean="0">
                <a:solidFill>
                  <a:prstClr val="black"/>
                </a:solidFill>
                <a:latin typeface="Meiryo UI" pitchFamily="50" charset="-128"/>
                <a:ea typeface="Meiryo UI" pitchFamily="50" charset="-128"/>
                <a:cs typeface="Meiryo UI" pitchFamily="50" charset="-128"/>
              </a:rPr>
              <a:t>される</a:t>
            </a:r>
            <a:endParaRPr lang="en-US" altLang="ja-JP" sz="20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2000" b="1" dirty="0" smtClean="0">
                <a:solidFill>
                  <a:prstClr val="black"/>
                </a:solidFill>
                <a:latin typeface="Meiryo UI" pitchFamily="50" charset="-128"/>
                <a:ea typeface="Meiryo UI" pitchFamily="50" charset="-128"/>
                <a:cs typeface="Meiryo UI" pitchFamily="50" charset="-128"/>
              </a:rPr>
              <a:t>  地域包括ケアシステム</a:t>
            </a:r>
            <a:r>
              <a:rPr lang="ja-JP" altLang="en-US" sz="2000" b="1" dirty="0">
                <a:solidFill>
                  <a:prstClr val="black"/>
                </a:solidFill>
                <a:latin typeface="Meiryo UI" pitchFamily="50" charset="-128"/>
                <a:ea typeface="Meiryo UI" pitchFamily="50" charset="-128"/>
                <a:cs typeface="Meiryo UI" pitchFamily="50" charset="-128"/>
              </a:rPr>
              <a:t>の実現により、重度な要介護状態</a:t>
            </a:r>
            <a:r>
              <a:rPr lang="ja-JP" altLang="en-US" sz="2000" b="1" dirty="0" smtClean="0">
                <a:solidFill>
                  <a:prstClr val="black"/>
                </a:solidFill>
                <a:latin typeface="Meiryo UI" pitchFamily="50" charset="-128"/>
                <a:ea typeface="Meiryo UI" pitchFamily="50" charset="-128"/>
                <a:cs typeface="Meiryo UI" pitchFamily="50" charset="-128"/>
              </a:rPr>
              <a:t>となって</a:t>
            </a:r>
            <a:r>
              <a:rPr lang="ja-JP" altLang="en-US" sz="2000" b="1" dirty="0">
                <a:solidFill>
                  <a:prstClr val="black"/>
                </a:solidFill>
                <a:latin typeface="Meiryo UI" pitchFamily="50" charset="-128"/>
                <a:ea typeface="Meiryo UI" pitchFamily="50" charset="-128"/>
                <a:cs typeface="Meiryo UI" pitchFamily="50" charset="-128"/>
              </a:rPr>
              <a:t>も</a:t>
            </a:r>
            <a:r>
              <a:rPr lang="ja-JP" altLang="en-US" sz="2000" b="1" dirty="0" smtClean="0">
                <a:solidFill>
                  <a:prstClr val="black"/>
                </a:solidFill>
                <a:latin typeface="Meiryo UI" pitchFamily="50" charset="-128"/>
                <a:ea typeface="Meiryo UI" pitchFamily="50" charset="-128"/>
                <a:cs typeface="Meiryo UI" pitchFamily="50" charset="-128"/>
              </a:rPr>
              <a:t>、</a:t>
            </a:r>
            <a:endParaRPr lang="en-US" altLang="ja-JP" sz="20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2000" b="1" dirty="0">
                <a:solidFill>
                  <a:prstClr val="black"/>
                </a:solidFill>
                <a:latin typeface="Meiryo UI" pitchFamily="50" charset="-128"/>
                <a:ea typeface="Meiryo UI" pitchFamily="50" charset="-128"/>
                <a:cs typeface="Meiryo UI" pitchFamily="50" charset="-128"/>
              </a:rPr>
              <a:t> </a:t>
            </a:r>
            <a:r>
              <a:rPr lang="ja-JP" altLang="en-US" sz="2000" b="1" dirty="0" smtClean="0">
                <a:solidFill>
                  <a:prstClr val="black"/>
                </a:solidFill>
                <a:latin typeface="Meiryo UI" pitchFamily="50" charset="-128"/>
                <a:ea typeface="Meiryo UI" pitchFamily="50" charset="-128"/>
                <a:cs typeface="Meiryo UI" pitchFamily="50" charset="-128"/>
              </a:rPr>
              <a:t> 住み慣れた地域</a:t>
            </a:r>
            <a:r>
              <a:rPr lang="ja-JP" altLang="en-US" sz="2000" b="1" dirty="0">
                <a:solidFill>
                  <a:prstClr val="black"/>
                </a:solidFill>
                <a:latin typeface="Meiryo UI" pitchFamily="50" charset="-128"/>
                <a:ea typeface="Meiryo UI" pitchFamily="50" charset="-128"/>
                <a:cs typeface="Meiryo UI" pitchFamily="50" charset="-128"/>
              </a:rPr>
              <a:t>で自分らしい暮らしを人生の最後</a:t>
            </a:r>
            <a:r>
              <a:rPr lang="ja-JP" altLang="en-US" sz="2000" b="1" dirty="0" smtClean="0">
                <a:solidFill>
                  <a:prstClr val="black"/>
                </a:solidFill>
                <a:latin typeface="Meiryo UI" pitchFamily="50" charset="-128"/>
                <a:ea typeface="Meiryo UI" pitchFamily="50" charset="-128"/>
                <a:cs typeface="Meiryo UI" pitchFamily="50" charset="-128"/>
              </a:rPr>
              <a:t>まで続けることができる</a:t>
            </a:r>
            <a:endParaRPr lang="ja-JP" altLang="en-US" sz="2000" b="1" dirty="0">
              <a:solidFill>
                <a:prstClr val="black"/>
              </a:solidFill>
              <a:latin typeface="Meiryo UI" pitchFamily="50" charset="-128"/>
              <a:ea typeface="Meiryo UI" pitchFamily="50" charset="-128"/>
              <a:cs typeface="Meiryo UI" pitchFamily="50" charset="-128"/>
            </a:endParaRPr>
          </a:p>
        </p:txBody>
      </p:sp>
      <p:sp>
        <p:nvSpPr>
          <p:cNvPr id="10" name="テキスト ボックス 9"/>
          <p:cNvSpPr txBox="1"/>
          <p:nvPr/>
        </p:nvSpPr>
        <p:spPr>
          <a:xfrm>
            <a:off x="3136459" y="5180466"/>
            <a:ext cx="2490089" cy="607859"/>
          </a:xfrm>
          <a:prstGeom prst="rect">
            <a:avLst/>
          </a:prstGeom>
          <a:noFill/>
        </p:spPr>
        <p:txBody>
          <a:bodyPr wrap="square" rtlCol="0">
            <a:spAutoFit/>
          </a:bodyPr>
          <a:lstStyle/>
          <a:p>
            <a:pPr eaLnBrk="1" fontAlgn="auto" hangingPunct="1">
              <a:spcBef>
                <a:spcPts val="0"/>
              </a:spcBef>
              <a:spcAft>
                <a:spcPts val="0"/>
              </a:spcAft>
            </a:pPr>
            <a:r>
              <a:rPr lang="ja-JP" altLang="en-US" sz="1250" b="1" dirty="0" smtClean="0">
                <a:solidFill>
                  <a:srgbClr val="C0504D"/>
                </a:solidFill>
                <a:latin typeface="Meiryo UI" pitchFamily="50" charset="-128"/>
                <a:ea typeface="Meiryo UI" pitchFamily="50" charset="-128"/>
                <a:cs typeface="Meiryo UI" pitchFamily="50" charset="-128"/>
              </a:rPr>
              <a:t>いつまでも元気に暮らすために･･･</a:t>
            </a:r>
            <a:endParaRPr lang="en-US" altLang="ja-JP" sz="1250" b="1" dirty="0" smtClean="0">
              <a:solidFill>
                <a:srgbClr val="C0504D"/>
              </a:solidFill>
              <a:latin typeface="Meiryo UI" pitchFamily="50" charset="-128"/>
              <a:ea typeface="Meiryo UI" pitchFamily="50" charset="-128"/>
              <a:cs typeface="Meiryo UI" pitchFamily="50" charset="-128"/>
            </a:endParaRPr>
          </a:p>
          <a:p>
            <a:pPr eaLnBrk="1" fontAlgn="auto" hangingPunct="1">
              <a:spcBef>
                <a:spcPts val="300"/>
              </a:spcBef>
              <a:spcAft>
                <a:spcPts val="0"/>
              </a:spcAft>
            </a:pPr>
            <a:r>
              <a:rPr lang="ja-JP" altLang="en-US" sz="1800" b="1" dirty="0" smtClean="0">
                <a:solidFill>
                  <a:srgbClr val="C0504D"/>
                </a:solidFill>
                <a:latin typeface="Meiryo UI" pitchFamily="50" charset="-128"/>
                <a:ea typeface="Meiryo UI" pitchFamily="50" charset="-128"/>
                <a:cs typeface="Meiryo UI" pitchFamily="50" charset="-128"/>
              </a:rPr>
              <a:t>   </a:t>
            </a:r>
            <a:r>
              <a:rPr lang="ja-JP" altLang="en-US" sz="1600" b="1" dirty="0" smtClean="0">
                <a:solidFill>
                  <a:srgbClr val="C0504D"/>
                </a:solidFill>
                <a:latin typeface="Meiryo UI" pitchFamily="50" charset="-128"/>
                <a:ea typeface="Meiryo UI" pitchFamily="50" charset="-128"/>
                <a:cs typeface="Meiryo UI" pitchFamily="50" charset="-128"/>
              </a:rPr>
              <a:t>生活支援･介護予防</a:t>
            </a:r>
            <a:endParaRPr lang="en-US" altLang="ja-JP" sz="1600" b="1" dirty="0" smtClean="0">
              <a:solidFill>
                <a:srgbClr val="C0504D"/>
              </a:solidFill>
              <a:latin typeface="Meiryo UI" pitchFamily="50" charset="-128"/>
              <a:ea typeface="Meiryo UI" pitchFamily="50" charset="-128"/>
              <a:cs typeface="Meiryo UI" pitchFamily="50" charset="-128"/>
            </a:endParaRPr>
          </a:p>
        </p:txBody>
      </p:sp>
      <p:sp>
        <p:nvSpPr>
          <p:cNvPr id="224" name="円/楕円 223"/>
          <p:cNvSpPr/>
          <p:nvPr/>
        </p:nvSpPr>
        <p:spPr>
          <a:xfrm>
            <a:off x="3262703" y="4027558"/>
            <a:ext cx="1884580" cy="100542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226" name="円/楕円 225"/>
          <p:cNvSpPr/>
          <p:nvPr/>
        </p:nvSpPr>
        <p:spPr>
          <a:xfrm>
            <a:off x="1264160" y="2813715"/>
            <a:ext cx="6596761" cy="3466214"/>
          </a:xfrm>
          <a:prstGeom prst="ellipse">
            <a:avLst/>
          </a:prstGeom>
          <a:noFill/>
          <a:ln w="349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8" name="テキスト ボックス 7"/>
          <p:cNvSpPr txBox="1"/>
          <p:nvPr/>
        </p:nvSpPr>
        <p:spPr>
          <a:xfrm>
            <a:off x="1760973" y="2318622"/>
            <a:ext cx="1739531" cy="584775"/>
          </a:xfrm>
          <a:prstGeom prst="rect">
            <a:avLst/>
          </a:prstGeom>
          <a:noFill/>
        </p:spPr>
        <p:txBody>
          <a:bodyPr wrap="square" rtlCol="0">
            <a:spAutoFit/>
          </a:bodyPr>
          <a:lstStyle/>
          <a:p>
            <a:pPr eaLnBrk="1" fontAlgn="auto" hangingPunct="1">
              <a:spcBef>
                <a:spcPts val="0"/>
              </a:spcBef>
              <a:spcAft>
                <a:spcPts val="0"/>
              </a:spcAft>
            </a:pPr>
            <a:r>
              <a:rPr lang="ja-JP" altLang="en-US" sz="1400" b="1" dirty="0" smtClean="0">
                <a:solidFill>
                  <a:srgbClr val="4F81BD"/>
                </a:solidFill>
                <a:latin typeface="Meiryo UI" pitchFamily="50" charset="-128"/>
                <a:ea typeface="Meiryo UI" pitchFamily="50" charset="-128"/>
                <a:cs typeface="Meiryo UI" pitchFamily="50" charset="-128"/>
              </a:rPr>
              <a:t>病気になったら･･･</a:t>
            </a:r>
            <a:endParaRPr lang="en-US" altLang="ja-JP" sz="1400" b="1" dirty="0" smtClean="0">
              <a:solidFill>
                <a:srgbClr val="4F81BD"/>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800" b="1" dirty="0" smtClean="0">
                <a:solidFill>
                  <a:srgbClr val="4F81BD"/>
                </a:solidFill>
                <a:latin typeface="Meiryo UI" pitchFamily="50" charset="-128"/>
                <a:ea typeface="Meiryo UI" pitchFamily="50" charset="-128"/>
                <a:cs typeface="Meiryo UI" pitchFamily="50" charset="-128"/>
              </a:rPr>
              <a:t>   医    療</a:t>
            </a:r>
            <a:endParaRPr lang="en-US" altLang="ja-JP" sz="1800" b="1" dirty="0" smtClean="0">
              <a:solidFill>
                <a:srgbClr val="4F81BD"/>
              </a:solidFill>
              <a:latin typeface="Meiryo UI" pitchFamily="50" charset="-128"/>
              <a:ea typeface="Meiryo UI" pitchFamily="50" charset="-128"/>
              <a:cs typeface="Meiryo UI" pitchFamily="50" charset="-128"/>
            </a:endParaRPr>
          </a:p>
        </p:txBody>
      </p:sp>
      <p:sp>
        <p:nvSpPr>
          <p:cNvPr id="227" name="テキスト ボックス 226"/>
          <p:cNvSpPr txBox="1"/>
          <p:nvPr/>
        </p:nvSpPr>
        <p:spPr>
          <a:xfrm>
            <a:off x="3549204" y="4091223"/>
            <a:ext cx="869765" cy="400110"/>
          </a:xfrm>
          <a:prstGeom prst="rect">
            <a:avLst/>
          </a:prstGeom>
          <a:noFill/>
        </p:spPr>
        <p:txBody>
          <a:bodyPr wrap="square" rtlCol="0">
            <a:spAutoFit/>
          </a:bodyPr>
          <a:lstStyle/>
          <a:p>
            <a:pPr eaLnBrk="1" fontAlgn="auto" hangingPunct="1">
              <a:spcBef>
                <a:spcPts val="0"/>
              </a:spcBef>
              <a:spcAft>
                <a:spcPts val="0"/>
              </a:spcAft>
            </a:pPr>
            <a:r>
              <a:rPr lang="ja-JP" altLang="en-US" sz="2000" b="1" dirty="0" smtClean="0">
                <a:solidFill>
                  <a:prstClr val="white"/>
                </a:solidFill>
                <a:latin typeface="Meiryo UI" pitchFamily="50" charset="-128"/>
                <a:ea typeface="Meiryo UI" pitchFamily="50" charset="-128"/>
                <a:cs typeface="Meiryo UI" pitchFamily="50" charset="-128"/>
              </a:rPr>
              <a:t>住まい</a:t>
            </a:r>
            <a:endParaRPr lang="en-US" altLang="ja-JP" sz="2000" b="1" dirty="0" smtClean="0">
              <a:solidFill>
                <a:prstClr val="white"/>
              </a:solidFill>
              <a:latin typeface="Meiryo UI" pitchFamily="50" charset="-128"/>
              <a:ea typeface="Meiryo UI" pitchFamily="50" charset="-128"/>
              <a:cs typeface="Meiryo UI" pitchFamily="50" charset="-128"/>
            </a:endParaRPr>
          </a:p>
        </p:txBody>
      </p:sp>
      <p:sp>
        <p:nvSpPr>
          <p:cNvPr id="228" name="テキスト ボックス 227"/>
          <p:cNvSpPr txBox="1"/>
          <p:nvPr/>
        </p:nvSpPr>
        <p:spPr>
          <a:xfrm>
            <a:off x="3517225" y="4427679"/>
            <a:ext cx="1597037" cy="669414"/>
          </a:xfrm>
          <a:prstGeom prst="rect">
            <a:avLst/>
          </a:prstGeom>
          <a:noFill/>
        </p:spPr>
        <p:txBody>
          <a:bodyPr wrap="square" rtlCol="0">
            <a:spAutoFit/>
          </a:bodyPr>
          <a:lstStyle/>
          <a:p>
            <a:pPr eaLnBrk="1" fontAlgn="auto" hangingPunct="1">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･自宅</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･サービス付き高齢者</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  向け住宅 等</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p:txBody>
      </p:sp>
      <p:sp>
        <p:nvSpPr>
          <p:cNvPr id="225" name="円/楕円 224"/>
          <p:cNvSpPr/>
          <p:nvPr/>
        </p:nvSpPr>
        <p:spPr>
          <a:xfrm>
            <a:off x="714144" y="4665084"/>
            <a:ext cx="1846520" cy="771004"/>
          </a:xfrm>
          <a:prstGeom prst="ellipse">
            <a:avLst/>
          </a:prstGeom>
          <a:solidFill>
            <a:schemeClr val="bg1">
              <a:lumMod val="85000"/>
            </a:schemeClr>
          </a:solidFill>
          <a:ln w="222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229" name="テキスト ボックス 228"/>
          <p:cNvSpPr txBox="1"/>
          <p:nvPr/>
        </p:nvSpPr>
        <p:spPr>
          <a:xfrm>
            <a:off x="767309" y="4802462"/>
            <a:ext cx="2105025" cy="530915"/>
          </a:xfrm>
          <a:prstGeom prst="rect">
            <a:avLst/>
          </a:prstGeom>
          <a:noFill/>
        </p:spPr>
        <p:txBody>
          <a:bodyPr wrap="square" rtlCol="0">
            <a:spAutoFit/>
          </a:bodyPr>
          <a:lstStyle/>
          <a:p>
            <a:pPr eaLnBrk="1" fontAlgn="auto" hangingPunct="1">
              <a:spcBef>
                <a:spcPts val="0"/>
              </a:spcBef>
              <a:spcAft>
                <a:spcPts val="0"/>
              </a:spcAft>
            </a:pPr>
            <a:r>
              <a:rPr lang="ja-JP" altLang="en-US" sz="1250" b="1" dirty="0" smtClean="0">
                <a:solidFill>
                  <a:prstClr val="black">
                    <a:lumMod val="65000"/>
                    <a:lumOff val="35000"/>
                  </a:prstClr>
                </a:solidFill>
                <a:latin typeface="Meiryo UI" pitchFamily="50" charset="-128"/>
                <a:ea typeface="Meiryo UI" pitchFamily="50" charset="-128"/>
                <a:cs typeface="Meiryo UI" pitchFamily="50" charset="-128"/>
              </a:rPr>
              <a:t>･地域包括支援センター</a:t>
            </a:r>
            <a:endParaRPr lang="en-US" altLang="ja-JP" sz="1250" b="1" dirty="0" smtClean="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300"/>
              </a:spcBef>
              <a:spcAft>
                <a:spcPts val="0"/>
              </a:spcAft>
            </a:pPr>
            <a:r>
              <a:rPr lang="ja-JP" altLang="en-US" sz="1250" b="1" dirty="0" smtClean="0">
                <a:solidFill>
                  <a:prstClr val="black">
                    <a:lumMod val="65000"/>
                    <a:lumOff val="35000"/>
                  </a:prstClr>
                </a:solidFill>
                <a:latin typeface="Meiryo UI" pitchFamily="50" charset="-128"/>
                <a:ea typeface="Meiryo UI" pitchFamily="50" charset="-128"/>
                <a:cs typeface="Meiryo UI" pitchFamily="50" charset="-128"/>
              </a:rPr>
              <a:t>･ケアマネジャー</a:t>
            </a:r>
            <a:endParaRPr lang="en-US" altLang="ja-JP" sz="1250" b="1" dirty="0" smtClean="0">
              <a:solidFill>
                <a:prstClr val="black">
                  <a:lumMod val="65000"/>
                  <a:lumOff val="35000"/>
                </a:prstClr>
              </a:solidFill>
              <a:latin typeface="Meiryo UI" pitchFamily="50" charset="-128"/>
              <a:ea typeface="Meiryo UI" pitchFamily="50" charset="-128"/>
              <a:cs typeface="Meiryo UI" pitchFamily="50" charset="-128"/>
            </a:endParaRPr>
          </a:p>
        </p:txBody>
      </p:sp>
      <p:sp>
        <p:nvSpPr>
          <p:cNvPr id="233" name="テキスト ボックス 232"/>
          <p:cNvSpPr txBox="1"/>
          <p:nvPr/>
        </p:nvSpPr>
        <p:spPr>
          <a:xfrm>
            <a:off x="304463" y="2682628"/>
            <a:ext cx="2105025" cy="625812"/>
          </a:xfrm>
          <a:prstGeom prst="rect">
            <a:avLst/>
          </a:prstGeom>
          <a:noFill/>
        </p:spPr>
        <p:txBody>
          <a:bodyPr wrap="square" rtlCol="0">
            <a:spAutoFit/>
          </a:bodyPr>
          <a:lstStyle/>
          <a:p>
            <a:pPr eaLnBrk="1" fontAlgn="auto" hangingPunct="1">
              <a:spcBef>
                <a:spcPts val="10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･急性期病院</a:t>
            </a:r>
            <a:endParaRPr lang="en-US" altLang="ja-JP" sz="1100" b="1" dirty="0" smtClean="0">
              <a:solidFill>
                <a:prstClr val="white"/>
              </a:solidFill>
              <a:latin typeface="Meiryo UI" pitchFamily="50" charset="-128"/>
              <a:ea typeface="Meiryo UI" pitchFamily="50" charset="-128"/>
              <a:cs typeface="Meiryo UI" pitchFamily="50" charset="-128"/>
            </a:endParaRPr>
          </a:p>
          <a:p>
            <a:pPr eaLnBrk="1" fontAlgn="auto" hangingPunct="1">
              <a:spcBef>
                <a:spcPts val="10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･亜急性期、回復期、</a:t>
            </a:r>
            <a:endParaRPr lang="en-US" altLang="ja-JP" sz="1100" b="1" dirty="0" smtClean="0">
              <a:solidFill>
                <a:prstClr val="white"/>
              </a:solidFill>
              <a:latin typeface="Meiryo UI" pitchFamily="50" charset="-128"/>
              <a:ea typeface="Meiryo UI" pitchFamily="50" charset="-128"/>
              <a:cs typeface="Meiryo UI" pitchFamily="50" charset="-128"/>
            </a:endParaRPr>
          </a:p>
          <a:p>
            <a:pPr eaLnBrk="1" fontAlgn="auto" hangingPunct="1">
              <a:spcBef>
                <a:spcPts val="10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  リハビリ病院</a:t>
            </a:r>
            <a:endParaRPr lang="en-US" altLang="ja-JP" sz="1100" b="1" dirty="0" smtClean="0">
              <a:solidFill>
                <a:prstClr val="white"/>
              </a:solidFill>
              <a:latin typeface="Meiryo UI" pitchFamily="50" charset="-128"/>
              <a:ea typeface="Meiryo UI" pitchFamily="50" charset="-128"/>
              <a:cs typeface="Meiryo UI" pitchFamily="50" charset="-128"/>
            </a:endParaRPr>
          </a:p>
        </p:txBody>
      </p:sp>
      <p:sp>
        <p:nvSpPr>
          <p:cNvPr id="234" name="角丸四角形 233"/>
          <p:cNvSpPr/>
          <p:nvPr/>
        </p:nvSpPr>
        <p:spPr>
          <a:xfrm>
            <a:off x="1306692" y="3147720"/>
            <a:ext cx="1829768" cy="912938"/>
          </a:xfrm>
          <a:prstGeom prst="roundRect">
            <a:avLst>
              <a:gd name="adj" fmla="val 20627"/>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232" name="テキスト ボックス 231"/>
          <p:cNvSpPr txBox="1"/>
          <p:nvPr/>
        </p:nvSpPr>
        <p:spPr>
          <a:xfrm>
            <a:off x="1395479" y="3182562"/>
            <a:ext cx="2105025" cy="854080"/>
          </a:xfrm>
          <a:prstGeom prst="rect">
            <a:avLst/>
          </a:prstGeom>
          <a:noFill/>
        </p:spPr>
        <p:txBody>
          <a:bodyPr wrap="square" rtlCol="0">
            <a:spAutoFit/>
          </a:bodyPr>
          <a:lstStyle/>
          <a:p>
            <a:pPr eaLnBrk="1" fontAlgn="auto" hangingPunct="1">
              <a:spcBef>
                <a:spcPts val="0"/>
              </a:spcBef>
              <a:spcAft>
                <a:spcPts val="0"/>
              </a:spcAft>
            </a:pPr>
            <a:r>
              <a:rPr lang="ja-JP" altLang="en-US" sz="1600" b="1" dirty="0" smtClean="0">
                <a:solidFill>
                  <a:prstClr val="white"/>
                </a:solidFill>
                <a:latin typeface="Meiryo UI" pitchFamily="50" charset="-128"/>
                <a:ea typeface="Meiryo UI" pitchFamily="50" charset="-128"/>
                <a:cs typeface="Meiryo UI" pitchFamily="50" charset="-128"/>
              </a:rPr>
              <a:t>日常の医療</a:t>
            </a:r>
            <a:endParaRPr lang="en-US" altLang="ja-JP" sz="1600" b="1" dirty="0" smtClean="0">
              <a:solidFill>
                <a:prstClr val="white"/>
              </a:solidFill>
              <a:latin typeface="Meiryo UI" pitchFamily="50" charset="-128"/>
              <a:ea typeface="Meiryo UI" pitchFamily="50" charset="-128"/>
              <a:cs typeface="Meiryo UI" pitchFamily="50" charset="-128"/>
            </a:endParaRPr>
          </a:p>
          <a:p>
            <a:pPr eaLnBrk="1" fontAlgn="auto" hangingPunct="1">
              <a:spcBef>
                <a:spcPts val="400"/>
              </a:spcBef>
              <a:spcAft>
                <a:spcPts val="0"/>
              </a:spcAft>
            </a:pPr>
            <a:r>
              <a:rPr lang="ja-JP" altLang="en-US" sz="1300" b="1" dirty="0" smtClean="0">
                <a:solidFill>
                  <a:prstClr val="white"/>
                </a:solidFill>
                <a:latin typeface="Meiryo UI" pitchFamily="50" charset="-128"/>
                <a:ea typeface="Meiryo UI" pitchFamily="50" charset="-128"/>
                <a:cs typeface="Meiryo UI" pitchFamily="50" charset="-128"/>
              </a:rPr>
              <a:t>  ･かかりつけ医</a:t>
            </a:r>
            <a:endParaRPr lang="en-US" altLang="ja-JP" sz="1300" b="1" dirty="0" smtClean="0">
              <a:solidFill>
                <a:prstClr val="white"/>
              </a:solidFill>
              <a:latin typeface="Meiryo UI" pitchFamily="50" charset="-128"/>
              <a:ea typeface="Meiryo UI" pitchFamily="50" charset="-128"/>
              <a:cs typeface="Meiryo UI" pitchFamily="50" charset="-128"/>
            </a:endParaRPr>
          </a:p>
          <a:p>
            <a:pPr eaLnBrk="1" fontAlgn="auto" hangingPunct="1">
              <a:spcBef>
                <a:spcPts val="300"/>
              </a:spcBef>
              <a:spcAft>
                <a:spcPts val="0"/>
              </a:spcAft>
            </a:pPr>
            <a:r>
              <a:rPr lang="ja-JP" altLang="en-US" sz="1300" b="1" dirty="0" smtClean="0">
                <a:solidFill>
                  <a:prstClr val="white"/>
                </a:solidFill>
                <a:latin typeface="Meiryo UI" pitchFamily="50" charset="-128"/>
                <a:ea typeface="Meiryo UI" pitchFamily="50" charset="-128"/>
                <a:cs typeface="Meiryo UI" pitchFamily="50" charset="-128"/>
              </a:rPr>
              <a:t>  ･地域の連携病院</a:t>
            </a:r>
            <a:endParaRPr lang="en-US" altLang="ja-JP" sz="1300" b="1" dirty="0" smtClean="0">
              <a:solidFill>
                <a:prstClr val="white"/>
              </a:solidFill>
              <a:latin typeface="Meiryo UI" pitchFamily="50" charset="-128"/>
              <a:ea typeface="Meiryo UI" pitchFamily="50" charset="-128"/>
              <a:cs typeface="Meiryo UI" pitchFamily="50" charset="-128"/>
            </a:endParaRPr>
          </a:p>
        </p:txBody>
      </p:sp>
      <p:sp>
        <p:nvSpPr>
          <p:cNvPr id="236" name="円/楕円 235"/>
          <p:cNvSpPr/>
          <p:nvPr/>
        </p:nvSpPr>
        <p:spPr>
          <a:xfrm>
            <a:off x="5100069" y="2903397"/>
            <a:ext cx="2388574" cy="1477218"/>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9" name="テキスト ボックス 8"/>
          <p:cNvSpPr txBox="1"/>
          <p:nvPr/>
        </p:nvSpPr>
        <p:spPr>
          <a:xfrm>
            <a:off x="5830796" y="2331277"/>
            <a:ext cx="2190750" cy="584775"/>
          </a:xfrm>
          <a:prstGeom prst="rect">
            <a:avLst/>
          </a:prstGeom>
          <a:noFill/>
        </p:spPr>
        <p:txBody>
          <a:bodyPr wrap="square" rtlCol="0">
            <a:spAutoFit/>
          </a:bodyPr>
          <a:lstStyle/>
          <a:p>
            <a:pPr eaLnBrk="1" fontAlgn="auto" hangingPunct="1">
              <a:spcBef>
                <a:spcPts val="0"/>
              </a:spcBef>
              <a:spcAft>
                <a:spcPts val="0"/>
              </a:spcAft>
            </a:pPr>
            <a:r>
              <a:rPr lang="ja-JP" altLang="en-US" sz="1400" b="1" dirty="0" smtClean="0">
                <a:solidFill>
                  <a:srgbClr val="9BBB59">
                    <a:lumMod val="75000"/>
                  </a:srgbClr>
                </a:solidFill>
                <a:latin typeface="Meiryo UI" pitchFamily="50" charset="-128"/>
                <a:ea typeface="Meiryo UI" pitchFamily="50" charset="-128"/>
                <a:cs typeface="Meiryo UI" pitchFamily="50" charset="-128"/>
              </a:rPr>
              <a:t> 介護が必要になったら･･･</a:t>
            </a:r>
            <a:endParaRPr lang="en-US" altLang="ja-JP" sz="1400" b="1" dirty="0" smtClean="0">
              <a:solidFill>
                <a:srgbClr val="9BBB59">
                  <a:lumMod val="75000"/>
                </a:srgb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800" b="1" dirty="0" smtClean="0">
                <a:solidFill>
                  <a:srgbClr val="9BBB59">
                    <a:lumMod val="75000"/>
                  </a:srgbClr>
                </a:solidFill>
                <a:latin typeface="Meiryo UI" pitchFamily="50" charset="-128"/>
                <a:ea typeface="Meiryo UI" pitchFamily="50" charset="-128"/>
                <a:cs typeface="Meiryo UI" pitchFamily="50" charset="-128"/>
              </a:rPr>
              <a:t>   介    護</a:t>
            </a:r>
            <a:endParaRPr lang="en-US" altLang="ja-JP" sz="1800" b="1" dirty="0" smtClean="0">
              <a:solidFill>
                <a:srgbClr val="9BBB59">
                  <a:lumMod val="75000"/>
                </a:srgbClr>
              </a:solidFill>
              <a:latin typeface="Meiryo UI" pitchFamily="50" charset="-128"/>
              <a:ea typeface="Meiryo UI" pitchFamily="50" charset="-128"/>
              <a:cs typeface="Meiryo UI" pitchFamily="50" charset="-128"/>
            </a:endParaRPr>
          </a:p>
        </p:txBody>
      </p:sp>
      <p:sp>
        <p:nvSpPr>
          <p:cNvPr id="237" name="テキスト ボックス 236"/>
          <p:cNvSpPr txBox="1"/>
          <p:nvPr/>
        </p:nvSpPr>
        <p:spPr>
          <a:xfrm>
            <a:off x="5401255" y="3018322"/>
            <a:ext cx="2459667" cy="1241365"/>
          </a:xfrm>
          <a:prstGeom prst="rect">
            <a:avLst/>
          </a:prstGeom>
          <a:noFill/>
        </p:spPr>
        <p:txBody>
          <a:bodyPr wrap="square" rtlCol="0">
            <a:spAutoFit/>
          </a:bodyPr>
          <a:lstStyle/>
          <a:p>
            <a:pPr eaLnBrk="1" fontAlgn="auto" hangingPunct="1">
              <a:spcBef>
                <a:spcPts val="0"/>
              </a:spcBef>
              <a:spcAft>
                <a:spcPts val="0"/>
              </a:spcAft>
            </a:pPr>
            <a:r>
              <a:rPr lang="en-US" altLang="ja-JP" sz="1300" b="1" dirty="0" smtClean="0">
                <a:solidFill>
                  <a:prstClr val="black">
                    <a:lumMod val="65000"/>
                    <a:lumOff val="35000"/>
                  </a:prstClr>
                </a:solidFill>
                <a:latin typeface="Meiryo UI" pitchFamily="50" charset="-128"/>
                <a:ea typeface="Meiryo UI" pitchFamily="50" charset="-128"/>
                <a:cs typeface="Meiryo UI" pitchFamily="50" charset="-128"/>
              </a:rPr>
              <a:t>【</a:t>
            </a:r>
            <a:r>
              <a:rPr lang="ja-JP" altLang="en-US" sz="1300" b="1" dirty="0" smtClean="0">
                <a:solidFill>
                  <a:prstClr val="black">
                    <a:lumMod val="65000"/>
                    <a:lumOff val="35000"/>
                  </a:prstClr>
                </a:solidFill>
                <a:latin typeface="Meiryo UI" pitchFamily="50" charset="-128"/>
                <a:ea typeface="Meiryo UI" pitchFamily="50" charset="-128"/>
                <a:cs typeface="Meiryo UI" pitchFamily="50" charset="-128"/>
              </a:rPr>
              <a:t>在宅サービス</a:t>
            </a:r>
            <a:r>
              <a:rPr lang="en-US" altLang="ja-JP" sz="1300" b="1" dirty="0" smtClean="0">
                <a:solidFill>
                  <a:prstClr val="black">
                    <a:lumMod val="65000"/>
                    <a:lumOff val="35000"/>
                  </a:prstClr>
                </a:solidFill>
                <a:latin typeface="Meiryo UI" pitchFamily="50" charset="-128"/>
                <a:ea typeface="Meiryo UI" pitchFamily="50" charset="-128"/>
                <a:cs typeface="Meiryo UI" pitchFamily="50" charset="-128"/>
              </a:rPr>
              <a:t>】</a:t>
            </a:r>
          </a:p>
          <a:p>
            <a:pPr eaLnBrk="1" fontAlgn="auto" hangingPunct="1">
              <a:spcBef>
                <a:spcPts val="20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･訪問サービス   </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･通所サービス  ･短期入所</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･小規模多機能型居宅介護</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a:t>
            </a:r>
            <a:r>
              <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rPr>
              <a:t>24</a:t>
            </a: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時間対応の訪問サービス</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･複合型サービス</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p:txBody>
      </p:sp>
      <p:sp>
        <p:nvSpPr>
          <p:cNvPr id="240" name="円/楕円 239"/>
          <p:cNvSpPr/>
          <p:nvPr/>
        </p:nvSpPr>
        <p:spPr>
          <a:xfrm>
            <a:off x="2934061" y="5767770"/>
            <a:ext cx="1118039" cy="700571"/>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244" name="円/楕円 243"/>
          <p:cNvSpPr/>
          <p:nvPr/>
        </p:nvSpPr>
        <p:spPr>
          <a:xfrm>
            <a:off x="4823625" y="5807267"/>
            <a:ext cx="1118039" cy="700571"/>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245" name="円/楕円 244"/>
          <p:cNvSpPr/>
          <p:nvPr/>
        </p:nvSpPr>
        <p:spPr>
          <a:xfrm>
            <a:off x="3868628" y="5858186"/>
            <a:ext cx="1118039" cy="700571"/>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243" name="テキスト ボックス 242"/>
          <p:cNvSpPr txBox="1"/>
          <p:nvPr/>
        </p:nvSpPr>
        <p:spPr>
          <a:xfrm>
            <a:off x="3708866" y="6059861"/>
            <a:ext cx="1775135" cy="292388"/>
          </a:xfrm>
          <a:prstGeom prst="rect">
            <a:avLst/>
          </a:prstGeom>
          <a:noFill/>
        </p:spPr>
        <p:txBody>
          <a:bodyPr wrap="square" rtlCol="0">
            <a:spAutoFit/>
          </a:bodyPr>
          <a:lstStyle/>
          <a:p>
            <a:pPr eaLnBrk="1" fontAlgn="auto" hangingPunct="1">
              <a:spcBef>
                <a:spcPts val="0"/>
              </a:spcBef>
              <a:spcAft>
                <a:spcPts val="0"/>
              </a:spcAft>
            </a:pPr>
            <a:r>
              <a:rPr lang="ja-JP" altLang="en-US" sz="1300" b="1" dirty="0" smtClean="0">
                <a:solidFill>
                  <a:prstClr val="black">
                    <a:lumMod val="65000"/>
                    <a:lumOff val="35000"/>
                  </a:prstClr>
                </a:solidFill>
                <a:latin typeface="Meiryo UI" pitchFamily="50" charset="-128"/>
                <a:ea typeface="Meiryo UI" pitchFamily="50" charset="-128"/>
                <a:cs typeface="Meiryo UI" pitchFamily="50" charset="-128"/>
              </a:rPr>
              <a:t> 自治会   ボランティア</a:t>
            </a:r>
            <a:endParaRPr lang="en-US" altLang="ja-JP" sz="1300" b="1" dirty="0" smtClean="0">
              <a:solidFill>
                <a:prstClr val="black">
                  <a:lumMod val="65000"/>
                  <a:lumOff val="35000"/>
                </a:prstClr>
              </a:solidFill>
              <a:latin typeface="Meiryo UI" pitchFamily="50" charset="-128"/>
              <a:ea typeface="Meiryo UI" pitchFamily="50" charset="-128"/>
              <a:cs typeface="Meiryo UI" pitchFamily="50" charset="-128"/>
            </a:endParaRPr>
          </a:p>
        </p:txBody>
      </p:sp>
      <p:sp>
        <p:nvSpPr>
          <p:cNvPr id="239" name="テキスト ボックス 238"/>
          <p:cNvSpPr txBox="1"/>
          <p:nvPr/>
        </p:nvSpPr>
        <p:spPr>
          <a:xfrm>
            <a:off x="7193036" y="2818640"/>
            <a:ext cx="1746954" cy="795089"/>
          </a:xfrm>
          <a:prstGeom prst="rect">
            <a:avLst/>
          </a:prstGeom>
          <a:noFill/>
        </p:spPr>
        <p:txBody>
          <a:bodyPr wrap="square" rtlCol="0">
            <a:spAutoFit/>
          </a:bodyPr>
          <a:lstStyle/>
          <a:p>
            <a:pPr eaLnBrk="1" fontAlgn="auto" hangingPunct="1">
              <a:spcBef>
                <a:spcPts val="0"/>
              </a:spcBef>
              <a:spcAft>
                <a:spcPts val="0"/>
              </a:spcAft>
            </a:pPr>
            <a:r>
              <a:rPr lang="en-US" altLang="ja-JP" sz="1100" b="1" dirty="0" smtClean="0">
                <a:solidFill>
                  <a:prstClr val="white"/>
                </a:solidFill>
                <a:latin typeface="Meiryo UI" pitchFamily="50" charset="-128"/>
                <a:ea typeface="Meiryo UI" pitchFamily="50" charset="-128"/>
                <a:cs typeface="Meiryo UI" pitchFamily="50" charset="-128"/>
              </a:rPr>
              <a:t>【</a:t>
            </a:r>
            <a:r>
              <a:rPr lang="ja-JP" altLang="en-US" sz="1100" b="1" dirty="0" smtClean="0">
                <a:solidFill>
                  <a:prstClr val="white"/>
                </a:solidFill>
                <a:latin typeface="Meiryo UI" pitchFamily="50" charset="-128"/>
                <a:ea typeface="Meiryo UI" pitchFamily="50" charset="-128"/>
                <a:cs typeface="Meiryo UI" pitchFamily="50" charset="-128"/>
              </a:rPr>
              <a:t>施設･居住系サービス</a:t>
            </a:r>
            <a:r>
              <a:rPr lang="en-US" altLang="ja-JP" sz="1100" b="1" dirty="0" smtClean="0">
                <a:solidFill>
                  <a:prstClr val="white"/>
                </a:solidFill>
                <a:latin typeface="Meiryo UI" pitchFamily="50" charset="-128"/>
                <a:ea typeface="Meiryo UI" pitchFamily="50" charset="-128"/>
                <a:cs typeface="Meiryo UI" pitchFamily="50" charset="-128"/>
              </a:rPr>
              <a:t>】</a:t>
            </a:r>
          </a:p>
          <a:p>
            <a:pPr eaLnBrk="1" fontAlgn="auto" hangingPunct="1">
              <a:spcBef>
                <a:spcPts val="20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･介護老人福祉施設</a:t>
            </a:r>
            <a:endParaRPr lang="en-US" altLang="ja-JP" sz="1100" b="1" dirty="0" smtClean="0">
              <a:solidFill>
                <a:prstClr val="white"/>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･介護老人保健施設</a:t>
            </a:r>
            <a:endParaRPr lang="en-US" altLang="ja-JP" sz="1100" b="1" dirty="0" smtClean="0">
              <a:solidFill>
                <a:prstClr val="white"/>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100" b="1" dirty="0" smtClean="0">
                <a:solidFill>
                  <a:prstClr val="white"/>
                </a:solidFill>
                <a:latin typeface="Meiryo UI" pitchFamily="50" charset="-128"/>
                <a:ea typeface="Meiryo UI" pitchFamily="50" charset="-128"/>
                <a:cs typeface="Meiryo UI" pitchFamily="50" charset="-128"/>
              </a:rPr>
              <a:t>･認知症共同生活介護 等</a:t>
            </a:r>
            <a:endParaRPr lang="en-US" altLang="ja-JP" sz="1100" b="1" dirty="0" smtClean="0">
              <a:solidFill>
                <a:prstClr val="white"/>
              </a:solidFill>
              <a:latin typeface="Meiryo UI" pitchFamily="50" charset="-128"/>
              <a:ea typeface="Meiryo UI" pitchFamily="50" charset="-128"/>
              <a:cs typeface="Meiryo UI" pitchFamily="50" charset="-128"/>
            </a:endParaRPr>
          </a:p>
        </p:txBody>
      </p:sp>
      <p:sp>
        <p:nvSpPr>
          <p:cNvPr id="246" name="円弧 245"/>
          <p:cNvSpPr/>
          <p:nvPr/>
        </p:nvSpPr>
        <p:spPr>
          <a:xfrm rot="6412652">
            <a:off x="4480724" y="3510825"/>
            <a:ext cx="771737" cy="847125"/>
          </a:xfrm>
          <a:prstGeom prst="arc">
            <a:avLst>
              <a:gd name="adj1" fmla="val 4555472"/>
              <a:gd name="adj2" fmla="val 11324351"/>
            </a:avLst>
          </a:prstGeom>
          <a:ln w="50800">
            <a:solidFill>
              <a:schemeClr val="accent3">
                <a:lumMod val="75000"/>
              </a:schemeClr>
            </a:solidFill>
            <a:tailEnd type="arrow"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smtClean="0">
              <a:solidFill>
                <a:prstClr val="black"/>
              </a:solidFill>
            </a:endParaRPr>
          </a:p>
        </p:txBody>
      </p:sp>
      <p:sp>
        <p:nvSpPr>
          <p:cNvPr id="247" name="円弧 246"/>
          <p:cNvSpPr/>
          <p:nvPr/>
        </p:nvSpPr>
        <p:spPr>
          <a:xfrm rot="10265966">
            <a:off x="2781494" y="3846336"/>
            <a:ext cx="721440" cy="654257"/>
          </a:xfrm>
          <a:prstGeom prst="arc">
            <a:avLst>
              <a:gd name="adj1" fmla="val 15935650"/>
              <a:gd name="adj2" fmla="val 765473"/>
            </a:avLst>
          </a:prstGeom>
          <a:ln w="50800">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smtClean="0">
              <a:solidFill>
                <a:prstClr val="black"/>
              </a:solidFill>
            </a:endParaRPr>
          </a:p>
        </p:txBody>
      </p:sp>
      <p:sp>
        <p:nvSpPr>
          <p:cNvPr id="248" name="円弧 247"/>
          <p:cNvSpPr/>
          <p:nvPr/>
        </p:nvSpPr>
        <p:spPr>
          <a:xfrm rot="8340376">
            <a:off x="2853551" y="3579677"/>
            <a:ext cx="913080" cy="810787"/>
          </a:xfrm>
          <a:prstGeom prst="arc">
            <a:avLst>
              <a:gd name="adj1" fmla="val 6917379"/>
              <a:gd name="adj2" fmla="val 13599718"/>
            </a:avLst>
          </a:prstGeom>
          <a:ln w="50800">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smtClean="0">
              <a:solidFill>
                <a:prstClr val="black"/>
              </a:solidFill>
            </a:endParaRPr>
          </a:p>
        </p:txBody>
      </p:sp>
      <p:sp>
        <p:nvSpPr>
          <p:cNvPr id="249" name="テキスト ボックス 248"/>
          <p:cNvSpPr txBox="1"/>
          <p:nvPr/>
        </p:nvSpPr>
        <p:spPr>
          <a:xfrm>
            <a:off x="3095627" y="3086594"/>
            <a:ext cx="1005752" cy="292388"/>
          </a:xfrm>
          <a:prstGeom prst="rect">
            <a:avLst/>
          </a:prstGeom>
          <a:noFill/>
        </p:spPr>
        <p:txBody>
          <a:bodyPr wrap="square" rtlCol="0">
            <a:spAutoFit/>
          </a:bodyPr>
          <a:lstStyle/>
          <a:p>
            <a:pPr eaLnBrk="1" fontAlgn="auto" hangingPunct="1">
              <a:spcBef>
                <a:spcPts val="0"/>
              </a:spcBef>
              <a:spcAft>
                <a:spcPts val="0"/>
              </a:spcAft>
            </a:pPr>
            <a:r>
              <a:rPr lang="ja-JP" altLang="en-US" sz="1300" b="1" dirty="0" smtClean="0">
                <a:solidFill>
                  <a:srgbClr val="4F81BD">
                    <a:lumMod val="75000"/>
                  </a:srgbClr>
                </a:solidFill>
                <a:latin typeface="Meiryo UI" pitchFamily="50" charset="-128"/>
                <a:ea typeface="Meiryo UI" pitchFamily="50" charset="-128"/>
                <a:cs typeface="Meiryo UI" pitchFamily="50" charset="-128"/>
              </a:rPr>
              <a:t>通院･入院</a:t>
            </a:r>
            <a:endParaRPr lang="en-US" altLang="ja-JP" sz="1300" b="1" dirty="0" smtClean="0">
              <a:solidFill>
                <a:srgbClr val="4F81BD">
                  <a:lumMod val="75000"/>
                </a:srgbClr>
              </a:solidFill>
              <a:latin typeface="Meiryo UI" pitchFamily="50" charset="-128"/>
              <a:ea typeface="Meiryo UI" pitchFamily="50" charset="-128"/>
              <a:cs typeface="Meiryo UI" pitchFamily="50" charset="-128"/>
            </a:endParaRPr>
          </a:p>
        </p:txBody>
      </p:sp>
      <p:sp>
        <p:nvSpPr>
          <p:cNvPr id="250" name="テキスト ボックス 249"/>
          <p:cNvSpPr txBox="1"/>
          <p:nvPr/>
        </p:nvSpPr>
        <p:spPr>
          <a:xfrm>
            <a:off x="4267584" y="3068267"/>
            <a:ext cx="1005752" cy="292388"/>
          </a:xfrm>
          <a:prstGeom prst="rect">
            <a:avLst/>
          </a:prstGeom>
          <a:noFill/>
        </p:spPr>
        <p:txBody>
          <a:bodyPr wrap="square" rtlCol="0">
            <a:spAutoFit/>
          </a:bodyPr>
          <a:lstStyle/>
          <a:p>
            <a:pPr eaLnBrk="1" fontAlgn="auto" hangingPunct="1">
              <a:spcBef>
                <a:spcPts val="0"/>
              </a:spcBef>
              <a:spcAft>
                <a:spcPts val="0"/>
              </a:spcAft>
            </a:pPr>
            <a:r>
              <a:rPr lang="ja-JP" altLang="en-US" sz="1300" b="1" dirty="0" smtClean="0">
                <a:solidFill>
                  <a:srgbClr val="9BBB59">
                    <a:lumMod val="75000"/>
                  </a:srgbClr>
                </a:solidFill>
                <a:latin typeface="Meiryo UI" pitchFamily="50" charset="-128"/>
                <a:ea typeface="Meiryo UI" pitchFamily="50" charset="-128"/>
                <a:cs typeface="Meiryo UI" pitchFamily="50" charset="-128"/>
              </a:rPr>
              <a:t>通所･入所</a:t>
            </a:r>
            <a:endParaRPr lang="en-US" altLang="ja-JP" sz="1300" b="1" dirty="0" smtClean="0">
              <a:solidFill>
                <a:srgbClr val="9BBB59">
                  <a:lumMod val="75000"/>
                </a:srgbClr>
              </a:solidFill>
              <a:latin typeface="Meiryo UI" pitchFamily="50" charset="-128"/>
              <a:ea typeface="Meiryo UI" pitchFamily="50" charset="-128"/>
              <a:cs typeface="Meiryo UI" pitchFamily="50" charset="-128"/>
            </a:endParaRPr>
          </a:p>
        </p:txBody>
      </p:sp>
      <p:sp>
        <p:nvSpPr>
          <p:cNvPr id="251" name="円弧 250"/>
          <p:cNvSpPr/>
          <p:nvPr/>
        </p:nvSpPr>
        <p:spPr>
          <a:xfrm rot="4933733">
            <a:off x="4769280" y="3815806"/>
            <a:ext cx="689961" cy="939225"/>
          </a:xfrm>
          <a:prstGeom prst="arc">
            <a:avLst>
              <a:gd name="adj1" fmla="val 16816069"/>
              <a:gd name="adj2" fmla="val 21411095"/>
            </a:avLst>
          </a:prstGeom>
          <a:ln w="50800">
            <a:solidFill>
              <a:schemeClr val="accent3">
                <a:lumMod val="75000"/>
              </a:schemeClr>
            </a:solidFill>
            <a:tailEnd type="arrow"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smtClean="0">
              <a:solidFill>
                <a:prstClr val="black"/>
              </a:solidFill>
            </a:endParaRPr>
          </a:p>
        </p:txBody>
      </p:sp>
      <p:sp>
        <p:nvSpPr>
          <p:cNvPr id="252" name="円弧 251"/>
          <p:cNvSpPr/>
          <p:nvPr/>
        </p:nvSpPr>
        <p:spPr>
          <a:xfrm rot="11151400">
            <a:off x="3062219" y="4868036"/>
            <a:ext cx="763982" cy="870640"/>
          </a:xfrm>
          <a:prstGeom prst="arc">
            <a:avLst>
              <a:gd name="adj1" fmla="val 17033706"/>
              <a:gd name="adj2" fmla="val 3688238"/>
            </a:avLst>
          </a:prstGeom>
          <a:ln w="50800">
            <a:solidFill>
              <a:schemeClr val="accent2"/>
            </a:solidFill>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smtClean="0">
              <a:solidFill>
                <a:prstClr val="black"/>
              </a:solidFill>
            </a:endParaRPr>
          </a:p>
        </p:txBody>
      </p:sp>
      <p:sp>
        <p:nvSpPr>
          <p:cNvPr id="253" name="円弧 252"/>
          <p:cNvSpPr/>
          <p:nvPr/>
        </p:nvSpPr>
        <p:spPr>
          <a:xfrm rot="9951398">
            <a:off x="4395133" y="4933900"/>
            <a:ext cx="1149201" cy="966433"/>
          </a:xfrm>
          <a:prstGeom prst="arc">
            <a:avLst>
              <a:gd name="adj1" fmla="val 7798388"/>
              <a:gd name="adj2" fmla="val 14013663"/>
            </a:avLst>
          </a:prstGeom>
          <a:ln w="50800">
            <a:solidFill>
              <a:schemeClr val="accent2"/>
            </a:solidFill>
            <a:headEnd type="arrow" w="med" len="sm"/>
            <a:tailEnd type="none" w="med" len="sm"/>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ja-JP" altLang="en-US" sz="1800" smtClean="0">
              <a:solidFill>
                <a:prstClr val="black"/>
              </a:solidFill>
            </a:endParaRPr>
          </a:p>
        </p:txBody>
      </p:sp>
      <p:sp>
        <p:nvSpPr>
          <p:cNvPr id="254" name="テキスト ボックス 253"/>
          <p:cNvSpPr txBox="1"/>
          <p:nvPr/>
        </p:nvSpPr>
        <p:spPr>
          <a:xfrm>
            <a:off x="6462892" y="4831330"/>
            <a:ext cx="2289654" cy="1451679"/>
          </a:xfrm>
          <a:prstGeom prst="rect">
            <a:avLst/>
          </a:prstGeom>
          <a:solidFill>
            <a:schemeClr val="bg1"/>
          </a:solidFill>
          <a:ln w="22225">
            <a:solidFill>
              <a:schemeClr val="tx1">
                <a:lumMod val="65000"/>
                <a:lumOff val="35000"/>
              </a:schemeClr>
            </a:solidFill>
            <a:prstDash val="sysDash"/>
          </a:ln>
        </p:spPr>
        <p:txBody>
          <a:bodyPr wrap="square" rtlCol="0">
            <a:spAutoFit/>
          </a:bodyPr>
          <a:lstStyle/>
          <a:p>
            <a:pPr eaLnBrk="1" fontAlgn="auto" hangingPunct="1">
              <a:spcBef>
                <a:spcPts val="600"/>
              </a:spcBef>
              <a:spcAft>
                <a:spcPts val="0"/>
              </a:spcAft>
            </a:pPr>
            <a:endParaRPr lang="en-US" altLang="ja-JP" sz="1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600"/>
              </a:spcBef>
              <a:spcAft>
                <a:spcPts val="0"/>
              </a:spcAft>
            </a:pPr>
            <a:r>
              <a:rPr lang="ja-JP" altLang="en-US" sz="1300" b="1" dirty="0" smtClean="0">
                <a:solidFill>
                  <a:prstClr val="black"/>
                </a:solidFill>
                <a:latin typeface="Meiryo UI" pitchFamily="50" charset="-128"/>
                <a:ea typeface="Meiryo UI" pitchFamily="50" charset="-128"/>
                <a:cs typeface="Meiryo UI" pitchFamily="50" charset="-128"/>
              </a:rPr>
              <a:t> 地域包括ケアシステムは、</a:t>
            </a:r>
            <a:endParaRPr lang="en-US" altLang="ja-JP" sz="13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400"/>
              </a:spcBef>
              <a:spcAft>
                <a:spcPts val="0"/>
              </a:spcAft>
            </a:pPr>
            <a:r>
              <a:rPr lang="ja-JP" altLang="en-US" sz="1300" b="1" dirty="0" smtClean="0">
                <a:solidFill>
                  <a:prstClr val="black"/>
                </a:solidFill>
                <a:latin typeface="Meiryo UI" pitchFamily="50" charset="-128"/>
                <a:ea typeface="Meiryo UI" pitchFamily="50" charset="-128"/>
                <a:cs typeface="Meiryo UI" pitchFamily="50" charset="-128"/>
              </a:rPr>
              <a:t> おおむね</a:t>
            </a:r>
            <a:r>
              <a:rPr lang="en-US" altLang="ja-JP" sz="1300" b="1" dirty="0" smtClean="0">
                <a:solidFill>
                  <a:prstClr val="black"/>
                </a:solidFill>
                <a:latin typeface="Meiryo UI" pitchFamily="50" charset="-128"/>
                <a:ea typeface="Meiryo UI" pitchFamily="50" charset="-128"/>
                <a:cs typeface="Meiryo UI" pitchFamily="50" charset="-128"/>
              </a:rPr>
              <a:t>30</a:t>
            </a:r>
            <a:r>
              <a:rPr lang="ja-JP" altLang="en-US" sz="1300" b="1" dirty="0" smtClean="0">
                <a:solidFill>
                  <a:prstClr val="black"/>
                </a:solidFill>
                <a:latin typeface="Meiryo UI" pitchFamily="50" charset="-128"/>
                <a:ea typeface="Meiryo UI" pitchFamily="50" charset="-128"/>
                <a:cs typeface="Meiryo UI" pitchFamily="50" charset="-128"/>
              </a:rPr>
              <a:t>分以内に</a:t>
            </a:r>
            <a:endParaRPr lang="en-US" altLang="ja-JP" sz="13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400"/>
              </a:spcBef>
              <a:spcAft>
                <a:spcPts val="0"/>
              </a:spcAft>
            </a:pPr>
            <a:r>
              <a:rPr lang="ja-JP" altLang="en-US" sz="1300" b="1" dirty="0" smtClean="0">
                <a:solidFill>
                  <a:prstClr val="black"/>
                </a:solidFill>
                <a:latin typeface="Meiryo UI" pitchFamily="50" charset="-128"/>
                <a:ea typeface="Meiryo UI" pitchFamily="50" charset="-128"/>
                <a:cs typeface="Meiryo UI" pitchFamily="50" charset="-128"/>
              </a:rPr>
              <a:t> 必要なサービスが提供される</a:t>
            </a:r>
            <a:endParaRPr lang="en-US" altLang="ja-JP" sz="13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400"/>
              </a:spcBef>
              <a:spcAft>
                <a:spcPts val="0"/>
              </a:spcAft>
            </a:pPr>
            <a:r>
              <a:rPr lang="ja-JP" altLang="en-US" sz="1300" b="1" dirty="0" smtClean="0">
                <a:solidFill>
                  <a:prstClr val="black"/>
                </a:solidFill>
                <a:latin typeface="Meiryo UI" pitchFamily="50" charset="-128"/>
                <a:ea typeface="Meiryo UI" pitchFamily="50" charset="-128"/>
                <a:cs typeface="Meiryo UI" pitchFamily="50" charset="-128"/>
              </a:rPr>
              <a:t> 日常生活圏域（中学校区）</a:t>
            </a:r>
            <a:endParaRPr lang="en-US" altLang="ja-JP" sz="13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400"/>
              </a:spcBef>
              <a:spcAft>
                <a:spcPts val="0"/>
              </a:spcAft>
            </a:pPr>
            <a:r>
              <a:rPr lang="ja-JP" altLang="en-US" sz="1300" b="1" dirty="0" smtClean="0">
                <a:solidFill>
                  <a:prstClr val="black"/>
                </a:solidFill>
                <a:latin typeface="Meiryo UI" pitchFamily="50" charset="-128"/>
                <a:ea typeface="Meiryo UI" pitchFamily="50" charset="-128"/>
                <a:cs typeface="Meiryo UI" pitchFamily="50" charset="-128"/>
              </a:rPr>
              <a:t> を単位として想定</a:t>
            </a:r>
            <a:endParaRPr lang="en-US" altLang="ja-JP" sz="13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endParaRPr lang="en-US" altLang="ja-JP" sz="1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endParaRPr lang="en-US" altLang="ja-JP" sz="1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endParaRPr lang="en-US" altLang="ja-JP" sz="100" b="1" dirty="0" smtClean="0">
              <a:solidFill>
                <a:prstClr val="black"/>
              </a:solidFill>
              <a:latin typeface="Meiryo UI" pitchFamily="50" charset="-128"/>
              <a:ea typeface="Meiryo UI" pitchFamily="50" charset="-128"/>
              <a:cs typeface="Meiryo UI" pitchFamily="50" charset="-128"/>
            </a:endParaRPr>
          </a:p>
          <a:p>
            <a:pPr eaLnBrk="1" fontAlgn="auto" hangingPunct="1">
              <a:spcBef>
                <a:spcPts val="0"/>
              </a:spcBef>
              <a:spcAft>
                <a:spcPts val="0"/>
              </a:spcAft>
            </a:pPr>
            <a:endParaRPr lang="en-US" altLang="ja-JP" sz="100" b="1" dirty="0" smtClean="0">
              <a:solidFill>
                <a:prstClr val="black"/>
              </a:solidFill>
              <a:latin typeface="Meiryo UI" pitchFamily="50" charset="-128"/>
              <a:ea typeface="Meiryo UI" pitchFamily="50" charset="-128"/>
              <a:cs typeface="Meiryo UI" pitchFamily="50" charset="-128"/>
            </a:endParaRPr>
          </a:p>
        </p:txBody>
      </p:sp>
      <p:sp>
        <p:nvSpPr>
          <p:cNvPr id="255" name="テキスト ボックス 254"/>
          <p:cNvSpPr txBox="1"/>
          <p:nvPr/>
        </p:nvSpPr>
        <p:spPr>
          <a:xfrm>
            <a:off x="437869" y="5433260"/>
            <a:ext cx="1737646" cy="646331"/>
          </a:xfrm>
          <a:prstGeom prst="rect">
            <a:avLst/>
          </a:prstGeom>
          <a:noFill/>
        </p:spPr>
        <p:txBody>
          <a:bodyPr wrap="square" rtlCol="0">
            <a:spAutoFit/>
          </a:bodyPr>
          <a:lstStyle/>
          <a:p>
            <a:pPr eaLnBrk="1" fontAlgn="auto" hangingPunct="1">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相談業務や</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サービスのコーディネート</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a:p>
            <a:pPr eaLnBrk="1" fontAlgn="auto" hangingPunct="1">
              <a:spcBef>
                <a:spcPts val="0"/>
              </a:spcBef>
              <a:spcAft>
                <a:spcPts val="0"/>
              </a:spcAft>
            </a:pPr>
            <a:r>
              <a:rPr lang="ja-JP" altLang="en-US" sz="1200" b="1" dirty="0" smtClean="0">
                <a:solidFill>
                  <a:prstClr val="black">
                    <a:lumMod val="65000"/>
                    <a:lumOff val="35000"/>
                  </a:prstClr>
                </a:solidFill>
                <a:latin typeface="Meiryo UI" pitchFamily="50" charset="-128"/>
                <a:ea typeface="Meiryo UI" pitchFamily="50" charset="-128"/>
                <a:cs typeface="Meiryo UI" pitchFamily="50" charset="-128"/>
              </a:rPr>
              <a:t>を行う</a:t>
            </a:r>
            <a:endParaRPr lang="en-US" altLang="ja-JP" sz="1200" b="1" dirty="0" smtClean="0">
              <a:solidFill>
                <a:prstClr val="black">
                  <a:lumMod val="65000"/>
                  <a:lumOff val="35000"/>
                </a:prstClr>
              </a:solidFill>
              <a:latin typeface="Meiryo UI" pitchFamily="50" charset="-128"/>
              <a:ea typeface="Meiryo UI" pitchFamily="50" charset="-128"/>
              <a:cs typeface="Meiryo UI" pitchFamily="50" charset="-128"/>
            </a:endParaRPr>
          </a:p>
        </p:txBody>
      </p:sp>
      <p:pic>
        <p:nvPicPr>
          <p:cNvPr id="25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072" t="32978" r="38446" b="46815"/>
          <a:stretch/>
        </p:blipFill>
        <p:spPr bwMode="auto">
          <a:xfrm>
            <a:off x="4433929" y="4012750"/>
            <a:ext cx="694715" cy="530658"/>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9" name="正方形/長方形 258"/>
          <p:cNvSpPr/>
          <p:nvPr/>
        </p:nvSpPr>
        <p:spPr>
          <a:xfrm>
            <a:off x="4413401" y="3980850"/>
            <a:ext cx="156162" cy="221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260" name="正方形/長方形 259"/>
          <p:cNvSpPr/>
          <p:nvPr/>
        </p:nvSpPr>
        <p:spPr>
          <a:xfrm>
            <a:off x="4991121" y="3963122"/>
            <a:ext cx="156162" cy="1448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pic>
        <p:nvPicPr>
          <p:cNvPr id="26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139" t="11735" r="69332" b="70649"/>
          <a:stretch/>
        </p:blipFill>
        <p:spPr bwMode="auto">
          <a:xfrm>
            <a:off x="542261" y="3594656"/>
            <a:ext cx="853218" cy="699022"/>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067" t="55775" r="89308" b="24018"/>
          <a:stretch/>
        </p:blipFill>
        <p:spPr bwMode="auto">
          <a:xfrm>
            <a:off x="2071946" y="5161343"/>
            <a:ext cx="433441" cy="689967"/>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2092" t="15925" r="6658" b="70435"/>
          <a:stretch/>
        </p:blipFill>
        <p:spPr bwMode="auto">
          <a:xfrm>
            <a:off x="7599788" y="3644767"/>
            <a:ext cx="867939" cy="511609"/>
          </a:xfrm>
          <a:prstGeom prst="rect">
            <a:avLst/>
          </a:prstGeom>
          <a:noFill/>
          <a:ln w="44450">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5" name="正方形/長方形 264"/>
          <p:cNvSpPr/>
          <p:nvPr/>
        </p:nvSpPr>
        <p:spPr>
          <a:xfrm rot="19026107">
            <a:off x="4405854" y="4169909"/>
            <a:ext cx="93971" cy="74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ja-JP" altLang="en-US" sz="1800" smtClean="0">
              <a:solidFill>
                <a:prstClr val="white"/>
              </a:solidFill>
            </a:endParaRPr>
          </a:p>
        </p:txBody>
      </p:sp>
      <p:sp>
        <p:nvSpPr>
          <p:cNvPr id="266" name="テキスト ボックス 265"/>
          <p:cNvSpPr txBox="1"/>
          <p:nvPr/>
        </p:nvSpPr>
        <p:spPr>
          <a:xfrm>
            <a:off x="2946764" y="5940945"/>
            <a:ext cx="3579713" cy="292388"/>
          </a:xfrm>
          <a:prstGeom prst="rect">
            <a:avLst/>
          </a:prstGeom>
          <a:noFill/>
        </p:spPr>
        <p:txBody>
          <a:bodyPr wrap="square" rtlCol="0">
            <a:spAutoFit/>
          </a:bodyPr>
          <a:lstStyle/>
          <a:p>
            <a:pPr eaLnBrk="1" fontAlgn="auto" hangingPunct="1">
              <a:spcBef>
                <a:spcPts val="0"/>
              </a:spcBef>
              <a:spcAft>
                <a:spcPts val="0"/>
              </a:spcAft>
            </a:pPr>
            <a:r>
              <a:rPr lang="ja-JP" altLang="en-US" sz="1300" b="1" dirty="0" smtClean="0">
                <a:solidFill>
                  <a:prstClr val="black">
                    <a:lumMod val="65000"/>
                    <a:lumOff val="35000"/>
                  </a:prstClr>
                </a:solidFill>
                <a:latin typeface="Meiryo UI" pitchFamily="50" charset="-128"/>
                <a:ea typeface="Meiryo UI" pitchFamily="50" charset="-128"/>
                <a:cs typeface="Meiryo UI" pitchFamily="50" charset="-128"/>
              </a:rPr>
              <a:t>老人クラブ                             </a:t>
            </a:r>
            <a:r>
              <a:rPr lang="en-US" altLang="ja-JP" sz="1300" b="1" dirty="0" smtClean="0">
                <a:solidFill>
                  <a:prstClr val="black">
                    <a:lumMod val="65000"/>
                    <a:lumOff val="35000"/>
                  </a:prstClr>
                </a:solidFill>
                <a:latin typeface="Meiryo UI" pitchFamily="50" charset="-128"/>
                <a:ea typeface="Meiryo UI" pitchFamily="50" charset="-128"/>
                <a:cs typeface="Meiryo UI" pitchFamily="50" charset="-128"/>
              </a:rPr>
              <a:t>NPO</a:t>
            </a:r>
            <a:r>
              <a:rPr lang="ja-JP" altLang="en-US" sz="1300" b="1" dirty="0" smtClean="0">
                <a:solidFill>
                  <a:prstClr val="black">
                    <a:lumMod val="65000"/>
                    <a:lumOff val="35000"/>
                  </a:prstClr>
                </a:solidFill>
                <a:latin typeface="Meiryo UI" pitchFamily="50" charset="-128"/>
                <a:ea typeface="Meiryo UI" pitchFamily="50" charset="-128"/>
                <a:cs typeface="Meiryo UI" pitchFamily="50" charset="-128"/>
              </a:rPr>
              <a:t> 等</a:t>
            </a:r>
            <a:endParaRPr lang="en-US" altLang="ja-JP" sz="1300" b="1" dirty="0" smtClean="0">
              <a:solidFill>
                <a:prstClr val="black">
                  <a:lumMod val="65000"/>
                  <a:lumOff val="35000"/>
                </a:prstClr>
              </a:solidFill>
              <a:latin typeface="Meiryo UI" pitchFamily="50" charset="-128"/>
              <a:ea typeface="Meiryo UI" pitchFamily="50" charset="-128"/>
              <a:cs typeface="Meiryo UI" pitchFamily="50" charset="-128"/>
            </a:endParaRPr>
          </a:p>
        </p:txBody>
      </p:sp>
      <p:pic>
        <p:nvPicPr>
          <p:cNvPr id="26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018" t="13141" r="30191" b="73497"/>
          <a:stretch/>
        </p:blipFill>
        <p:spPr bwMode="auto">
          <a:xfrm>
            <a:off x="6585286" y="4091223"/>
            <a:ext cx="802283" cy="489897"/>
          </a:xfrm>
          <a:prstGeom prst="rect">
            <a:avLst/>
          </a:prstGeom>
          <a:noFill/>
          <a:ln w="4127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Text Box 2"/>
          <p:cNvSpPr txBox="1">
            <a:spLocks noChangeArrowheads="1"/>
          </p:cNvSpPr>
          <p:nvPr/>
        </p:nvSpPr>
        <p:spPr bwMode="auto">
          <a:xfrm>
            <a:off x="6604560" y="6473374"/>
            <a:ext cx="2395955" cy="268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ctr">
            <a:spAutoFit/>
          </a:bodyPr>
          <a:lstStyle>
            <a:lvl1pPr defTabSz="828675" eaLnBrk="0" hangingPunct="0">
              <a:defRPr kumimoji="1" sz="3600">
                <a:solidFill>
                  <a:schemeClr val="tx1"/>
                </a:solidFill>
                <a:latin typeface="Arial" pitchFamily="34" charset="0"/>
                <a:ea typeface="ＭＳ Ｐゴシック" pitchFamily="50" charset="-128"/>
              </a:defRPr>
            </a:lvl1pPr>
            <a:lvl2pPr marL="742950" indent="-285750" defTabSz="828675" eaLnBrk="0" hangingPunct="0">
              <a:defRPr kumimoji="1" sz="3600">
                <a:solidFill>
                  <a:schemeClr val="tx1"/>
                </a:solidFill>
                <a:latin typeface="Arial" pitchFamily="34" charset="0"/>
                <a:ea typeface="ＭＳ Ｐゴシック" pitchFamily="50" charset="-128"/>
              </a:defRPr>
            </a:lvl2pPr>
            <a:lvl3pPr marL="1143000" indent="-228600" defTabSz="828675" eaLnBrk="0" hangingPunct="0">
              <a:defRPr kumimoji="1" sz="3600">
                <a:solidFill>
                  <a:schemeClr val="tx1"/>
                </a:solidFill>
                <a:latin typeface="Arial" pitchFamily="34" charset="0"/>
                <a:ea typeface="ＭＳ Ｐゴシック" pitchFamily="50" charset="-128"/>
              </a:defRPr>
            </a:lvl3pPr>
            <a:lvl4pPr marL="1600200" indent="-228600" defTabSz="828675" eaLnBrk="0" hangingPunct="0">
              <a:defRPr kumimoji="1" sz="3600">
                <a:solidFill>
                  <a:schemeClr val="tx1"/>
                </a:solidFill>
                <a:latin typeface="Arial" pitchFamily="34" charset="0"/>
                <a:ea typeface="ＭＳ Ｐゴシック" pitchFamily="50" charset="-128"/>
              </a:defRPr>
            </a:lvl4pPr>
            <a:lvl5pPr marL="2057400" indent="-228600" defTabSz="828675" eaLnBrk="0" hangingPunct="0">
              <a:defRPr kumimoji="1" sz="3600">
                <a:solidFill>
                  <a:schemeClr val="tx1"/>
                </a:solidFill>
                <a:latin typeface="Arial" pitchFamily="34" charset="0"/>
                <a:ea typeface="ＭＳ Ｐゴシック" pitchFamily="50" charset="-128"/>
              </a:defRPr>
            </a:lvl5pPr>
            <a:lvl6pPr marL="25146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defTabSz="828675"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fontAlgn="auto" hangingPunct="1">
              <a:spcBef>
                <a:spcPts val="0"/>
              </a:spcBef>
              <a:spcAft>
                <a:spcPts val="0"/>
              </a:spcAft>
            </a:pPr>
            <a:r>
              <a:rPr lang="ja-JP" altLang="en-US" sz="1200" b="1" dirty="0" smtClean="0">
                <a:solidFill>
                  <a:prstClr val="black"/>
                </a:solidFill>
                <a:latin typeface="Meiryo UI" pitchFamily="50" charset="-128"/>
                <a:ea typeface="Meiryo UI" pitchFamily="50" charset="-128"/>
                <a:cs typeface="Meiryo UI" pitchFamily="50" charset="-128"/>
              </a:rPr>
              <a:t>（厚生労働省資料を一部改変）</a:t>
            </a:r>
            <a:endParaRPr lang="ja-JP" altLang="en-US" sz="1200" b="1" dirty="0">
              <a:solidFill>
                <a:prstClr val="black"/>
              </a:solidFill>
              <a:latin typeface="Meiryo UI" pitchFamily="50" charset="-128"/>
              <a:ea typeface="Meiryo UI" pitchFamily="50" charset="-128"/>
              <a:cs typeface="Meiryo UI" pitchFamily="50" charset="-128"/>
            </a:endParaRPr>
          </a:p>
        </p:txBody>
      </p:sp>
      <p:sp>
        <p:nvSpPr>
          <p:cNvPr id="51" name="Text Box 5"/>
          <p:cNvSpPr txBox="1">
            <a:spLocks noChangeArrowheads="1"/>
          </p:cNvSpPr>
          <p:nvPr/>
        </p:nvSpPr>
        <p:spPr bwMode="auto">
          <a:xfrm>
            <a:off x="0" y="-13811"/>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-10</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00023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4"/>
          <p:cNvSpPr>
            <a:spLocks noChangeArrowheads="1"/>
          </p:cNvSpPr>
          <p:nvPr/>
        </p:nvSpPr>
        <p:spPr bwMode="auto">
          <a:xfrm>
            <a:off x="5737225" y="5562600"/>
            <a:ext cx="2209800" cy="1000125"/>
          </a:xfrm>
          <a:prstGeom prst="roundRect">
            <a:avLst>
              <a:gd name="adj" fmla="val 16667"/>
            </a:avLst>
          </a:prstGeom>
          <a:solidFill>
            <a:srgbClr val="FFC3C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03" name="AutoShape 23"/>
          <p:cNvSpPr>
            <a:spLocks noChangeArrowheads="1"/>
          </p:cNvSpPr>
          <p:nvPr/>
        </p:nvSpPr>
        <p:spPr bwMode="auto">
          <a:xfrm>
            <a:off x="5702300" y="3730625"/>
            <a:ext cx="2244725" cy="1657350"/>
          </a:xfrm>
          <a:prstGeom prst="roundRect">
            <a:avLst>
              <a:gd name="adj" fmla="val 12644"/>
            </a:avLst>
          </a:prstGeom>
          <a:solidFill>
            <a:srgbClr val="B7DB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04" name="AutoShape 22"/>
          <p:cNvSpPr>
            <a:spLocks noChangeArrowheads="1"/>
          </p:cNvSpPr>
          <p:nvPr/>
        </p:nvSpPr>
        <p:spPr bwMode="auto">
          <a:xfrm>
            <a:off x="5686425" y="1257300"/>
            <a:ext cx="2289175" cy="2295525"/>
          </a:xfrm>
          <a:prstGeom prst="roundRect">
            <a:avLst>
              <a:gd name="adj" fmla="val 12102"/>
            </a:avLst>
          </a:prstGeom>
          <a:solidFill>
            <a:srgbClr val="D2E7B7"/>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05" name="Rectangle 7"/>
          <p:cNvSpPr>
            <a:spLocks noGrp="1" noChangeArrowheads="1"/>
          </p:cNvSpPr>
          <p:nvPr>
            <p:ph type="title" idx="4294967295"/>
          </p:nvPr>
        </p:nvSpPr>
        <p:spPr>
          <a:xfrm>
            <a:off x="422275" y="252412"/>
            <a:ext cx="8229600" cy="644525"/>
          </a:xfrm>
        </p:spPr>
        <p:txBody>
          <a:bodyPr anchorCtr="1"/>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介護保険制度の仕組み</a:t>
            </a:r>
          </a:p>
        </p:txBody>
      </p:sp>
      <p:sp>
        <p:nvSpPr>
          <p:cNvPr id="25606"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-11</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25607" name="Rectangle 3"/>
          <p:cNvSpPr>
            <a:spLocks noChangeArrowheads="1"/>
          </p:cNvSpPr>
          <p:nvPr/>
        </p:nvSpPr>
        <p:spPr bwMode="auto">
          <a:xfrm>
            <a:off x="252413" y="959541"/>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25608" name="Text Box 6"/>
          <p:cNvSpPr txBox="1">
            <a:spLocks noChangeArrowheads="1"/>
          </p:cNvSpPr>
          <p:nvPr/>
        </p:nvSpPr>
        <p:spPr bwMode="auto">
          <a:xfrm>
            <a:off x="480349" y="2581275"/>
            <a:ext cx="492443"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5F5F5F"/>
                </a:solidFill>
                <a:latin typeface="Meiryo UI" pitchFamily="50" charset="-128"/>
                <a:ea typeface="Meiryo UI" pitchFamily="50" charset="-128"/>
                <a:cs typeface="Meiryo UI" pitchFamily="50" charset="-128"/>
              </a:rPr>
              <a:t>利用者（被保険者）</a:t>
            </a:r>
          </a:p>
        </p:txBody>
      </p:sp>
      <p:sp>
        <p:nvSpPr>
          <p:cNvPr id="25609" name="Text Box 7"/>
          <p:cNvSpPr txBox="1">
            <a:spLocks noChangeArrowheads="1"/>
          </p:cNvSpPr>
          <p:nvPr/>
        </p:nvSpPr>
        <p:spPr bwMode="auto">
          <a:xfrm>
            <a:off x="1248699" y="2265431"/>
            <a:ext cx="492443" cy="325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5F5F5F"/>
                </a:solidFill>
                <a:latin typeface="Meiryo UI" pitchFamily="50" charset="-128"/>
                <a:ea typeface="Meiryo UI" pitchFamily="50" charset="-128"/>
                <a:cs typeface="Meiryo UI" pitchFamily="50" charset="-128"/>
              </a:rPr>
              <a:t>要介護</a:t>
            </a:r>
            <a:r>
              <a:rPr lang="en-US" altLang="ja-JP" sz="2000" b="1" dirty="0">
                <a:solidFill>
                  <a:srgbClr val="5F5F5F"/>
                </a:solidFill>
                <a:latin typeface="Meiryo UI" pitchFamily="50" charset="-128"/>
                <a:ea typeface="Meiryo UI" pitchFamily="50" charset="-128"/>
                <a:cs typeface="Meiryo UI" pitchFamily="50" charset="-128"/>
              </a:rPr>
              <a:t>･</a:t>
            </a:r>
            <a:r>
              <a:rPr lang="ja-JP" altLang="en-US" sz="2000" b="1" dirty="0">
                <a:solidFill>
                  <a:srgbClr val="5F5F5F"/>
                </a:solidFill>
                <a:latin typeface="Meiryo UI" pitchFamily="50" charset="-128"/>
                <a:ea typeface="Meiryo UI" pitchFamily="50" charset="-128"/>
                <a:cs typeface="Meiryo UI" pitchFamily="50" charset="-128"/>
              </a:rPr>
              <a:t>要支援認定申請</a:t>
            </a:r>
          </a:p>
        </p:txBody>
      </p:sp>
      <p:sp>
        <p:nvSpPr>
          <p:cNvPr id="25610" name="Text Box 9"/>
          <p:cNvSpPr txBox="1">
            <a:spLocks noChangeArrowheads="1"/>
          </p:cNvSpPr>
          <p:nvPr/>
        </p:nvSpPr>
        <p:spPr bwMode="auto">
          <a:xfrm>
            <a:off x="2032510" y="4343400"/>
            <a:ext cx="492443"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669900"/>
                </a:solidFill>
                <a:latin typeface="Meiryo UI" pitchFamily="50" charset="-128"/>
                <a:ea typeface="Meiryo UI" pitchFamily="50" charset="-128"/>
                <a:cs typeface="Meiryo UI" pitchFamily="50" charset="-128"/>
              </a:rPr>
              <a:t>主治医意見書</a:t>
            </a:r>
          </a:p>
        </p:txBody>
      </p:sp>
      <p:sp>
        <p:nvSpPr>
          <p:cNvPr id="25611" name="Text Box 10"/>
          <p:cNvSpPr txBox="1">
            <a:spLocks noChangeArrowheads="1"/>
          </p:cNvSpPr>
          <p:nvPr/>
        </p:nvSpPr>
        <p:spPr bwMode="auto">
          <a:xfrm>
            <a:off x="2848899" y="1349375"/>
            <a:ext cx="492443"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latin typeface="Meiryo UI" pitchFamily="50" charset="-128"/>
                <a:ea typeface="Meiryo UI" pitchFamily="50" charset="-128"/>
                <a:cs typeface="Meiryo UI" pitchFamily="50" charset="-128"/>
              </a:rPr>
              <a:t>一次判定（</a:t>
            </a:r>
            <a:r>
              <a:rPr lang="ja-JP" altLang="en-US" sz="2000" b="1" dirty="0">
                <a:solidFill>
                  <a:srgbClr val="FF6363"/>
                </a:solidFill>
                <a:latin typeface="Meiryo UI" pitchFamily="50" charset="-128"/>
                <a:ea typeface="Meiryo UI" pitchFamily="50" charset="-128"/>
                <a:cs typeface="Meiryo UI" pitchFamily="50" charset="-128"/>
              </a:rPr>
              <a:t>コンピュータ判定</a:t>
            </a:r>
            <a:r>
              <a:rPr lang="ja-JP" altLang="en-US" sz="2000" b="1" dirty="0">
                <a:latin typeface="Meiryo UI" pitchFamily="50" charset="-128"/>
                <a:ea typeface="Meiryo UI" pitchFamily="50" charset="-128"/>
                <a:cs typeface="Meiryo UI" pitchFamily="50" charset="-128"/>
              </a:rPr>
              <a:t>）</a:t>
            </a:r>
          </a:p>
        </p:txBody>
      </p:sp>
      <p:sp>
        <p:nvSpPr>
          <p:cNvPr id="25612" name="Text Box 11"/>
          <p:cNvSpPr txBox="1">
            <a:spLocks noChangeArrowheads="1"/>
          </p:cNvSpPr>
          <p:nvPr/>
        </p:nvSpPr>
        <p:spPr bwMode="auto">
          <a:xfrm>
            <a:off x="3655763" y="2555875"/>
            <a:ext cx="492443"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latin typeface="Meiryo UI" pitchFamily="50" charset="-128"/>
                <a:ea typeface="Meiryo UI" pitchFamily="50" charset="-128"/>
                <a:cs typeface="Meiryo UI" pitchFamily="50" charset="-128"/>
              </a:rPr>
              <a:t>二次判定（</a:t>
            </a:r>
            <a:r>
              <a:rPr lang="ja-JP" altLang="en-US" sz="2000" b="1" dirty="0">
                <a:solidFill>
                  <a:srgbClr val="669900"/>
                </a:solidFill>
                <a:latin typeface="Meiryo UI" pitchFamily="50" charset="-128"/>
                <a:ea typeface="Meiryo UI" pitchFamily="50" charset="-128"/>
                <a:cs typeface="Meiryo UI" pitchFamily="50" charset="-128"/>
              </a:rPr>
              <a:t>介護認定審査会</a:t>
            </a:r>
            <a:r>
              <a:rPr lang="ja-JP" altLang="en-US" sz="2000" b="1" dirty="0">
                <a:latin typeface="Meiryo UI" pitchFamily="50" charset="-128"/>
                <a:ea typeface="Meiryo UI" pitchFamily="50" charset="-128"/>
                <a:cs typeface="Meiryo UI" pitchFamily="50" charset="-128"/>
              </a:rPr>
              <a:t>）</a:t>
            </a:r>
          </a:p>
        </p:txBody>
      </p:sp>
      <p:sp>
        <p:nvSpPr>
          <p:cNvPr id="25613" name="Text Box 12"/>
          <p:cNvSpPr txBox="1">
            <a:spLocks noChangeArrowheads="1"/>
          </p:cNvSpPr>
          <p:nvPr/>
        </p:nvSpPr>
        <p:spPr bwMode="auto">
          <a:xfrm>
            <a:off x="4610100" y="2105025"/>
            <a:ext cx="1000125" cy="65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a:spcBef>
                <a:spcPct val="5000"/>
              </a:spcBef>
            </a:pPr>
            <a:r>
              <a:rPr lang="ja-JP" altLang="en-US" sz="1800" b="1">
                <a:solidFill>
                  <a:srgbClr val="669900"/>
                </a:solidFill>
                <a:latin typeface="Meiryo UI" pitchFamily="50" charset="-128"/>
                <a:ea typeface="Meiryo UI" pitchFamily="50" charset="-128"/>
                <a:cs typeface="Meiryo UI" pitchFamily="50" charset="-128"/>
              </a:rPr>
              <a:t>要介護</a:t>
            </a:r>
          </a:p>
          <a:p>
            <a:pPr algn="ctr">
              <a:spcBef>
                <a:spcPct val="5000"/>
              </a:spcBef>
            </a:pPr>
            <a:r>
              <a:rPr lang="ja-JP" altLang="en-US" sz="1800" b="1">
                <a:solidFill>
                  <a:srgbClr val="669900"/>
                </a:solidFill>
                <a:latin typeface="Meiryo UI" pitchFamily="50" charset="-128"/>
                <a:ea typeface="Meiryo UI" pitchFamily="50" charset="-128"/>
                <a:cs typeface="Meiryo UI" pitchFamily="50" charset="-128"/>
              </a:rPr>
              <a:t>１</a:t>
            </a:r>
            <a:r>
              <a:rPr lang="en-US" altLang="ja-JP" sz="1800" b="1">
                <a:solidFill>
                  <a:srgbClr val="669900"/>
                </a:solidFill>
                <a:latin typeface="Meiryo UI" pitchFamily="50" charset="-128"/>
                <a:ea typeface="Meiryo UI" pitchFamily="50" charset="-128"/>
                <a:cs typeface="Meiryo UI" pitchFamily="50" charset="-128"/>
              </a:rPr>
              <a:t>~</a:t>
            </a:r>
            <a:r>
              <a:rPr lang="ja-JP" altLang="en-US" sz="1800" b="1">
                <a:solidFill>
                  <a:srgbClr val="669900"/>
                </a:solidFill>
                <a:latin typeface="Meiryo UI" pitchFamily="50" charset="-128"/>
                <a:ea typeface="Meiryo UI" pitchFamily="50" charset="-128"/>
                <a:cs typeface="Meiryo UI" pitchFamily="50" charset="-128"/>
              </a:rPr>
              <a:t>５</a:t>
            </a:r>
            <a:endParaRPr lang="en-US" altLang="ja-JP" sz="1800" b="1">
              <a:solidFill>
                <a:srgbClr val="669900"/>
              </a:solidFill>
              <a:latin typeface="Meiryo UI" pitchFamily="50" charset="-128"/>
              <a:ea typeface="Meiryo UI" pitchFamily="50" charset="-128"/>
              <a:cs typeface="Meiryo UI" pitchFamily="50" charset="-128"/>
            </a:endParaRPr>
          </a:p>
        </p:txBody>
      </p:sp>
      <p:sp>
        <p:nvSpPr>
          <p:cNvPr id="25614" name="Text Box 15"/>
          <p:cNvSpPr txBox="1">
            <a:spLocks noChangeArrowheads="1"/>
          </p:cNvSpPr>
          <p:nvPr/>
        </p:nvSpPr>
        <p:spPr bwMode="auto">
          <a:xfrm>
            <a:off x="4692650" y="5768975"/>
            <a:ext cx="952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1800" b="1">
                <a:solidFill>
                  <a:srgbClr val="FF5050"/>
                </a:solidFill>
                <a:latin typeface="Meiryo UI" pitchFamily="50" charset="-128"/>
                <a:ea typeface="Meiryo UI" pitchFamily="50" charset="-128"/>
                <a:cs typeface="Meiryo UI" pitchFamily="50" charset="-128"/>
              </a:rPr>
              <a:t>非該当</a:t>
            </a:r>
          </a:p>
        </p:txBody>
      </p:sp>
      <p:sp>
        <p:nvSpPr>
          <p:cNvPr id="25615" name="Text Box 16"/>
          <p:cNvSpPr txBox="1">
            <a:spLocks noChangeArrowheads="1"/>
          </p:cNvSpPr>
          <p:nvPr/>
        </p:nvSpPr>
        <p:spPr bwMode="auto">
          <a:xfrm>
            <a:off x="4660900" y="4098925"/>
            <a:ext cx="981075" cy="65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a:spcBef>
                <a:spcPct val="5000"/>
              </a:spcBef>
            </a:pPr>
            <a:r>
              <a:rPr lang="ja-JP" altLang="en-US" sz="1800" b="1">
                <a:solidFill>
                  <a:srgbClr val="3399FF"/>
                </a:solidFill>
                <a:latin typeface="Meiryo UI" pitchFamily="50" charset="-128"/>
                <a:ea typeface="Meiryo UI" pitchFamily="50" charset="-128"/>
                <a:cs typeface="Meiryo UI" pitchFamily="50" charset="-128"/>
              </a:rPr>
              <a:t>要支援</a:t>
            </a:r>
          </a:p>
          <a:p>
            <a:pPr algn="ctr">
              <a:spcBef>
                <a:spcPct val="5000"/>
              </a:spcBef>
            </a:pPr>
            <a:r>
              <a:rPr lang="ja-JP" altLang="en-US" sz="1800" b="1">
                <a:solidFill>
                  <a:srgbClr val="3399FF"/>
                </a:solidFill>
                <a:latin typeface="Meiryo UI" pitchFamily="50" charset="-128"/>
                <a:ea typeface="Meiryo UI" pitchFamily="50" charset="-128"/>
                <a:cs typeface="Meiryo UI" pitchFamily="50" charset="-128"/>
              </a:rPr>
              <a:t>１</a:t>
            </a:r>
            <a:r>
              <a:rPr lang="en-US" altLang="ja-JP" sz="1800" b="1">
                <a:solidFill>
                  <a:srgbClr val="3399FF"/>
                </a:solidFill>
                <a:latin typeface="Meiryo UI" pitchFamily="50" charset="-128"/>
                <a:ea typeface="Meiryo UI" pitchFamily="50" charset="-128"/>
                <a:cs typeface="Meiryo UI" pitchFamily="50" charset="-128"/>
              </a:rPr>
              <a:t>･</a:t>
            </a:r>
            <a:r>
              <a:rPr lang="ja-JP" altLang="en-US" sz="1800" b="1">
                <a:solidFill>
                  <a:srgbClr val="3399FF"/>
                </a:solidFill>
                <a:latin typeface="Meiryo UI" pitchFamily="50" charset="-128"/>
                <a:ea typeface="Meiryo UI" pitchFamily="50" charset="-128"/>
                <a:cs typeface="Meiryo UI" pitchFamily="50" charset="-128"/>
              </a:rPr>
              <a:t>２</a:t>
            </a:r>
            <a:endParaRPr lang="en-US" altLang="ja-JP" sz="1800" b="1">
              <a:solidFill>
                <a:srgbClr val="3399FF"/>
              </a:solidFill>
              <a:latin typeface="Meiryo UI" pitchFamily="50" charset="-128"/>
              <a:ea typeface="Meiryo UI" pitchFamily="50" charset="-128"/>
              <a:cs typeface="Meiryo UI" pitchFamily="50" charset="-128"/>
            </a:endParaRPr>
          </a:p>
        </p:txBody>
      </p:sp>
      <p:grpSp>
        <p:nvGrpSpPr>
          <p:cNvPr id="25616" name="Group 18"/>
          <p:cNvGrpSpPr>
            <a:grpSpLocks/>
          </p:cNvGrpSpPr>
          <p:nvPr/>
        </p:nvGrpSpPr>
        <p:grpSpPr bwMode="auto">
          <a:xfrm>
            <a:off x="2036417" y="1552575"/>
            <a:ext cx="492125" cy="2422525"/>
            <a:chOff x="1672" y="954"/>
            <a:chExt cx="310" cy="1526"/>
          </a:xfrm>
        </p:grpSpPr>
        <p:sp>
          <p:nvSpPr>
            <p:cNvPr id="25638" name="Text Box 8"/>
            <p:cNvSpPr txBox="1">
              <a:spLocks noChangeArrowheads="1"/>
            </p:cNvSpPr>
            <p:nvPr/>
          </p:nvSpPr>
          <p:spPr bwMode="auto">
            <a:xfrm>
              <a:off x="1672" y="1628"/>
              <a:ext cx="310" cy="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FF6363"/>
                  </a:solidFill>
                  <a:latin typeface="Meiryo UI" pitchFamily="50" charset="-128"/>
                  <a:ea typeface="Meiryo UI" pitchFamily="50" charset="-128"/>
                  <a:cs typeface="Meiryo UI" pitchFamily="50" charset="-128"/>
                </a:rPr>
                <a:t>認定調査</a:t>
              </a:r>
            </a:p>
          </p:txBody>
        </p:sp>
        <p:sp>
          <p:nvSpPr>
            <p:cNvPr id="25639" name="Text Box 17"/>
            <p:cNvSpPr txBox="1">
              <a:spLocks noChangeArrowheads="1"/>
            </p:cNvSpPr>
            <p:nvPr/>
          </p:nvSpPr>
          <p:spPr bwMode="auto">
            <a:xfrm>
              <a:off x="1691" y="954"/>
              <a:ext cx="271" cy="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1600" b="1">
                  <a:latin typeface="Meiryo UI" pitchFamily="50" charset="-128"/>
                  <a:ea typeface="Meiryo UI" pitchFamily="50" charset="-128"/>
                  <a:cs typeface="Meiryo UI" pitchFamily="50" charset="-128"/>
                </a:rPr>
                <a:t>訪問による</a:t>
              </a:r>
              <a:endParaRPr lang="ja-JP" altLang="en-US" sz="2000" b="1">
                <a:latin typeface="Meiryo UI" pitchFamily="50" charset="-128"/>
                <a:ea typeface="Meiryo UI" pitchFamily="50" charset="-128"/>
                <a:cs typeface="Meiryo UI" pitchFamily="50" charset="-128"/>
              </a:endParaRPr>
            </a:p>
          </p:txBody>
        </p:sp>
      </p:grpSp>
      <p:sp>
        <p:nvSpPr>
          <p:cNvPr id="25617" name="Text Box 19"/>
          <p:cNvSpPr txBox="1">
            <a:spLocks noChangeArrowheads="1"/>
          </p:cNvSpPr>
          <p:nvPr/>
        </p:nvSpPr>
        <p:spPr bwMode="auto">
          <a:xfrm>
            <a:off x="5753100" y="1447800"/>
            <a:ext cx="2193925" cy="2020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
              </a:spcBef>
            </a:pPr>
            <a:r>
              <a:rPr lang="ja-JP" altLang="en-US" sz="1400" b="1" dirty="0">
                <a:latin typeface="Meiryo UI" pitchFamily="50" charset="-128"/>
                <a:ea typeface="Meiryo UI" pitchFamily="50" charset="-128"/>
                <a:cs typeface="Meiryo UI" pitchFamily="50" charset="-128"/>
              </a:rPr>
              <a:t>施設サービス</a:t>
            </a:r>
          </a:p>
          <a:p>
            <a:pPr>
              <a:spcBef>
                <a:spcPct val="5000"/>
              </a:spcBef>
            </a:pPr>
            <a:r>
              <a:rPr lang="ja-JP" altLang="en-US" sz="1200" b="1" dirty="0">
                <a:solidFill>
                  <a:schemeClr val="bg2"/>
                </a:solidFill>
                <a:latin typeface="Meiryo UI" pitchFamily="50" charset="-128"/>
                <a:ea typeface="Meiryo UI" pitchFamily="50" charset="-128"/>
                <a:cs typeface="Meiryo UI" pitchFamily="50" charset="-128"/>
              </a:rPr>
              <a:t>    特養</a:t>
            </a:r>
            <a:r>
              <a:rPr lang="en-US" altLang="ja-JP" sz="1200" b="1" dirty="0">
                <a:solidFill>
                  <a:schemeClr val="bg2"/>
                </a:solidFill>
                <a:latin typeface="Meiryo UI" pitchFamily="50" charset="-128"/>
                <a:ea typeface="Meiryo UI" pitchFamily="50" charset="-128"/>
                <a:cs typeface="Meiryo UI" pitchFamily="50" charset="-128"/>
              </a:rPr>
              <a:t>･</a:t>
            </a:r>
            <a:r>
              <a:rPr lang="ja-JP" altLang="en-US" sz="1200" b="1" dirty="0">
                <a:solidFill>
                  <a:schemeClr val="bg2"/>
                </a:solidFill>
                <a:latin typeface="Meiryo UI" pitchFamily="50" charset="-128"/>
                <a:ea typeface="Meiryo UI" pitchFamily="50" charset="-128"/>
                <a:cs typeface="Meiryo UI" pitchFamily="50" charset="-128"/>
              </a:rPr>
              <a:t>老健</a:t>
            </a:r>
            <a:r>
              <a:rPr lang="en-US" altLang="ja-JP" sz="1200" b="1" dirty="0">
                <a:solidFill>
                  <a:schemeClr val="bg2"/>
                </a:solidFill>
                <a:latin typeface="Meiryo UI" pitchFamily="50" charset="-128"/>
                <a:ea typeface="Meiryo UI" pitchFamily="50" charset="-128"/>
                <a:cs typeface="Meiryo UI" pitchFamily="50" charset="-128"/>
              </a:rPr>
              <a:t>･</a:t>
            </a:r>
            <a:r>
              <a:rPr lang="ja-JP" altLang="en-US" sz="1200" b="1" dirty="0">
                <a:solidFill>
                  <a:schemeClr val="bg2"/>
                </a:solidFill>
                <a:latin typeface="Meiryo UI" pitchFamily="50" charset="-128"/>
                <a:ea typeface="Meiryo UI" pitchFamily="50" charset="-128"/>
                <a:cs typeface="Meiryo UI" pitchFamily="50" charset="-128"/>
              </a:rPr>
              <a:t>療養病床</a:t>
            </a:r>
          </a:p>
          <a:p>
            <a:pPr>
              <a:spcBef>
                <a:spcPct val="5000"/>
              </a:spcBef>
            </a:pPr>
            <a:endParaRPr lang="ja-JP" altLang="en-US" sz="900" b="1" dirty="0">
              <a:solidFill>
                <a:schemeClr val="bg2"/>
              </a:solidFill>
              <a:latin typeface="Meiryo UI" pitchFamily="50" charset="-128"/>
              <a:ea typeface="Meiryo UI" pitchFamily="50" charset="-128"/>
              <a:cs typeface="Meiryo UI" pitchFamily="50" charset="-128"/>
            </a:endParaRPr>
          </a:p>
          <a:p>
            <a:pPr>
              <a:spcBef>
                <a:spcPct val="5000"/>
              </a:spcBef>
            </a:pPr>
            <a:r>
              <a:rPr lang="ja-JP" altLang="en-US" sz="1400" b="1" dirty="0">
                <a:latin typeface="Meiryo UI" pitchFamily="50" charset="-128"/>
                <a:ea typeface="Meiryo UI" pitchFamily="50" charset="-128"/>
                <a:cs typeface="Meiryo UI" pitchFamily="50" charset="-128"/>
              </a:rPr>
              <a:t>居宅サービス</a:t>
            </a:r>
          </a:p>
          <a:p>
            <a:pPr>
              <a:spcBef>
                <a:spcPct val="5000"/>
              </a:spcBef>
            </a:pPr>
            <a:r>
              <a:rPr lang="ja-JP" altLang="en-US" sz="1200" b="1" dirty="0">
                <a:solidFill>
                  <a:schemeClr val="bg2"/>
                </a:solidFill>
                <a:latin typeface="Meiryo UI" pitchFamily="50" charset="-128"/>
                <a:ea typeface="Meiryo UI" pitchFamily="50" charset="-128"/>
                <a:cs typeface="Meiryo UI" pitchFamily="50" charset="-128"/>
              </a:rPr>
              <a:t>    訪問介護</a:t>
            </a:r>
            <a:r>
              <a:rPr lang="en-US" altLang="ja-JP" sz="1200" b="1" dirty="0">
                <a:solidFill>
                  <a:schemeClr val="bg2"/>
                </a:solidFill>
                <a:latin typeface="Meiryo UI" pitchFamily="50" charset="-128"/>
                <a:ea typeface="Meiryo UI" pitchFamily="50" charset="-128"/>
                <a:cs typeface="Meiryo UI" pitchFamily="50" charset="-128"/>
              </a:rPr>
              <a:t>･</a:t>
            </a:r>
            <a:r>
              <a:rPr lang="ja-JP" altLang="en-US" sz="1200" b="1" dirty="0">
                <a:solidFill>
                  <a:schemeClr val="bg2"/>
                </a:solidFill>
                <a:latin typeface="Meiryo UI" pitchFamily="50" charset="-128"/>
                <a:ea typeface="Meiryo UI" pitchFamily="50" charset="-128"/>
                <a:cs typeface="Meiryo UI" pitchFamily="50" charset="-128"/>
              </a:rPr>
              <a:t>訪問看護</a:t>
            </a:r>
          </a:p>
          <a:p>
            <a:pPr>
              <a:spcBef>
                <a:spcPct val="5000"/>
              </a:spcBef>
            </a:pPr>
            <a:r>
              <a:rPr lang="ja-JP" altLang="en-US" sz="1200" b="1" dirty="0">
                <a:solidFill>
                  <a:schemeClr val="bg2"/>
                </a:solidFill>
                <a:latin typeface="Meiryo UI" pitchFamily="50" charset="-128"/>
                <a:ea typeface="Meiryo UI" pitchFamily="50" charset="-128"/>
                <a:cs typeface="Meiryo UI" pitchFamily="50" charset="-128"/>
              </a:rPr>
              <a:t>    通所介護</a:t>
            </a:r>
            <a:r>
              <a:rPr lang="en-US" altLang="ja-JP" sz="1200" b="1" dirty="0">
                <a:solidFill>
                  <a:schemeClr val="bg2"/>
                </a:solidFill>
                <a:latin typeface="Meiryo UI" pitchFamily="50" charset="-128"/>
                <a:ea typeface="Meiryo UI" pitchFamily="50" charset="-128"/>
                <a:cs typeface="Meiryo UI" pitchFamily="50" charset="-128"/>
              </a:rPr>
              <a:t>･</a:t>
            </a:r>
            <a:r>
              <a:rPr lang="ja-JP" altLang="en-US" sz="1200" b="1" dirty="0">
                <a:solidFill>
                  <a:schemeClr val="bg2"/>
                </a:solidFill>
                <a:latin typeface="Meiryo UI" pitchFamily="50" charset="-128"/>
                <a:ea typeface="Meiryo UI" pitchFamily="50" charset="-128"/>
                <a:cs typeface="Meiryo UI" pitchFamily="50" charset="-128"/>
              </a:rPr>
              <a:t>短期</a:t>
            </a:r>
            <a:r>
              <a:rPr lang="ja-JP" altLang="en-US" sz="1200" b="1" dirty="0" smtClean="0">
                <a:solidFill>
                  <a:schemeClr val="bg2"/>
                </a:solidFill>
                <a:latin typeface="Meiryo UI" pitchFamily="50" charset="-128"/>
                <a:ea typeface="Meiryo UI" pitchFamily="50" charset="-128"/>
                <a:cs typeface="Meiryo UI" pitchFamily="50" charset="-128"/>
              </a:rPr>
              <a:t>入所 </a:t>
            </a:r>
            <a:r>
              <a:rPr lang="ja-JP" altLang="en-US" sz="1200" b="1" dirty="0">
                <a:solidFill>
                  <a:schemeClr val="bg2"/>
                </a:solidFill>
                <a:latin typeface="Meiryo UI" pitchFamily="50" charset="-128"/>
                <a:ea typeface="Meiryo UI" pitchFamily="50" charset="-128"/>
                <a:cs typeface="Meiryo UI" pitchFamily="50" charset="-128"/>
              </a:rPr>
              <a:t>等</a:t>
            </a:r>
          </a:p>
          <a:p>
            <a:pPr>
              <a:spcBef>
                <a:spcPct val="5000"/>
              </a:spcBef>
            </a:pPr>
            <a:r>
              <a:rPr lang="ja-JP" altLang="en-US" sz="900" b="1" dirty="0">
                <a:latin typeface="Meiryo UI" pitchFamily="50" charset="-128"/>
                <a:ea typeface="Meiryo UI" pitchFamily="50" charset="-128"/>
                <a:cs typeface="Meiryo UI" pitchFamily="50" charset="-128"/>
              </a:rPr>
              <a:t>                                       </a:t>
            </a:r>
          </a:p>
          <a:p>
            <a:pPr>
              <a:spcBef>
                <a:spcPct val="5000"/>
              </a:spcBef>
            </a:pPr>
            <a:r>
              <a:rPr lang="ja-JP" altLang="en-US" sz="1400" b="1" dirty="0">
                <a:latin typeface="Meiryo UI" pitchFamily="50" charset="-128"/>
                <a:ea typeface="Meiryo UI" pitchFamily="50" charset="-128"/>
                <a:cs typeface="Meiryo UI" pitchFamily="50" charset="-128"/>
              </a:rPr>
              <a:t>地域密着型サービス</a:t>
            </a:r>
          </a:p>
          <a:p>
            <a:pPr>
              <a:spcBef>
                <a:spcPct val="5000"/>
              </a:spcBef>
            </a:pPr>
            <a:r>
              <a:rPr lang="ja-JP" altLang="en-US" sz="1200" b="1" dirty="0">
                <a:solidFill>
                  <a:schemeClr val="bg2"/>
                </a:solidFill>
                <a:latin typeface="Meiryo UI" pitchFamily="50" charset="-128"/>
                <a:ea typeface="Meiryo UI" pitchFamily="50" charset="-128"/>
                <a:cs typeface="Meiryo UI" pitchFamily="50" charset="-128"/>
              </a:rPr>
              <a:t>    小規模多機能型居宅介護</a:t>
            </a:r>
          </a:p>
          <a:p>
            <a:pPr>
              <a:spcBef>
                <a:spcPct val="5000"/>
              </a:spcBef>
            </a:pPr>
            <a:r>
              <a:rPr lang="ja-JP" altLang="en-US" sz="1200" b="1" dirty="0">
                <a:solidFill>
                  <a:schemeClr val="bg2"/>
                </a:solidFill>
                <a:latin typeface="Meiryo UI" pitchFamily="50" charset="-128"/>
                <a:ea typeface="Meiryo UI" pitchFamily="50" charset="-128"/>
                <a:cs typeface="Meiryo UI" pitchFamily="50" charset="-128"/>
              </a:rPr>
              <a:t>    複合型サービス  等</a:t>
            </a:r>
          </a:p>
        </p:txBody>
      </p:sp>
      <p:sp>
        <p:nvSpPr>
          <p:cNvPr id="25618" name="Text Box 20"/>
          <p:cNvSpPr txBox="1">
            <a:spLocks noChangeArrowheads="1"/>
          </p:cNvSpPr>
          <p:nvPr/>
        </p:nvSpPr>
        <p:spPr bwMode="auto">
          <a:xfrm>
            <a:off x="5816600" y="3844925"/>
            <a:ext cx="2333625" cy="151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
              </a:spcBef>
            </a:pPr>
            <a:r>
              <a:rPr lang="ja-JP" altLang="en-US" sz="1400" b="1">
                <a:latin typeface="Meiryo UI" pitchFamily="50" charset="-128"/>
                <a:ea typeface="Meiryo UI" pitchFamily="50" charset="-128"/>
                <a:cs typeface="Meiryo UI" pitchFamily="50" charset="-128"/>
              </a:rPr>
              <a:t>介護予防サービス</a:t>
            </a:r>
          </a:p>
          <a:p>
            <a:pPr>
              <a:spcBef>
                <a:spcPct val="5000"/>
              </a:spcBef>
            </a:pPr>
            <a:r>
              <a:rPr lang="ja-JP" altLang="en-US" sz="1400" b="1">
                <a:solidFill>
                  <a:schemeClr val="bg2"/>
                </a:solidFill>
                <a:latin typeface="Meiryo UI" pitchFamily="50" charset="-128"/>
                <a:ea typeface="Meiryo UI" pitchFamily="50" charset="-128"/>
                <a:cs typeface="Meiryo UI" pitchFamily="50" charset="-128"/>
              </a:rPr>
              <a:t>    </a:t>
            </a:r>
            <a:r>
              <a:rPr lang="ja-JP" altLang="en-US" sz="1200" b="1">
                <a:solidFill>
                  <a:schemeClr val="bg2"/>
                </a:solidFill>
                <a:latin typeface="Meiryo UI" pitchFamily="50" charset="-128"/>
                <a:ea typeface="Meiryo UI" pitchFamily="50" charset="-128"/>
                <a:cs typeface="Meiryo UI" pitchFamily="50" charset="-128"/>
              </a:rPr>
              <a:t>介護予防通所リハビリ  等</a:t>
            </a:r>
          </a:p>
          <a:p>
            <a:pPr>
              <a:spcBef>
                <a:spcPct val="5000"/>
              </a:spcBef>
            </a:pPr>
            <a:endParaRPr lang="ja-JP" altLang="en-US" sz="900" b="1">
              <a:latin typeface="Meiryo UI" pitchFamily="50" charset="-128"/>
              <a:ea typeface="Meiryo UI" pitchFamily="50" charset="-128"/>
              <a:cs typeface="Meiryo UI" pitchFamily="50" charset="-128"/>
            </a:endParaRPr>
          </a:p>
          <a:p>
            <a:pPr>
              <a:spcBef>
                <a:spcPct val="5000"/>
              </a:spcBef>
            </a:pPr>
            <a:r>
              <a:rPr lang="ja-JP" altLang="en-US" sz="1400" b="1">
                <a:latin typeface="Meiryo UI" pitchFamily="50" charset="-128"/>
                <a:ea typeface="Meiryo UI" pitchFamily="50" charset="-128"/>
                <a:cs typeface="Meiryo UI" pitchFamily="50" charset="-128"/>
              </a:rPr>
              <a:t>地域密着型</a:t>
            </a:r>
          </a:p>
          <a:p>
            <a:pPr>
              <a:spcBef>
                <a:spcPct val="5000"/>
              </a:spcBef>
            </a:pPr>
            <a:r>
              <a:rPr lang="ja-JP" altLang="en-US" sz="1400" b="1">
                <a:latin typeface="Meiryo UI" pitchFamily="50" charset="-128"/>
                <a:ea typeface="Meiryo UI" pitchFamily="50" charset="-128"/>
                <a:cs typeface="Meiryo UI" pitchFamily="50" charset="-128"/>
              </a:rPr>
              <a:t>介護予防サービス</a:t>
            </a:r>
          </a:p>
          <a:p>
            <a:pPr>
              <a:spcBef>
                <a:spcPct val="5000"/>
              </a:spcBef>
            </a:pPr>
            <a:r>
              <a:rPr lang="ja-JP" altLang="en-US" sz="1200" b="1">
                <a:solidFill>
                  <a:schemeClr val="bg2"/>
                </a:solidFill>
                <a:latin typeface="Meiryo UI" pitchFamily="50" charset="-128"/>
                <a:ea typeface="Meiryo UI" pitchFamily="50" charset="-128"/>
                <a:cs typeface="Meiryo UI" pitchFamily="50" charset="-128"/>
              </a:rPr>
              <a:t>    介護予防認知症対応型</a:t>
            </a:r>
          </a:p>
          <a:p>
            <a:pPr>
              <a:spcBef>
                <a:spcPct val="5000"/>
              </a:spcBef>
            </a:pPr>
            <a:r>
              <a:rPr lang="ja-JP" altLang="en-US" sz="1200" b="1">
                <a:solidFill>
                  <a:schemeClr val="bg2"/>
                </a:solidFill>
                <a:latin typeface="Meiryo UI" pitchFamily="50" charset="-128"/>
                <a:ea typeface="Meiryo UI" pitchFamily="50" charset="-128"/>
                <a:cs typeface="Meiryo UI" pitchFamily="50" charset="-128"/>
              </a:rPr>
              <a:t>    共同生活介護  等</a:t>
            </a:r>
          </a:p>
        </p:txBody>
      </p:sp>
      <p:sp>
        <p:nvSpPr>
          <p:cNvPr id="25619" name="Text Box 21"/>
          <p:cNvSpPr txBox="1">
            <a:spLocks noChangeArrowheads="1"/>
          </p:cNvSpPr>
          <p:nvPr/>
        </p:nvSpPr>
        <p:spPr bwMode="auto">
          <a:xfrm>
            <a:off x="5918200" y="5632450"/>
            <a:ext cx="2057400" cy="84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1300" b="1">
                <a:latin typeface="Meiryo UI" pitchFamily="50" charset="-128"/>
                <a:ea typeface="Meiryo UI" pitchFamily="50" charset="-128"/>
                <a:cs typeface="Meiryo UI" pitchFamily="50" charset="-128"/>
              </a:rPr>
              <a:t>介護予防事業</a:t>
            </a:r>
          </a:p>
          <a:p>
            <a:pPr>
              <a:spcBef>
                <a:spcPct val="50000"/>
              </a:spcBef>
            </a:pPr>
            <a:endParaRPr lang="ja-JP" altLang="en-US" sz="500" b="1">
              <a:latin typeface="Meiryo UI" pitchFamily="50" charset="-128"/>
              <a:ea typeface="Meiryo UI" pitchFamily="50" charset="-128"/>
              <a:cs typeface="Meiryo UI" pitchFamily="50" charset="-128"/>
            </a:endParaRPr>
          </a:p>
          <a:p>
            <a:pPr>
              <a:lnSpc>
                <a:spcPct val="110000"/>
              </a:lnSpc>
            </a:pPr>
            <a:r>
              <a:rPr lang="ja-JP" altLang="en-US" sz="1300" b="1">
                <a:latin typeface="Meiryo UI" pitchFamily="50" charset="-128"/>
                <a:ea typeface="Meiryo UI" pitchFamily="50" charset="-128"/>
                <a:cs typeface="Meiryo UI" pitchFamily="50" charset="-128"/>
              </a:rPr>
              <a:t>市町村の実情に応じた</a:t>
            </a:r>
          </a:p>
          <a:p>
            <a:pPr>
              <a:lnSpc>
                <a:spcPct val="110000"/>
              </a:lnSpc>
            </a:pPr>
            <a:r>
              <a:rPr lang="ja-JP" altLang="en-US" sz="1300" b="1">
                <a:latin typeface="Meiryo UI" pitchFamily="50" charset="-128"/>
                <a:ea typeface="Meiryo UI" pitchFamily="50" charset="-128"/>
                <a:cs typeface="Meiryo UI" pitchFamily="50" charset="-128"/>
              </a:rPr>
              <a:t>サービス</a:t>
            </a:r>
          </a:p>
        </p:txBody>
      </p:sp>
      <p:sp>
        <p:nvSpPr>
          <p:cNvPr id="25620" name="Text Box 27"/>
          <p:cNvSpPr txBox="1">
            <a:spLocks noChangeArrowheads="1"/>
          </p:cNvSpPr>
          <p:nvPr/>
        </p:nvSpPr>
        <p:spPr bwMode="auto">
          <a:xfrm>
            <a:off x="8108750" y="1781175"/>
            <a:ext cx="492443"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669900"/>
                </a:solidFill>
                <a:latin typeface="Meiryo UI" pitchFamily="50" charset="-128"/>
                <a:ea typeface="Meiryo UI" pitchFamily="50" charset="-128"/>
                <a:cs typeface="Meiryo UI" pitchFamily="50" charset="-128"/>
              </a:rPr>
              <a:t>介護給付</a:t>
            </a:r>
          </a:p>
        </p:txBody>
      </p:sp>
      <p:sp>
        <p:nvSpPr>
          <p:cNvPr id="25621" name="Text Box 28"/>
          <p:cNvSpPr txBox="1">
            <a:spLocks noChangeArrowheads="1"/>
          </p:cNvSpPr>
          <p:nvPr/>
        </p:nvSpPr>
        <p:spPr bwMode="auto">
          <a:xfrm>
            <a:off x="8096532" y="3963987"/>
            <a:ext cx="49244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3399FF"/>
                </a:solidFill>
                <a:latin typeface="Meiryo UI" pitchFamily="50" charset="-128"/>
                <a:ea typeface="Meiryo UI" pitchFamily="50" charset="-128"/>
                <a:cs typeface="Meiryo UI" pitchFamily="50" charset="-128"/>
              </a:rPr>
              <a:t>予防給付</a:t>
            </a:r>
          </a:p>
        </p:txBody>
      </p:sp>
      <p:sp>
        <p:nvSpPr>
          <p:cNvPr id="25622" name="Text Box 29"/>
          <p:cNvSpPr txBox="1">
            <a:spLocks noChangeArrowheads="1"/>
          </p:cNvSpPr>
          <p:nvPr/>
        </p:nvSpPr>
        <p:spPr bwMode="auto">
          <a:xfrm>
            <a:off x="8120635" y="5371409"/>
            <a:ext cx="418576" cy="1323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a:lnSpc>
                <a:spcPct val="95000"/>
              </a:lnSpc>
            </a:pPr>
            <a:r>
              <a:rPr lang="ja-JP" altLang="en-US" sz="1600" b="1" dirty="0">
                <a:solidFill>
                  <a:srgbClr val="FF5050"/>
                </a:solidFill>
                <a:latin typeface="Meiryo UI" pitchFamily="50" charset="-128"/>
                <a:ea typeface="Meiryo UI" pitchFamily="50" charset="-128"/>
                <a:cs typeface="Meiryo UI" pitchFamily="50" charset="-128"/>
              </a:rPr>
              <a:t>地域</a:t>
            </a:r>
            <a:r>
              <a:rPr lang="ja-JP" altLang="en-US" sz="1600" b="1" dirty="0" smtClean="0">
                <a:solidFill>
                  <a:srgbClr val="FF5050"/>
                </a:solidFill>
                <a:latin typeface="Meiryo UI" pitchFamily="50" charset="-128"/>
                <a:ea typeface="Meiryo UI" pitchFamily="50" charset="-128"/>
                <a:cs typeface="Meiryo UI" pitchFamily="50" charset="-128"/>
              </a:rPr>
              <a:t>支援事業</a:t>
            </a:r>
            <a:endParaRPr lang="ja-JP" altLang="en-US" sz="1600" b="1" dirty="0">
              <a:solidFill>
                <a:srgbClr val="FF5050"/>
              </a:solidFill>
              <a:latin typeface="Meiryo UI" pitchFamily="50" charset="-128"/>
              <a:ea typeface="Meiryo UI" pitchFamily="50" charset="-128"/>
              <a:cs typeface="Meiryo UI" pitchFamily="50" charset="-128"/>
            </a:endParaRPr>
          </a:p>
        </p:txBody>
      </p:sp>
      <p:sp>
        <p:nvSpPr>
          <p:cNvPr id="25623" name="AutoShape 31"/>
          <p:cNvSpPr>
            <a:spLocks noChangeArrowheads="1"/>
          </p:cNvSpPr>
          <p:nvPr/>
        </p:nvSpPr>
        <p:spPr bwMode="auto">
          <a:xfrm>
            <a:off x="485775" y="2495550"/>
            <a:ext cx="476250" cy="2447925"/>
          </a:xfrm>
          <a:prstGeom prst="roundRect">
            <a:avLst>
              <a:gd name="adj" fmla="val 38667"/>
            </a:avLst>
          </a:prstGeom>
          <a:noFill/>
          <a:ln w="28575">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4" name="AutoShape 32"/>
          <p:cNvSpPr>
            <a:spLocks noChangeArrowheads="1"/>
          </p:cNvSpPr>
          <p:nvPr/>
        </p:nvSpPr>
        <p:spPr bwMode="auto">
          <a:xfrm>
            <a:off x="2035175" y="1416050"/>
            <a:ext cx="476250" cy="2447925"/>
          </a:xfrm>
          <a:prstGeom prst="roundRect">
            <a:avLst>
              <a:gd name="adj" fmla="val 38667"/>
            </a:avLst>
          </a:prstGeom>
          <a:noFill/>
          <a:ln w="28575">
            <a:solidFill>
              <a:srgbClr val="FF636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5" name="AutoShape 33"/>
          <p:cNvSpPr>
            <a:spLocks noChangeArrowheads="1"/>
          </p:cNvSpPr>
          <p:nvPr/>
        </p:nvSpPr>
        <p:spPr bwMode="auto">
          <a:xfrm>
            <a:off x="1250950" y="2117725"/>
            <a:ext cx="476250" cy="3133725"/>
          </a:xfrm>
          <a:prstGeom prst="roundRect">
            <a:avLst>
              <a:gd name="adj" fmla="val 38667"/>
            </a:avLst>
          </a:prstGeom>
          <a:noFill/>
          <a:ln w="28575">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6" name="AutoShape 34"/>
          <p:cNvSpPr>
            <a:spLocks noChangeArrowheads="1"/>
          </p:cNvSpPr>
          <p:nvPr/>
        </p:nvSpPr>
        <p:spPr bwMode="auto">
          <a:xfrm>
            <a:off x="2041525" y="4184650"/>
            <a:ext cx="476250" cy="1981200"/>
          </a:xfrm>
          <a:prstGeom prst="roundRect">
            <a:avLst>
              <a:gd name="adj" fmla="val 38667"/>
            </a:avLst>
          </a:prstGeom>
          <a:noFill/>
          <a:ln w="28575">
            <a:solidFill>
              <a:srgbClr val="66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7" name="AutoShape 35"/>
          <p:cNvSpPr>
            <a:spLocks noChangeArrowheads="1"/>
          </p:cNvSpPr>
          <p:nvPr/>
        </p:nvSpPr>
        <p:spPr bwMode="auto">
          <a:xfrm>
            <a:off x="2860675" y="1355725"/>
            <a:ext cx="476250" cy="3609975"/>
          </a:xfrm>
          <a:prstGeom prst="roundRect">
            <a:avLst>
              <a:gd name="adj" fmla="val 38667"/>
            </a:avLst>
          </a:prstGeom>
          <a:noFill/>
          <a:ln w="28575">
            <a:solidFill>
              <a:srgbClr val="FF636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8" name="AutoShape 36"/>
          <p:cNvSpPr>
            <a:spLocks noChangeArrowheads="1"/>
          </p:cNvSpPr>
          <p:nvPr/>
        </p:nvSpPr>
        <p:spPr bwMode="auto">
          <a:xfrm>
            <a:off x="3667125" y="2438400"/>
            <a:ext cx="476250" cy="3486150"/>
          </a:xfrm>
          <a:prstGeom prst="roundRect">
            <a:avLst>
              <a:gd name="adj" fmla="val 38667"/>
            </a:avLst>
          </a:prstGeom>
          <a:noFill/>
          <a:ln w="28575">
            <a:solidFill>
              <a:srgbClr val="66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9" name="Line 40"/>
          <p:cNvSpPr>
            <a:spLocks noChangeShapeType="1"/>
          </p:cNvSpPr>
          <p:nvPr/>
        </p:nvSpPr>
        <p:spPr bwMode="auto">
          <a:xfrm>
            <a:off x="971550" y="3714750"/>
            <a:ext cx="2667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0" name="Line 41"/>
          <p:cNvSpPr>
            <a:spLocks noChangeShapeType="1"/>
          </p:cNvSpPr>
          <p:nvPr/>
        </p:nvSpPr>
        <p:spPr bwMode="auto">
          <a:xfrm>
            <a:off x="2559050" y="5311775"/>
            <a:ext cx="10668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1" name="Line 42"/>
          <p:cNvSpPr>
            <a:spLocks noChangeShapeType="1"/>
          </p:cNvSpPr>
          <p:nvPr/>
        </p:nvSpPr>
        <p:spPr bwMode="auto">
          <a:xfrm>
            <a:off x="3365500" y="3108325"/>
            <a:ext cx="2667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2" name="Line 43"/>
          <p:cNvSpPr>
            <a:spLocks noChangeShapeType="1"/>
          </p:cNvSpPr>
          <p:nvPr/>
        </p:nvSpPr>
        <p:spPr bwMode="auto">
          <a:xfrm>
            <a:off x="2562225" y="2790825"/>
            <a:ext cx="2667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3" name="Line 44"/>
          <p:cNvSpPr>
            <a:spLocks noChangeShapeType="1"/>
          </p:cNvSpPr>
          <p:nvPr/>
        </p:nvSpPr>
        <p:spPr bwMode="auto">
          <a:xfrm>
            <a:off x="1749425" y="4806950"/>
            <a:ext cx="2667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4" name="Line 45"/>
          <p:cNvSpPr>
            <a:spLocks noChangeShapeType="1"/>
          </p:cNvSpPr>
          <p:nvPr/>
        </p:nvSpPr>
        <p:spPr bwMode="auto">
          <a:xfrm>
            <a:off x="1755775" y="2794000"/>
            <a:ext cx="2667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5" name="AutoShape 46"/>
          <p:cNvSpPr>
            <a:spLocks noChangeArrowheads="1"/>
          </p:cNvSpPr>
          <p:nvPr/>
        </p:nvSpPr>
        <p:spPr bwMode="auto">
          <a:xfrm rot="3463461">
            <a:off x="4362451" y="2581275"/>
            <a:ext cx="304800" cy="428625"/>
          </a:xfrm>
          <a:prstGeom prst="triangle">
            <a:avLst>
              <a:gd name="adj" fmla="val 50000"/>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36" name="AutoShape 47"/>
          <p:cNvSpPr>
            <a:spLocks noChangeArrowheads="1"/>
          </p:cNvSpPr>
          <p:nvPr/>
        </p:nvSpPr>
        <p:spPr bwMode="auto">
          <a:xfrm rot="5400000">
            <a:off x="4349751" y="4044950"/>
            <a:ext cx="304800" cy="428625"/>
          </a:xfrm>
          <a:prstGeom prst="triangle">
            <a:avLst>
              <a:gd name="adj" fmla="val 50000"/>
            </a:avLst>
          </a:prstGeom>
          <a:solidFill>
            <a:srgbClr val="33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37" name="AutoShape 48"/>
          <p:cNvSpPr>
            <a:spLocks noChangeArrowheads="1"/>
          </p:cNvSpPr>
          <p:nvPr/>
        </p:nvSpPr>
        <p:spPr bwMode="auto">
          <a:xfrm rot="6936613">
            <a:off x="4365626" y="5394325"/>
            <a:ext cx="304800" cy="428625"/>
          </a:xfrm>
          <a:prstGeom prst="triangle">
            <a:avLst>
              <a:gd name="adj" fmla="val 50000"/>
            </a:avLst>
          </a:prstGeom>
          <a:solidFill>
            <a:srgbClr val="FF7C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p:cNvSpPr>
            <a:spLocks noChangeArrowheads="1"/>
          </p:cNvSpPr>
          <p:nvPr/>
        </p:nvSpPr>
        <p:spPr bwMode="auto">
          <a:xfrm>
            <a:off x="5178425" y="4843463"/>
            <a:ext cx="3562350" cy="1603375"/>
          </a:xfrm>
          <a:prstGeom prst="roundRect">
            <a:avLst>
              <a:gd name="adj" fmla="val 10889"/>
            </a:avLst>
          </a:prstGeom>
          <a:noFill/>
          <a:ln w="38100">
            <a:solidFill>
              <a:srgbClr val="33333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26627" name="Rectangle 2"/>
          <p:cNvSpPr>
            <a:spLocks noChangeArrowheads="1"/>
          </p:cNvSpPr>
          <p:nvPr/>
        </p:nvSpPr>
        <p:spPr bwMode="auto">
          <a:xfrm>
            <a:off x="6805613" y="3644900"/>
            <a:ext cx="20891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eaLnBrk="1" hangingPunct="1"/>
            <a:endParaRPr lang="ja-JP" altLang="en-US" sz="1800"/>
          </a:p>
        </p:txBody>
      </p:sp>
      <p:sp>
        <p:nvSpPr>
          <p:cNvPr id="26628" name="Rectangle 3"/>
          <p:cNvSpPr>
            <a:spLocks noChangeArrowheads="1"/>
          </p:cNvSpPr>
          <p:nvPr/>
        </p:nvSpPr>
        <p:spPr bwMode="auto">
          <a:xfrm>
            <a:off x="323850" y="3644900"/>
            <a:ext cx="1871663"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eaLnBrk="1" hangingPunct="1"/>
            <a:endParaRPr lang="ja-JP" altLang="en-US" sz="1800"/>
          </a:p>
        </p:txBody>
      </p:sp>
      <p:sp>
        <p:nvSpPr>
          <p:cNvPr id="26629" name="Rectangle 6"/>
          <p:cNvSpPr>
            <a:spLocks noGrp="1" noChangeArrowheads="1"/>
          </p:cNvSpPr>
          <p:nvPr>
            <p:ph type="title" idx="4294967295"/>
          </p:nvPr>
        </p:nvSpPr>
        <p:spPr>
          <a:xfrm>
            <a:off x="1352550" y="257798"/>
            <a:ext cx="6388100" cy="609600"/>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要介護認定の仕組み</a:t>
            </a:r>
          </a:p>
        </p:txBody>
      </p:sp>
      <p:sp>
        <p:nvSpPr>
          <p:cNvPr id="26630" name="Rectangle 6"/>
          <p:cNvSpPr>
            <a:spLocks noChangeArrowheads="1"/>
          </p:cNvSpPr>
          <p:nvPr/>
        </p:nvSpPr>
        <p:spPr bwMode="auto">
          <a:xfrm>
            <a:off x="1314450" y="1130300"/>
            <a:ext cx="6388100"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ja-JP" altLang="en-US" sz="2200" b="1">
                <a:solidFill>
                  <a:schemeClr val="bg2"/>
                </a:solidFill>
                <a:latin typeface="Meiryo UI" pitchFamily="50" charset="-128"/>
                <a:ea typeface="Meiryo UI" pitchFamily="50" charset="-128"/>
                <a:cs typeface="Meiryo UI" pitchFamily="50" charset="-128"/>
              </a:rPr>
              <a:t>認知症がある場合の審査判定に関する部分</a:t>
            </a:r>
          </a:p>
        </p:txBody>
      </p:sp>
      <p:sp>
        <p:nvSpPr>
          <p:cNvPr id="26631" name="Rectangle 6"/>
          <p:cNvSpPr>
            <a:spLocks noChangeArrowheads="1"/>
          </p:cNvSpPr>
          <p:nvPr/>
        </p:nvSpPr>
        <p:spPr bwMode="auto">
          <a:xfrm>
            <a:off x="1073944" y="1604963"/>
            <a:ext cx="7781131"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ja-JP" altLang="en-US" sz="2200" b="1" dirty="0">
                <a:solidFill>
                  <a:srgbClr val="609000"/>
                </a:solidFill>
                <a:latin typeface="Meiryo UI" pitchFamily="50" charset="-128"/>
                <a:ea typeface="Meiryo UI" pitchFamily="50" charset="-128"/>
                <a:cs typeface="Meiryo UI" pitchFamily="50" charset="-128"/>
              </a:rPr>
              <a:t>一次判定で「要支援２」または「要介護１」と判定</a:t>
            </a:r>
            <a:r>
              <a:rPr lang="ja-JP" altLang="en-US" sz="2200" b="1" dirty="0" smtClean="0">
                <a:solidFill>
                  <a:srgbClr val="609000"/>
                </a:solidFill>
                <a:latin typeface="Meiryo UI" pitchFamily="50" charset="-128"/>
                <a:ea typeface="Meiryo UI" pitchFamily="50" charset="-128"/>
                <a:cs typeface="Meiryo UI" pitchFamily="50" charset="-128"/>
              </a:rPr>
              <a:t>された</a:t>
            </a:r>
            <a:endParaRPr lang="en-US" altLang="ja-JP" sz="2200" b="1" dirty="0" smtClean="0">
              <a:solidFill>
                <a:srgbClr val="609000"/>
              </a:solidFill>
              <a:latin typeface="Meiryo UI" pitchFamily="50" charset="-128"/>
              <a:ea typeface="Meiryo UI" pitchFamily="50" charset="-128"/>
              <a:cs typeface="Meiryo UI" pitchFamily="50" charset="-128"/>
            </a:endParaRPr>
          </a:p>
          <a:p>
            <a:pPr eaLnBrk="1" hangingPunct="1"/>
            <a:r>
              <a:rPr lang="ja-JP" altLang="en-US" sz="2200" b="1" dirty="0" smtClean="0">
                <a:solidFill>
                  <a:srgbClr val="609000"/>
                </a:solidFill>
                <a:latin typeface="Meiryo UI" pitchFamily="50" charset="-128"/>
                <a:ea typeface="Meiryo UI" pitchFamily="50" charset="-128"/>
                <a:cs typeface="Meiryo UI" pitchFamily="50" charset="-128"/>
              </a:rPr>
              <a:t>ケースの審査</a:t>
            </a:r>
            <a:r>
              <a:rPr lang="ja-JP" altLang="en-US" sz="2200" b="1" dirty="0">
                <a:solidFill>
                  <a:srgbClr val="609000"/>
                </a:solidFill>
                <a:latin typeface="Meiryo UI" pitchFamily="50" charset="-128"/>
                <a:ea typeface="Meiryo UI" pitchFamily="50" charset="-128"/>
                <a:cs typeface="Meiryo UI" pitchFamily="50" charset="-128"/>
              </a:rPr>
              <a:t>判定の流れ</a:t>
            </a:r>
          </a:p>
        </p:txBody>
      </p:sp>
      <p:sp>
        <p:nvSpPr>
          <p:cNvPr id="26632" name="Rectangle 6"/>
          <p:cNvSpPr>
            <a:spLocks noChangeArrowheads="1"/>
          </p:cNvSpPr>
          <p:nvPr/>
        </p:nvSpPr>
        <p:spPr bwMode="auto">
          <a:xfrm>
            <a:off x="269875" y="2540137"/>
            <a:ext cx="3900488"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spcBef>
                <a:spcPct val="20000"/>
              </a:spcBef>
            </a:pPr>
            <a:r>
              <a:rPr lang="ja-JP" altLang="en-US" sz="1900" b="1" dirty="0">
                <a:latin typeface="Meiryo UI" pitchFamily="50" charset="-128"/>
                <a:ea typeface="Meiryo UI" pitchFamily="50" charset="-128"/>
                <a:cs typeface="Meiryo UI" pitchFamily="50" charset="-128"/>
              </a:rPr>
              <a:t>予防給付利用の理解可能</a:t>
            </a:r>
            <a:br>
              <a:rPr lang="ja-JP" altLang="en-US" sz="1900" b="1" dirty="0">
                <a:latin typeface="Meiryo UI" pitchFamily="50" charset="-128"/>
                <a:ea typeface="Meiryo UI" pitchFamily="50" charset="-128"/>
                <a:cs typeface="Meiryo UI" pitchFamily="50" charset="-128"/>
              </a:rPr>
            </a:br>
            <a:r>
              <a:rPr lang="ja-JP" altLang="en-US" sz="1900" b="1" dirty="0">
                <a:latin typeface="Meiryo UI" pitchFamily="50" charset="-128"/>
                <a:ea typeface="Meiryo UI" pitchFamily="50" charset="-128"/>
                <a:cs typeface="Meiryo UI" pitchFamily="50" charset="-128"/>
              </a:rPr>
              <a:t>認知症自立度：“自立”または“</a:t>
            </a:r>
            <a:r>
              <a:rPr lang="en-US" altLang="ja-JP" sz="1900" b="1" dirty="0">
                <a:latin typeface="Meiryo UI" pitchFamily="50" charset="-128"/>
                <a:ea typeface="Meiryo UI" pitchFamily="50" charset="-128"/>
                <a:cs typeface="Meiryo UI" pitchFamily="50" charset="-128"/>
              </a:rPr>
              <a:t>Ⅰ”</a:t>
            </a:r>
          </a:p>
        </p:txBody>
      </p:sp>
      <p:sp>
        <p:nvSpPr>
          <p:cNvPr id="26633" name="Rectangle 6"/>
          <p:cNvSpPr>
            <a:spLocks noChangeArrowheads="1"/>
          </p:cNvSpPr>
          <p:nvPr/>
        </p:nvSpPr>
        <p:spPr bwMode="auto">
          <a:xfrm>
            <a:off x="4689475" y="2541725"/>
            <a:ext cx="4162425"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spcBef>
                <a:spcPct val="20000"/>
              </a:spcBef>
            </a:pPr>
            <a:r>
              <a:rPr lang="ja-JP" altLang="en-US" sz="1900" b="1">
                <a:latin typeface="Meiryo UI" pitchFamily="50" charset="-128"/>
                <a:ea typeface="Meiryo UI" pitchFamily="50" charset="-128"/>
                <a:cs typeface="Meiryo UI" pitchFamily="50" charset="-128"/>
              </a:rPr>
              <a:t>予防給付利用の</a:t>
            </a:r>
            <a:r>
              <a:rPr lang="ja-JP" altLang="en-US" sz="1900" b="1">
                <a:solidFill>
                  <a:srgbClr val="609000"/>
                </a:solidFill>
                <a:latin typeface="Meiryo UI" pitchFamily="50" charset="-128"/>
                <a:ea typeface="Meiryo UI" pitchFamily="50" charset="-128"/>
                <a:cs typeface="Meiryo UI" pitchFamily="50" charset="-128"/>
              </a:rPr>
              <a:t>理解困難</a:t>
            </a:r>
            <a:r>
              <a:rPr lang="ja-JP" altLang="en-US" sz="1900" b="1">
                <a:solidFill>
                  <a:srgbClr val="CC3399"/>
                </a:solidFill>
                <a:latin typeface="Meiryo UI" pitchFamily="50" charset="-128"/>
                <a:ea typeface="Meiryo UI" pitchFamily="50" charset="-128"/>
                <a:cs typeface="Meiryo UI" pitchFamily="50" charset="-128"/>
              </a:rPr>
              <a:t/>
            </a:r>
            <a:br>
              <a:rPr lang="ja-JP" altLang="en-US" sz="1900" b="1">
                <a:solidFill>
                  <a:srgbClr val="CC3399"/>
                </a:solidFill>
                <a:latin typeface="Meiryo UI" pitchFamily="50" charset="-128"/>
                <a:ea typeface="Meiryo UI" pitchFamily="50" charset="-128"/>
                <a:cs typeface="Meiryo UI" pitchFamily="50" charset="-128"/>
              </a:rPr>
            </a:br>
            <a:r>
              <a:rPr lang="ja-JP" altLang="en-US" sz="1900" b="1">
                <a:latin typeface="Meiryo UI" pitchFamily="50" charset="-128"/>
                <a:ea typeface="Meiryo UI" pitchFamily="50" charset="-128"/>
                <a:cs typeface="Meiryo UI" pitchFamily="50" charset="-128"/>
              </a:rPr>
              <a:t>認知症自立度：</a:t>
            </a:r>
            <a:r>
              <a:rPr lang="ja-JP" altLang="en-US" sz="1900" b="1">
                <a:solidFill>
                  <a:srgbClr val="609000"/>
                </a:solidFill>
                <a:latin typeface="Meiryo UI" pitchFamily="50" charset="-128"/>
                <a:ea typeface="Meiryo UI" pitchFamily="50" charset="-128"/>
                <a:cs typeface="Meiryo UI" pitchFamily="50" charset="-128"/>
              </a:rPr>
              <a:t>“</a:t>
            </a:r>
            <a:r>
              <a:rPr lang="en-US" altLang="ja-JP" sz="1900" b="1">
                <a:solidFill>
                  <a:srgbClr val="609000"/>
                </a:solidFill>
                <a:latin typeface="Meiryo UI" pitchFamily="50" charset="-128"/>
                <a:ea typeface="Meiryo UI" pitchFamily="50" charset="-128"/>
                <a:cs typeface="Meiryo UI" pitchFamily="50" charset="-128"/>
              </a:rPr>
              <a:t>Ⅱ</a:t>
            </a:r>
            <a:r>
              <a:rPr lang="ja-JP" altLang="en-US" sz="1900" b="1">
                <a:solidFill>
                  <a:srgbClr val="609000"/>
                </a:solidFill>
                <a:latin typeface="Meiryo UI" pitchFamily="50" charset="-128"/>
                <a:ea typeface="Meiryo UI" pitchFamily="50" charset="-128"/>
                <a:cs typeface="Meiryo UI" pitchFamily="50" charset="-128"/>
              </a:rPr>
              <a:t>以上”または“Ｍ”</a:t>
            </a:r>
          </a:p>
        </p:txBody>
      </p:sp>
      <p:sp>
        <p:nvSpPr>
          <p:cNvPr id="26634" name="Line 12"/>
          <p:cNvSpPr>
            <a:spLocks noChangeShapeType="1"/>
          </p:cNvSpPr>
          <p:nvPr/>
        </p:nvSpPr>
        <p:spPr bwMode="auto">
          <a:xfrm>
            <a:off x="4511675" y="2782888"/>
            <a:ext cx="0" cy="665162"/>
          </a:xfrm>
          <a:prstGeom prst="line">
            <a:avLst/>
          </a:prstGeom>
          <a:noFill/>
          <a:ln w="76200">
            <a:solidFill>
              <a:srgbClr val="4D4D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635" name="Line 13"/>
          <p:cNvSpPr>
            <a:spLocks noChangeShapeType="1"/>
          </p:cNvSpPr>
          <p:nvPr/>
        </p:nvSpPr>
        <p:spPr bwMode="auto">
          <a:xfrm flipH="1">
            <a:off x="2508250" y="3427413"/>
            <a:ext cx="4203700" cy="0"/>
          </a:xfrm>
          <a:prstGeom prst="line">
            <a:avLst/>
          </a:prstGeom>
          <a:noFill/>
          <a:ln w="76200">
            <a:solidFill>
              <a:srgbClr val="4D4D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636" name="Line 14"/>
          <p:cNvSpPr>
            <a:spLocks noChangeShapeType="1"/>
          </p:cNvSpPr>
          <p:nvPr/>
        </p:nvSpPr>
        <p:spPr bwMode="auto">
          <a:xfrm>
            <a:off x="6677025" y="3397250"/>
            <a:ext cx="0" cy="284163"/>
          </a:xfrm>
          <a:prstGeom prst="line">
            <a:avLst/>
          </a:prstGeom>
          <a:noFill/>
          <a:ln w="76200">
            <a:solidFill>
              <a:srgbClr val="4D4D4D"/>
            </a:solidFill>
            <a:round/>
            <a:headEnd/>
            <a:tailEnd type="triangl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637" name="AutoShape 15"/>
          <p:cNvSpPr>
            <a:spLocks noChangeArrowheads="1"/>
          </p:cNvSpPr>
          <p:nvPr/>
        </p:nvSpPr>
        <p:spPr bwMode="auto">
          <a:xfrm>
            <a:off x="5738813" y="3687763"/>
            <a:ext cx="1806575" cy="879475"/>
          </a:xfrm>
          <a:prstGeom prst="roundRect">
            <a:avLst>
              <a:gd name="adj" fmla="val 16667"/>
            </a:avLst>
          </a:prstGeom>
          <a:solidFill>
            <a:srgbClr val="609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26638" name="Rectangle 6"/>
          <p:cNvSpPr>
            <a:spLocks noChangeArrowheads="1"/>
          </p:cNvSpPr>
          <p:nvPr/>
        </p:nvSpPr>
        <p:spPr bwMode="auto">
          <a:xfrm>
            <a:off x="528638" y="3813175"/>
            <a:ext cx="4119562" cy="101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ja-JP" altLang="en-US" sz="1800" b="1">
                <a:latin typeface="Meiryo UI" pitchFamily="50" charset="-128"/>
                <a:ea typeface="Meiryo UI" pitchFamily="50" charset="-128"/>
                <a:cs typeface="Meiryo UI" pitchFamily="50" charset="-128"/>
              </a:rPr>
              <a:t>概ね６ヵ月以内に心身の状態が悪化し</a:t>
            </a:r>
            <a:br>
              <a:rPr lang="ja-JP" altLang="en-US" sz="1800" b="1">
                <a:latin typeface="Meiryo UI" pitchFamily="50" charset="-128"/>
                <a:ea typeface="Meiryo UI" pitchFamily="50" charset="-128"/>
                <a:cs typeface="Meiryo UI" pitchFamily="50" charset="-128"/>
              </a:rPr>
            </a:br>
            <a:r>
              <a:rPr lang="ja-JP" altLang="en-US" sz="1800" b="1">
                <a:latin typeface="Meiryo UI" pitchFamily="50" charset="-128"/>
                <a:ea typeface="Meiryo UI" pitchFamily="50" charset="-128"/>
                <a:cs typeface="Meiryo UI" pitchFamily="50" charset="-128"/>
              </a:rPr>
              <a:t>介護の手間が増大することによる</a:t>
            </a:r>
            <a:br>
              <a:rPr lang="ja-JP" altLang="en-US" sz="1800" b="1">
                <a:latin typeface="Meiryo UI" pitchFamily="50" charset="-128"/>
                <a:ea typeface="Meiryo UI" pitchFamily="50" charset="-128"/>
                <a:cs typeface="Meiryo UI" pitchFamily="50" charset="-128"/>
              </a:rPr>
            </a:br>
            <a:r>
              <a:rPr lang="ja-JP" altLang="en-US" sz="1800" b="1">
                <a:latin typeface="Meiryo UI" pitchFamily="50" charset="-128"/>
                <a:ea typeface="Meiryo UI" pitchFamily="50" charset="-128"/>
                <a:cs typeface="Meiryo UI" pitchFamily="50" charset="-128"/>
              </a:rPr>
              <a:t>要介護度の再検討の必要があるか</a:t>
            </a:r>
          </a:p>
        </p:txBody>
      </p:sp>
      <p:sp>
        <p:nvSpPr>
          <p:cNvPr id="26639" name="AutoShape 18"/>
          <p:cNvSpPr>
            <a:spLocks noChangeArrowheads="1"/>
          </p:cNvSpPr>
          <p:nvPr/>
        </p:nvSpPr>
        <p:spPr bwMode="auto">
          <a:xfrm>
            <a:off x="495300" y="3719513"/>
            <a:ext cx="4202113" cy="1057275"/>
          </a:xfrm>
          <a:prstGeom prst="roundRect">
            <a:avLst>
              <a:gd name="adj" fmla="val 16667"/>
            </a:avLst>
          </a:prstGeom>
          <a:noFill/>
          <a:ln w="50800">
            <a:solidFill>
              <a:srgbClr val="3366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26640" name="Line 19"/>
          <p:cNvSpPr>
            <a:spLocks noChangeShapeType="1"/>
          </p:cNvSpPr>
          <p:nvPr/>
        </p:nvSpPr>
        <p:spPr bwMode="auto">
          <a:xfrm>
            <a:off x="2519363" y="4765675"/>
            <a:ext cx="0" cy="236538"/>
          </a:xfrm>
          <a:prstGeom prst="line">
            <a:avLst/>
          </a:prstGeom>
          <a:noFill/>
          <a:ln w="76200">
            <a:solidFill>
              <a:srgbClr val="4D4D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641" name="Line 20"/>
          <p:cNvSpPr>
            <a:spLocks noChangeShapeType="1"/>
          </p:cNvSpPr>
          <p:nvPr/>
        </p:nvSpPr>
        <p:spPr bwMode="auto">
          <a:xfrm flipH="1">
            <a:off x="1597025" y="5010150"/>
            <a:ext cx="1958975" cy="0"/>
          </a:xfrm>
          <a:prstGeom prst="line">
            <a:avLst/>
          </a:prstGeom>
          <a:noFill/>
          <a:ln w="76200">
            <a:solidFill>
              <a:srgbClr val="4D4D4D"/>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642" name="Rectangle 6"/>
          <p:cNvSpPr>
            <a:spLocks noChangeArrowheads="1"/>
          </p:cNvSpPr>
          <p:nvPr/>
        </p:nvSpPr>
        <p:spPr bwMode="auto">
          <a:xfrm>
            <a:off x="560389" y="4841875"/>
            <a:ext cx="408781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spcBef>
                <a:spcPct val="20000"/>
              </a:spcBef>
            </a:pPr>
            <a:r>
              <a:rPr lang="ja-JP" altLang="en-US" sz="2000" b="1" dirty="0">
                <a:latin typeface="Meiryo UI" pitchFamily="50" charset="-128"/>
                <a:ea typeface="Meiryo UI" pitchFamily="50" charset="-128"/>
                <a:cs typeface="Meiryo UI" pitchFamily="50" charset="-128"/>
              </a:rPr>
              <a:t>ない</a:t>
            </a:r>
            <a:r>
              <a:rPr lang="ja-JP" altLang="en-US" sz="2000" b="1" dirty="0">
                <a:solidFill>
                  <a:srgbClr val="CC3399"/>
                </a:solidFill>
                <a:latin typeface="Meiryo UI" pitchFamily="50" charset="-128"/>
                <a:ea typeface="Meiryo UI" pitchFamily="50" charset="-128"/>
                <a:cs typeface="Meiryo UI" pitchFamily="50" charset="-128"/>
              </a:rPr>
              <a:t>　　</a:t>
            </a:r>
            <a:r>
              <a:rPr lang="ja-JP" altLang="en-US" sz="2000" b="1" dirty="0" smtClean="0">
                <a:solidFill>
                  <a:srgbClr val="CC3399"/>
                </a:solidFill>
                <a:latin typeface="Meiryo UI" pitchFamily="50" charset="-128"/>
                <a:ea typeface="Meiryo UI" pitchFamily="50" charset="-128"/>
                <a:cs typeface="Meiryo UI" pitchFamily="50" charset="-128"/>
              </a:rPr>
              <a:t>          </a:t>
            </a:r>
            <a:r>
              <a:rPr lang="ja-JP" altLang="en-US" sz="2000" b="1" dirty="0">
                <a:solidFill>
                  <a:srgbClr val="CC3399"/>
                </a:solidFill>
                <a:latin typeface="Meiryo UI" pitchFamily="50" charset="-128"/>
                <a:ea typeface="Meiryo UI" pitchFamily="50" charset="-128"/>
                <a:cs typeface="Meiryo UI" pitchFamily="50" charset="-128"/>
              </a:rPr>
              <a:t>　　　　　　　　　ある</a:t>
            </a:r>
            <a:endParaRPr lang="ja-JP" altLang="en-US" sz="2000" b="1" dirty="0">
              <a:solidFill>
                <a:srgbClr val="336600"/>
              </a:solidFill>
              <a:latin typeface="Meiryo UI" pitchFamily="50" charset="-128"/>
              <a:ea typeface="Meiryo UI" pitchFamily="50" charset="-128"/>
              <a:cs typeface="Meiryo UI" pitchFamily="50" charset="-128"/>
            </a:endParaRPr>
          </a:p>
        </p:txBody>
      </p:sp>
      <p:sp>
        <p:nvSpPr>
          <p:cNvPr id="26643" name="AutoShape 22"/>
          <p:cNvSpPr>
            <a:spLocks noChangeArrowheads="1"/>
          </p:cNvSpPr>
          <p:nvPr/>
        </p:nvSpPr>
        <p:spPr bwMode="auto">
          <a:xfrm>
            <a:off x="2698750" y="5302250"/>
            <a:ext cx="1806575" cy="879475"/>
          </a:xfrm>
          <a:prstGeom prst="roundRect">
            <a:avLst>
              <a:gd name="adj" fmla="val 16667"/>
            </a:avLst>
          </a:prstGeom>
          <a:solidFill>
            <a:srgbClr val="609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26644" name="テキスト ボックス 47"/>
          <p:cNvSpPr txBox="1">
            <a:spLocks noChangeArrowheads="1"/>
          </p:cNvSpPr>
          <p:nvPr/>
        </p:nvSpPr>
        <p:spPr bwMode="auto">
          <a:xfrm>
            <a:off x="2808424" y="5399088"/>
            <a:ext cx="1552303" cy="745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45" tIns="41422" rIns="82845" bIns="4142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500" b="1">
                <a:solidFill>
                  <a:schemeClr val="bg1"/>
                </a:solidFill>
                <a:latin typeface="Meiryo UI" pitchFamily="50" charset="-128"/>
                <a:ea typeface="Meiryo UI" pitchFamily="50" charset="-128"/>
                <a:cs typeface="Meiryo UI" pitchFamily="50" charset="-128"/>
              </a:rPr>
              <a:t>要介護１</a:t>
            </a:r>
          </a:p>
          <a:p>
            <a:pPr algn="ctr" eaLnBrk="1" hangingPunct="1"/>
            <a:r>
              <a:rPr lang="ja-JP" altLang="en-US" sz="1800" b="1">
                <a:solidFill>
                  <a:schemeClr val="bg1"/>
                </a:solidFill>
                <a:latin typeface="Meiryo UI" pitchFamily="50" charset="-128"/>
                <a:ea typeface="Meiryo UI" pitchFamily="50" charset="-128"/>
                <a:cs typeface="Meiryo UI" pitchFamily="50" charset="-128"/>
              </a:rPr>
              <a:t>（介護給付）</a:t>
            </a:r>
          </a:p>
        </p:txBody>
      </p:sp>
      <p:sp>
        <p:nvSpPr>
          <p:cNvPr id="26645" name="Line 24"/>
          <p:cNvSpPr>
            <a:spLocks noChangeShapeType="1"/>
          </p:cNvSpPr>
          <p:nvPr/>
        </p:nvSpPr>
        <p:spPr bwMode="auto">
          <a:xfrm>
            <a:off x="1641889" y="4991100"/>
            <a:ext cx="0" cy="284163"/>
          </a:xfrm>
          <a:prstGeom prst="line">
            <a:avLst/>
          </a:prstGeom>
          <a:noFill/>
          <a:ln w="76200">
            <a:solidFill>
              <a:srgbClr val="4D4D4D"/>
            </a:solidFill>
            <a:round/>
            <a:headEnd/>
            <a:tailEnd type="triangl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646" name="Line 25"/>
          <p:cNvSpPr>
            <a:spLocks noChangeShapeType="1"/>
          </p:cNvSpPr>
          <p:nvPr/>
        </p:nvSpPr>
        <p:spPr bwMode="auto">
          <a:xfrm>
            <a:off x="3529772" y="4981575"/>
            <a:ext cx="0" cy="284163"/>
          </a:xfrm>
          <a:prstGeom prst="line">
            <a:avLst/>
          </a:prstGeom>
          <a:noFill/>
          <a:ln w="76200">
            <a:solidFill>
              <a:srgbClr val="4D4D4D"/>
            </a:solidFill>
            <a:round/>
            <a:headEnd/>
            <a:tailEnd type="triangl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647" name="Line 26"/>
          <p:cNvSpPr>
            <a:spLocks noChangeShapeType="1"/>
          </p:cNvSpPr>
          <p:nvPr/>
        </p:nvSpPr>
        <p:spPr bwMode="auto">
          <a:xfrm>
            <a:off x="2525713" y="3392488"/>
            <a:ext cx="0" cy="284162"/>
          </a:xfrm>
          <a:prstGeom prst="line">
            <a:avLst/>
          </a:prstGeom>
          <a:noFill/>
          <a:ln w="76200">
            <a:solidFill>
              <a:srgbClr val="4D4D4D"/>
            </a:solidFill>
            <a:round/>
            <a:headEnd/>
            <a:tailEnd type="triangle"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648" name="AutoShape 27"/>
          <p:cNvSpPr>
            <a:spLocks noChangeArrowheads="1"/>
          </p:cNvSpPr>
          <p:nvPr/>
        </p:nvSpPr>
        <p:spPr bwMode="auto">
          <a:xfrm>
            <a:off x="658813" y="5316538"/>
            <a:ext cx="1806575" cy="879475"/>
          </a:xfrm>
          <a:prstGeom prst="roundRect">
            <a:avLst>
              <a:gd name="adj" fmla="val 16667"/>
            </a:avLst>
          </a:prstGeom>
          <a:solidFill>
            <a:srgbClr val="FFCC6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26649" name="テキスト ボックス 47"/>
          <p:cNvSpPr txBox="1">
            <a:spLocks noChangeArrowheads="1"/>
          </p:cNvSpPr>
          <p:nvPr/>
        </p:nvSpPr>
        <p:spPr bwMode="auto">
          <a:xfrm>
            <a:off x="795474" y="5418138"/>
            <a:ext cx="1552303" cy="745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45" tIns="41422" rIns="82845" bIns="4142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500" b="1" dirty="0">
                <a:latin typeface="Meiryo UI" pitchFamily="50" charset="-128"/>
                <a:ea typeface="Meiryo UI" pitchFamily="50" charset="-128"/>
                <a:cs typeface="Meiryo UI" pitchFamily="50" charset="-128"/>
              </a:rPr>
              <a:t>要支援２</a:t>
            </a:r>
          </a:p>
          <a:p>
            <a:pPr algn="ctr" eaLnBrk="1" hangingPunct="1"/>
            <a:r>
              <a:rPr lang="ja-JP" altLang="en-US" sz="1800" b="1" dirty="0">
                <a:latin typeface="Meiryo UI" pitchFamily="50" charset="-128"/>
                <a:ea typeface="Meiryo UI" pitchFamily="50" charset="-128"/>
                <a:cs typeface="Meiryo UI" pitchFamily="50" charset="-128"/>
              </a:rPr>
              <a:t>（予防給付）</a:t>
            </a:r>
          </a:p>
        </p:txBody>
      </p:sp>
      <p:sp>
        <p:nvSpPr>
          <p:cNvPr id="26650" name="AutoShape 29"/>
          <p:cNvSpPr>
            <a:spLocks noChangeArrowheads="1"/>
          </p:cNvSpPr>
          <p:nvPr/>
        </p:nvSpPr>
        <p:spPr bwMode="auto">
          <a:xfrm>
            <a:off x="5159375" y="4722813"/>
            <a:ext cx="3598863" cy="428625"/>
          </a:xfrm>
          <a:prstGeom prst="roundRect">
            <a:avLst>
              <a:gd name="adj" fmla="val 27778"/>
            </a:avLst>
          </a:prstGeom>
          <a:solidFill>
            <a:srgbClr val="609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26651" name="テキスト ボックス 47"/>
          <p:cNvSpPr txBox="1">
            <a:spLocks noChangeArrowheads="1"/>
          </p:cNvSpPr>
          <p:nvPr/>
        </p:nvSpPr>
        <p:spPr bwMode="auto">
          <a:xfrm>
            <a:off x="5529263" y="4765675"/>
            <a:ext cx="2946915" cy="391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45" tIns="41422" rIns="82845" bIns="4142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000" b="1">
                <a:solidFill>
                  <a:schemeClr val="bg1"/>
                </a:solidFill>
                <a:latin typeface="Meiryo UI" pitchFamily="50" charset="-128"/>
                <a:ea typeface="Meiryo UI" pitchFamily="50" charset="-128"/>
                <a:cs typeface="Meiryo UI" pitchFamily="50" charset="-128"/>
              </a:rPr>
              <a:t>認知症は介護給付が原則</a:t>
            </a:r>
          </a:p>
        </p:txBody>
      </p:sp>
      <p:sp>
        <p:nvSpPr>
          <p:cNvPr id="26652" name="Rectangle 6"/>
          <p:cNvSpPr>
            <a:spLocks noChangeArrowheads="1"/>
          </p:cNvSpPr>
          <p:nvPr/>
        </p:nvSpPr>
        <p:spPr bwMode="auto">
          <a:xfrm>
            <a:off x="5436703" y="5275263"/>
            <a:ext cx="3519971"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ja-JP" altLang="en-US" sz="1600" b="1">
                <a:solidFill>
                  <a:srgbClr val="CC3399"/>
                </a:solidFill>
                <a:latin typeface="Meiryo UI" pitchFamily="50" charset="-128"/>
                <a:ea typeface="Meiryo UI" pitchFamily="50" charset="-128"/>
                <a:cs typeface="Meiryo UI" pitchFamily="50" charset="-128"/>
              </a:rPr>
              <a:t>「要支援２」</a:t>
            </a:r>
            <a:r>
              <a:rPr lang="ja-JP" altLang="en-US" sz="1600" b="1">
                <a:latin typeface="Meiryo UI" pitchFamily="50" charset="-128"/>
                <a:ea typeface="Meiryo UI" pitchFamily="50" charset="-128"/>
                <a:cs typeface="Meiryo UI" pitchFamily="50" charset="-128"/>
              </a:rPr>
              <a:t>または</a:t>
            </a:r>
            <a:r>
              <a:rPr lang="ja-JP" altLang="en-US" sz="1600" b="1">
                <a:solidFill>
                  <a:srgbClr val="CC3399"/>
                </a:solidFill>
                <a:latin typeface="Meiryo UI" pitchFamily="50" charset="-128"/>
                <a:ea typeface="Meiryo UI" pitchFamily="50" charset="-128"/>
                <a:cs typeface="Meiryo UI" pitchFamily="50" charset="-128"/>
              </a:rPr>
              <a:t>「要介護１」</a:t>
            </a:r>
            <a:r>
              <a:rPr lang="ja-JP" altLang="en-US" sz="1600" b="1">
                <a:latin typeface="Meiryo UI" pitchFamily="50" charset="-128"/>
                <a:ea typeface="Meiryo UI" pitchFamily="50" charset="-128"/>
                <a:cs typeface="Meiryo UI" pitchFamily="50" charset="-128"/>
              </a:rPr>
              <a:t>に</a:t>
            </a:r>
            <a:br>
              <a:rPr lang="ja-JP" altLang="en-US" sz="1600" b="1">
                <a:latin typeface="Meiryo UI" pitchFamily="50" charset="-128"/>
                <a:ea typeface="Meiryo UI" pitchFamily="50" charset="-128"/>
                <a:cs typeface="Meiryo UI" pitchFamily="50" charset="-128"/>
              </a:rPr>
            </a:br>
            <a:r>
              <a:rPr lang="ja-JP" altLang="en-US" sz="1600" b="1">
                <a:latin typeface="Meiryo UI" pitchFamily="50" charset="-128"/>
                <a:ea typeface="Meiryo UI" pitchFamily="50" charset="-128"/>
                <a:cs typeface="Meiryo UI" pitchFamily="50" charset="-128"/>
              </a:rPr>
              <a:t>  相当する要介護度のケースの場合、</a:t>
            </a:r>
            <a:br>
              <a:rPr lang="ja-JP" altLang="en-US" sz="1600" b="1">
                <a:latin typeface="Meiryo UI" pitchFamily="50" charset="-128"/>
                <a:ea typeface="Meiryo UI" pitchFamily="50" charset="-128"/>
                <a:cs typeface="Meiryo UI" pitchFamily="50" charset="-128"/>
              </a:rPr>
            </a:br>
            <a:r>
              <a:rPr lang="ja-JP" altLang="en-US" sz="1600" b="1">
                <a:latin typeface="Meiryo UI" pitchFamily="50" charset="-128"/>
                <a:ea typeface="Meiryo UI" pitchFamily="50" charset="-128"/>
                <a:cs typeface="Meiryo UI" pitchFamily="50" charset="-128"/>
              </a:rPr>
              <a:t>  </a:t>
            </a:r>
            <a:r>
              <a:rPr lang="ja-JP" altLang="en-US" sz="1600" b="1">
                <a:solidFill>
                  <a:srgbClr val="CC3399"/>
                </a:solidFill>
                <a:latin typeface="Meiryo UI" pitchFamily="50" charset="-128"/>
                <a:ea typeface="Meiryo UI" pitchFamily="50" charset="-128"/>
                <a:cs typeface="Meiryo UI" pitchFamily="50" charset="-128"/>
              </a:rPr>
              <a:t>自立度</a:t>
            </a:r>
            <a:r>
              <a:rPr lang="en-US" altLang="ja-JP" sz="1600" b="1">
                <a:solidFill>
                  <a:srgbClr val="CC3399"/>
                </a:solidFill>
                <a:latin typeface="Meiryo UI" pitchFamily="50" charset="-128"/>
                <a:ea typeface="Meiryo UI" pitchFamily="50" charset="-128"/>
                <a:cs typeface="Meiryo UI" pitchFamily="50" charset="-128"/>
              </a:rPr>
              <a:t>Ⅱ</a:t>
            </a:r>
            <a:r>
              <a:rPr lang="ja-JP" altLang="en-US" sz="1600" b="1">
                <a:solidFill>
                  <a:srgbClr val="CC3399"/>
                </a:solidFill>
                <a:latin typeface="Meiryo UI" pitchFamily="50" charset="-128"/>
                <a:ea typeface="Meiryo UI" pitchFamily="50" charset="-128"/>
                <a:cs typeface="Meiryo UI" pitchFamily="50" charset="-128"/>
              </a:rPr>
              <a:t>以上の認知症</a:t>
            </a:r>
            <a:r>
              <a:rPr lang="ja-JP" altLang="en-US" sz="1600" b="1">
                <a:latin typeface="Meiryo UI" pitchFamily="50" charset="-128"/>
                <a:ea typeface="Meiryo UI" pitchFamily="50" charset="-128"/>
                <a:cs typeface="Meiryo UI" pitchFamily="50" charset="-128"/>
              </a:rPr>
              <a:t>があれば</a:t>
            </a:r>
            <a:br>
              <a:rPr lang="ja-JP" altLang="en-US" sz="1600" b="1">
                <a:latin typeface="Meiryo UI" pitchFamily="50" charset="-128"/>
                <a:ea typeface="Meiryo UI" pitchFamily="50" charset="-128"/>
                <a:cs typeface="Meiryo UI" pitchFamily="50" charset="-128"/>
              </a:rPr>
            </a:br>
            <a:r>
              <a:rPr lang="ja-JP" altLang="en-US" sz="1600" b="1">
                <a:solidFill>
                  <a:srgbClr val="CC3399"/>
                </a:solidFill>
                <a:latin typeface="Meiryo UI" pitchFamily="50" charset="-128"/>
                <a:ea typeface="Meiryo UI" pitchFamily="50" charset="-128"/>
                <a:cs typeface="Meiryo UI" pitchFamily="50" charset="-128"/>
              </a:rPr>
              <a:t>「要介護１（介護給付）」</a:t>
            </a:r>
            <a:r>
              <a:rPr lang="ja-JP" altLang="en-US" sz="1600" b="1">
                <a:latin typeface="Meiryo UI" pitchFamily="50" charset="-128"/>
                <a:ea typeface="Meiryo UI" pitchFamily="50" charset="-128"/>
                <a:cs typeface="Meiryo UI" pitchFamily="50" charset="-128"/>
              </a:rPr>
              <a:t>と判定</a:t>
            </a:r>
          </a:p>
        </p:txBody>
      </p:sp>
      <p:sp>
        <p:nvSpPr>
          <p:cNvPr id="26653"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-12</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26654" name="Rectangle 3"/>
          <p:cNvSpPr>
            <a:spLocks noChangeArrowheads="1"/>
          </p:cNvSpPr>
          <p:nvPr/>
        </p:nvSpPr>
        <p:spPr bwMode="auto">
          <a:xfrm>
            <a:off x="252413" y="948497"/>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26655" name="テキスト ボックス 47"/>
          <p:cNvSpPr txBox="1">
            <a:spLocks noChangeArrowheads="1"/>
          </p:cNvSpPr>
          <p:nvPr/>
        </p:nvSpPr>
        <p:spPr bwMode="auto">
          <a:xfrm>
            <a:off x="5897699" y="3770313"/>
            <a:ext cx="1552303" cy="745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45" tIns="41422" rIns="82845" bIns="4142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500" b="1">
                <a:solidFill>
                  <a:schemeClr val="bg1"/>
                </a:solidFill>
                <a:latin typeface="Meiryo UI" pitchFamily="50" charset="-128"/>
                <a:ea typeface="Meiryo UI" pitchFamily="50" charset="-128"/>
                <a:cs typeface="Meiryo UI" pitchFamily="50" charset="-128"/>
              </a:rPr>
              <a:t>要介護１</a:t>
            </a:r>
          </a:p>
          <a:p>
            <a:pPr algn="ctr" eaLnBrk="1" hangingPunct="1"/>
            <a:r>
              <a:rPr lang="ja-JP" altLang="en-US" sz="1800" b="1">
                <a:solidFill>
                  <a:schemeClr val="bg1"/>
                </a:solidFill>
                <a:latin typeface="Meiryo UI" pitchFamily="50" charset="-128"/>
                <a:ea typeface="Meiryo UI" pitchFamily="50" charset="-128"/>
                <a:cs typeface="Meiryo UI" pitchFamily="50" charset="-128"/>
              </a:rPr>
              <a:t>（介護給付）</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a:xfrm>
            <a:off x="499269" y="286982"/>
            <a:ext cx="8075612" cy="514350"/>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主治医意見書の役割</a:t>
            </a:r>
          </a:p>
        </p:txBody>
      </p:sp>
      <p:sp>
        <p:nvSpPr>
          <p:cNvPr id="27651" name="Rectangle 3"/>
          <p:cNvSpPr>
            <a:spLocks noGrp="1" noChangeArrowheads="1"/>
          </p:cNvSpPr>
          <p:nvPr>
            <p:ph type="body" idx="4294967295"/>
          </p:nvPr>
        </p:nvSpPr>
        <p:spPr>
          <a:xfrm>
            <a:off x="914400" y="1593850"/>
            <a:ext cx="7769225" cy="4683125"/>
          </a:xfrm>
        </p:spPr>
        <p:txBody>
          <a:bodyPr/>
          <a:lstStyle/>
          <a:p>
            <a:pPr eaLnBrk="1" hangingPunct="1">
              <a:lnSpc>
                <a:spcPct val="130000"/>
              </a:lnSpc>
              <a:buFont typeface="Wingdings" pitchFamily="2" charset="2"/>
              <a:buNone/>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solidFill>
                  <a:srgbClr val="609000"/>
                </a:solidFill>
                <a:latin typeface="Meiryo UI" pitchFamily="50" charset="-128"/>
                <a:ea typeface="Meiryo UI" pitchFamily="50" charset="-128"/>
                <a:cs typeface="Meiryo UI" pitchFamily="50" charset="-128"/>
              </a:rPr>
              <a:t>介護認定審査会における重要な資料</a:t>
            </a:r>
          </a:p>
          <a:p>
            <a:pPr eaLnBrk="1" hangingPunct="1">
              <a:lnSpc>
                <a:spcPct val="90000"/>
              </a:lnSpc>
              <a:buFont typeface="Wingdings" pitchFamily="2" charset="2"/>
              <a:buNone/>
            </a:pPr>
            <a:r>
              <a:rPr lang="ja-JP" altLang="en-US" sz="2400" b="1" dirty="0" smtClean="0">
                <a:latin typeface="Meiryo UI" pitchFamily="50" charset="-128"/>
                <a:ea typeface="Meiryo UI" pitchFamily="50" charset="-128"/>
                <a:cs typeface="Meiryo UI" pitchFamily="50" charset="-128"/>
              </a:rPr>
              <a:t>　　→　医学的観点からの意見を加味して、介護の</a:t>
            </a:r>
            <a:endParaRPr lang="en-US" altLang="ja-JP" sz="2400" b="1" dirty="0" smtClean="0">
              <a:latin typeface="Meiryo UI" pitchFamily="50" charset="-128"/>
              <a:ea typeface="Meiryo UI" pitchFamily="50" charset="-128"/>
              <a:cs typeface="Meiryo UI" pitchFamily="50" charset="-128"/>
            </a:endParaRPr>
          </a:p>
          <a:p>
            <a:pPr eaLnBrk="1" hangingPunct="1">
              <a:lnSpc>
                <a:spcPct val="90000"/>
              </a:lnSpc>
              <a:buFont typeface="Wingdings" pitchFamily="2" charset="2"/>
              <a:buNone/>
            </a:pPr>
            <a:r>
              <a:rPr lang="en-US" altLang="ja-JP" sz="2400" b="1" dirty="0">
                <a:latin typeface="Meiryo UI" pitchFamily="50" charset="-128"/>
                <a:ea typeface="Meiryo UI" pitchFamily="50" charset="-128"/>
                <a:cs typeface="Meiryo UI" pitchFamily="50" charset="-128"/>
              </a:rPr>
              <a:t> </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手間の程度や状況等を総合的に勘案できる</a:t>
            </a:r>
          </a:p>
          <a:p>
            <a:pPr eaLnBrk="1" hangingPunct="1">
              <a:lnSpc>
                <a:spcPct val="90000"/>
              </a:lnSpc>
              <a:buFont typeface="Wingdings" pitchFamily="2" charset="2"/>
              <a:buNone/>
            </a:pPr>
            <a:r>
              <a:rPr lang="ja-JP" altLang="en-US" sz="2400" b="1" dirty="0" smtClean="0">
                <a:latin typeface="Meiryo UI" pitchFamily="50" charset="-128"/>
                <a:ea typeface="Meiryo UI" pitchFamily="50" charset="-128"/>
                <a:cs typeface="Meiryo UI" pitchFamily="50" charset="-128"/>
              </a:rPr>
              <a:t>　　→　介護の手間の程度や状況等について、具体的</a:t>
            </a:r>
          </a:p>
          <a:p>
            <a:pPr eaLnBrk="1" hangingPunct="1">
              <a:lnSpc>
                <a:spcPct val="90000"/>
              </a:lnSpc>
              <a:buFont typeface="Wingdings" pitchFamily="2" charset="2"/>
              <a:buNone/>
            </a:pPr>
            <a:r>
              <a:rPr lang="ja-JP" altLang="en-US" sz="2400" b="1" dirty="0" smtClean="0">
                <a:latin typeface="Meiryo UI" pitchFamily="50" charset="-128"/>
                <a:ea typeface="Meiryo UI" pitchFamily="50" charset="-128"/>
                <a:cs typeface="Meiryo UI" pitchFamily="50" charset="-128"/>
              </a:rPr>
              <a:t>         状況の記入が求められる</a:t>
            </a:r>
          </a:p>
          <a:p>
            <a:pPr eaLnBrk="1" hangingPunct="1">
              <a:lnSpc>
                <a:spcPct val="90000"/>
              </a:lnSpc>
              <a:buFont typeface="Wingdings" pitchFamily="2" charset="2"/>
              <a:buNone/>
            </a:pPr>
            <a:endParaRPr lang="ja-JP" altLang="en-US" sz="2400" b="1" dirty="0" smtClean="0">
              <a:solidFill>
                <a:srgbClr val="609000"/>
              </a:solidFill>
              <a:latin typeface="Meiryo UI" pitchFamily="50" charset="-128"/>
              <a:ea typeface="Meiryo UI" pitchFamily="50" charset="-128"/>
              <a:cs typeface="Meiryo UI" pitchFamily="50" charset="-128"/>
            </a:endParaRPr>
          </a:p>
          <a:p>
            <a:pPr eaLnBrk="1" hangingPunct="1">
              <a:lnSpc>
                <a:spcPct val="105000"/>
              </a:lnSpc>
              <a:spcBef>
                <a:spcPct val="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●ケアプラン作成の情報源</a:t>
            </a:r>
          </a:p>
          <a:p>
            <a:pPr eaLnBrk="1" hangingPunct="1">
              <a:lnSpc>
                <a:spcPct val="90000"/>
              </a:lnSpc>
              <a:buFont typeface="Wingdings" pitchFamily="2" charset="2"/>
              <a:buNone/>
            </a:pPr>
            <a:r>
              <a:rPr lang="ja-JP" altLang="en-US" sz="2400" b="1" dirty="0" smtClean="0">
                <a:latin typeface="Meiryo UI" pitchFamily="50" charset="-128"/>
                <a:ea typeface="Meiryo UI" pitchFamily="50" charset="-128"/>
                <a:cs typeface="Meiryo UI" pitchFamily="50" charset="-128"/>
              </a:rPr>
              <a:t>　　→　医学的観点からの意見や留意点などを</a:t>
            </a:r>
            <a:endParaRPr lang="en-US" altLang="ja-JP" sz="2400" b="1" dirty="0" smtClean="0">
              <a:latin typeface="Meiryo UI" pitchFamily="50" charset="-128"/>
              <a:ea typeface="Meiryo UI" pitchFamily="50" charset="-128"/>
              <a:cs typeface="Meiryo UI" pitchFamily="50" charset="-128"/>
            </a:endParaRPr>
          </a:p>
          <a:p>
            <a:pPr eaLnBrk="1" hangingPunct="1">
              <a:lnSpc>
                <a:spcPct val="90000"/>
              </a:lnSpc>
              <a:buFont typeface="Wingdings" pitchFamily="2" charset="2"/>
              <a:buNone/>
            </a:pPr>
            <a:r>
              <a:rPr lang="en-US" altLang="ja-JP" sz="2400" b="1" dirty="0">
                <a:latin typeface="Meiryo UI" pitchFamily="50" charset="-128"/>
                <a:ea typeface="Meiryo UI" pitchFamily="50" charset="-128"/>
                <a:cs typeface="Meiryo UI" pitchFamily="50" charset="-128"/>
              </a:rPr>
              <a:t> </a:t>
            </a:r>
            <a:r>
              <a:rPr lang="en-US" altLang="ja-JP" sz="2400" b="1" dirty="0" smtClean="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客観的な情報としてアセスメントで活かす</a:t>
            </a:r>
            <a:endParaRPr lang="en-US" altLang="ja-JP" sz="2400" b="1" dirty="0" smtClean="0">
              <a:latin typeface="Meiryo UI" pitchFamily="50" charset="-128"/>
              <a:ea typeface="Meiryo UI" pitchFamily="50" charset="-128"/>
              <a:cs typeface="Meiryo UI" pitchFamily="50" charset="-128"/>
            </a:endParaRPr>
          </a:p>
        </p:txBody>
      </p:sp>
      <p:sp>
        <p:nvSpPr>
          <p:cNvPr id="27652"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-13</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27653" name="Rectangle 3"/>
          <p:cNvSpPr>
            <a:spLocks noChangeArrowheads="1"/>
          </p:cNvSpPr>
          <p:nvPr/>
        </p:nvSpPr>
        <p:spPr bwMode="auto">
          <a:xfrm>
            <a:off x="252413" y="9683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466725" y="350769"/>
            <a:ext cx="8075613" cy="514350"/>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認知症症例の意見書</a:t>
            </a:r>
            <a:r>
              <a:rPr lang="en-US" altLang="ja-JP" sz="3000" b="1" dirty="0" smtClean="0">
                <a:solidFill>
                  <a:schemeClr val="tx1"/>
                </a:solidFill>
                <a:latin typeface="Meiryo UI" pitchFamily="50" charset="-128"/>
                <a:ea typeface="Meiryo UI" pitchFamily="50" charset="-128"/>
                <a:cs typeface="Meiryo UI" pitchFamily="50" charset="-128"/>
              </a:rPr>
              <a:t>①</a:t>
            </a:r>
          </a:p>
        </p:txBody>
      </p:sp>
      <p:graphicFrame>
        <p:nvGraphicFramePr>
          <p:cNvPr id="318500" name="Group 36"/>
          <p:cNvGraphicFramePr>
            <a:graphicFrameLocks noGrp="1"/>
          </p:cNvGraphicFramePr>
          <p:nvPr>
            <p:extLst>
              <p:ext uri="{D42A27DB-BD31-4B8C-83A1-F6EECF244321}">
                <p14:modId xmlns:p14="http://schemas.microsoft.com/office/powerpoint/2010/main" val="3077381453"/>
              </p:ext>
            </p:extLst>
          </p:nvPr>
        </p:nvGraphicFramePr>
        <p:xfrm>
          <a:off x="703746" y="1351722"/>
          <a:ext cx="7893602" cy="4709148"/>
        </p:xfrm>
        <a:graphic>
          <a:graphicData uri="http://schemas.openxmlformats.org/drawingml/2006/table">
            <a:tbl>
              <a:tblPr/>
              <a:tblGrid>
                <a:gridCol w="2833688"/>
                <a:gridCol w="5059914"/>
              </a:tblGrid>
              <a:tr h="429661">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項　　目</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介護の手間を把握するための視点（例）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86990">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(1)</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認知機能</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HDS-R 15</a:t>
                      </a: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30</a:t>
                      </a:r>
                      <a:endPar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・記憶と見当識の障害が高度</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・全く意思疎通ができない</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91565">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(2)</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日常生活活動</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・薬の飲み忘れが多い</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・トイレがわからず部屋の中で排泄する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54902">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(3)</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行動・心理症状</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・不安が強い</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・ひとりで外出し戻って来られず警察に保護される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29224">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(4)</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処方内容とその影響</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・少量の抗精神病薬を使用したところ歩行困難</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となり、中止した</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16806">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(5)</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現在受けている支援</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及び</a:t>
                      </a:r>
                      <a:r>
                        <a:rPr kumimoji="1" lang="ja-JP" altLang="en-US" sz="12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今後必要な支援</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・現在デイサービスを週</a:t>
                      </a: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3</a:t>
                      </a: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回利用している</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・今後ショートステイの利用にて介護負担を減らす</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必要がある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8698"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-14</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28699" name="Rectangle 3"/>
          <p:cNvSpPr>
            <a:spLocks noChangeArrowheads="1"/>
          </p:cNvSpPr>
          <p:nvPr/>
        </p:nvSpPr>
        <p:spPr bwMode="auto">
          <a:xfrm>
            <a:off x="252413" y="9683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2"/>
          <p:cNvSpPr>
            <a:spLocks noChangeArrowheads="1"/>
          </p:cNvSpPr>
          <p:nvPr/>
        </p:nvSpPr>
        <p:spPr bwMode="auto">
          <a:xfrm>
            <a:off x="517525" y="363469"/>
            <a:ext cx="8075613"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ja-JP" altLang="en-US" sz="3000" b="1">
                <a:latin typeface="Meiryo UI" pitchFamily="50" charset="-128"/>
                <a:ea typeface="Meiryo UI" pitchFamily="50" charset="-128"/>
                <a:cs typeface="Meiryo UI" pitchFamily="50" charset="-128"/>
              </a:rPr>
              <a:t>認知症症例の意見書</a:t>
            </a:r>
            <a:r>
              <a:rPr lang="en-US" altLang="ja-JP" sz="3000" b="1">
                <a:latin typeface="Meiryo UI" pitchFamily="50" charset="-128"/>
                <a:ea typeface="Meiryo UI" pitchFamily="50" charset="-128"/>
                <a:cs typeface="Meiryo UI" pitchFamily="50" charset="-128"/>
              </a:rPr>
              <a:t>②</a:t>
            </a:r>
          </a:p>
        </p:txBody>
      </p:sp>
      <p:graphicFrame>
        <p:nvGraphicFramePr>
          <p:cNvPr id="320550" name="Group 38"/>
          <p:cNvGraphicFramePr>
            <a:graphicFrameLocks noGrp="1"/>
          </p:cNvGraphicFramePr>
          <p:nvPr>
            <p:extLst>
              <p:ext uri="{D42A27DB-BD31-4B8C-83A1-F6EECF244321}">
                <p14:modId xmlns:p14="http://schemas.microsoft.com/office/powerpoint/2010/main" val="3004276856"/>
              </p:ext>
            </p:extLst>
          </p:nvPr>
        </p:nvGraphicFramePr>
        <p:xfrm>
          <a:off x="585511" y="1320663"/>
          <a:ext cx="7939639" cy="4955477"/>
        </p:xfrm>
        <a:graphic>
          <a:graphicData uri="http://schemas.openxmlformats.org/drawingml/2006/table">
            <a:tbl>
              <a:tblPr/>
              <a:tblGrid>
                <a:gridCol w="2944812"/>
                <a:gridCol w="4994827"/>
              </a:tblGrid>
              <a:tr h="354013">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項　　目</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介護の手間を把握するための視点（例）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96888">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(6)</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生活環境</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・独居</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・公団の４階に住んでいてあまり外出しない</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569913">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(7)</a:t>
                      </a: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家族の状況と介護負担</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・認知症の妻と二人暮らしである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・主介護者である長男の嫁がもの盗られ妄想の</a:t>
                      </a:r>
                      <a:endPar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対象となっており、その対応に疲弊している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20713">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(8)</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経過・頻度</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ADL</a:t>
                      </a: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は悪化しつつある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・徘徊の頻度は増加している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76275">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(9)</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現在ある困難や危険性</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及び</a:t>
                      </a:r>
                      <a:r>
                        <a:rPr kumimoji="1" lang="ja-JP" altLang="en-US" sz="12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今後予想される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困難や危険性</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・しばしば経済被害を受けている</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・今後、家人へ暴力をふるう危険がある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631825">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(10)</a:t>
                      </a: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身体合併症</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・肺炎を来たしたが認知症のため外来で点滴</a:t>
                      </a:r>
                      <a:endPar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治療を行っている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85813">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(11)</a:t>
                      </a: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評価に際しての</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留意事項</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・症状は１日のうちでも大きく変動している</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・とりつくろいのために正常にみられる</a:t>
                      </a:r>
                    </a:p>
                  </a:txBody>
                  <a:tcPr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29726"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-15</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29727" name="Rectangle 3"/>
          <p:cNvSpPr>
            <a:spLocks noChangeArrowheads="1"/>
          </p:cNvSpPr>
          <p:nvPr/>
        </p:nvSpPr>
        <p:spPr bwMode="auto">
          <a:xfrm>
            <a:off x="252413" y="9683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512763" y="444500"/>
            <a:ext cx="8075612"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altLang="ja-JP" sz="3000" b="1" dirty="0">
                <a:latin typeface="Meiryo UI" pitchFamily="50" charset="-128"/>
                <a:ea typeface="Meiryo UI" pitchFamily="50" charset="-128"/>
                <a:cs typeface="Meiryo UI" pitchFamily="50" charset="-128"/>
              </a:rPr>
              <a:t>ADL×BPSD</a:t>
            </a:r>
            <a:r>
              <a:rPr lang="ja-JP" altLang="en-US" sz="3000" b="1" dirty="0">
                <a:latin typeface="Meiryo UI" pitchFamily="50" charset="-128"/>
                <a:ea typeface="Meiryo UI" pitchFamily="50" charset="-128"/>
                <a:cs typeface="Meiryo UI" pitchFamily="50" charset="-128"/>
              </a:rPr>
              <a:t>による</a:t>
            </a:r>
            <a:r>
              <a:rPr lang="ja-JP" altLang="en-US" sz="3000" b="1" dirty="0" smtClean="0">
                <a:latin typeface="Meiryo UI" pitchFamily="50" charset="-128"/>
                <a:ea typeface="Meiryo UI" pitchFamily="50" charset="-128"/>
                <a:cs typeface="Meiryo UI" pitchFamily="50" charset="-128"/>
              </a:rPr>
              <a:t>認知症日常生活自立度</a:t>
            </a:r>
            <a:endParaRPr lang="en-US" altLang="ja-JP" sz="3000" b="1" dirty="0">
              <a:latin typeface="Meiryo UI" pitchFamily="50" charset="-128"/>
              <a:ea typeface="Meiryo UI" pitchFamily="50" charset="-128"/>
              <a:cs typeface="Meiryo UI" pitchFamily="50" charset="-128"/>
            </a:endParaRPr>
          </a:p>
        </p:txBody>
      </p:sp>
      <p:graphicFrame>
        <p:nvGraphicFramePr>
          <p:cNvPr id="30787" name="Group 67"/>
          <p:cNvGraphicFramePr>
            <a:graphicFrameLocks noGrp="1"/>
          </p:cNvGraphicFramePr>
          <p:nvPr>
            <p:extLst>
              <p:ext uri="{D42A27DB-BD31-4B8C-83A1-F6EECF244321}">
                <p14:modId xmlns:p14="http://schemas.microsoft.com/office/powerpoint/2010/main" val="15311641"/>
              </p:ext>
            </p:extLst>
          </p:nvPr>
        </p:nvGraphicFramePr>
        <p:xfrm>
          <a:off x="995363" y="1952625"/>
          <a:ext cx="7572685" cy="4394513"/>
        </p:xfrm>
        <a:graphic>
          <a:graphicData uri="http://schemas.openxmlformats.org/drawingml/2006/table">
            <a:tbl>
              <a:tblPr/>
              <a:tblGrid>
                <a:gridCol w="208272"/>
                <a:gridCol w="1363663"/>
                <a:gridCol w="1200150"/>
                <a:gridCol w="1200150"/>
                <a:gridCol w="1200150"/>
                <a:gridCol w="1200150"/>
                <a:gridCol w="1200150"/>
              </a:tblGrid>
              <a:tr h="639763">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ja-JP" sz="1800" b="0" i="0" u="none" strike="noStrike" cap="none" normalizeH="0" baseline="0" dirty="0" smtClean="0">
                        <a:ln>
                          <a:noFill/>
                        </a:ln>
                        <a:solidFill>
                          <a:schemeClr val="tx1"/>
                        </a:solidFill>
                        <a:effectLst/>
                        <a:latin typeface="HGP創英角ｺﾞｼｯｸUB" pitchFamily="50" charset="-128"/>
                        <a:ea typeface="HGP創英角ｺﾞｼｯｸUB" pitchFamily="50" charset="-128"/>
                      </a:endParaRPr>
                    </a:p>
                  </a:txBody>
                  <a:tcPr marL="91436" marR="91436" marT="45717" marB="45717" anchor="ct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91436" marR="91436" marT="45717" marB="45717" anchor="ct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自立</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家庭外</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で支障</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家庭内</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で支障</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介護</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が必要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常に介護</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が必要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47725">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ja-JP" sz="1800" b="0" i="0" u="none" strike="noStrike" cap="none" normalizeH="0" baseline="0" smtClean="0">
                        <a:ln>
                          <a:noFill/>
                        </a:ln>
                        <a:solidFill>
                          <a:schemeClr val="tx1"/>
                        </a:solidFill>
                        <a:effectLst/>
                        <a:latin typeface="HGP創英角ｺﾞｼｯｸUB" pitchFamily="50" charset="-128"/>
                        <a:ea typeface="HGP創英角ｺﾞｼｯｸUB" pitchFamily="50" charset="-128"/>
                      </a:endParaRPr>
                    </a:p>
                  </a:txBody>
                  <a:tcPr marL="91436" marR="91436" marT="45717" marB="45717"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なし</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Ⅰ</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FE1E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Ⅱ</a:t>
                      </a:r>
                      <a:r>
                        <a:rPr kumimoji="1" lang="ja-JP" altLang="en-US"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Ⅱ</a:t>
                      </a:r>
                      <a:r>
                        <a:rPr kumimoji="1" lang="ja-JP" altLang="en-US"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ｂ</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CCCC"/>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Ⅲ</a:t>
                      </a: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ａ</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AE9C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smtClean="0">
                          <a:ln>
                            <a:noFill/>
                          </a:ln>
                          <a:solidFill>
                            <a:schemeClr val="bg1"/>
                          </a:solidFill>
                          <a:effectLst/>
                          <a:latin typeface="Meiryo UI" pitchFamily="50" charset="-128"/>
                          <a:ea typeface="Meiryo UI" pitchFamily="50" charset="-128"/>
                          <a:cs typeface="Meiryo UI" pitchFamily="50" charset="-128"/>
                        </a:rPr>
                        <a:t>Ⅳ</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847725">
                <a:tc rowSpan="2">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ja-JP" sz="1800" b="0" i="0" u="none" strike="noStrike" cap="none" normalizeH="0" baseline="0" smtClean="0">
                        <a:ln>
                          <a:noFill/>
                        </a:ln>
                        <a:solidFill>
                          <a:schemeClr val="tx1"/>
                        </a:solidFill>
                        <a:effectLst/>
                        <a:latin typeface="HGP創英角ｺﾞｼｯｸUB" pitchFamily="50" charset="-128"/>
                        <a:ea typeface="HGP創英角ｺﾞｼｯｸUB" pitchFamily="50" charset="-128"/>
                      </a:endParaRPr>
                    </a:p>
                  </a:txBody>
                  <a:tcPr marL="91436" marR="91436" marT="45717" marB="45717"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日中を中心</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Ⅲ</a:t>
                      </a: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AE9C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Ⅲ</a:t>
                      </a: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AE9C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Ⅲ</a:t>
                      </a:r>
                      <a:r>
                        <a:rPr kumimoji="1" lang="ja-JP" altLang="en-US"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ａ</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AE9C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Ⅲ</a:t>
                      </a:r>
                      <a:r>
                        <a:rPr kumimoji="1" lang="ja-JP" altLang="en-US"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ａ</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AE9C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smtClean="0">
                          <a:ln>
                            <a:noFill/>
                          </a:ln>
                          <a:solidFill>
                            <a:schemeClr val="bg1"/>
                          </a:solidFill>
                          <a:effectLst/>
                          <a:latin typeface="Meiryo UI" pitchFamily="50" charset="-128"/>
                          <a:ea typeface="Meiryo UI" pitchFamily="50" charset="-128"/>
                          <a:cs typeface="Meiryo UI" pitchFamily="50" charset="-128"/>
                        </a:rPr>
                        <a:t>Ⅳ</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846138">
                <a:tc vMerge="1">
                  <a:txBody>
                    <a:bodyPr/>
                    <a:lstStyle/>
                    <a:p>
                      <a:endParaRPr kumimoji="1" lang="ja-JP" altLang="en-US"/>
                    </a:p>
                  </a:txBody>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夜間を中心</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Ⅲ</a:t>
                      </a: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ｂ</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AE9C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Ⅲ</a:t>
                      </a: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ｂ</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AE9C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Ⅲ</a:t>
                      </a: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ｂ</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AE9C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Ⅲ</a:t>
                      </a:r>
                      <a:r>
                        <a:rPr kumimoji="1" lang="ja-JP" altLang="en-US"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ｂ</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AE9C5"/>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2400" b="1" i="0" u="none" strike="noStrike" cap="none" normalizeH="0" baseline="0" dirty="0" smtClean="0">
                          <a:ln>
                            <a:noFill/>
                          </a:ln>
                          <a:solidFill>
                            <a:schemeClr val="bg1"/>
                          </a:solidFill>
                          <a:effectLst/>
                          <a:latin typeface="Meiryo UI" pitchFamily="50" charset="-128"/>
                          <a:ea typeface="Meiryo UI" pitchFamily="50" charset="-128"/>
                          <a:cs typeface="Meiryo UI" pitchFamily="50" charset="-128"/>
                        </a:rPr>
                        <a:t>Ⅳ</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846138">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en-US" altLang="ja-JP" sz="1800" b="0" i="0" u="none" strike="noStrike" cap="none" normalizeH="0" baseline="0" smtClean="0">
                        <a:ln>
                          <a:noFill/>
                        </a:ln>
                        <a:solidFill>
                          <a:schemeClr val="tx1"/>
                        </a:solidFill>
                        <a:effectLst/>
                        <a:latin typeface="HGP創英角ｺﾞｼｯｸUB" pitchFamily="50" charset="-128"/>
                        <a:ea typeface="HGP創英角ｺﾞｼｯｸUB" pitchFamily="50" charset="-128"/>
                      </a:endParaRPr>
                    </a:p>
                  </a:txBody>
                  <a:tcPr marL="91436" marR="91436" marT="45717" marB="45717"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著しい</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精神症状等</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Ｍ</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Ｍ</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Ｍ</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24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Ｍ</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2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Ｍ</a:t>
                      </a:r>
                    </a:p>
                  </a:txBody>
                  <a:tcPr marL="91436" marR="91436"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r>
              <a:tr h="366713">
                <a:tc>
                  <a:txBody>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HGP創英角ｺﾞｼｯｸUB" pitchFamily="50" charset="-128"/>
                        <a:ea typeface="HGP創英角ｺﾞｼｯｸUB" pitchFamily="50" charset="-128"/>
                      </a:endParaRPr>
                    </a:p>
                  </a:txBody>
                  <a:tcPr marL="0" marR="0" marT="0" marB="0" horzOverflow="overflow">
                    <a:lnL>
                      <a:noFill/>
                    </a:lnL>
                    <a:lnR>
                      <a:noFill/>
                    </a:lnR>
                    <a:lnT>
                      <a:noFill/>
                    </a:lnT>
                    <a:lnB>
                      <a:noFill/>
                    </a:lnB>
                    <a:lnTlToBr>
                      <a:noFill/>
                    </a:lnTlToBr>
                    <a:lnBlToTr>
                      <a:noFill/>
                    </a:lnBlToTr>
                    <a:solidFill>
                      <a:schemeClr val="bg1">
                        <a:alpha val="50195"/>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HGP創英角ｺﾞｼｯｸUB" pitchFamily="50" charset="-128"/>
                        <a:ea typeface="HGP創英角ｺﾞｼｯｸUB" pitchFamily="50" charset="-128"/>
                      </a:endParaRPr>
                    </a:p>
                  </a:txBody>
                  <a:tcPr marL="0" marR="0" marT="0" marB="0"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chemeClr val="bg1">
                        <a:alpha val="50195"/>
                      </a:schemeClr>
                    </a:solidFill>
                  </a:tcPr>
                </a:tc>
                <a:tc gridSpan="5">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HGP創英角ｺﾞｼｯｸUB" pitchFamily="50" charset="-128"/>
                        <a:ea typeface="HGP創英角ｺﾞｼｯｸUB" pitchFamily="50" charset="-128"/>
                      </a:endParaRPr>
                    </a:p>
                  </a:txBody>
                  <a:tcPr marL="91436" marR="91436" marT="45717" marB="45717"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r>
            </a:tbl>
          </a:graphicData>
        </a:graphic>
      </p:graphicFrame>
      <p:sp>
        <p:nvSpPr>
          <p:cNvPr id="30774" name="Text Box 68"/>
          <p:cNvSpPr txBox="1">
            <a:spLocks noChangeArrowheads="1"/>
          </p:cNvSpPr>
          <p:nvPr/>
        </p:nvSpPr>
        <p:spPr bwMode="auto">
          <a:xfrm>
            <a:off x="415607" y="3267075"/>
            <a:ext cx="492443" cy="194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000" b="1">
                <a:latin typeface="Meiryo UI" pitchFamily="50" charset="-128"/>
                <a:ea typeface="Meiryo UI" pitchFamily="50" charset="-128"/>
                <a:cs typeface="Meiryo UI" pitchFamily="50" charset="-128"/>
              </a:rPr>
              <a:t>ＢＰＳＤの程度</a:t>
            </a:r>
            <a:endParaRPr lang="en-US" altLang="ja-JP" sz="2000" b="1">
              <a:latin typeface="Meiryo UI" pitchFamily="50" charset="-128"/>
              <a:ea typeface="Meiryo UI" pitchFamily="50" charset="-128"/>
              <a:cs typeface="Meiryo UI" pitchFamily="50" charset="-128"/>
            </a:endParaRPr>
          </a:p>
        </p:txBody>
      </p:sp>
      <p:sp>
        <p:nvSpPr>
          <p:cNvPr id="30775" name="Text Box 69"/>
          <p:cNvSpPr txBox="1">
            <a:spLocks noChangeArrowheads="1"/>
          </p:cNvSpPr>
          <p:nvPr/>
        </p:nvSpPr>
        <p:spPr bwMode="auto">
          <a:xfrm>
            <a:off x="4586288" y="1468438"/>
            <a:ext cx="33702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en-US" altLang="ja-JP" sz="2000" b="1">
                <a:latin typeface="Meiryo UI" pitchFamily="50" charset="-128"/>
                <a:ea typeface="Meiryo UI" pitchFamily="50" charset="-128"/>
                <a:cs typeface="Meiryo UI" pitchFamily="50" charset="-128"/>
              </a:rPr>
              <a:t>ADL</a:t>
            </a:r>
            <a:r>
              <a:rPr lang="ja-JP" altLang="en-US" sz="2000" b="1">
                <a:latin typeface="Meiryo UI" pitchFamily="50" charset="-128"/>
                <a:ea typeface="Meiryo UI" pitchFamily="50" charset="-128"/>
                <a:cs typeface="Meiryo UI" pitchFamily="50" charset="-128"/>
              </a:rPr>
              <a:t>のレベル</a:t>
            </a:r>
          </a:p>
        </p:txBody>
      </p:sp>
      <p:sp>
        <p:nvSpPr>
          <p:cNvPr id="30776"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-16</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30777" name="Rectangle 3"/>
          <p:cNvSpPr>
            <a:spLocks noChangeArrowheads="1"/>
          </p:cNvSpPr>
          <p:nvPr/>
        </p:nvSpPr>
        <p:spPr bwMode="auto">
          <a:xfrm>
            <a:off x="266700" y="11128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タイトル 3"/>
          <p:cNvSpPr>
            <a:spLocks noGrp="1"/>
          </p:cNvSpPr>
          <p:nvPr>
            <p:ph type="title" idx="4294967295"/>
          </p:nvPr>
        </p:nvSpPr>
        <p:spPr>
          <a:xfrm>
            <a:off x="350354" y="391561"/>
            <a:ext cx="8229600" cy="574675"/>
          </a:xfrm>
        </p:spPr>
        <p:txBody>
          <a:bodyPr/>
          <a:lstStyle/>
          <a:p>
            <a:r>
              <a:rPr lang="ja-JP" altLang="en-US" sz="2800" b="1" dirty="0" smtClean="0">
                <a:latin typeface="Meiryo UI" pitchFamily="50" charset="-128"/>
                <a:ea typeface="Meiryo UI" pitchFamily="50" charset="-128"/>
                <a:cs typeface="Meiryo UI" pitchFamily="50" charset="-128"/>
              </a:rPr>
              <a:t>「多職種連携」のかかりつけ医にとっての意味</a:t>
            </a:r>
          </a:p>
        </p:txBody>
      </p:sp>
      <p:sp>
        <p:nvSpPr>
          <p:cNvPr id="31747" name="コンテンツ プレースホルダー 4"/>
          <p:cNvSpPr>
            <a:spLocks noGrp="1"/>
          </p:cNvSpPr>
          <p:nvPr>
            <p:ph idx="4294967295"/>
          </p:nvPr>
        </p:nvSpPr>
        <p:spPr>
          <a:xfrm>
            <a:off x="509242" y="1408733"/>
            <a:ext cx="8055665" cy="5111750"/>
          </a:xfrm>
        </p:spPr>
        <p:txBody>
          <a:bodyPr/>
          <a:lstStyle/>
          <a:p>
            <a:pPr>
              <a:buFont typeface="Wingdings" pitchFamily="2" charset="2"/>
              <a:buNone/>
            </a:pPr>
            <a:r>
              <a:rPr lang="en-US" altLang="ja-JP" sz="2200" b="1" dirty="0" smtClean="0">
                <a:solidFill>
                  <a:srgbClr val="669900"/>
                </a:solidFill>
                <a:latin typeface="Meiryo UI" pitchFamily="50" charset="-128"/>
                <a:ea typeface="Meiryo UI" pitchFamily="50" charset="-128"/>
                <a:cs typeface="Meiryo UI" pitchFamily="50" charset="-128"/>
              </a:rPr>
              <a:t>●</a:t>
            </a:r>
            <a:r>
              <a:rPr lang="ja-JP" altLang="en-US" sz="2200" b="1" dirty="0" smtClean="0">
                <a:solidFill>
                  <a:srgbClr val="669900"/>
                </a:solidFill>
                <a:latin typeface="Meiryo UI" pitchFamily="50" charset="-128"/>
                <a:ea typeface="Meiryo UI" pitchFamily="50" charset="-128"/>
                <a:cs typeface="Meiryo UI" pitchFamily="50" charset="-128"/>
              </a:rPr>
              <a:t>生活状況に関する具体的・客観的な情報</a:t>
            </a:r>
            <a:r>
              <a:rPr lang="ja-JP" altLang="en-US" sz="2200" b="1" dirty="0" smtClean="0">
                <a:latin typeface="Meiryo UI" pitchFamily="50" charset="-128"/>
                <a:ea typeface="Meiryo UI" pitchFamily="50" charset="-128"/>
                <a:cs typeface="Meiryo UI" pitchFamily="50" charset="-128"/>
              </a:rPr>
              <a:t>を得られる</a:t>
            </a:r>
            <a:endParaRPr lang="en-US" altLang="ja-JP" sz="2200" b="1" dirty="0" smtClean="0">
              <a:latin typeface="Meiryo UI" pitchFamily="50" charset="-128"/>
              <a:ea typeface="Meiryo UI" pitchFamily="50" charset="-128"/>
              <a:cs typeface="Meiryo UI" pitchFamily="50" charset="-128"/>
            </a:endParaRPr>
          </a:p>
          <a:p>
            <a:pPr lvl="1">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a:t>
            </a:r>
            <a:r>
              <a:rPr lang="en-US" altLang="ja-JP" sz="1800" b="1" dirty="0" smtClean="0">
                <a:solidFill>
                  <a:srgbClr val="969696"/>
                </a:solidFill>
                <a:latin typeface="Meiryo UI" pitchFamily="50" charset="-128"/>
                <a:ea typeface="Meiryo UI" pitchFamily="50" charset="-128"/>
                <a:cs typeface="Meiryo UI" pitchFamily="50" charset="-128"/>
              </a:rPr>
              <a:t>1</a:t>
            </a:r>
            <a:r>
              <a:rPr lang="ja-JP" altLang="en-US" sz="1800" b="1" dirty="0" smtClean="0">
                <a:solidFill>
                  <a:srgbClr val="969696"/>
                </a:solidFill>
                <a:latin typeface="Meiryo UI" pitchFamily="50" charset="-128"/>
                <a:ea typeface="Meiryo UI" pitchFamily="50" charset="-128"/>
                <a:cs typeface="Meiryo UI" pitchFamily="50" charset="-128"/>
              </a:rPr>
              <a:t>　特に、今後増加が予想される独居の認知症高齢者</a:t>
            </a:r>
            <a:r>
              <a:rPr lang="ja-JP" altLang="en-US" sz="1800" b="1" smtClean="0">
                <a:solidFill>
                  <a:srgbClr val="969696"/>
                </a:solidFill>
                <a:latin typeface="Meiryo UI" pitchFamily="50" charset="-128"/>
                <a:ea typeface="Meiryo UI" pitchFamily="50" charset="-128"/>
                <a:cs typeface="Meiryo UI" pitchFamily="50" charset="-128"/>
              </a:rPr>
              <a:t>ではケアマネジャー</a:t>
            </a:r>
            <a:endParaRPr lang="ja-JP" altLang="en-US" sz="1800" b="1" dirty="0" smtClean="0">
              <a:solidFill>
                <a:srgbClr val="969696"/>
              </a:solidFill>
              <a:latin typeface="Meiryo UI" pitchFamily="50" charset="-128"/>
              <a:ea typeface="Meiryo UI" pitchFamily="50" charset="-128"/>
              <a:cs typeface="Meiryo UI" pitchFamily="50" charset="-128"/>
            </a:endParaRPr>
          </a:p>
          <a:p>
            <a:pPr lvl="1">
              <a:spcBef>
                <a:spcPct val="5000"/>
              </a:spcBef>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       を含めた介護職員からの情報は欠かせない。特にアルツハイマー病では</a:t>
            </a:r>
          </a:p>
          <a:p>
            <a:pPr lvl="1">
              <a:spcBef>
                <a:spcPct val="5000"/>
              </a:spcBef>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       “取り繕い”が特徴であるため、本人以外から情報を得る必要がある。</a:t>
            </a:r>
            <a:endParaRPr lang="en-US" altLang="ja-JP" sz="1800" b="1" dirty="0" smtClean="0">
              <a:solidFill>
                <a:srgbClr val="969696"/>
              </a:solidFill>
              <a:latin typeface="Meiryo UI" pitchFamily="50" charset="-128"/>
              <a:ea typeface="Meiryo UI" pitchFamily="50" charset="-128"/>
              <a:cs typeface="Meiryo UI" pitchFamily="50" charset="-128"/>
            </a:endParaRPr>
          </a:p>
          <a:p>
            <a:pPr lvl="1">
              <a:spcBef>
                <a:spcPct val="5000"/>
              </a:spcBef>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a:t>
            </a:r>
            <a:r>
              <a:rPr lang="en-US" altLang="ja-JP" sz="1800" b="1" dirty="0" smtClean="0">
                <a:solidFill>
                  <a:srgbClr val="969696"/>
                </a:solidFill>
                <a:latin typeface="Meiryo UI" pitchFamily="50" charset="-128"/>
                <a:ea typeface="Meiryo UI" pitchFamily="50" charset="-128"/>
                <a:cs typeface="Meiryo UI" pitchFamily="50" charset="-128"/>
              </a:rPr>
              <a:t>2</a:t>
            </a:r>
            <a:r>
              <a:rPr lang="ja-JP" altLang="en-US" sz="1800" b="1" dirty="0" smtClean="0">
                <a:solidFill>
                  <a:srgbClr val="969696"/>
                </a:solidFill>
                <a:latin typeface="Meiryo UI" pitchFamily="50" charset="-128"/>
                <a:ea typeface="Meiryo UI" pitchFamily="50" charset="-128"/>
                <a:cs typeface="Meiryo UI" pitchFamily="50" charset="-128"/>
              </a:rPr>
              <a:t>　本人との診察場面で、生活状況を把握できていれば、本人の訴えに振り</a:t>
            </a:r>
          </a:p>
          <a:p>
            <a:pPr lvl="1">
              <a:spcBef>
                <a:spcPct val="5000"/>
              </a:spcBef>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       回されることが減る</a:t>
            </a:r>
            <a:endParaRPr lang="en-US" altLang="ja-JP" sz="1800" b="1" dirty="0" smtClean="0">
              <a:solidFill>
                <a:srgbClr val="969696"/>
              </a:solidFill>
              <a:latin typeface="Meiryo UI" pitchFamily="50" charset="-128"/>
              <a:ea typeface="Meiryo UI" pitchFamily="50" charset="-128"/>
              <a:cs typeface="Meiryo UI" pitchFamily="50" charset="-128"/>
            </a:endParaRPr>
          </a:p>
          <a:p>
            <a:pPr>
              <a:spcBef>
                <a:spcPct val="40000"/>
              </a:spcBef>
              <a:buFont typeface="Wingdings" pitchFamily="2" charset="2"/>
              <a:buNone/>
            </a:pPr>
            <a:r>
              <a:rPr lang="en-US" altLang="ja-JP" sz="2200" b="1" dirty="0" smtClean="0">
                <a:solidFill>
                  <a:srgbClr val="669900"/>
                </a:solidFill>
                <a:latin typeface="Meiryo UI" pitchFamily="50" charset="-128"/>
                <a:ea typeface="Meiryo UI" pitchFamily="50" charset="-128"/>
                <a:cs typeface="Meiryo UI" pitchFamily="50" charset="-128"/>
              </a:rPr>
              <a:t>●</a:t>
            </a:r>
            <a:r>
              <a:rPr lang="ja-JP" altLang="en-US" sz="2200" b="1" dirty="0" smtClean="0">
                <a:solidFill>
                  <a:srgbClr val="669900"/>
                </a:solidFill>
                <a:latin typeface="Meiryo UI" pitchFamily="50" charset="-128"/>
                <a:ea typeface="Meiryo UI" pitchFamily="50" charset="-128"/>
                <a:cs typeface="Meiryo UI" pitchFamily="50" charset="-128"/>
              </a:rPr>
              <a:t>服薬の確認</a:t>
            </a:r>
            <a:r>
              <a:rPr lang="ja-JP" altLang="en-US" sz="2200" b="1" dirty="0" smtClean="0">
                <a:latin typeface="Meiryo UI" pitchFamily="50" charset="-128"/>
                <a:ea typeface="Meiryo UI" pitchFamily="50" charset="-128"/>
                <a:cs typeface="Meiryo UI" pitchFamily="50" charset="-128"/>
              </a:rPr>
              <a:t>ができる</a:t>
            </a:r>
            <a:endParaRPr lang="en-US" altLang="ja-JP" sz="2200" b="1" dirty="0" smtClean="0">
              <a:latin typeface="Meiryo UI" pitchFamily="50" charset="-128"/>
              <a:ea typeface="Meiryo UI" pitchFamily="50" charset="-128"/>
              <a:cs typeface="Meiryo UI" pitchFamily="50" charset="-128"/>
            </a:endParaRPr>
          </a:p>
          <a:p>
            <a:pPr lvl="1">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a:t>
            </a:r>
            <a:r>
              <a:rPr lang="ja-JP" altLang="en-US" sz="1000" b="1" dirty="0" smtClean="0">
                <a:solidFill>
                  <a:srgbClr val="969696"/>
                </a:solidFill>
                <a:latin typeface="Meiryo UI" pitchFamily="50" charset="-128"/>
                <a:ea typeface="Meiryo UI" pitchFamily="50" charset="-128"/>
                <a:cs typeface="Meiryo UI" pitchFamily="50" charset="-128"/>
              </a:rPr>
              <a:t>　 </a:t>
            </a:r>
            <a:r>
              <a:rPr lang="ja-JP" altLang="en-US" sz="1800" b="1" dirty="0" smtClean="0">
                <a:solidFill>
                  <a:srgbClr val="969696"/>
                </a:solidFill>
                <a:latin typeface="Meiryo UI" pitchFamily="50" charset="-128"/>
                <a:ea typeface="Meiryo UI" pitchFamily="50" charset="-128"/>
                <a:cs typeface="Meiryo UI" pitchFamily="50" charset="-128"/>
              </a:rPr>
              <a:t>生活習慣病の治療薬を含め、診察室のなかでは服薬確認はできないが、</a:t>
            </a:r>
          </a:p>
          <a:p>
            <a:pPr lvl="1">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     介護職員であれば服薬の確認ができる</a:t>
            </a:r>
            <a:endParaRPr lang="en-US" altLang="ja-JP" sz="1800" b="1" dirty="0" smtClean="0">
              <a:solidFill>
                <a:srgbClr val="969696"/>
              </a:solidFill>
              <a:latin typeface="Meiryo UI" pitchFamily="50" charset="-128"/>
              <a:ea typeface="Meiryo UI" pitchFamily="50" charset="-128"/>
              <a:cs typeface="Meiryo UI" pitchFamily="50" charset="-128"/>
            </a:endParaRPr>
          </a:p>
          <a:p>
            <a:pPr>
              <a:spcBef>
                <a:spcPct val="40000"/>
              </a:spcBef>
              <a:buFont typeface="Wingdings" pitchFamily="2" charset="2"/>
              <a:buNone/>
            </a:pPr>
            <a:r>
              <a:rPr lang="en-US" altLang="ja-JP" sz="2200" b="1" dirty="0" smtClean="0">
                <a:solidFill>
                  <a:srgbClr val="669900"/>
                </a:solidFill>
                <a:latin typeface="Meiryo UI" pitchFamily="50" charset="-128"/>
                <a:ea typeface="Meiryo UI" pitchFamily="50" charset="-128"/>
                <a:cs typeface="Meiryo UI" pitchFamily="50" charset="-128"/>
              </a:rPr>
              <a:t>●</a:t>
            </a:r>
            <a:r>
              <a:rPr lang="ja-JP" altLang="en-US" sz="2200" b="1" dirty="0" smtClean="0">
                <a:latin typeface="Meiryo UI" pitchFamily="50" charset="-128"/>
                <a:ea typeface="Meiryo UI" pitchFamily="50" charset="-128"/>
                <a:cs typeface="Meiryo UI" pitchFamily="50" charset="-128"/>
              </a:rPr>
              <a:t>かかりつけ医が生活上の課題を把握していると、</a:t>
            </a:r>
            <a:r>
              <a:rPr lang="ja-JP" altLang="en-US" sz="2200" b="1" dirty="0" smtClean="0">
                <a:solidFill>
                  <a:srgbClr val="669900"/>
                </a:solidFill>
                <a:latin typeface="Meiryo UI" pitchFamily="50" charset="-128"/>
                <a:ea typeface="Meiryo UI" pitchFamily="50" charset="-128"/>
                <a:cs typeface="Meiryo UI" pitchFamily="50" charset="-128"/>
              </a:rPr>
              <a:t>治療に関する</a:t>
            </a:r>
          </a:p>
          <a:p>
            <a:pPr>
              <a:spcBef>
                <a:spcPct val="0"/>
              </a:spcBef>
              <a:buFont typeface="Wingdings" pitchFamily="2" charset="2"/>
              <a:buNone/>
            </a:pPr>
            <a:r>
              <a:rPr lang="ja-JP" altLang="en-US" sz="2200" b="1" dirty="0" smtClean="0">
                <a:solidFill>
                  <a:srgbClr val="669900"/>
                </a:solidFill>
                <a:latin typeface="Meiryo UI" pitchFamily="50" charset="-128"/>
                <a:ea typeface="Meiryo UI" pitchFamily="50" charset="-128"/>
                <a:cs typeface="Meiryo UI" pitchFamily="50" charset="-128"/>
              </a:rPr>
              <a:t>   本人</a:t>
            </a:r>
            <a:r>
              <a:rPr lang="en-US" altLang="ja-JP" sz="2200" b="1" dirty="0" smtClean="0">
                <a:solidFill>
                  <a:srgbClr val="669900"/>
                </a:solidFill>
                <a:latin typeface="Meiryo UI" pitchFamily="50" charset="-128"/>
                <a:ea typeface="Meiryo UI" pitchFamily="50" charset="-128"/>
                <a:cs typeface="Meiryo UI" pitchFamily="50" charset="-128"/>
              </a:rPr>
              <a:t>･</a:t>
            </a:r>
            <a:r>
              <a:rPr lang="ja-JP" altLang="en-US" sz="2200" b="1" dirty="0" smtClean="0">
                <a:solidFill>
                  <a:srgbClr val="669900"/>
                </a:solidFill>
                <a:latin typeface="Meiryo UI" pitchFamily="50" charset="-128"/>
                <a:ea typeface="Meiryo UI" pitchFamily="50" charset="-128"/>
                <a:cs typeface="Meiryo UI" pitchFamily="50" charset="-128"/>
              </a:rPr>
              <a:t>家族の満足度</a:t>
            </a:r>
            <a:r>
              <a:rPr lang="ja-JP" altLang="en-US" sz="2200" b="1" dirty="0" smtClean="0">
                <a:latin typeface="Meiryo UI" pitchFamily="50" charset="-128"/>
                <a:ea typeface="Meiryo UI" pitchFamily="50" charset="-128"/>
                <a:cs typeface="Meiryo UI" pitchFamily="50" charset="-128"/>
              </a:rPr>
              <a:t>がより上がる</a:t>
            </a:r>
            <a:endParaRPr lang="en-US" altLang="ja-JP" sz="2200" b="1" dirty="0" smtClean="0">
              <a:latin typeface="Meiryo UI" pitchFamily="50" charset="-128"/>
              <a:ea typeface="Meiryo UI" pitchFamily="50" charset="-128"/>
              <a:cs typeface="Meiryo UI" pitchFamily="50" charset="-128"/>
            </a:endParaRPr>
          </a:p>
          <a:p>
            <a:pPr>
              <a:spcBef>
                <a:spcPct val="40000"/>
              </a:spcBef>
              <a:buFont typeface="Wingdings" pitchFamily="2" charset="2"/>
              <a:buNone/>
            </a:pPr>
            <a:r>
              <a:rPr lang="en-US" altLang="ja-JP" sz="2200" b="1" dirty="0" smtClean="0">
                <a:solidFill>
                  <a:srgbClr val="669900"/>
                </a:solidFill>
                <a:latin typeface="Meiryo UI" pitchFamily="50" charset="-128"/>
                <a:ea typeface="Meiryo UI" pitchFamily="50" charset="-128"/>
                <a:cs typeface="Meiryo UI" pitchFamily="50" charset="-128"/>
              </a:rPr>
              <a:t>●</a:t>
            </a:r>
            <a:r>
              <a:rPr lang="ja-JP" altLang="en-US" sz="2200" b="1" dirty="0" smtClean="0">
                <a:latin typeface="Meiryo UI" pitchFamily="50" charset="-128"/>
                <a:ea typeface="Meiryo UI" pitchFamily="50" charset="-128"/>
                <a:cs typeface="Meiryo UI" pitchFamily="50" charset="-128"/>
              </a:rPr>
              <a:t>生活状況がわかれば、より具体的に</a:t>
            </a:r>
            <a:r>
              <a:rPr lang="ja-JP" altLang="en-US" sz="2200" b="1" dirty="0" smtClean="0">
                <a:solidFill>
                  <a:srgbClr val="669900"/>
                </a:solidFill>
                <a:latin typeface="Meiryo UI" pitchFamily="50" charset="-128"/>
                <a:ea typeface="Meiryo UI" pitchFamily="50" charset="-128"/>
                <a:cs typeface="Meiryo UI" pitchFamily="50" charset="-128"/>
              </a:rPr>
              <a:t>薬剤の副作用の説明</a:t>
            </a:r>
            <a:r>
              <a:rPr lang="ja-JP" altLang="en-US" sz="2200" b="1" dirty="0" smtClean="0">
                <a:latin typeface="Meiryo UI" pitchFamily="50" charset="-128"/>
                <a:ea typeface="Meiryo UI" pitchFamily="50" charset="-128"/>
                <a:cs typeface="Meiryo UI" pitchFamily="50" charset="-128"/>
              </a:rPr>
              <a:t>ができる</a:t>
            </a:r>
            <a:endParaRPr lang="en-US" altLang="ja-JP" sz="2200" b="1" dirty="0" smtClean="0">
              <a:latin typeface="Meiryo UI" pitchFamily="50" charset="-128"/>
              <a:ea typeface="Meiryo UI" pitchFamily="50" charset="-128"/>
              <a:cs typeface="Meiryo UI" pitchFamily="50" charset="-128"/>
            </a:endParaRPr>
          </a:p>
          <a:p>
            <a:pPr>
              <a:spcBef>
                <a:spcPct val="40000"/>
              </a:spcBef>
              <a:buFont typeface="Wingdings" pitchFamily="2" charset="2"/>
              <a:buNone/>
            </a:pPr>
            <a:r>
              <a:rPr lang="en-US" altLang="ja-JP" sz="2200" b="1" dirty="0" smtClean="0">
                <a:solidFill>
                  <a:srgbClr val="669900"/>
                </a:solidFill>
                <a:latin typeface="Meiryo UI" pitchFamily="50" charset="-128"/>
                <a:ea typeface="Meiryo UI" pitchFamily="50" charset="-128"/>
                <a:cs typeface="Meiryo UI" pitchFamily="50" charset="-128"/>
              </a:rPr>
              <a:t>●BPSD</a:t>
            </a:r>
            <a:r>
              <a:rPr lang="ja-JP" altLang="en-US" sz="2200" b="1" dirty="0" smtClean="0">
                <a:solidFill>
                  <a:srgbClr val="669900"/>
                </a:solidFill>
                <a:latin typeface="Meiryo UI" pitchFamily="50" charset="-128"/>
                <a:ea typeface="Meiryo UI" pitchFamily="50" charset="-128"/>
                <a:cs typeface="Meiryo UI" pitchFamily="50" charset="-128"/>
              </a:rPr>
              <a:t>に関連する要因</a:t>
            </a:r>
            <a:r>
              <a:rPr lang="ja-JP" altLang="en-US" sz="2200" b="1" dirty="0" smtClean="0">
                <a:latin typeface="Meiryo UI" pitchFamily="50" charset="-128"/>
                <a:ea typeface="Meiryo UI" pitchFamily="50" charset="-128"/>
                <a:cs typeface="Meiryo UI" pitchFamily="50" charset="-128"/>
              </a:rPr>
              <a:t>についての情報が得られる</a:t>
            </a:r>
          </a:p>
        </p:txBody>
      </p:sp>
      <p:sp>
        <p:nvSpPr>
          <p:cNvPr id="31748"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＜役割</a:t>
            </a:r>
            <a:r>
              <a:rPr lang="en-US" altLang="ja-JP" sz="1800" b="1" dirty="0" smtClean="0">
                <a:latin typeface="Meiryo UI" pitchFamily="50" charset="-128"/>
                <a:ea typeface="Meiryo UI" pitchFamily="50" charset="-128"/>
                <a:cs typeface="Meiryo UI" pitchFamily="50" charset="-128"/>
              </a:rPr>
              <a:t>-17</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31749" name="Rectangle 3"/>
          <p:cNvSpPr>
            <a:spLocks noChangeArrowheads="1"/>
          </p:cNvSpPr>
          <p:nvPr/>
        </p:nvSpPr>
        <p:spPr bwMode="auto">
          <a:xfrm>
            <a:off x="252413" y="10842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576470" y="407503"/>
            <a:ext cx="8380205" cy="640247"/>
          </a:xfrm>
        </p:spPr>
        <p:txBody>
          <a:bodyPr/>
          <a:lstStyle/>
          <a:p>
            <a:pPr eaLnBrk="1" hangingPunct="1"/>
            <a:r>
              <a:rPr lang="ja-JP" altLang="en-US" sz="2800" b="1" dirty="0" smtClean="0">
                <a:solidFill>
                  <a:schemeClr val="tx1"/>
                </a:solidFill>
                <a:latin typeface="Meiryo UI" pitchFamily="50" charset="-128"/>
                <a:ea typeface="Meiryo UI" pitchFamily="50" charset="-128"/>
                <a:cs typeface="Meiryo UI" pitchFamily="50" charset="-128"/>
              </a:rPr>
              <a:t>かかりつけ医に求められる認知症の診療（まとめ</a:t>
            </a:r>
            <a:r>
              <a:rPr lang="ja-JP" altLang="en-US" sz="2400" b="1" dirty="0" smtClean="0">
                <a:solidFill>
                  <a:schemeClr val="tx1"/>
                </a:solidFill>
                <a:latin typeface="Meiryo UI" pitchFamily="50" charset="-128"/>
                <a:ea typeface="Meiryo UI" pitchFamily="50" charset="-128"/>
                <a:cs typeface="Meiryo UI" pitchFamily="50" charset="-128"/>
              </a:rPr>
              <a:t>）</a:t>
            </a:r>
          </a:p>
        </p:txBody>
      </p:sp>
      <p:sp>
        <p:nvSpPr>
          <p:cNvPr id="32771" name="Text Box 5"/>
          <p:cNvSpPr txBox="1">
            <a:spLocks noChangeArrowheads="1"/>
          </p:cNvSpPr>
          <p:nvPr/>
        </p:nvSpPr>
        <p:spPr bwMode="auto">
          <a:xfrm>
            <a:off x="0" y="0"/>
            <a:ext cx="16113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a:t>
            </a:r>
            <a:r>
              <a:rPr lang="ja-JP" altLang="en-US" sz="1800" b="1" dirty="0" smtClean="0">
                <a:solidFill>
                  <a:srgbClr val="000000"/>
                </a:solidFill>
                <a:latin typeface="Meiryo UI" pitchFamily="50" charset="-128"/>
                <a:ea typeface="Meiryo UI" pitchFamily="50" charset="-128"/>
                <a:cs typeface="Meiryo UI" pitchFamily="50" charset="-128"/>
              </a:rPr>
              <a:t>役割</a:t>
            </a:r>
            <a:r>
              <a:rPr lang="en-US" altLang="ja-JP" sz="1800" b="1" dirty="0" smtClean="0">
                <a:solidFill>
                  <a:srgbClr val="000000"/>
                </a:solidFill>
                <a:latin typeface="Meiryo UI" pitchFamily="50" charset="-128"/>
                <a:ea typeface="Meiryo UI" pitchFamily="50" charset="-128"/>
                <a:cs typeface="Meiryo UI" pitchFamily="50" charset="-128"/>
              </a:rPr>
              <a:t>-18</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
        <p:nvSpPr>
          <p:cNvPr id="32772" name="Rectangle 3"/>
          <p:cNvSpPr>
            <a:spLocks noChangeArrowheads="1"/>
          </p:cNvSpPr>
          <p:nvPr/>
        </p:nvSpPr>
        <p:spPr bwMode="auto">
          <a:xfrm>
            <a:off x="263525" y="10477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32773" name="テキスト ボックス 1"/>
          <p:cNvSpPr txBox="1">
            <a:spLocks noChangeArrowheads="1"/>
          </p:cNvSpPr>
          <p:nvPr/>
        </p:nvSpPr>
        <p:spPr bwMode="auto">
          <a:xfrm>
            <a:off x="938626" y="1756741"/>
            <a:ext cx="7539451" cy="354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r>
              <a:rPr lang="en-US" altLang="ja-JP" sz="3000" b="1" dirty="0">
                <a:solidFill>
                  <a:srgbClr val="669900"/>
                </a:solidFill>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認知症の人</a:t>
            </a:r>
            <a:r>
              <a:rPr lang="ja-JP" altLang="en-US" sz="3000" b="1" dirty="0" smtClean="0">
                <a:latin typeface="Meiryo UI" pitchFamily="50" charset="-128"/>
                <a:ea typeface="Meiryo UI" pitchFamily="50" charset="-128"/>
                <a:cs typeface="Meiryo UI" pitchFamily="50" charset="-128"/>
              </a:rPr>
              <a:t>に </a:t>
            </a:r>
            <a:r>
              <a:rPr lang="ja-JP" altLang="en-US" sz="3000" b="1" dirty="0" smtClean="0">
                <a:solidFill>
                  <a:srgbClr val="669900"/>
                </a:solidFill>
                <a:latin typeface="Meiryo UI" pitchFamily="50" charset="-128"/>
                <a:ea typeface="Meiryo UI" pitchFamily="50" charset="-128"/>
                <a:cs typeface="Meiryo UI" pitchFamily="50" charset="-128"/>
              </a:rPr>
              <a:t>気づく</a:t>
            </a:r>
            <a:endParaRPr lang="en-US" altLang="ja-JP" sz="3000" b="1" dirty="0">
              <a:solidFill>
                <a:srgbClr val="669900"/>
              </a:solidFill>
              <a:latin typeface="Meiryo UI" pitchFamily="50" charset="-128"/>
              <a:ea typeface="Meiryo UI" pitchFamily="50" charset="-128"/>
              <a:cs typeface="Meiryo UI" pitchFamily="50" charset="-128"/>
            </a:endParaRPr>
          </a:p>
          <a:p>
            <a:pPr>
              <a:spcBef>
                <a:spcPct val="25000"/>
              </a:spcBef>
            </a:pPr>
            <a:r>
              <a:rPr lang="en-US" altLang="ja-JP" sz="3000" b="1" dirty="0">
                <a:solidFill>
                  <a:srgbClr val="669900"/>
                </a:solidFill>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認知症の人</a:t>
            </a:r>
            <a:r>
              <a:rPr lang="ja-JP" altLang="en-US" sz="3000" b="1" dirty="0" smtClean="0">
                <a:latin typeface="Meiryo UI" pitchFamily="50" charset="-128"/>
                <a:ea typeface="Meiryo UI" pitchFamily="50" charset="-128"/>
                <a:cs typeface="Meiryo UI" pitchFamily="50" charset="-128"/>
              </a:rPr>
              <a:t>を </a:t>
            </a:r>
            <a:r>
              <a:rPr lang="ja-JP" altLang="en-US" sz="3000" b="1" dirty="0" smtClean="0">
                <a:solidFill>
                  <a:srgbClr val="669900"/>
                </a:solidFill>
                <a:latin typeface="Meiryo UI" pitchFamily="50" charset="-128"/>
                <a:ea typeface="Meiryo UI" pitchFamily="50" charset="-128"/>
                <a:cs typeface="Meiryo UI" pitchFamily="50" charset="-128"/>
              </a:rPr>
              <a:t>受け入れる</a:t>
            </a:r>
            <a:endParaRPr lang="en-US" altLang="ja-JP" sz="3000" b="1" dirty="0">
              <a:solidFill>
                <a:srgbClr val="669900"/>
              </a:solidFill>
              <a:latin typeface="Meiryo UI" pitchFamily="50" charset="-128"/>
              <a:ea typeface="Meiryo UI" pitchFamily="50" charset="-128"/>
              <a:cs typeface="Meiryo UI" pitchFamily="50" charset="-128"/>
            </a:endParaRPr>
          </a:p>
          <a:p>
            <a:pPr>
              <a:spcBef>
                <a:spcPct val="25000"/>
              </a:spcBef>
            </a:pPr>
            <a:r>
              <a:rPr lang="en-US" altLang="ja-JP" sz="3000" b="1" dirty="0">
                <a:solidFill>
                  <a:srgbClr val="669900"/>
                </a:solidFill>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認知症の人</a:t>
            </a:r>
            <a:r>
              <a:rPr lang="ja-JP" altLang="en-US" sz="3000" b="1" dirty="0" smtClean="0">
                <a:latin typeface="Meiryo UI" pitchFamily="50" charset="-128"/>
                <a:ea typeface="Meiryo UI" pitchFamily="50" charset="-128"/>
                <a:cs typeface="Meiryo UI" pitchFamily="50" charset="-128"/>
              </a:rPr>
              <a:t>の </a:t>
            </a:r>
            <a:r>
              <a:rPr lang="ja-JP" altLang="en-US" sz="3000" b="1" dirty="0" smtClean="0">
                <a:solidFill>
                  <a:srgbClr val="669900"/>
                </a:solidFill>
                <a:latin typeface="Meiryo UI" pitchFamily="50" charset="-128"/>
                <a:ea typeface="Meiryo UI" pitchFamily="50" charset="-128"/>
                <a:cs typeface="Meiryo UI" pitchFamily="50" charset="-128"/>
              </a:rPr>
              <a:t>家族</a:t>
            </a:r>
            <a:r>
              <a:rPr lang="ja-JP" altLang="en-US" sz="3000" b="1" dirty="0">
                <a:solidFill>
                  <a:srgbClr val="669900"/>
                </a:solidFill>
                <a:latin typeface="Meiryo UI" pitchFamily="50" charset="-128"/>
                <a:ea typeface="Meiryo UI" pitchFamily="50" charset="-128"/>
                <a:cs typeface="Meiryo UI" pitchFamily="50" charset="-128"/>
              </a:rPr>
              <a:t>を気遣い支える</a:t>
            </a:r>
            <a:endParaRPr lang="en-US" altLang="ja-JP" sz="3000" b="1" dirty="0">
              <a:solidFill>
                <a:srgbClr val="669900"/>
              </a:solidFill>
              <a:latin typeface="Meiryo UI" pitchFamily="50" charset="-128"/>
              <a:ea typeface="Meiryo UI" pitchFamily="50" charset="-128"/>
              <a:cs typeface="Meiryo UI" pitchFamily="50" charset="-128"/>
            </a:endParaRPr>
          </a:p>
          <a:p>
            <a:pPr>
              <a:spcBef>
                <a:spcPct val="25000"/>
              </a:spcBef>
            </a:pPr>
            <a:r>
              <a:rPr lang="en-US" altLang="ja-JP" sz="3000" b="1" dirty="0">
                <a:solidFill>
                  <a:srgbClr val="669900"/>
                </a:solidFill>
                <a:latin typeface="Meiryo UI" pitchFamily="50" charset="-128"/>
                <a:ea typeface="Meiryo UI" pitchFamily="50" charset="-128"/>
                <a:cs typeface="Meiryo UI" pitchFamily="50" charset="-128"/>
              </a:rPr>
              <a:t>●</a:t>
            </a:r>
            <a:r>
              <a:rPr lang="ja-JP" altLang="en-US" sz="3000" b="1" dirty="0">
                <a:solidFill>
                  <a:srgbClr val="669900"/>
                </a:solidFill>
                <a:latin typeface="Meiryo UI" pitchFamily="50" charset="-128"/>
                <a:ea typeface="Meiryo UI" pitchFamily="50" charset="-128"/>
                <a:cs typeface="Meiryo UI" pitchFamily="50" charset="-128"/>
              </a:rPr>
              <a:t>地域で</a:t>
            </a:r>
            <a:r>
              <a:rPr lang="ja-JP" altLang="en-US" sz="3000" b="1" dirty="0" smtClean="0">
                <a:solidFill>
                  <a:srgbClr val="669900"/>
                </a:solidFill>
                <a:latin typeface="Meiryo UI" pitchFamily="50" charset="-128"/>
                <a:ea typeface="Meiryo UI" pitchFamily="50" charset="-128"/>
                <a:cs typeface="Meiryo UI" pitchFamily="50" charset="-128"/>
              </a:rPr>
              <a:t>みる </a:t>
            </a:r>
            <a:r>
              <a:rPr lang="ja-JP" altLang="en-US" sz="3000" b="1" dirty="0" smtClean="0">
                <a:latin typeface="Meiryo UI" pitchFamily="50" charset="-128"/>
                <a:ea typeface="Meiryo UI" pitchFamily="50" charset="-128"/>
                <a:cs typeface="Meiryo UI" pitchFamily="50" charset="-128"/>
              </a:rPr>
              <a:t>こと</a:t>
            </a:r>
            <a:r>
              <a:rPr lang="ja-JP" altLang="en-US" sz="3000" b="1" dirty="0">
                <a:latin typeface="Meiryo UI" pitchFamily="50" charset="-128"/>
                <a:ea typeface="Meiryo UI" pitchFamily="50" charset="-128"/>
                <a:cs typeface="Meiryo UI" pitchFamily="50" charset="-128"/>
              </a:rPr>
              <a:t>を意識する</a:t>
            </a:r>
            <a:endParaRPr lang="en-US" altLang="ja-JP" sz="3000" b="1" dirty="0">
              <a:latin typeface="Meiryo UI" pitchFamily="50" charset="-128"/>
              <a:ea typeface="Meiryo UI" pitchFamily="50" charset="-128"/>
              <a:cs typeface="Meiryo UI" pitchFamily="50" charset="-128"/>
            </a:endParaRPr>
          </a:p>
          <a:p>
            <a:endParaRPr lang="en-US" altLang="ja-JP" sz="3000" b="1" dirty="0">
              <a:latin typeface="Meiryo UI" pitchFamily="50" charset="-128"/>
              <a:ea typeface="Meiryo UI" pitchFamily="50" charset="-128"/>
              <a:cs typeface="Meiryo UI" pitchFamily="50" charset="-128"/>
            </a:endParaRPr>
          </a:p>
          <a:p>
            <a:r>
              <a:rPr lang="ja-JP" altLang="en-US" sz="2600" b="1" dirty="0" smtClean="0">
                <a:latin typeface="Meiryo UI" pitchFamily="50" charset="-128"/>
                <a:ea typeface="Meiryo UI" pitchFamily="50" charset="-128"/>
                <a:cs typeface="Meiryo UI" pitchFamily="50" charset="-128"/>
              </a:rPr>
              <a:t> どこ</a:t>
            </a:r>
            <a:r>
              <a:rPr lang="ja-JP" altLang="en-US" sz="2600" b="1" dirty="0">
                <a:latin typeface="Meiryo UI" pitchFamily="50" charset="-128"/>
                <a:ea typeface="Meiryo UI" pitchFamily="50" charset="-128"/>
                <a:cs typeface="Meiryo UI" pitchFamily="50" charset="-128"/>
              </a:rPr>
              <a:t>まで診断し治療するかは、診療科や地域</a:t>
            </a:r>
            <a:r>
              <a:rPr lang="ja-JP" altLang="en-US" sz="2600" b="1" dirty="0" smtClean="0">
                <a:latin typeface="Meiryo UI" pitchFamily="50" charset="-128"/>
                <a:ea typeface="Meiryo UI" pitchFamily="50" charset="-128"/>
                <a:cs typeface="Meiryo UI" pitchFamily="50" charset="-128"/>
              </a:rPr>
              <a:t>の</a:t>
            </a:r>
            <a:r>
              <a:rPr lang="ja-JP" altLang="en-US" sz="2600" b="1" dirty="0">
                <a:latin typeface="Meiryo UI" pitchFamily="50" charset="-128"/>
                <a:ea typeface="Meiryo UI" pitchFamily="50" charset="-128"/>
                <a:cs typeface="Meiryo UI" pitchFamily="50" charset="-128"/>
              </a:rPr>
              <a:t>資源</a:t>
            </a:r>
            <a:r>
              <a:rPr lang="ja-JP" altLang="en-US" sz="2600" b="1" dirty="0" smtClean="0">
                <a:latin typeface="Meiryo UI" pitchFamily="50" charset="-128"/>
                <a:ea typeface="Meiryo UI" pitchFamily="50" charset="-128"/>
                <a:cs typeface="Meiryo UI" pitchFamily="50" charset="-128"/>
              </a:rPr>
              <a:t>等  </a:t>
            </a:r>
            <a:endParaRPr lang="en-US" altLang="ja-JP" sz="2600" b="1" dirty="0" smtClean="0">
              <a:latin typeface="Meiryo UI" pitchFamily="50" charset="-128"/>
              <a:ea typeface="Meiryo UI" pitchFamily="50" charset="-128"/>
              <a:cs typeface="Meiryo UI" pitchFamily="50" charset="-128"/>
            </a:endParaRPr>
          </a:p>
          <a:p>
            <a:r>
              <a:rPr lang="en-US" altLang="ja-JP" sz="2600" b="1" dirty="0">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の</a:t>
            </a:r>
            <a:r>
              <a:rPr lang="ja-JP" altLang="en-US" sz="2600" b="1" dirty="0">
                <a:latin typeface="Meiryo UI" pitchFamily="50" charset="-128"/>
                <a:ea typeface="Meiryo UI" pitchFamily="50" charset="-128"/>
                <a:cs typeface="Meiryo UI" pitchFamily="50" charset="-128"/>
              </a:rPr>
              <a:t>状況によるが、今後は診断</a:t>
            </a:r>
            <a:r>
              <a:rPr lang="en-US" altLang="ja-JP" sz="2600" b="1" dirty="0">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治療</a:t>
            </a:r>
            <a:r>
              <a:rPr lang="ja-JP" altLang="en-US" sz="2600" b="1" dirty="0" smtClean="0">
                <a:latin typeface="Meiryo UI" pitchFamily="50" charset="-128"/>
                <a:ea typeface="Meiryo UI" pitchFamily="50" charset="-128"/>
                <a:cs typeface="Meiryo UI" pitchFamily="50" charset="-128"/>
              </a:rPr>
              <a:t>が求められる</a:t>
            </a:r>
            <a:r>
              <a:rPr lang="ja-JP" altLang="en-US" sz="2600" b="1" dirty="0">
                <a:latin typeface="Meiryo UI" pitchFamily="50" charset="-128"/>
                <a:ea typeface="Meiryo UI" pitchFamily="50" charset="-128"/>
                <a:cs typeface="Meiryo UI" pitchFamily="50" charset="-128"/>
              </a:rPr>
              <a:t>。</a:t>
            </a:r>
            <a:endParaRPr lang="en-US" altLang="ja-JP" sz="2600" b="1" dirty="0">
              <a:latin typeface="Meiryo UI" pitchFamily="50" charset="-128"/>
              <a:ea typeface="Meiryo UI" pitchFamily="50" charset="-128"/>
              <a:cs typeface="Meiryo UI" pitchFamily="50" charset="-128"/>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a:xfrm>
            <a:off x="2492375" y="444500"/>
            <a:ext cx="4224338" cy="1041400"/>
          </a:xfrm>
        </p:spPr>
        <p:txBody>
          <a:bodyPr lIns="90792" tIns="45395" rIns="90792" bIns="45395" anchorCtr="1"/>
          <a:lstStyle/>
          <a:p>
            <a:pPr algn="l" defTabSz="909638" eaLnBrk="1" hangingPunct="1"/>
            <a:r>
              <a:rPr lang="ja-JP" altLang="en-US" b="1" smtClean="0">
                <a:solidFill>
                  <a:schemeClr val="tx1"/>
                </a:solidFill>
                <a:latin typeface="Meiryo UI" pitchFamily="50" charset="-128"/>
                <a:ea typeface="Meiryo UI" pitchFamily="50" charset="-128"/>
                <a:cs typeface="Meiryo UI" pitchFamily="50" charset="-128"/>
              </a:rPr>
              <a:t>診断と治療　編</a:t>
            </a:r>
          </a:p>
        </p:txBody>
      </p:sp>
      <p:sp>
        <p:nvSpPr>
          <p:cNvPr id="34819" name="Rectangle 4"/>
          <p:cNvSpPr>
            <a:spLocks noChangeArrowheads="1"/>
          </p:cNvSpPr>
          <p:nvPr/>
        </p:nvSpPr>
        <p:spPr bwMode="auto">
          <a:xfrm>
            <a:off x="488052" y="1520687"/>
            <a:ext cx="8308078" cy="4512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nchor="ctr" anchorCtr="1"/>
          <a:lstStyle/>
          <a:p>
            <a:pPr defTabSz="909638" eaLnBrk="1" hangingPunct="1"/>
            <a:r>
              <a:rPr lang="ja-JP" altLang="en-US" sz="3000" b="1" dirty="0">
                <a:solidFill>
                  <a:srgbClr val="609000"/>
                </a:solidFill>
                <a:latin typeface="Meiryo UI" pitchFamily="50" charset="-128"/>
                <a:ea typeface="Meiryo UI" pitchFamily="50" charset="-128"/>
                <a:cs typeface="Meiryo UI" pitchFamily="50" charset="-128"/>
              </a:rPr>
              <a:t>ねらい：認知症</a:t>
            </a:r>
            <a:r>
              <a:rPr lang="ja-JP" altLang="en-US" sz="3000" b="1" dirty="0" smtClean="0">
                <a:solidFill>
                  <a:srgbClr val="609000"/>
                </a:solidFill>
                <a:latin typeface="Meiryo UI" pitchFamily="50" charset="-128"/>
                <a:ea typeface="Meiryo UI" pitchFamily="50" charset="-128"/>
                <a:cs typeface="Meiryo UI" pitchFamily="50" charset="-128"/>
              </a:rPr>
              <a:t>診断･治療</a:t>
            </a:r>
            <a:r>
              <a:rPr lang="ja-JP" altLang="en-US" sz="3000" b="1" dirty="0">
                <a:solidFill>
                  <a:srgbClr val="609000"/>
                </a:solidFill>
                <a:latin typeface="Meiryo UI" pitchFamily="50" charset="-128"/>
                <a:ea typeface="Meiryo UI" pitchFamily="50" charset="-128"/>
                <a:cs typeface="Meiryo UI" pitchFamily="50" charset="-128"/>
              </a:rPr>
              <a:t>の原則</a:t>
            </a:r>
            <a:r>
              <a:rPr lang="ja-JP" altLang="en-US" sz="3000" b="1" dirty="0" smtClean="0">
                <a:solidFill>
                  <a:srgbClr val="609000"/>
                </a:solidFill>
                <a:latin typeface="Meiryo UI" pitchFamily="50" charset="-128"/>
                <a:ea typeface="Meiryo UI" pitchFamily="50" charset="-128"/>
                <a:cs typeface="Meiryo UI" pitchFamily="50" charset="-128"/>
              </a:rPr>
              <a:t>を理解</a:t>
            </a:r>
            <a:r>
              <a:rPr lang="ja-JP" altLang="en-US" sz="3000" b="1" dirty="0">
                <a:solidFill>
                  <a:srgbClr val="609000"/>
                </a:solidFill>
                <a:latin typeface="Meiryo UI" pitchFamily="50" charset="-128"/>
                <a:ea typeface="Meiryo UI" pitchFamily="50" charset="-128"/>
                <a:cs typeface="Meiryo UI" pitchFamily="50" charset="-128"/>
              </a:rPr>
              <a:t>する</a:t>
            </a:r>
            <a:r>
              <a:rPr lang="ja-JP" altLang="en-US" sz="2700" b="1" dirty="0">
                <a:solidFill>
                  <a:srgbClr val="609000"/>
                </a:solidFill>
                <a:latin typeface="Meiryo UI" pitchFamily="50" charset="-128"/>
                <a:ea typeface="Meiryo UI" pitchFamily="50" charset="-128"/>
                <a:cs typeface="Meiryo UI" pitchFamily="50" charset="-128"/>
              </a:rPr>
              <a:t/>
            </a:r>
            <a:br>
              <a:rPr lang="ja-JP" altLang="en-US" sz="2700" b="1" dirty="0">
                <a:solidFill>
                  <a:srgbClr val="609000"/>
                </a:solidFill>
                <a:latin typeface="Meiryo UI" pitchFamily="50" charset="-128"/>
                <a:ea typeface="Meiryo UI" pitchFamily="50" charset="-128"/>
                <a:cs typeface="Meiryo UI" pitchFamily="50" charset="-128"/>
              </a:rPr>
            </a:br>
            <a:endParaRPr lang="en-US" altLang="ja-JP" sz="2700" b="1" dirty="0" smtClean="0">
              <a:solidFill>
                <a:srgbClr val="609000"/>
              </a:solidFill>
              <a:latin typeface="Meiryo UI" pitchFamily="50" charset="-128"/>
              <a:ea typeface="Meiryo UI" pitchFamily="50" charset="-128"/>
              <a:cs typeface="Meiryo UI" pitchFamily="50" charset="-128"/>
            </a:endParaRPr>
          </a:p>
          <a:p>
            <a:pPr defTabSz="909638" eaLnBrk="1" hangingPunct="1">
              <a:spcBef>
                <a:spcPts val="0"/>
              </a:spcBef>
            </a:pPr>
            <a:r>
              <a:rPr lang="ja-JP" altLang="en-US" sz="2800" b="1" dirty="0" smtClean="0">
                <a:solidFill>
                  <a:srgbClr val="5F5F5F"/>
                </a:solidFill>
                <a:latin typeface="Meiryo UI" pitchFamily="50" charset="-128"/>
                <a:ea typeface="Meiryo UI" pitchFamily="50" charset="-128"/>
                <a:cs typeface="Meiryo UI" pitchFamily="50" charset="-128"/>
              </a:rPr>
              <a:t>到達</a:t>
            </a:r>
            <a:r>
              <a:rPr lang="ja-JP" altLang="en-US" sz="2800" b="1" dirty="0">
                <a:solidFill>
                  <a:srgbClr val="5F5F5F"/>
                </a:solidFill>
                <a:latin typeface="Meiryo UI" pitchFamily="50" charset="-128"/>
                <a:ea typeface="Meiryo UI" pitchFamily="50" charset="-128"/>
                <a:cs typeface="Meiryo UI" pitchFamily="50" charset="-128"/>
              </a:rPr>
              <a:t>目標：</a:t>
            </a:r>
            <a:r>
              <a:rPr lang="ja-JP" altLang="en-US" sz="2300" b="1" dirty="0">
                <a:solidFill>
                  <a:srgbClr val="5F5F5F"/>
                </a:solidFill>
                <a:latin typeface="Meiryo UI" pitchFamily="50" charset="-128"/>
                <a:ea typeface="Meiryo UI" pitchFamily="50" charset="-128"/>
                <a:cs typeface="Meiryo UI" pitchFamily="50" charset="-128"/>
              </a:rPr>
              <a:t/>
            </a:r>
            <a:br>
              <a:rPr lang="ja-JP" altLang="en-US" sz="2300" b="1" dirty="0">
                <a:solidFill>
                  <a:srgbClr val="5F5F5F"/>
                </a:solidFill>
                <a:latin typeface="Meiryo UI" pitchFamily="50" charset="-128"/>
                <a:ea typeface="Meiryo UI" pitchFamily="50" charset="-128"/>
                <a:cs typeface="Meiryo UI" pitchFamily="50" charset="-128"/>
              </a:rPr>
            </a:br>
            <a:r>
              <a:rPr lang="ja-JP" altLang="en-US" sz="2300" b="1" dirty="0" smtClean="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●認知症</a:t>
            </a:r>
            <a:r>
              <a:rPr lang="ja-JP" altLang="en-US" sz="2000" b="1" dirty="0">
                <a:latin typeface="Meiryo UI" pitchFamily="50" charset="-128"/>
                <a:ea typeface="Meiryo UI" pitchFamily="50" charset="-128"/>
                <a:cs typeface="Meiryo UI" pitchFamily="50" charset="-128"/>
              </a:rPr>
              <a:t>の</a:t>
            </a:r>
            <a:r>
              <a:rPr lang="ja-JP" altLang="en-US" sz="2200" b="1" dirty="0">
                <a:latin typeface="Meiryo UI" pitchFamily="50" charset="-128"/>
                <a:ea typeface="Meiryo UI" pitchFamily="50" charset="-128"/>
                <a:cs typeface="Meiryo UI" pitchFamily="50" charset="-128"/>
              </a:rPr>
              <a:t>初期症状や日常生活上の行動の</a:t>
            </a:r>
            <a:r>
              <a:rPr lang="ja-JP" altLang="en-US" sz="2200" b="1" dirty="0" smtClean="0">
                <a:latin typeface="Meiryo UI" pitchFamily="50" charset="-128"/>
                <a:ea typeface="Meiryo UI" pitchFamily="50" charset="-128"/>
                <a:cs typeface="Meiryo UI" pitchFamily="50" charset="-128"/>
              </a:rPr>
              <a:t>変化を説明</a:t>
            </a:r>
            <a:endParaRPr lang="en-US" altLang="ja-JP" sz="2200" b="1" dirty="0" smtClean="0">
              <a:latin typeface="Meiryo UI" pitchFamily="50" charset="-128"/>
              <a:ea typeface="Meiryo UI" pitchFamily="50" charset="-128"/>
              <a:cs typeface="Meiryo UI" pitchFamily="50" charset="-128"/>
            </a:endParaRPr>
          </a:p>
          <a:p>
            <a:pPr defTabSz="909638" eaLnBrk="1" hangingPunct="1">
              <a:spcBef>
                <a:spcPts val="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することが</a:t>
            </a:r>
            <a:r>
              <a:rPr lang="ja-JP" altLang="en-US" sz="2200" b="1" dirty="0">
                <a:latin typeface="Meiryo UI" pitchFamily="50" charset="-128"/>
                <a:ea typeface="Meiryo UI" pitchFamily="50" charset="-128"/>
                <a:cs typeface="Meiryo UI" pitchFamily="50" charset="-128"/>
              </a:rPr>
              <a:t>できる</a:t>
            </a:r>
          </a:p>
          <a:p>
            <a:pPr defTabSz="909638" eaLnBrk="1" hangingPunct="1">
              <a:spcBef>
                <a:spcPts val="1200"/>
              </a:spcBef>
            </a:pPr>
            <a:r>
              <a:rPr lang="ja-JP" altLang="en-US" sz="2200" b="1" dirty="0" smtClean="0">
                <a:latin typeface="Meiryo UI" pitchFamily="50" charset="-128"/>
                <a:ea typeface="Meiryo UI" pitchFamily="50" charset="-128"/>
                <a:cs typeface="Meiryo UI" pitchFamily="50" charset="-128"/>
              </a:rPr>
              <a:t>    ●認知症</a:t>
            </a:r>
            <a:r>
              <a:rPr lang="ja-JP" altLang="en-US" sz="2200" b="1" dirty="0">
                <a:latin typeface="Meiryo UI" pitchFamily="50" charset="-128"/>
                <a:ea typeface="Meiryo UI" pitchFamily="50" charset="-128"/>
                <a:cs typeface="Meiryo UI" pitchFamily="50" charset="-128"/>
              </a:rPr>
              <a:t>の診断の方法と</a:t>
            </a:r>
            <a:r>
              <a:rPr lang="ja-JP" altLang="en-US" sz="2200" b="1" dirty="0" smtClean="0">
                <a:latin typeface="Meiryo UI" pitchFamily="50" charset="-128"/>
                <a:ea typeface="Meiryo UI" pitchFamily="50" charset="-128"/>
                <a:cs typeface="Meiryo UI" pitchFamily="50" charset="-128"/>
              </a:rPr>
              <a:t>手順を説明すること</a:t>
            </a:r>
            <a:r>
              <a:rPr lang="ja-JP" altLang="en-US" sz="2200" b="1" dirty="0">
                <a:latin typeface="Meiryo UI" pitchFamily="50" charset="-128"/>
                <a:ea typeface="Meiryo UI" pitchFamily="50" charset="-128"/>
                <a:cs typeface="Meiryo UI" pitchFamily="50" charset="-128"/>
              </a:rPr>
              <a:t>ができる</a:t>
            </a:r>
          </a:p>
          <a:p>
            <a:pPr defTabSz="909638" eaLnBrk="1" hangingPunct="1">
              <a:spcBef>
                <a:spcPts val="1200"/>
              </a:spcBef>
            </a:pPr>
            <a:r>
              <a:rPr lang="ja-JP" altLang="en-US" sz="2200" b="1" dirty="0" smtClean="0">
                <a:latin typeface="Meiryo UI" pitchFamily="50" charset="-128"/>
                <a:ea typeface="Meiryo UI" pitchFamily="50" charset="-128"/>
                <a:cs typeface="Meiryo UI" pitchFamily="50" charset="-128"/>
              </a:rPr>
              <a:t>    ●認知機能障害へ</a:t>
            </a:r>
            <a:r>
              <a:rPr lang="ja-JP" altLang="en-US" sz="2200" b="1" dirty="0">
                <a:latin typeface="Meiryo UI" pitchFamily="50" charset="-128"/>
                <a:ea typeface="Meiryo UI" pitchFamily="50" charset="-128"/>
                <a:cs typeface="Meiryo UI" pitchFamily="50" charset="-128"/>
              </a:rPr>
              <a:t>の薬物療法、行動</a:t>
            </a:r>
            <a:r>
              <a:rPr lang="en-US" altLang="ja-JP" sz="2200" b="1" dirty="0">
                <a:latin typeface="Meiryo UI" pitchFamily="50" charset="-128"/>
                <a:ea typeface="Meiryo UI" pitchFamily="50" charset="-128"/>
                <a:cs typeface="Meiryo UI" pitchFamily="50" charset="-128"/>
              </a:rPr>
              <a:t>･</a:t>
            </a:r>
            <a:r>
              <a:rPr lang="ja-JP" altLang="en-US" sz="2200" b="1" dirty="0">
                <a:latin typeface="Meiryo UI" pitchFamily="50" charset="-128"/>
                <a:ea typeface="Meiryo UI" pitchFamily="50" charset="-128"/>
                <a:cs typeface="Meiryo UI" pitchFamily="50" charset="-128"/>
              </a:rPr>
              <a:t>心理症状</a:t>
            </a:r>
            <a:r>
              <a:rPr lang="en-US" altLang="ja-JP" sz="2200" b="1" dirty="0">
                <a:latin typeface="Meiryo UI" pitchFamily="50" charset="-128"/>
                <a:ea typeface="Meiryo UI" pitchFamily="50" charset="-128"/>
                <a:cs typeface="Meiryo UI" pitchFamily="50" charset="-128"/>
              </a:rPr>
              <a:t>(BPSD</a:t>
            </a:r>
            <a:r>
              <a:rPr lang="en-US" altLang="ja-JP" sz="2200" b="1" dirty="0" smtClean="0">
                <a:latin typeface="Meiryo UI" pitchFamily="50" charset="-128"/>
                <a:ea typeface="Meiryo UI" pitchFamily="50" charset="-128"/>
                <a:cs typeface="Meiryo UI" pitchFamily="50" charset="-128"/>
              </a:rPr>
              <a:t>)</a:t>
            </a:r>
          </a:p>
          <a:p>
            <a:pPr defTabSz="909638" eaLnBrk="1" hangingPunct="1">
              <a:spcBef>
                <a:spcPts val="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に対する対応の原則を</a:t>
            </a:r>
            <a:r>
              <a:rPr lang="ja-JP" altLang="en-US" sz="2200" b="1" dirty="0">
                <a:latin typeface="Meiryo UI" pitchFamily="50" charset="-128"/>
                <a:ea typeface="Meiryo UI" pitchFamily="50" charset="-128"/>
                <a:cs typeface="Meiryo UI" pitchFamily="50" charset="-128"/>
              </a:rPr>
              <a:t>説明することが</a:t>
            </a:r>
            <a:r>
              <a:rPr lang="ja-JP" altLang="en-US" sz="2200" b="1" dirty="0" smtClean="0">
                <a:latin typeface="Meiryo UI" pitchFamily="50" charset="-128"/>
                <a:ea typeface="Meiryo UI" pitchFamily="50" charset="-128"/>
                <a:cs typeface="Meiryo UI" pitchFamily="50" charset="-128"/>
              </a:rPr>
              <a:t>できる</a:t>
            </a:r>
            <a:endParaRPr lang="en-US" altLang="ja-JP" sz="2200" b="1" dirty="0" smtClean="0">
              <a:latin typeface="Meiryo UI" pitchFamily="50" charset="-128"/>
              <a:ea typeface="Meiryo UI" pitchFamily="50" charset="-128"/>
              <a:cs typeface="Meiryo UI" pitchFamily="50" charset="-128"/>
            </a:endParaRPr>
          </a:p>
          <a:p>
            <a:pPr defTabSz="909638" eaLnBrk="1" hangingPunct="1">
              <a:spcBef>
                <a:spcPts val="1200"/>
              </a:spcBef>
            </a:pPr>
            <a:r>
              <a:rPr lang="ja-JP" altLang="en-US" sz="2200" b="1" dirty="0" smtClean="0">
                <a:latin typeface="Meiryo UI" pitchFamily="50" charset="-128"/>
                <a:ea typeface="Meiryo UI" pitchFamily="50" charset="-128"/>
                <a:cs typeface="Meiryo UI" pitchFamily="50" charset="-128"/>
              </a:rPr>
              <a:t>    ●治療</a:t>
            </a:r>
            <a:r>
              <a:rPr lang="ja-JP" altLang="en-US" sz="2200" b="1" dirty="0">
                <a:latin typeface="Meiryo UI" pitchFamily="50" charset="-128"/>
                <a:ea typeface="Meiryo UI" pitchFamily="50" charset="-128"/>
                <a:cs typeface="Meiryo UI" pitchFamily="50" charset="-128"/>
              </a:rPr>
              <a:t>開始にあたって、本人</a:t>
            </a:r>
            <a:r>
              <a:rPr lang="en-US" altLang="ja-JP" sz="2200" b="1" dirty="0">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家族への対応</a:t>
            </a:r>
            <a:r>
              <a:rPr lang="en-US" altLang="ja-JP" sz="2000" b="1" dirty="0">
                <a:latin typeface="Meiryo UI" pitchFamily="50" charset="-128"/>
                <a:ea typeface="Meiryo UI" pitchFamily="50" charset="-128"/>
                <a:cs typeface="Meiryo UI" pitchFamily="50" charset="-128"/>
              </a:rPr>
              <a:t>･</a:t>
            </a:r>
            <a:r>
              <a:rPr lang="ja-JP" altLang="en-US" sz="2000" b="1" dirty="0" smtClean="0">
                <a:latin typeface="Meiryo UI" pitchFamily="50" charset="-128"/>
                <a:ea typeface="Meiryo UI" pitchFamily="50" charset="-128"/>
                <a:cs typeface="Meiryo UI" pitchFamily="50" charset="-128"/>
              </a:rPr>
              <a:t>支援のポイント</a:t>
            </a:r>
            <a:endParaRPr lang="en-US" altLang="ja-JP" sz="2000" b="1" dirty="0" smtClean="0">
              <a:latin typeface="Meiryo UI" pitchFamily="50" charset="-128"/>
              <a:ea typeface="Meiryo UI" pitchFamily="50" charset="-128"/>
              <a:cs typeface="Meiryo UI" pitchFamily="50" charset="-128"/>
            </a:endParaRPr>
          </a:p>
          <a:p>
            <a:pPr defTabSz="909638" eaLnBrk="1" hangingPunct="1">
              <a:spcBef>
                <a:spcPts val="0"/>
              </a:spcBef>
            </a:pPr>
            <a:r>
              <a:rPr lang="ja-JP" altLang="en-US" sz="2000" b="1" dirty="0" smtClean="0">
                <a:latin typeface="Meiryo UI" pitchFamily="50" charset="-128"/>
                <a:ea typeface="Meiryo UI" pitchFamily="50" charset="-128"/>
                <a:cs typeface="Meiryo UI" pitchFamily="50" charset="-128"/>
              </a:rPr>
              <a:t>        を理解</a:t>
            </a:r>
            <a:r>
              <a:rPr lang="ja-JP" altLang="en-US" sz="2000" b="1" dirty="0">
                <a:latin typeface="Meiryo UI" pitchFamily="50" charset="-128"/>
                <a:ea typeface="Meiryo UI" pitchFamily="50" charset="-128"/>
                <a:cs typeface="Meiryo UI" pitchFamily="50" charset="-128"/>
              </a:rPr>
              <a:t>して</a:t>
            </a:r>
            <a:r>
              <a:rPr lang="ja-JP" altLang="en-US" sz="2000" b="1" dirty="0" smtClean="0">
                <a:latin typeface="Meiryo UI" pitchFamily="50" charset="-128"/>
                <a:ea typeface="Meiryo UI" pitchFamily="50" charset="-128"/>
                <a:cs typeface="Meiryo UI" pitchFamily="50" charset="-128"/>
              </a:rPr>
              <a:t>いる</a:t>
            </a:r>
            <a:endParaRPr lang="en-US" altLang="ja-JP" sz="2000" b="1" dirty="0" smtClean="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5116664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1260475" y="424622"/>
            <a:ext cx="69215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000" b="1">
                <a:latin typeface="Meiryo UI" pitchFamily="50" charset="-128"/>
                <a:ea typeface="Meiryo UI" pitchFamily="50" charset="-128"/>
                <a:cs typeface="Meiryo UI" pitchFamily="50" charset="-128"/>
              </a:rPr>
              <a:t>認知症の診断基準（</a:t>
            </a:r>
            <a:r>
              <a:rPr lang="en-US" altLang="ja-JP" sz="3000" b="1">
                <a:latin typeface="Meiryo UI" pitchFamily="50" charset="-128"/>
                <a:ea typeface="Meiryo UI" pitchFamily="50" charset="-128"/>
                <a:cs typeface="Meiryo UI" pitchFamily="50" charset="-128"/>
              </a:rPr>
              <a:t>DSM</a:t>
            </a:r>
            <a:r>
              <a:rPr lang="ja-JP" altLang="en-US" sz="3000" b="1">
                <a:latin typeface="Meiryo UI" pitchFamily="50" charset="-128"/>
                <a:ea typeface="Meiryo UI" pitchFamily="50" charset="-128"/>
                <a:cs typeface="Meiryo UI" pitchFamily="50" charset="-128"/>
              </a:rPr>
              <a:t>）</a:t>
            </a:r>
            <a:endParaRPr lang="en-US" altLang="ja-JP" sz="3000" b="1">
              <a:latin typeface="Meiryo UI" pitchFamily="50" charset="-128"/>
              <a:ea typeface="Meiryo UI" pitchFamily="50" charset="-128"/>
              <a:cs typeface="Meiryo UI" pitchFamily="50" charset="-128"/>
            </a:endParaRPr>
          </a:p>
        </p:txBody>
      </p:sp>
      <p:sp>
        <p:nvSpPr>
          <p:cNvPr id="1011715" name="Text Box 3"/>
          <p:cNvSpPr txBox="1">
            <a:spLocks noChangeArrowheads="1"/>
          </p:cNvSpPr>
          <p:nvPr/>
        </p:nvSpPr>
        <p:spPr bwMode="auto">
          <a:xfrm>
            <a:off x="1219200" y="3810000"/>
            <a:ext cx="2590800" cy="765175"/>
          </a:xfrm>
          <a:prstGeom prst="rect">
            <a:avLst/>
          </a:prstGeom>
          <a:noFill/>
          <a:ln w="9525">
            <a:noFill/>
            <a:miter lim="800000"/>
            <a:headEnd/>
            <a:tailEnd/>
          </a:ln>
          <a:effectLst/>
        </p:spPr>
        <p:txBody>
          <a:bodyPr lIns="90792" tIns="45395" rIns="90792" bIns="45395">
            <a:spAutoFit/>
          </a:bodyPr>
          <a:lstStyle/>
          <a:p>
            <a:pPr defTabSz="909638" eaLnBrk="1" hangingPunct="1">
              <a:spcBef>
                <a:spcPct val="50000"/>
              </a:spcBef>
              <a:defRPr/>
            </a:pPr>
            <a:endParaRPr lang="ja-JP" altLang="ja-JP" sz="4500">
              <a:solidFill>
                <a:schemeClr val="tx2"/>
              </a:solidFill>
              <a:effectLst>
                <a:outerShdw blurRad="38100" dist="38100" dir="2700000" algn="tl">
                  <a:srgbClr val="000000"/>
                </a:outerShdw>
              </a:effectLst>
              <a:latin typeface="Arial" charset="0"/>
              <a:ea typeface="HG丸ｺﾞｼｯｸM-PRO" pitchFamily="49" charset="-128"/>
            </a:endParaRPr>
          </a:p>
        </p:txBody>
      </p:sp>
      <p:sp>
        <p:nvSpPr>
          <p:cNvPr id="36868" name="Text Box 22"/>
          <p:cNvSpPr txBox="1">
            <a:spLocks noChangeArrowheads="1"/>
          </p:cNvSpPr>
          <p:nvPr/>
        </p:nvSpPr>
        <p:spPr bwMode="auto">
          <a:xfrm>
            <a:off x="2695575" y="6184900"/>
            <a:ext cx="62579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r" eaLnBrk="1" hangingPunct="1"/>
            <a:r>
              <a:rPr lang="en-US" altLang="ja-JP" sz="1300" dirty="0">
                <a:latin typeface="Trebuchet MS" pitchFamily="34" charset="0"/>
              </a:rPr>
              <a:t>American Psychiatric Association.</a:t>
            </a:r>
            <a:r>
              <a:rPr lang="ja-JP" altLang="en-US" sz="1300" dirty="0">
                <a:latin typeface="Trebuchet MS" pitchFamily="34" charset="0"/>
              </a:rPr>
              <a:t>　</a:t>
            </a:r>
            <a:r>
              <a:rPr lang="en-US" altLang="ja-JP" sz="1300" dirty="0">
                <a:latin typeface="Trebuchet MS" pitchFamily="34" charset="0"/>
              </a:rPr>
              <a:t>Diagnostic and </a:t>
            </a:r>
            <a:r>
              <a:rPr lang="en-US" altLang="ja-JP" sz="1300" dirty="0" err="1">
                <a:latin typeface="Trebuchet MS" pitchFamily="34" charset="0"/>
              </a:rPr>
              <a:t>statisical</a:t>
            </a:r>
            <a:r>
              <a:rPr lang="en-US" altLang="ja-JP" sz="1300" dirty="0">
                <a:latin typeface="Trebuchet MS" pitchFamily="34" charset="0"/>
              </a:rPr>
              <a:t> manual</a:t>
            </a:r>
            <a:r>
              <a:rPr lang="ja-JP" altLang="en-US" sz="1300" dirty="0">
                <a:latin typeface="Trebuchet MS" pitchFamily="34" charset="0"/>
              </a:rPr>
              <a:t>　</a:t>
            </a:r>
          </a:p>
          <a:p>
            <a:pPr algn="r" eaLnBrk="1" hangingPunct="1"/>
            <a:r>
              <a:rPr lang="en-US" altLang="ja-JP" sz="1300" dirty="0" err="1">
                <a:latin typeface="Trebuchet MS" pitchFamily="34" charset="0"/>
              </a:rPr>
              <a:t>Oofof</a:t>
            </a:r>
            <a:r>
              <a:rPr lang="ja-JP" altLang="en-US" sz="1300" dirty="0">
                <a:latin typeface="Trebuchet MS" pitchFamily="34" charset="0"/>
              </a:rPr>
              <a:t>　</a:t>
            </a:r>
            <a:r>
              <a:rPr lang="en-US" altLang="ja-JP" sz="1300" dirty="0">
                <a:latin typeface="Trebuchet MS" pitchFamily="34" charset="0"/>
              </a:rPr>
              <a:t>mental</a:t>
            </a:r>
            <a:r>
              <a:rPr lang="ja-JP" altLang="en-US" sz="1300" dirty="0">
                <a:latin typeface="Trebuchet MS" pitchFamily="34" charset="0"/>
              </a:rPr>
              <a:t>　</a:t>
            </a:r>
            <a:r>
              <a:rPr lang="en-US" altLang="ja-JP" sz="1300" dirty="0">
                <a:latin typeface="Trebuchet MS" pitchFamily="34" charset="0"/>
              </a:rPr>
              <a:t>disorders,</a:t>
            </a:r>
            <a:r>
              <a:rPr lang="ja-JP" altLang="en-US" sz="1300" dirty="0">
                <a:latin typeface="Trebuchet MS" pitchFamily="34" charset="0"/>
              </a:rPr>
              <a:t>　</a:t>
            </a:r>
            <a:r>
              <a:rPr lang="en-US" altLang="ja-JP" sz="1300" dirty="0">
                <a:latin typeface="Trebuchet MS" pitchFamily="34" charset="0"/>
              </a:rPr>
              <a:t>4th</a:t>
            </a:r>
            <a:r>
              <a:rPr lang="ja-JP" altLang="en-US" sz="1300" dirty="0">
                <a:latin typeface="Trebuchet MS" pitchFamily="34" charset="0"/>
              </a:rPr>
              <a:t>　</a:t>
            </a:r>
            <a:r>
              <a:rPr lang="en-US" altLang="ja-JP" sz="1300" dirty="0" err="1">
                <a:latin typeface="Trebuchet MS" pitchFamily="34" charset="0"/>
              </a:rPr>
              <a:t>ed</a:t>
            </a:r>
            <a:r>
              <a:rPr lang="ja-JP" altLang="en-US" sz="1300" dirty="0">
                <a:latin typeface="Trebuchet MS" pitchFamily="34" charset="0"/>
              </a:rPr>
              <a:t>　</a:t>
            </a:r>
            <a:r>
              <a:rPr lang="en-US" altLang="ja-JP" sz="1300" dirty="0">
                <a:latin typeface="Trebuchet MS" pitchFamily="34" charset="0"/>
              </a:rPr>
              <a:t>text revision (DSM-</a:t>
            </a:r>
            <a:r>
              <a:rPr lang="en-US" altLang="ja-JP" sz="1200" b="1" dirty="0">
                <a:latin typeface="Trebuchet MS" pitchFamily="34" charset="0"/>
                <a:ea typeface="HGP創英角ｺﾞｼｯｸUB" pitchFamily="50" charset="-128"/>
              </a:rPr>
              <a:t>Ⅳ</a:t>
            </a:r>
            <a:r>
              <a:rPr lang="en-US" altLang="ja-JP" sz="1300" dirty="0">
                <a:latin typeface="Trebuchet MS" pitchFamily="34" charset="0"/>
              </a:rPr>
              <a:t>-TR)</a:t>
            </a:r>
            <a:r>
              <a:rPr lang="ja-JP" altLang="en-US" sz="1300" dirty="0">
                <a:latin typeface="ＭＳ Ｐゴシック" pitchFamily="50" charset="-128"/>
              </a:rPr>
              <a:t>　</a:t>
            </a:r>
            <a:endParaRPr lang="ja-JP" altLang="en-US" sz="1500" dirty="0">
              <a:latin typeface="ＭＳ Ｐゴシック" pitchFamily="50" charset="-128"/>
            </a:endParaRPr>
          </a:p>
        </p:txBody>
      </p:sp>
      <p:sp>
        <p:nvSpPr>
          <p:cNvPr id="36869" name="AutoShape 5"/>
          <p:cNvSpPr>
            <a:spLocks noChangeArrowheads="1"/>
          </p:cNvSpPr>
          <p:nvPr/>
        </p:nvSpPr>
        <p:spPr bwMode="auto">
          <a:xfrm>
            <a:off x="2762250" y="1341438"/>
            <a:ext cx="3121025" cy="1728787"/>
          </a:xfrm>
          <a:prstGeom prst="roundRect">
            <a:avLst>
              <a:gd name="adj" fmla="val 12398"/>
            </a:avLst>
          </a:prstGeom>
          <a:solidFill>
            <a:srgbClr val="FF7C80"/>
          </a:solidFill>
          <a:ln w="9525">
            <a:solidFill>
              <a:srgbClr val="FF7C80"/>
            </a:solidFill>
            <a:round/>
            <a:headEnd/>
            <a:tailEnd/>
          </a:ln>
        </p:spPr>
        <p:txBody>
          <a:bodyPr wrap="none" anchor="ctr"/>
          <a:lstStyle/>
          <a:p>
            <a:pPr algn="r" eaLnBrk="1" hangingPunct="1"/>
            <a:endParaRPr lang="ja-JP" altLang="ja-JP">
              <a:solidFill>
                <a:srgbClr val="000000"/>
              </a:solidFill>
            </a:endParaRPr>
          </a:p>
        </p:txBody>
      </p:sp>
      <p:sp>
        <p:nvSpPr>
          <p:cNvPr id="36870" name="Text Box 6"/>
          <p:cNvSpPr txBox="1">
            <a:spLocks noChangeArrowheads="1"/>
          </p:cNvSpPr>
          <p:nvPr/>
        </p:nvSpPr>
        <p:spPr bwMode="auto">
          <a:xfrm>
            <a:off x="2979738" y="1494597"/>
            <a:ext cx="2824162"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800" b="1">
                <a:solidFill>
                  <a:schemeClr val="bg1"/>
                </a:solidFill>
                <a:latin typeface="Meiryo UI" pitchFamily="50" charset="-128"/>
                <a:ea typeface="Meiryo UI" pitchFamily="50" charset="-128"/>
                <a:cs typeface="Meiryo UI" pitchFamily="50" charset="-128"/>
              </a:rPr>
              <a:t>判断力の障害・　　</a:t>
            </a:r>
          </a:p>
          <a:p>
            <a:pPr eaLnBrk="1" hangingPunct="1">
              <a:spcBef>
                <a:spcPct val="10000"/>
              </a:spcBef>
            </a:pPr>
            <a:r>
              <a:rPr lang="ja-JP" altLang="en-US" sz="2800" b="1">
                <a:solidFill>
                  <a:schemeClr val="bg1"/>
                </a:solidFill>
                <a:latin typeface="Meiryo UI" pitchFamily="50" charset="-128"/>
                <a:ea typeface="Meiryo UI" pitchFamily="50" charset="-128"/>
                <a:cs typeface="Meiryo UI" pitchFamily="50" charset="-128"/>
              </a:rPr>
              <a:t>計画や段取りを</a:t>
            </a:r>
          </a:p>
          <a:p>
            <a:pPr eaLnBrk="1" hangingPunct="1">
              <a:spcBef>
                <a:spcPct val="10000"/>
              </a:spcBef>
            </a:pPr>
            <a:r>
              <a:rPr lang="ja-JP" altLang="en-US" sz="2800" b="1">
                <a:solidFill>
                  <a:schemeClr val="bg1"/>
                </a:solidFill>
                <a:latin typeface="Meiryo UI" pitchFamily="50" charset="-128"/>
                <a:ea typeface="Meiryo UI" pitchFamily="50" charset="-128"/>
                <a:cs typeface="Meiryo UI" pitchFamily="50" charset="-128"/>
              </a:rPr>
              <a:t>立てられない</a:t>
            </a:r>
          </a:p>
        </p:txBody>
      </p:sp>
      <p:sp>
        <p:nvSpPr>
          <p:cNvPr id="36871" name="AutoShape 7"/>
          <p:cNvSpPr>
            <a:spLocks noChangeArrowheads="1"/>
          </p:cNvSpPr>
          <p:nvPr/>
        </p:nvSpPr>
        <p:spPr bwMode="auto">
          <a:xfrm>
            <a:off x="6565900" y="1376363"/>
            <a:ext cx="1727200" cy="1728787"/>
          </a:xfrm>
          <a:prstGeom prst="roundRect">
            <a:avLst>
              <a:gd name="adj" fmla="val 14431"/>
            </a:avLst>
          </a:prstGeom>
          <a:solidFill>
            <a:schemeClr val="bg2"/>
          </a:solidFill>
          <a:ln>
            <a:noFill/>
          </a:ln>
          <a:extLst>
            <a:ext uri="{91240B29-F687-4F45-9708-019B960494DF}">
              <a14:hiddenLine xmlns:a14="http://schemas.microsoft.com/office/drawing/2010/main" w="9525">
                <a:solidFill>
                  <a:srgbClr val="000066"/>
                </a:solidFill>
                <a:round/>
                <a:headEnd/>
                <a:tailEnd/>
              </a14:hiddenLine>
            </a:ext>
          </a:extLst>
        </p:spPr>
        <p:txBody>
          <a:bodyPr wrap="none" anchor="ctr"/>
          <a:lstStyle/>
          <a:p>
            <a:pPr algn="r" eaLnBrk="1" hangingPunct="1"/>
            <a:endParaRPr lang="ja-JP" altLang="ja-JP">
              <a:solidFill>
                <a:srgbClr val="000000"/>
              </a:solidFill>
            </a:endParaRPr>
          </a:p>
        </p:txBody>
      </p:sp>
      <p:sp>
        <p:nvSpPr>
          <p:cNvPr id="36872" name="Text Box 8"/>
          <p:cNvSpPr txBox="1">
            <a:spLocks noChangeArrowheads="1"/>
          </p:cNvSpPr>
          <p:nvPr/>
        </p:nvSpPr>
        <p:spPr bwMode="auto">
          <a:xfrm>
            <a:off x="6594475" y="1812097"/>
            <a:ext cx="16573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600" b="1" dirty="0">
                <a:solidFill>
                  <a:schemeClr val="bg1"/>
                </a:solidFill>
                <a:latin typeface="Meiryo UI" pitchFamily="50" charset="-128"/>
                <a:ea typeface="Meiryo UI" pitchFamily="50" charset="-128"/>
                <a:cs typeface="Meiryo UI" pitchFamily="50" charset="-128"/>
              </a:rPr>
              <a:t>意識障害</a:t>
            </a:r>
            <a:r>
              <a:rPr lang="ja-JP" altLang="en-US" sz="2600" b="1" dirty="0" smtClean="0">
                <a:solidFill>
                  <a:schemeClr val="bg1"/>
                </a:solidFill>
                <a:latin typeface="Meiryo UI" pitchFamily="50" charset="-128"/>
                <a:ea typeface="Meiryo UI" pitchFamily="50" charset="-128"/>
                <a:cs typeface="Meiryo UI" pitchFamily="50" charset="-128"/>
              </a:rPr>
              <a:t>な し</a:t>
            </a:r>
            <a:endParaRPr lang="ja-JP" altLang="en-US" sz="2600" b="1" dirty="0">
              <a:solidFill>
                <a:schemeClr val="bg1"/>
              </a:solidFill>
              <a:latin typeface="Meiryo UI" pitchFamily="50" charset="-128"/>
              <a:ea typeface="Meiryo UI" pitchFamily="50" charset="-128"/>
              <a:cs typeface="Meiryo UI" pitchFamily="50" charset="-128"/>
            </a:endParaRPr>
          </a:p>
        </p:txBody>
      </p:sp>
      <p:sp>
        <p:nvSpPr>
          <p:cNvPr id="36873" name="AutoShape 9"/>
          <p:cNvSpPr>
            <a:spLocks noChangeArrowheads="1"/>
          </p:cNvSpPr>
          <p:nvPr/>
        </p:nvSpPr>
        <p:spPr bwMode="auto">
          <a:xfrm>
            <a:off x="830263" y="1320800"/>
            <a:ext cx="1304925" cy="1739900"/>
          </a:xfrm>
          <a:prstGeom prst="roundRect">
            <a:avLst>
              <a:gd name="adj" fmla="val 19144"/>
            </a:avLst>
          </a:prstGeom>
          <a:solidFill>
            <a:srgbClr val="669900"/>
          </a:solidFill>
          <a:ln>
            <a:noFill/>
          </a:ln>
          <a:extLst>
            <a:ext uri="{91240B29-F687-4F45-9708-019B960494DF}">
              <a14:hiddenLine xmlns:a14="http://schemas.microsoft.com/office/drawing/2010/main" w="9525">
                <a:solidFill>
                  <a:srgbClr val="000066"/>
                </a:solidFill>
                <a:round/>
                <a:headEnd/>
                <a:tailEnd/>
              </a14:hiddenLine>
            </a:ext>
          </a:extLst>
        </p:spPr>
        <p:txBody>
          <a:bodyPr wrap="none" anchor="ctr"/>
          <a:lstStyle/>
          <a:p>
            <a:pPr algn="r" eaLnBrk="1" hangingPunct="1"/>
            <a:endParaRPr lang="ja-JP" altLang="ja-JP">
              <a:solidFill>
                <a:srgbClr val="000000"/>
              </a:solidFill>
            </a:endParaRPr>
          </a:p>
        </p:txBody>
      </p:sp>
      <p:sp>
        <p:nvSpPr>
          <p:cNvPr id="36874" name="Text Box 10"/>
          <p:cNvSpPr txBox="1">
            <a:spLocks noChangeArrowheads="1"/>
          </p:cNvSpPr>
          <p:nvPr/>
        </p:nvSpPr>
        <p:spPr bwMode="auto">
          <a:xfrm>
            <a:off x="990600" y="1739072"/>
            <a:ext cx="122555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800" b="1">
                <a:solidFill>
                  <a:schemeClr val="bg1"/>
                </a:solidFill>
                <a:latin typeface="Meiryo UI" pitchFamily="50" charset="-128"/>
                <a:ea typeface="Meiryo UI" pitchFamily="50" charset="-128"/>
                <a:cs typeface="Meiryo UI" pitchFamily="50" charset="-128"/>
              </a:rPr>
              <a:t>記憶障害</a:t>
            </a:r>
          </a:p>
        </p:txBody>
      </p:sp>
      <p:sp>
        <p:nvSpPr>
          <p:cNvPr id="1011723" name="Text Box 11"/>
          <p:cNvSpPr txBox="1">
            <a:spLocks noChangeArrowheads="1"/>
          </p:cNvSpPr>
          <p:nvPr/>
        </p:nvSpPr>
        <p:spPr bwMode="auto">
          <a:xfrm>
            <a:off x="2174875" y="1965325"/>
            <a:ext cx="555625" cy="519113"/>
          </a:xfrm>
          <a:prstGeom prst="rect">
            <a:avLst/>
          </a:prstGeom>
          <a:noFill/>
          <a:ln w="9525">
            <a:noFill/>
            <a:miter lim="800000"/>
            <a:headEnd/>
            <a:tailEnd/>
          </a:ln>
          <a:effectLst/>
        </p:spPr>
        <p:txBody>
          <a:bodyPr lIns="90792" tIns="45395" rIns="90792" bIns="45395">
            <a:spAutoFit/>
          </a:bodyPr>
          <a:lstStyle/>
          <a:p>
            <a:pPr defTabSz="909638" eaLnBrk="1" hangingPunct="1">
              <a:spcBef>
                <a:spcPct val="50000"/>
              </a:spcBef>
              <a:defRPr/>
            </a:pPr>
            <a:r>
              <a:rPr lang="ja-JP" altLang="en-US" sz="2800" b="1">
                <a:solidFill>
                  <a:srgbClr val="000000"/>
                </a:solidFill>
                <a:effectLst>
                  <a:outerShdw blurRad="38100" dist="38100" dir="2700000" algn="tl">
                    <a:srgbClr val="000000"/>
                  </a:outerShdw>
                </a:effectLst>
                <a:latin typeface="Times New Roman" pitchFamily="18" charset="0"/>
                <a:ea typeface="HGP創英角ｺﾞｼｯｸUB" pitchFamily="50" charset="-128"/>
              </a:rPr>
              <a:t>＋</a:t>
            </a:r>
          </a:p>
        </p:txBody>
      </p:sp>
      <p:sp>
        <p:nvSpPr>
          <p:cNvPr id="1011724" name="Text Box 12"/>
          <p:cNvSpPr txBox="1">
            <a:spLocks noChangeArrowheads="1"/>
          </p:cNvSpPr>
          <p:nvPr/>
        </p:nvSpPr>
        <p:spPr bwMode="auto">
          <a:xfrm>
            <a:off x="5943600" y="1933575"/>
            <a:ext cx="495300" cy="519113"/>
          </a:xfrm>
          <a:prstGeom prst="rect">
            <a:avLst/>
          </a:prstGeom>
          <a:noFill/>
          <a:ln w="9525">
            <a:noFill/>
            <a:miter lim="800000"/>
            <a:headEnd/>
            <a:tailEnd/>
          </a:ln>
          <a:effectLst/>
        </p:spPr>
        <p:txBody>
          <a:bodyPr lIns="90792" tIns="45395" rIns="90792" bIns="45395">
            <a:spAutoFit/>
          </a:bodyPr>
          <a:lstStyle/>
          <a:p>
            <a:pPr defTabSz="909638" eaLnBrk="1" hangingPunct="1">
              <a:spcBef>
                <a:spcPct val="50000"/>
              </a:spcBef>
              <a:defRPr/>
            </a:pPr>
            <a:r>
              <a:rPr lang="ja-JP" altLang="en-US" sz="2800" b="1">
                <a:solidFill>
                  <a:srgbClr val="000000"/>
                </a:solidFill>
                <a:effectLst>
                  <a:outerShdw blurRad="38100" dist="38100" dir="2700000" algn="tl">
                    <a:srgbClr val="000000"/>
                  </a:outerShdw>
                </a:effectLst>
                <a:latin typeface="Times New Roman" pitchFamily="18" charset="0"/>
                <a:ea typeface="HGP創英角ｺﾞｼｯｸUB" pitchFamily="50" charset="-128"/>
              </a:rPr>
              <a:t>＋</a:t>
            </a:r>
          </a:p>
        </p:txBody>
      </p:sp>
      <p:sp>
        <p:nvSpPr>
          <p:cNvPr id="36877" name="AutoShape 13"/>
          <p:cNvSpPr>
            <a:spLocks noChangeArrowheads="1"/>
          </p:cNvSpPr>
          <p:nvPr/>
        </p:nvSpPr>
        <p:spPr bwMode="auto">
          <a:xfrm>
            <a:off x="2039938" y="3756785"/>
            <a:ext cx="4465637" cy="703262"/>
          </a:xfrm>
          <a:prstGeom prst="roundRect">
            <a:avLst>
              <a:gd name="adj" fmla="val 24153"/>
            </a:avLst>
          </a:prstGeom>
          <a:solidFill>
            <a:schemeClr val="bg1"/>
          </a:solidFill>
          <a:ln w="34925" cap="rnd">
            <a:solidFill>
              <a:schemeClr val="tx1"/>
            </a:solidFill>
            <a:prstDash val="sysDot"/>
            <a:round/>
            <a:headEnd/>
            <a:tailEnd/>
          </a:ln>
        </p:spPr>
        <p:txBody>
          <a:bodyPr wrap="none" lIns="90792" tIns="45395" rIns="90792" bIns="45395" anchor="ctr"/>
          <a:lstStyle/>
          <a:p>
            <a:pPr algn="ctr" defTabSz="909638" eaLnBrk="1" hangingPunct="1">
              <a:lnSpc>
                <a:spcPct val="130000"/>
              </a:lnSpc>
            </a:pPr>
            <a:r>
              <a:rPr lang="ja-JP" altLang="en-US" sz="2600" b="1" dirty="0">
                <a:solidFill>
                  <a:srgbClr val="000066"/>
                </a:solidFill>
                <a:latin typeface="Meiryo UI" pitchFamily="50" charset="-128"/>
                <a:ea typeface="Meiryo UI" pitchFamily="50" charset="-128"/>
                <a:cs typeface="Meiryo UI" pitchFamily="50" charset="-128"/>
              </a:rPr>
              <a:t>社会生活・対人関係に支障</a:t>
            </a:r>
          </a:p>
        </p:txBody>
      </p:sp>
      <p:sp>
        <p:nvSpPr>
          <p:cNvPr id="36878" name="AutoShape 14"/>
          <p:cNvSpPr>
            <a:spLocks noChangeArrowheads="1"/>
          </p:cNvSpPr>
          <p:nvPr/>
        </p:nvSpPr>
        <p:spPr bwMode="auto">
          <a:xfrm>
            <a:off x="2058988" y="5153025"/>
            <a:ext cx="4473575" cy="728663"/>
          </a:xfrm>
          <a:prstGeom prst="roundRect">
            <a:avLst>
              <a:gd name="adj" fmla="val 23889"/>
            </a:avLst>
          </a:prstGeom>
          <a:solidFill>
            <a:schemeClr val="bg1"/>
          </a:solidFill>
          <a:ln w="34925" cap="rnd">
            <a:solidFill>
              <a:schemeClr val="tx1"/>
            </a:solidFill>
            <a:prstDash val="sysDot"/>
            <a:round/>
            <a:headEnd/>
            <a:tailEnd/>
          </a:ln>
        </p:spPr>
        <p:txBody>
          <a:bodyPr wrap="none" anchor="ctr"/>
          <a:lstStyle/>
          <a:p>
            <a:pPr algn="r" eaLnBrk="1" hangingPunct="1"/>
            <a:endParaRPr lang="ja-JP" altLang="ja-JP">
              <a:solidFill>
                <a:srgbClr val="000000"/>
              </a:solidFill>
            </a:endParaRPr>
          </a:p>
        </p:txBody>
      </p:sp>
      <p:sp>
        <p:nvSpPr>
          <p:cNvPr id="36879" name="Text Box 15"/>
          <p:cNvSpPr txBox="1">
            <a:spLocks noChangeArrowheads="1"/>
          </p:cNvSpPr>
          <p:nvPr/>
        </p:nvSpPr>
        <p:spPr bwMode="auto">
          <a:xfrm>
            <a:off x="2191715" y="5256972"/>
            <a:ext cx="4505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400" b="1" dirty="0">
                <a:solidFill>
                  <a:srgbClr val="000066"/>
                </a:solidFill>
                <a:latin typeface="Meiryo UI" pitchFamily="50" charset="-128"/>
                <a:ea typeface="Meiryo UI" pitchFamily="50" charset="-128"/>
                <a:cs typeface="Meiryo UI" pitchFamily="50" charset="-128"/>
              </a:rPr>
              <a:t>器質病変の存在・うつ病の否定</a:t>
            </a:r>
          </a:p>
        </p:txBody>
      </p:sp>
      <p:sp>
        <p:nvSpPr>
          <p:cNvPr id="36880" name="AutoShape 16"/>
          <p:cNvSpPr>
            <a:spLocks noChangeArrowheads="1"/>
          </p:cNvSpPr>
          <p:nvPr/>
        </p:nvSpPr>
        <p:spPr bwMode="auto">
          <a:xfrm>
            <a:off x="7418388" y="3543300"/>
            <a:ext cx="1082675" cy="2524125"/>
          </a:xfrm>
          <a:prstGeom prst="roundRect">
            <a:avLst>
              <a:gd name="adj" fmla="val 16667"/>
            </a:avLst>
          </a:prstGeom>
          <a:solidFill>
            <a:srgbClr val="33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eaLnBrk="1" hangingPunct="1"/>
            <a:endParaRPr lang="ja-JP" altLang="ja-JP">
              <a:solidFill>
                <a:srgbClr val="000000"/>
              </a:solidFill>
            </a:endParaRPr>
          </a:p>
        </p:txBody>
      </p:sp>
      <p:sp>
        <p:nvSpPr>
          <p:cNvPr id="36881" name="Text Box 17"/>
          <p:cNvSpPr txBox="1">
            <a:spLocks noChangeArrowheads="1"/>
          </p:cNvSpPr>
          <p:nvPr/>
        </p:nvSpPr>
        <p:spPr bwMode="auto">
          <a:xfrm>
            <a:off x="7580313" y="3790122"/>
            <a:ext cx="1149350"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4500" b="1">
                <a:solidFill>
                  <a:srgbClr val="FFFFFF"/>
                </a:solidFill>
                <a:latin typeface="Meiryo UI" pitchFamily="50" charset="-128"/>
                <a:ea typeface="Meiryo UI" pitchFamily="50" charset="-128"/>
                <a:cs typeface="Meiryo UI" pitchFamily="50" charset="-128"/>
              </a:rPr>
              <a:t>認知症</a:t>
            </a:r>
          </a:p>
        </p:txBody>
      </p:sp>
      <p:sp>
        <p:nvSpPr>
          <p:cNvPr id="36882" name="AutoShape 18"/>
          <p:cNvSpPr>
            <a:spLocks noChangeArrowheads="1"/>
          </p:cNvSpPr>
          <p:nvPr/>
        </p:nvSpPr>
        <p:spPr bwMode="auto">
          <a:xfrm>
            <a:off x="3852863" y="3214688"/>
            <a:ext cx="1082675" cy="412750"/>
          </a:xfrm>
          <a:prstGeom prst="downArrow">
            <a:avLst>
              <a:gd name="adj1" fmla="val 50000"/>
              <a:gd name="adj2" fmla="val 49444"/>
            </a:avLst>
          </a:prstGeom>
          <a:solidFill>
            <a:srgbClr val="339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r" eaLnBrk="1" hangingPunct="1"/>
            <a:endParaRPr lang="ja-JP" altLang="ja-JP">
              <a:solidFill>
                <a:srgbClr val="CC66FF"/>
              </a:solidFill>
            </a:endParaRPr>
          </a:p>
        </p:txBody>
      </p:sp>
      <p:sp>
        <p:nvSpPr>
          <p:cNvPr id="36883" name="AutoShape 19"/>
          <p:cNvSpPr>
            <a:spLocks noChangeArrowheads="1"/>
          </p:cNvSpPr>
          <p:nvPr/>
        </p:nvSpPr>
        <p:spPr bwMode="auto">
          <a:xfrm>
            <a:off x="3846513" y="4613275"/>
            <a:ext cx="1138237" cy="434975"/>
          </a:xfrm>
          <a:prstGeom prst="downArrow">
            <a:avLst>
              <a:gd name="adj1" fmla="val 47000"/>
              <a:gd name="adj2" fmla="val 52491"/>
            </a:avLst>
          </a:prstGeom>
          <a:solidFill>
            <a:srgbClr val="3399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algn="r" eaLnBrk="1" hangingPunct="1"/>
            <a:endParaRPr lang="ja-JP" altLang="ja-JP">
              <a:solidFill>
                <a:srgbClr val="CC66FF"/>
              </a:solidFill>
            </a:endParaRPr>
          </a:p>
        </p:txBody>
      </p:sp>
      <p:sp>
        <p:nvSpPr>
          <p:cNvPr id="36884" name="AutoShape 23"/>
          <p:cNvSpPr>
            <a:spLocks noChangeArrowheads="1"/>
          </p:cNvSpPr>
          <p:nvPr/>
        </p:nvSpPr>
        <p:spPr bwMode="auto">
          <a:xfrm rot="5400000">
            <a:off x="6224587" y="4525963"/>
            <a:ext cx="1471613" cy="515938"/>
          </a:xfrm>
          <a:prstGeom prst="triangle">
            <a:avLst>
              <a:gd name="adj" fmla="val 50000"/>
            </a:avLst>
          </a:prstGeom>
          <a:gradFill rotWithShape="1">
            <a:gsLst>
              <a:gs pos="0">
                <a:srgbClr val="3399FF"/>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a:solidFill>
                <a:srgbClr val="000000"/>
              </a:solidFill>
            </a:endParaRPr>
          </a:p>
        </p:txBody>
      </p:sp>
      <p:sp>
        <p:nvSpPr>
          <p:cNvPr id="36885" name="Rectangle 3"/>
          <p:cNvSpPr>
            <a:spLocks noChangeArrowheads="1"/>
          </p:cNvSpPr>
          <p:nvPr/>
        </p:nvSpPr>
        <p:spPr bwMode="auto">
          <a:xfrm>
            <a:off x="309563" y="10588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36886" name="Text Box 5"/>
          <p:cNvSpPr txBox="1">
            <a:spLocks noChangeArrowheads="1"/>
          </p:cNvSpPr>
          <p:nvPr/>
        </p:nvSpPr>
        <p:spPr bwMode="auto">
          <a:xfrm>
            <a:off x="0" y="-19878"/>
            <a:ext cx="21478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-1</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391197467"/>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p:cNvSpPr>
            <a:spLocks noChangeArrowheads="1"/>
          </p:cNvSpPr>
          <p:nvPr/>
        </p:nvSpPr>
        <p:spPr bwMode="auto">
          <a:xfrm>
            <a:off x="457200" y="1593850"/>
            <a:ext cx="8242300" cy="4781550"/>
          </a:xfrm>
          <a:prstGeom prst="roundRect">
            <a:avLst>
              <a:gd name="adj" fmla="val 48505"/>
            </a:avLst>
          </a:prstGeom>
          <a:solidFill>
            <a:srgbClr val="CDEBC3"/>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pPr algn="r" eaLnBrk="1" hangingPunct="1"/>
            <a:endParaRPr lang="ja-JP" altLang="ja-JP"/>
          </a:p>
        </p:txBody>
      </p:sp>
      <p:sp>
        <p:nvSpPr>
          <p:cNvPr id="38915" name="Oval 3"/>
          <p:cNvSpPr>
            <a:spLocks noChangeArrowheads="1"/>
          </p:cNvSpPr>
          <p:nvPr/>
        </p:nvSpPr>
        <p:spPr bwMode="auto">
          <a:xfrm>
            <a:off x="722313" y="1912938"/>
            <a:ext cx="4283075" cy="4159250"/>
          </a:xfrm>
          <a:prstGeom prst="ellipse">
            <a:avLst/>
          </a:prstGeom>
          <a:solidFill>
            <a:srgbClr val="7CBA00"/>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pPr algn="r" eaLnBrk="1" hangingPunct="1"/>
            <a:endParaRPr lang="ja-JP" altLang="ja-JP"/>
          </a:p>
        </p:txBody>
      </p:sp>
      <p:sp>
        <p:nvSpPr>
          <p:cNvPr id="38916" name="Text Box 5"/>
          <p:cNvSpPr txBox="1">
            <a:spLocks noChangeArrowheads="1"/>
          </p:cNvSpPr>
          <p:nvPr/>
        </p:nvSpPr>
        <p:spPr bwMode="auto">
          <a:xfrm>
            <a:off x="5454098" y="3270250"/>
            <a:ext cx="2344738" cy="187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7239" tIns="43620" rIns="87239" bIns="43620">
            <a:spAutoFit/>
          </a:bodyPr>
          <a:lstStyle>
            <a:lvl1pPr defTabSz="871538">
              <a:defRPr kumimoji="1" sz="3200">
                <a:solidFill>
                  <a:schemeClr val="tx1"/>
                </a:solidFill>
                <a:latin typeface="Arial" pitchFamily="34" charset="0"/>
                <a:ea typeface="ＭＳ Ｐゴシック" pitchFamily="50" charset="-128"/>
              </a:defRPr>
            </a:lvl1pPr>
            <a:lvl2pPr defTabSz="871538">
              <a:defRPr kumimoji="1" sz="2800">
                <a:solidFill>
                  <a:schemeClr val="tx1"/>
                </a:solidFill>
                <a:latin typeface="Arial" pitchFamily="34" charset="0"/>
                <a:ea typeface="ＭＳ Ｐゴシック" pitchFamily="50" charset="-128"/>
              </a:defRPr>
            </a:lvl2pPr>
            <a:lvl3pPr defTabSz="871538">
              <a:defRPr kumimoji="1" sz="2400">
                <a:solidFill>
                  <a:schemeClr val="tx1"/>
                </a:solidFill>
                <a:latin typeface="Arial" pitchFamily="34" charset="0"/>
                <a:ea typeface="ＭＳ Ｐゴシック" pitchFamily="50" charset="-128"/>
              </a:defRPr>
            </a:lvl3pPr>
            <a:lvl4pPr defTabSz="871538">
              <a:defRPr kumimoji="1" sz="2000">
                <a:solidFill>
                  <a:schemeClr val="tx1"/>
                </a:solidFill>
                <a:latin typeface="Arial" pitchFamily="34" charset="0"/>
                <a:ea typeface="ＭＳ Ｐゴシック" pitchFamily="50" charset="-128"/>
              </a:defRPr>
            </a:lvl4pPr>
            <a:lvl5pPr defTabSz="871538">
              <a:defRPr kumimoji="1" sz="2000">
                <a:solidFill>
                  <a:schemeClr val="tx1"/>
                </a:solidFill>
                <a:latin typeface="Arial" pitchFamily="34" charset="0"/>
                <a:ea typeface="ＭＳ Ｐゴシック" pitchFamily="50" charset="-128"/>
              </a:defRPr>
            </a:lvl5pPr>
            <a:lvl6pPr defTabSz="871538" eaLnBrk="0" hangingPunct="0">
              <a:defRPr kumimoji="1" sz="2000">
                <a:solidFill>
                  <a:schemeClr val="tx1"/>
                </a:solidFill>
                <a:latin typeface="Arial" pitchFamily="34" charset="0"/>
                <a:ea typeface="ＭＳ Ｐゴシック" pitchFamily="50" charset="-128"/>
              </a:defRPr>
            </a:lvl6pPr>
            <a:lvl7pPr defTabSz="871538" eaLnBrk="0" hangingPunct="0">
              <a:defRPr kumimoji="1" sz="2000">
                <a:solidFill>
                  <a:schemeClr val="tx1"/>
                </a:solidFill>
                <a:latin typeface="Arial" pitchFamily="34" charset="0"/>
                <a:ea typeface="ＭＳ Ｐゴシック" pitchFamily="50" charset="-128"/>
              </a:defRPr>
            </a:lvl7pPr>
            <a:lvl8pPr defTabSz="871538" eaLnBrk="0" hangingPunct="0">
              <a:defRPr kumimoji="1" sz="2000">
                <a:solidFill>
                  <a:schemeClr val="tx1"/>
                </a:solidFill>
                <a:latin typeface="Arial" pitchFamily="34" charset="0"/>
                <a:ea typeface="ＭＳ Ｐゴシック" pitchFamily="50" charset="-128"/>
              </a:defRPr>
            </a:lvl8pPr>
            <a:lvl9pPr defTabSz="871538"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900" b="1" dirty="0" smtClean="0">
                <a:latin typeface="Meiryo UI" pitchFamily="50" charset="-128"/>
                <a:ea typeface="Meiryo UI" pitchFamily="50" charset="-128"/>
                <a:cs typeface="Meiryo UI" pitchFamily="50" charset="-128"/>
              </a:rPr>
              <a:t>･ 抑うつ</a:t>
            </a:r>
            <a:endParaRPr lang="ja-JP" altLang="en-US" sz="1900" b="1" dirty="0">
              <a:latin typeface="Meiryo UI" pitchFamily="50" charset="-128"/>
              <a:ea typeface="Meiryo UI" pitchFamily="50" charset="-128"/>
              <a:cs typeface="Meiryo UI" pitchFamily="50" charset="-128"/>
            </a:endParaRPr>
          </a:p>
          <a:p>
            <a:pPr eaLnBrk="1" hangingPunct="1"/>
            <a:r>
              <a:rPr lang="ja-JP" altLang="en-US" sz="1900" b="1" dirty="0" smtClean="0">
                <a:latin typeface="Meiryo UI" pitchFamily="50" charset="-128"/>
                <a:ea typeface="Meiryo UI" pitchFamily="50" charset="-128"/>
                <a:cs typeface="Meiryo UI" pitchFamily="50" charset="-128"/>
              </a:rPr>
              <a:t>･ 興奮</a:t>
            </a:r>
            <a:endParaRPr lang="ja-JP" altLang="en-US" sz="1900" b="1" dirty="0">
              <a:latin typeface="Meiryo UI" pitchFamily="50" charset="-128"/>
              <a:ea typeface="Meiryo UI" pitchFamily="50" charset="-128"/>
              <a:cs typeface="Meiryo UI" pitchFamily="50" charset="-128"/>
            </a:endParaRPr>
          </a:p>
          <a:p>
            <a:pPr eaLnBrk="1" hangingPunct="1"/>
            <a:r>
              <a:rPr lang="ja-JP" altLang="en-US" sz="1900" b="1" dirty="0" smtClean="0">
                <a:latin typeface="Meiryo UI" pitchFamily="50" charset="-128"/>
                <a:ea typeface="Meiryo UI" pitchFamily="50" charset="-128"/>
                <a:cs typeface="Meiryo UI" pitchFamily="50" charset="-128"/>
              </a:rPr>
              <a:t>･ 徘徊</a:t>
            </a:r>
            <a:endParaRPr lang="ja-JP" altLang="en-US" sz="1900" b="1" dirty="0">
              <a:latin typeface="Meiryo UI" pitchFamily="50" charset="-128"/>
              <a:ea typeface="Meiryo UI" pitchFamily="50" charset="-128"/>
              <a:cs typeface="Meiryo UI" pitchFamily="50" charset="-128"/>
            </a:endParaRPr>
          </a:p>
          <a:p>
            <a:pPr eaLnBrk="1" hangingPunct="1"/>
            <a:r>
              <a:rPr lang="ja-JP" altLang="en-US" sz="1900" b="1" dirty="0" smtClean="0">
                <a:latin typeface="Meiryo UI" pitchFamily="50" charset="-128"/>
                <a:ea typeface="Meiryo UI" pitchFamily="50" charset="-128"/>
                <a:cs typeface="Meiryo UI" pitchFamily="50" charset="-128"/>
              </a:rPr>
              <a:t>･ 睡眠</a:t>
            </a:r>
            <a:r>
              <a:rPr lang="ja-JP" altLang="en-US" sz="1900" b="1" dirty="0">
                <a:latin typeface="Meiryo UI" pitchFamily="50" charset="-128"/>
                <a:ea typeface="Meiryo UI" pitchFamily="50" charset="-128"/>
                <a:cs typeface="Meiryo UI" pitchFamily="50" charset="-128"/>
              </a:rPr>
              <a:t>障害</a:t>
            </a:r>
          </a:p>
          <a:p>
            <a:pPr eaLnBrk="1" hangingPunct="1"/>
            <a:r>
              <a:rPr lang="ja-JP" altLang="en-US" sz="1900" b="1" dirty="0" smtClean="0">
                <a:latin typeface="Meiryo UI" pitchFamily="50" charset="-128"/>
                <a:ea typeface="Meiryo UI" pitchFamily="50" charset="-128"/>
                <a:cs typeface="Meiryo UI" pitchFamily="50" charset="-128"/>
              </a:rPr>
              <a:t>･ 妄想</a:t>
            </a:r>
            <a:endParaRPr lang="ja-JP" altLang="en-US" sz="1900" b="1" dirty="0">
              <a:latin typeface="Meiryo UI" pitchFamily="50" charset="-128"/>
              <a:ea typeface="Meiryo UI" pitchFamily="50" charset="-128"/>
              <a:cs typeface="Meiryo UI" pitchFamily="50" charset="-128"/>
            </a:endParaRPr>
          </a:p>
          <a:p>
            <a:pPr eaLnBrk="1" hangingPunct="1">
              <a:lnSpc>
                <a:spcPct val="110000"/>
              </a:lnSpc>
            </a:pPr>
            <a:r>
              <a:rPr lang="ja-JP" altLang="en-US" sz="1900" b="1" dirty="0">
                <a:latin typeface="Meiryo UI" pitchFamily="50" charset="-128"/>
                <a:ea typeface="Meiryo UI" pitchFamily="50" charset="-128"/>
                <a:cs typeface="Meiryo UI" pitchFamily="50" charset="-128"/>
              </a:rPr>
              <a:t>　　　</a:t>
            </a:r>
            <a:r>
              <a:rPr lang="ja-JP" altLang="en-US" sz="1900" b="1" dirty="0" smtClean="0">
                <a:latin typeface="Meiryo UI" pitchFamily="50" charset="-128"/>
                <a:ea typeface="Meiryo UI" pitchFamily="50" charset="-128"/>
                <a:cs typeface="Meiryo UI" pitchFamily="50" charset="-128"/>
              </a:rPr>
              <a:t>            </a:t>
            </a:r>
            <a:r>
              <a:rPr lang="ja-JP" altLang="en-US" sz="1900" b="1" dirty="0">
                <a:latin typeface="Meiryo UI" pitchFamily="50" charset="-128"/>
                <a:ea typeface="Meiryo UI" pitchFamily="50" charset="-128"/>
                <a:cs typeface="Meiryo UI" pitchFamily="50" charset="-128"/>
              </a:rPr>
              <a:t>　</a:t>
            </a:r>
            <a:r>
              <a:rPr lang="ja-JP" altLang="en-US" sz="1600" b="1" dirty="0">
                <a:latin typeface="Meiryo UI" pitchFamily="50" charset="-128"/>
                <a:ea typeface="Meiryo UI" pitchFamily="50" charset="-128"/>
                <a:cs typeface="Meiryo UI" pitchFamily="50" charset="-128"/>
              </a:rPr>
              <a:t>ほか</a:t>
            </a:r>
          </a:p>
        </p:txBody>
      </p:sp>
      <p:sp>
        <p:nvSpPr>
          <p:cNvPr id="38917" name="Rectangle 6"/>
          <p:cNvSpPr>
            <a:spLocks noChangeArrowheads="1"/>
          </p:cNvSpPr>
          <p:nvPr/>
        </p:nvSpPr>
        <p:spPr bwMode="auto">
          <a:xfrm>
            <a:off x="935831" y="2996786"/>
            <a:ext cx="3856038" cy="466863"/>
          </a:xfrm>
          <a:prstGeom prst="rect">
            <a:avLst/>
          </a:prstGeom>
          <a:noFill/>
          <a:ln w="38100">
            <a:noFill/>
            <a:miter lim="800000"/>
            <a:headEnd/>
            <a:tailEnd/>
          </a:ln>
        </p:spPr>
        <p:txBody>
          <a:bodyPr lIns="87239" tIns="43620" rIns="87239" bIns="43620"/>
          <a:lstStyle/>
          <a:p>
            <a:pPr algn="ctr" defTabSz="871538" eaLnBrk="1" hangingPunct="1">
              <a:lnSpc>
                <a:spcPct val="140000"/>
              </a:lnSpc>
            </a:pPr>
            <a:r>
              <a:rPr lang="ja-JP" altLang="en-US" sz="1900" b="1" dirty="0">
                <a:solidFill>
                  <a:schemeClr val="bg1"/>
                </a:solidFill>
                <a:latin typeface="Meiryo UI" pitchFamily="50" charset="-128"/>
                <a:ea typeface="Meiryo UI" pitchFamily="50" charset="-128"/>
                <a:cs typeface="Meiryo UI" pitchFamily="50" charset="-128"/>
              </a:rPr>
              <a:t>思考</a:t>
            </a:r>
            <a:r>
              <a:rPr lang="en-US" altLang="ja-JP" sz="1900" b="1" dirty="0">
                <a:solidFill>
                  <a:schemeClr val="bg1"/>
                </a:solidFill>
                <a:latin typeface="Meiryo UI" pitchFamily="50" charset="-128"/>
                <a:ea typeface="Meiryo UI" pitchFamily="50" charset="-128"/>
                <a:cs typeface="Meiryo UI" pitchFamily="50" charset="-128"/>
              </a:rPr>
              <a:t>･</a:t>
            </a:r>
            <a:r>
              <a:rPr lang="ja-JP" altLang="en-US" sz="1900" b="1" dirty="0">
                <a:solidFill>
                  <a:schemeClr val="bg1"/>
                </a:solidFill>
                <a:latin typeface="Meiryo UI" pitchFamily="50" charset="-128"/>
                <a:ea typeface="Meiryo UI" pitchFamily="50" charset="-128"/>
                <a:cs typeface="Meiryo UI" pitchFamily="50" charset="-128"/>
              </a:rPr>
              <a:t>推理</a:t>
            </a:r>
            <a:r>
              <a:rPr lang="en-US" altLang="ja-JP" sz="1900" b="1" dirty="0">
                <a:solidFill>
                  <a:schemeClr val="bg1"/>
                </a:solidFill>
                <a:latin typeface="Meiryo UI" pitchFamily="50" charset="-128"/>
                <a:ea typeface="Meiryo UI" pitchFamily="50" charset="-128"/>
                <a:cs typeface="Meiryo UI" pitchFamily="50" charset="-128"/>
              </a:rPr>
              <a:t>･</a:t>
            </a:r>
            <a:r>
              <a:rPr lang="ja-JP" altLang="en-US" sz="1900" b="1" dirty="0">
                <a:solidFill>
                  <a:schemeClr val="bg1"/>
                </a:solidFill>
                <a:latin typeface="Meiryo UI" pitchFamily="50" charset="-128"/>
                <a:ea typeface="Meiryo UI" pitchFamily="50" charset="-128"/>
                <a:cs typeface="Meiryo UI" pitchFamily="50" charset="-128"/>
              </a:rPr>
              <a:t>判断</a:t>
            </a:r>
            <a:r>
              <a:rPr lang="en-US" altLang="ja-JP" sz="1900" b="1" dirty="0">
                <a:solidFill>
                  <a:schemeClr val="bg1"/>
                </a:solidFill>
                <a:latin typeface="Meiryo UI" pitchFamily="50" charset="-128"/>
                <a:ea typeface="Meiryo UI" pitchFamily="50" charset="-128"/>
                <a:cs typeface="Meiryo UI" pitchFamily="50" charset="-128"/>
              </a:rPr>
              <a:t>･</a:t>
            </a:r>
            <a:r>
              <a:rPr lang="ja-JP" altLang="en-US" sz="1900" b="1" dirty="0">
                <a:solidFill>
                  <a:schemeClr val="bg1"/>
                </a:solidFill>
                <a:latin typeface="Meiryo UI" pitchFamily="50" charset="-128"/>
                <a:ea typeface="Meiryo UI" pitchFamily="50" charset="-128"/>
                <a:cs typeface="Meiryo UI" pitchFamily="50" charset="-128"/>
              </a:rPr>
              <a:t>適応</a:t>
            </a:r>
            <a:r>
              <a:rPr lang="en-US" altLang="ja-JP" sz="1900" b="1" dirty="0">
                <a:solidFill>
                  <a:schemeClr val="bg1"/>
                </a:solidFill>
                <a:latin typeface="Meiryo UI" pitchFamily="50" charset="-128"/>
                <a:ea typeface="Meiryo UI" pitchFamily="50" charset="-128"/>
                <a:cs typeface="Meiryo UI" pitchFamily="50" charset="-128"/>
              </a:rPr>
              <a:t>･</a:t>
            </a:r>
            <a:r>
              <a:rPr lang="ja-JP" altLang="en-US" sz="1900" b="1" dirty="0">
                <a:solidFill>
                  <a:schemeClr val="bg1"/>
                </a:solidFill>
                <a:latin typeface="Meiryo UI" pitchFamily="50" charset="-128"/>
                <a:ea typeface="Meiryo UI" pitchFamily="50" charset="-128"/>
                <a:cs typeface="Meiryo UI" pitchFamily="50" charset="-128"/>
              </a:rPr>
              <a:t>問題解決</a:t>
            </a:r>
          </a:p>
        </p:txBody>
      </p:sp>
      <p:sp>
        <p:nvSpPr>
          <p:cNvPr id="38918" name="AutoShape 7"/>
          <p:cNvSpPr>
            <a:spLocks noChangeArrowheads="1"/>
          </p:cNvSpPr>
          <p:nvPr/>
        </p:nvSpPr>
        <p:spPr bwMode="auto">
          <a:xfrm>
            <a:off x="1663700" y="2528888"/>
            <a:ext cx="2444750" cy="431800"/>
          </a:xfrm>
          <a:prstGeom prst="roundRect">
            <a:avLst>
              <a:gd name="adj" fmla="val 50000"/>
            </a:avLst>
          </a:prstGeom>
          <a:solidFill>
            <a:schemeClr val="bg1"/>
          </a:solidFill>
          <a:ln w="38100">
            <a:solidFill>
              <a:schemeClr val="bg1"/>
            </a:solidFill>
            <a:round/>
            <a:headEnd/>
            <a:tailEnd/>
          </a:ln>
        </p:spPr>
        <p:txBody>
          <a:bodyPr lIns="87239" tIns="43620" rIns="87239" bIns="43620" anchor="ctr"/>
          <a:lstStyle/>
          <a:p>
            <a:pPr algn="ctr" defTabSz="871538" eaLnBrk="1" hangingPunct="1">
              <a:lnSpc>
                <a:spcPct val="120000"/>
              </a:lnSpc>
            </a:pPr>
            <a:r>
              <a:rPr lang="ja-JP" altLang="en-US" sz="2000" b="1" dirty="0">
                <a:latin typeface="Meiryo UI" pitchFamily="50" charset="-128"/>
                <a:ea typeface="Meiryo UI" pitchFamily="50" charset="-128"/>
                <a:cs typeface="Meiryo UI" pitchFamily="50" charset="-128"/>
              </a:rPr>
              <a:t>認知</a:t>
            </a:r>
            <a:r>
              <a:rPr lang="ja-JP" altLang="en-US" sz="2000" b="1" dirty="0" smtClean="0">
                <a:latin typeface="Meiryo UI" pitchFamily="50" charset="-128"/>
                <a:ea typeface="Meiryo UI" pitchFamily="50" charset="-128"/>
                <a:cs typeface="Meiryo UI" pitchFamily="50" charset="-128"/>
              </a:rPr>
              <a:t>機能</a:t>
            </a:r>
            <a:r>
              <a:rPr lang="ja-JP" altLang="en-US" sz="2000" b="1" dirty="0">
                <a:latin typeface="Meiryo UI" pitchFamily="50" charset="-128"/>
                <a:ea typeface="Meiryo UI" pitchFamily="50" charset="-128"/>
                <a:cs typeface="Meiryo UI" pitchFamily="50" charset="-128"/>
              </a:rPr>
              <a:t>障害</a:t>
            </a:r>
          </a:p>
        </p:txBody>
      </p:sp>
      <p:sp>
        <p:nvSpPr>
          <p:cNvPr id="38919" name="AutoShape 8"/>
          <p:cNvSpPr>
            <a:spLocks noChangeArrowheads="1"/>
          </p:cNvSpPr>
          <p:nvPr/>
        </p:nvSpPr>
        <p:spPr bwMode="auto">
          <a:xfrm>
            <a:off x="4910138" y="2538413"/>
            <a:ext cx="3206750" cy="431800"/>
          </a:xfrm>
          <a:prstGeom prst="roundRect">
            <a:avLst>
              <a:gd name="adj" fmla="val 50000"/>
            </a:avLst>
          </a:prstGeom>
          <a:solidFill>
            <a:schemeClr val="bg1"/>
          </a:solidFill>
          <a:ln w="38100">
            <a:solidFill>
              <a:schemeClr val="bg1"/>
            </a:solidFill>
            <a:round/>
            <a:headEnd/>
            <a:tailEnd/>
          </a:ln>
        </p:spPr>
        <p:txBody>
          <a:bodyPr lIns="87239" tIns="43620" rIns="87239" bIns="43620" anchor="ctr"/>
          <a:lstStyle/>
          <a:p>
            <a:pPr algn="ctr" defTabSz="871538" eaLnBrk="1" hangingPunct="1">
              <a:lnSpc>
                <a:spcPct val="120000"/>
              </a:lnSpc>
            </a:pPr>
            <a:r>
              <a:rPr lang="ja-JP" altLang="en-US" sz="2000" b="1">
                <a:latin typeface="Meiryo UI" pitchFamily="50" charset="-128"/>
                <a:ea typeface="Meiryo UI" pitchFamily="50" charset="-128"/>
                <a:cs typeface="Meiryo UI" pitchFamily="50" charset="-128"/>
              </a:rPr>
              <a:t>行動・心理症状</a:t>
            </a:r>
            <a:r>
              <a:rPr lang="en-US" altLang="ja-JP" sz="2000" b="1">
                <a:latin typeface="Meiryo UI" pitchFamily="50" charset="-128"/>
                <a:ea typeface="Meiryo UI" pitchFamily="50" charset="-128"/>
                <a:cs typeface="Meiryo UI" pitchFamily="50" charset="-128"/>
              </a:rPr>
              <a:t>(BPSD)</a:t>
            </a:r>
            <a:endParaRPr lang="ja-JP" altLang="en-US" sz="2000" b="1">
              <a:latin typeface="Meiryo UI" pitchFamily="50" charset="-128"/>
              <a:ea typeface="Meiryo UI" pitchFamily="50" charset="-128"/>
              <a:cs typeface="Meiryo UI" pitchFamily="50" charset="-128"/>
            </a:endParaRPr>
          </a:p>
        </p:txBody>
      </p:sp>
      <p:sp>
        <p:nvSpPr>
          <p:cNvPr id="38920" name="Text Box 9"/>
          <p:cNvSpPr txBox="1">
            <a:spLocks noChangeArrowheads="1"/>
          </p:cNvSpPr>
          <p:nvPr/>
        </p:nvSpPr>
        <p:spPr bwMode="auto">
          <a:xfrm>
            <a:off x="1663700" y="3464478"/>
            <a:ext cx="3684835" cy="2134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7239" tIns="43620" rIns="87239" bIns="43620">
            <a:spAutoFit/>
          </a:bodyPr>
          <a:lstStyle>
            <a:lvl1pPr defTabSz="871538">
              <a:tabLst>
                <a:tab pos="171450" algn="l"/>
              </a:tabLst>
              <a:defRPr kumimoji="1" sz="3200">
                <a:solidFill>
                  <a:schemeClr val="tx1"/>
                </a:solidFill>
                <a:latin typeface="Arial" pitchFamily="34" charset="0"/>
                <a:ea typeface="ＭＳ Ｐゴシック" pitchFamily="50" charset="-128"/>
              </a:defRPr>
            </a:lvl1pPr>
            <a:lvl2pPr defTabSz="871538">
              <a:tabLst>
                <a:tab pos="171450" algn="l"/>
              </a:tabLst>
              <a:defRPr kumimoji="1" sz="2800">
                <a:solidFill>
                  <a:schemeClr val="tx1"/>
                </a:solidFill>
                <a:latin typeface="Arial" pitchFamily="34" charset="0"/>
                <a:ea typeface="ＭＳ Ｐゴシック" pitchFamily="50" charset="-128"/>
              </a:defRPr>
            </a:lvl2pPr>
            <a:lvl3pPr defTabSz="871538">
              <a:tabLst>
                <a:tab pos="171450" algn="l"/>
              </a:tabLst>
              <a:defRPr kumimoji="1" sz="2400">
                <a:solidFill>
                  <a:schemeClr val="tx1"/>
                </a:solidFill>
                <a:latin typeface="Arial" pitchFamily="34" charset="0"/>
                <a:ea typeface="ＭＳ Ｐゴシック" pitchFamily="50" charset="-128"/>
              </a:defRPr>
            </a:lvl3pPr>
            <a:lvl4pPr defTabSz="871538">
              <a:tabLst>
                <a:tab pos="171450" algn="l"/>
              </a:tabLst>
              <a:defRPr kumimoji="1" sz="2000">
                <a:solidFill>
                  <a:schemeClr val="tx1"/>
                </a:solidFill>
                <a:latin typeface="Arial" pitchFamily="34" charset="0"/>
                <a:ea typeface="ＭＳ Ｐゴシック" pitchFamily="50" charset="-128"/>
              </a:defRPr>
            </a:lvl4pPr>
            <a:lvl5pPr defTabSz="871538">
              <a:tabLst>
                <a:tab pos="171450" algn="l"/>
              </a:tabLst>
              <a:defRPr kumimoji="1" sz="2000">
                <a:solidFill>
                  <a:schemeClr val="tx1"/>
                </a:solidFill>
                <a:latin typeface="Arial" pitchFamily="34" charset="0"/>
                <a:ea typeface="ＭＳ Ｐゴシック" pitchFamily="50" charset="-128"/>
              </a:defRPr>
            </a:lvl5pPr>
            <a:lvl6pPr defTabSz="871538" eaLnBrk="0" hangingPunct="0">
              <a:tabLst>
                <a:tab pos="171450" algn="l"/>
              </a:tabLst>
              <a:defRPr kumimoji="1" sz="2000">
                <a:solidFill>
                  <a:schemeClr val="tx1"/>
                </a:solidFill>
                <a:latin typeface="Arial" pitchFamily="34" charset="0"/>
                <a:ea typeface="ＭＳ Ｐゴシック" pitchFamily="50" charset="-128"/>
              </a:defRPr>
            </a:lvl6pPr>
            <a:lvl7pPr defTabSz="871538" eaLnBrk="0" hangingPunct="0">
              <a:tabLst>
                <a:tab pos="171450" algn="l"/>
              </a:tabLst>
              <a:defRPr kumimoji="1" sz="2000">
                <a:solidFill>
                  <a:schemeClr val="tx1"/>
                </a:solidFill>
                <a:latin typeface="Arial" pitchFamily="34" charset="0"/>
                <a:ea typeface="ＭＳ Ｐゴシック" pitchFamily="50" charset="-128"/>
              </a:defRPr>
            </a:lvl7pPr>
            <a:lvl8pPr defTabSz="871538" eaLnBrk="0" hangingPunct="0">
              <a:tabLst>
                <a:tab pos="171450" algn="l"/>
              </a:tabLst>
              <a:defRPr kumimoji="1" sz="2000">
                <a:solidFill>
                  <a:schemeClr val="tx1"/>
                </a:solidFill>
                <a:latin typeface="Arial" pitchFamily="34" charset="0"/>
                <a:ea typeface="ＭＳ Ｐゴシック" pitchFamily="50" charset="-128"/>
              </a:defRPr>
            </a:lvl8pPr>
            <a:lvl9pPr defTabSz="871538" eaLnBrk="0" hangingPunct="0">
              <a:tabLst>
                <a:tab pos="171450" algn="l"/>
              </a:tabLst>
              <a:defRPr kumimoji="1" sz="2000">
                <a:solidFill>
                  <a:schemeClr val="tx1"/>
                </a:solidFill>
                <a:latin typeface="Arial" pitchFamily="34" charset="0"/>
                <a:ea typeface="ＭＳ Ｐゴシック" pitchFamily="50" charset="-128"/>
              </a:defRPr>
            </a:lvl9pPr>
          </a:lstStyle>
          <a:p>
            <a:pPr eaLnBrk="1" hangingPunct="1"/>
            <a:r>
              <a:rPr lang="ja-JP" altLang="en-US" sz="1900" b="1" dirty="0" smtClean="0">
                <a:latin typeface="Meiryo UI" pitchFamily="50" charset="-128"/>
                <a:ea typeface="Meiryo UI" pitchFamily="50" charset="-128"/>
                <a:cs typeface="Meiryo UI" pitchFamily="50" charset="-128"/>
              </a:rPr>
              <a:t>･ 記憶</a:t>
            </a:r>
            <a:r>
              <a:rPr lang="ja-JP" altLang="en-US" sz="1900" b="1" dirty="0">
                <a:latin typeface="Meiryo UI" pitchFamily="50" charset="-128"/>
                <a:ea typeface="Meiryo UI" pitchFamily="50" charset="-128"/>
                <a:cs typeface="Meiryo UI" pitchFamily="50" charset="-128"/>
              </a:rPr>
              <a:t>障害</a:t>
            </a:r>
          </a:p>
          <a:p>
            <a:pPr eaLnBrk="1" hangingPunct="1"/>
            <a:r>
              <a:rPr lang="ja-JP" altLang="en-US" sz="1900" b="1" dirty="0" smtClean="0">
                <a:latin typeface="Meiryo UI" pitchFamily="50" charset="-128"/>
                <a:ea typeface="Meiryo UI" pitchFamily="50" charset="-128"/>
                <a:cs typeface="Meiryo UI" pitchFamily="50" charset="-128"/>
              </a:rPr>
              <a:t>･ 判断力</a:t>
            </a:r>
            <a:r>
              <a:rPr lang="ja-JP" altLang="en-US" sz="1900" b="1" dirty="0">
                <a:latin typeface="Meiryo UI" pitchFamily="50" charset="-128"/>
                <a:ea typeface="Meiryo UI" pitchFamily="50" charset="-128"/>
                <a:cs typeface="Meiryo UI" pitchFamily="50" charset="-128"/>
              </a:rPr>
              <a:t>低下</a:t>
            </a:r>
          </a:p>
          <a:p>
            <a:pPr eaLnBrk="1" hangingPunct="1"/>
            <a:r>
              <a:rPr lang="ja-JP" altLang="en-US" sz="1900" b="1" dirty="0" smtClean="0">
                <a:latin typeface="Meiryo UI" pitchFamily="50" charset="-128"/>
                <a:ea typeface="Meiryo UI" pitchFamily="50" charset="-128"/>
                <a:cs typeface="Meiryo UI" pitchFamily="50" charset="-128"/>
              </a:rPr>
              <a:t>･ 見当</a:t>
            </a:r>
            <a:r>
              <a:rPr lang="ja-JP" altLang="en-US" sz="1900" b="1" dirty="0">
                <a:latin typeface="Meiryo UI" pitchFamily="50" charset="-128"/>
                <a:ea typeface="Meiryo UI" pitchFamily="50" charset="-128"/>
                <a:cs typeface="Meiryo UI" pitchFamily="50" charset="-128"/>
              </a:rPr>
              <a:t>識障害</a:t>
            </a:r>
          </a:p>
          <a:p>
            <a:pPr eaLnBrk="1" hangingPunct="1"/>
            <a:r>
              <a:rPr lang="ja-JP" altLang="en-US" sz="1900" b="1" dirty="0" smtClean="0">
                <a:latin typeface="Meiryo UI" pitchFamily="50" charset="-128"/>
                <a:ea typeface="Meiryo UI" pitchFamily="50" charset="-128"/>
                <a:cs typeface="Meiryo UI" pitchFamily="50" charset="-128"/>
              </a:rPr>
              <a:t>･ 言語</a:t>
            </a:r>
            <a:r>
              <a:rPr lang="ja-JP" altLang="en-US" sz="1900" b="1" dirty="0">
                <a:latin typeface="Meiryo UI" pitchFamily="50" charset="-128"/>
                <a:ea typeface="Meiryo UI" pitchFamily="50" charset="-128"/>
                <a:cs typeface="Meiryo UI" pitchFamily="50" charset="-128"/>
              </a:rPr>
              <a:t>障害（</a:t>
            </a:r>
            <a:r>
              <a:rPr lang="ja-JP" altLang="en-US" sz="1900" b="1" dirty="0" smtClean="0">
                <a:latin typeface="Meiryo UI" pitchFamily="50" charset="-128"/>
                <a:ea typeface="Meiryo UI" pitchFamily="50" charset="-128"/>
                <a:cs typeface="Meiryo UI" pitchFamily="50" charset="-128"/>
              </a:rPr>
              <a:t>失語）</a:t>
            </a:r>
            <a:endParaRPr lang="en-US" altLang="ja-JP" sz="1900" b="1" dirty="0" smtClean="0">
              <a:latin typeface="Meiryo UI" pitchFamily="50" charset="-128"/>
              <a:ea typeface="Meiryo UI" pitchFamily="50" charset="-128"/>
              <a:cs typeface="Meiryo UI" pitchFamily="50" charset="-128"/>
            </a:endParaRPr>
          </a:p>
          <a:p>
            <a:pPr eaLnBrk="1" hangingPunct="1"/>
            <a:r>
              <a:rPr lang="ja-JP" altLang="en-US" sz="1900" b="1" dirty="0" smtClean="0">
                <a:latin typeface="Meiryo UI" pitchFamily="50" charset="-128"/>
                <a:ea typeface="Meiryo UI" pitchFamily="50" charset="-128"/>
                <a:cs typeface="Meiryo UI" pitchFamily="50" charset="-128"/>
              </a:rPr>
              <a:t>･ 失</a:t>
            </a:r>
            <a:r>
              <a:rPr lang="ja-JP" altLang="en-US" sz="1900" b="1" dirty="0">
                <a:latin typeface="Meiryo UI" pitchFamily="50" charset="-128"/>
                <a:ea typeface="Meiryo UI" pitchFamily="50" charset="-128"/>
                <a:cs typeface="Meiryo UI" pitchFamily="50" charset="-128"/>
              </a:rPr>
              <a:t>行</a:t>
            </a:r>
          </a:p>
          <a:p>
            <a:pPr eaLnBrk="1" hangingPunct="1"/>
            <a:r>
              <a:rPr lang="ja-JP" altLang="en-US" sz="1900" b="1" dirty="0" smtClean="0">
                <a:latin typeface="Meiryo UI" pitchFamily="50" charset="-128"/>
                <a:ea typeface="Meiryo UI" pitchFamily="50" charset="-128"/>
                <a:cs typeface="Meiryo UI" pitchFamily="50" charset="-128"/>
              </a:rPr>
              <a:t>･ 失認</a:t>
            </a:r>
            <a:endParaRPr lang="en-US" altLang="ja-JP" sz="1900" b="1" dirty="0">
              <a:latin typeface="Meiryo UI" pitchFamily="50" charset="-128"/>
              <a:ea typeface="Meiryo UI" pitchFamily="50" charset="-128"/>
              <a:cs typeface="Meiryo UI" pitchFamily="50" charset="-128"/>
            </a:endParaRPr>
          </a:p>
          <a:p>
            <a:pPr eaLnBrk="1" hangingPunct="1"/>
            <a:r>
              <a:rPr lang="ja-JP" altLang="en-US" sz="1900" b="1" dirty="0" smtClean="0">
                <a:latin typeface="Meiryo UI" pitchFamily="50" charset="-128"/>
                <a:ea typeface="Meiryo UI" pitchFamily="50" charset="-128"/>
                <a:cs typeface="Meiryo UI" pitchFamily="50" charset="-128"/>
              </a:rPr>
              <a:t>･ 実行</a:t>
            </a:r>
            <a:r>
              <a:rPr lang="ja-JP" altLang="en-US" sz="1900" b="1" dirty="0">
                <a:latin typeface="Meiryo UI" pitchFamily="50" charset="-128"/>
                <a:ea typeface="Meiryo UI" pitchFamily="50" charset="-128"/>
                <a:cs typeface="Meiryo UI" pitchFamily="50" charset="-128"/>
              </a:rPr>
              <a:t>機能</a:t>
            </a:r>
            <a:r>
              <a:rPr lang="ja-JP" altLang="en-US" sz="1900" b="1" dirty="0" smtClean="0">
                <a:latin typeface="Meiryo UI" pitchFamily="50" charset="-128"/>
                <a:ea typeface="Meiryo UI" pitchFamily="50" charset="-128"/>
                <a:cs typeface="Meiryo UI" pitchFamily="50" charset="-128"/>
              </a:rPr>
              <a:t>障害  ほか</a:t>
            </a:r>
            <a:endParaRPr lang="ja-JP" altLang="en-US" sz="1900" b="1" dirty="0">
              <a:latin typeface="Meiryo UI" pitchFamily="50" charset="-128"/>
              <a:ea typeface="Meiryo UI" pitchFamily="50" charset="-128"/>
              <a:cs typeface="Meiryo UI" pitchFamily="50" charset="-128"/>
            </a:endParaRPr>
          </a:p>
        </p:txBody>
      </p:sp>
      <p:sp>
        <p:nvSpPr>
          <p:cNvPr id="38922" name="Rectangle 15"/>
          <p:cNvSpPr>
            <a:spLocks noChangeArrowheads="1"/>
          </p:cNvSpPr>
          <p:nvPr/>
        </p:nvSpPr>
        <p:spPr bwMode="auto">
          <a:xfrm>
            <a:off x="0" y="489641"/>
            <a:ext cx="89979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39" tIns="43620" rIns="87239" bIns="43620"/>
          <a:lstStyle/>
          <a:p>
            <a:pPr algn="ctr" defTabSz="871538" eaLnBrk="1" hangingPunct="1"/>
            <a:r>
              <a:rPr lang="ja-JP" altLang="en-US" sz="3000" b="1" dirty="0" smtClean="0">
                <a:latin typeface="Meiryo UI" pitchFamily="50" charset="-128"/>
                <a:ea typeface="Meiryo UI" pitchFamily="50" charset="-128"/>
                <a:cs typeface="Meiryo UI" pitchFamily="50" charset="-128"/>
              </a:rPr>
              <a:t>認知機能障害と</a:t>
            </a:r>
            <a:r>
              <a:rPr lang="ja-JP" altLang="en-US" sz="3000" b="1" dirty="0">
                <a:latin typeface="Meiryo UI" pitchFamily="50" charset="-128"/>
                <a:ea typeface="Meiryo UI" pitchFamily="50" charset="-128"/>
                <a:cs typeface="Meiryo UI" pitchFamily="50" charset="-128"/>
              </a:rPr>
              <a:t>行動</a:t>
            </a:r>
            <a:r>
              <a:rPr lang="en-US" altLang="ja-JP" sz="3000" b="1" dirty="0">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心理症状</a:t>
            </a:r>
            <a:r>
              <a:rPr lang="en-US" altLang="ja-JP" sz="3000" b="1" dirty="0">
                <a:latin typeface="Meiryo UI" pitchFamily="50" charset="-128"/>
                <a:ea typeface="Meiryo UI" pitchFamily="50" charset="-128"/>
                <a:cs typeface="Meiryo UI" pitchFamily="50" charset="-128"/>
              </a:rPr>
              <a:t>(BPSD)</a:t>
            </a:r>
            <a:endParaRPr lang="ja-JP" altLang="en-US" sz="3000" b="1" dirty="0">
              <a:latin typeface="Meiryo UI" pitchFamily="50" charset="-128"/>
              <a:ea typeface="Meiryo UI" pitchFamily="50" charset="-128"/>
              <a:cs typeface="Meiryo UI" pitchFamily="50" charset="-128"/>
            </a:endParaRPr>
          </a:p>
        </p:txBody>
      </p:sp>
      <p:sp>
        <p:nvSpPr>
          <p:cNvPr id="38923" name="Rectangle 3"/>
          <p:cNvSpPr>
            <a:spLocks noChangeArrowheads="1"/>
          </p:cNvSpPr>
          <p:nvPr/>
        </p:nvSpPr>
        <p:spPr bwMode="auto">
          <a:xfrm>
            <a:off x="309563" y="11160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38924" name="Text Box 5"/>
          <p:cNvSpPr txBox="1">
            <a:spLocks noChangeArrowheads="1"/>
          </p:cNvSpPr>
          <p:nvPr/>
        </p:nvSpPr>
        <p:spPr bwMode="auto">
          <a:xfrm>
            <a:off x="0" y="0"/>
            <a:ext cx="21478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-2</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0400711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274638" y="363538"/>
            <a:ext cx="849947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eaLnBrk="1" hangingPunct="1"/>
            <a:r>
              <a:rPr lang="ja-JP" altLang="en-US" sz="3000" b="1" dirty="0">
                <a:latin typeface="Meiryo UI" pitchFamily="50" charset="-128"/>
                <a:ea typeface="Meiryo UI" pitchFamily="50" charset="-128"/>
                <a:cs typeface="Meiryo UI" pitchFamily="50" charset="-128"/>
              </a:rPr>
              <a:t>家族が最初に気づいた日常生活の変化 </a:t>
            </a:r>
          </a:p>
        </p:txBody>
      </p:sp>
      <p:sp>
        <p:nvSpPr>
          <p:cNvPr id="40963" name="Text Box 3"/>
          <p:cNvSpPr txBox="1">
            <a:spLocks noChangeArrowheads="1"/>
          </p:cNvSpPr>
          <p:nvPr/>
        </p:nvSpPr>
        <p:spPr bwMode="auto">
          <a:xfrm>
            <a:off x="1646927" y="1598452"/>
            <a:ext cx="5894595" cy="402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83" tIns="41441" rIns="82883" bIns="41441"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eaLnBrk="1" hangingPunct="1">
              <a:spcBef>
                <a:spcPct val="40000"/>
              </a:spcBef>
              <a:buClr>
                <a:schemeClr val="hlink"/>
              </a:buClr>
              <a:buSzPct val="85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同じ</a:t>
            </a:r>
            <a:r>
              <a:rPr lang="ja-JP" altLang="en-US" sz="2400" b="1" dirty="0">
                <a:latin typeface="Meiryo UI" pitchFamily="50" charset="-128"/>
                <a:ea typeface="Meiryo UI" pitchFamily="50" charset="-128"/>
                <a:cs typeface="Meiryo UI" pitchFamily="50" charset="-128"/>
              </a:rPr>
              <a:t>ことを何回も言ったり聞いたりする</a:t>
            </a:r>
          </a:p>
          <a:p>
            <a:pPr eaLnBrk="1" hangingPunct="1">
              <a:spcBef>
                <a:spcPts val="600"/>
              </a:spcBef>
              <a:buClr>
                <a:schemeClr val="hlink"/>
              </a:buClr>
              <a:buSzPct val="85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財布</a:t>
            </a:r>
            <a:r>
              <a:rPr lang="ja-JP" altLang="en-US" sz="2400" b="1" dirty="0">
                <a:latin typeface="Meiryo UI" pitchFamily="50" charset="-128"/>
                <a:ea typeface="Meiryo UI" pitchFamily="50" charset="-128"/>
                <a:cs typeface="Meiryo UI" pitchFamily="50" charset="-128"/>
              </a:rPr>
              <a:t>を盗まれたと言う</a:t>
            </a:r>
          </a:p>
          <a:p>
            <a:pPr eaLnBrk="1" hangingPunct="1">
              <a:spcBef>
                <a:spcPts val="600"/>
              </a:spcBef>
              <a:buClr>
                <a:schemeClr val="hlink"/>
              </a:buClr>
              <a:buSzPct val="85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だらしなく</a:t>
            </a:r>
            <a:r>
              <a:rPr lang="ja-JP" altLang="en-US" sz="2400" b="1" dirty="0">
                <a:latin typeface="Meiryo UI" pitchFamily="50" charset="-128"/>
                <a:ea typeface="Meiryo UI" pitchFamily="50" charset="-128"/>
                <a:cs typeface="Meiryo UI" pitchFamily="50" charset="-128"/>
              </a:rPr>
              <a:t>なった</a:t>
            </a:r>
          </a:p>
          <a:p>
            <a:pPr eaLnBrk="1" hangingPunct="1">
              <a:spcBef>
                <a:spcPts val="600"/>
              </a:spcBef>
              <a:buClr>
                <a:schemeClr val="hlink"/>
              </a:buClr>
              <a:buSzPct val="85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いつも</a:t>
            </a:r>
            <a:r>
              <a:rPr lang="ja-JP" altLang="en-US" sz="2400" b="1" dirty="0">
                <a:latin typeface="Meiryo UI" pitchFamily="50" charset="-128"/>
                <a:ea typeface="Meiryo UI" pitchFamily="50" charset="-128"/>
                <a:cs typeface="Meiryo UI" pitchFamily="50" charset="-128"/>
              </a:rPr>
              <a:t>降りる駅なのに乗り過ごした</a:t>
            </a:r>
          </a:p>
          <a:p>
            <a:pPr eaLnBrk="1" hangingPunct="1">
              <a:spcBef>
                <a:spcPts val="600"/>
              </a:spcBef>
              <a:buClr>
                <a:schemeClr val="hlink"/>
              </a:buClr>
              <a:buSzPct val="85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夜中</a:t>
            </a:r>
            <a:r>
              <a:rPr lang="ja-JP" altLang="en-US" sz="2400" b="1" dirty="0">
                <a:latin typeface="Meiryo UI" pitchFamily="50" charset="-128"/>
                <a:ea typeface="Meiryo UI" pitchFamily="50" charset="-128"/>
                <a:cs typeface="Meiryo UI" pitchFamily="50" charset="-128"/>
              </a:rPr>
              <a:t>に急に起き出して騒いだ</a:t>
            </a:r>
          </a:p>
          <a:p>
            <a:pPr eaLnBrk="1" hangingPunct="1">
              <a:spcBef>
                <a:spcPts val="600"/>
              </a:spcBef>
              <a:buClr>
                <a:schemeClr val="hlink"/>
              </a:buClr>
              <a:buSzPct val="85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置き忘れ</a:t>
            </a:r>
            <a:r>
              <a:rPr lang="ja-JP" altLang="en-US" sz="2400" b="1" dirty="0">
                <a:latin typeface="Meiryo UI" pitchFamily="50" charset="-128"/>
                <a:ea typeface="Meiryo UI" pitchFamily="50" charset="-128"/>
                <a:cs typeface="Meiryo UI" pitchFamily="50" charset="-128"/>
              </a:rPr>
              <a:t>やしまい忘れが目立つ</a:t>
            </a:r>
          </a:p>
          <a:p>
            <a:pPr eaLnBrk="1" hangingPunct="1">
              <a:spcBef>
                <a:spcPts val="600"/>
              </a:spcBef>
              <a:buClr>
                <a:schemeClr val="hlink"/>
              </a:buClr>
              <a:buSzPct val="85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計算</a:t>
            </a:r>
            <a:r>
              <a:rPr lang="ja-JP" altLang="en-US" sz="2400" b="1" dirty="0">
                <a:latin typeface="Meiryo UI" pitchFamily="50" charset="-128"/>
                <a:ea typeface="Meiryo UI" pitchFamily="50" charset="-128"/>
                <a:cs typeface="Meiryo UI" pitchFamily="50" charset="-128"/>
              </a:rPr>
              <a:t>の間違いが多くなった</a:t>
            </a:r>
          </a:p>
          <a:p>
            <a:pPr eaLnBrk="1" hangingPunct="1">
              <a:spcBef>
                <a:spcPts val="600"/>
              </a:spcBef>
              <a:buClr>
                <a:schemeClr val="hlink"/>
              </a:buClr>
              <a:buSzPct val="85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物</a:t>
            </a:r>
            <a:r>
              <a:rPr lang="ja-JP" altLang="en-US" sz="2400" b="1" dirty="0">
                <a:latin typeface="Meiryo UI" pitchFamily="50" charset="-128"/>
                <a:ea typeface="Meiryo UI" pitchFamily="50" charset="-128"/>
                <a:cs typeface="Meiryo UI" pitchFamily="50" charset="-128"/>
              </a:rPr>
              <a:t>の名前が出てこなくなった</a:t>
            </a:r>
          </a:p>
          <a:p>
            <a:pPr eaLnBrk="1" hangingPunct="1">
              <a:spcBef>
                <a:spcPts val="600"/>
              </a:spcBef>
              <a:buClr>
                <a:schemeClr val="hlink"/>
              </a:buClr>
              <a:buSzPct val="85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ささい</a:t>
            </a:r>
            <a:r>
              <a:rPr lang="ja-JP" altLang="en-US" sz="2400" b="1" dirty="0">
                <a:latin typeface="Meiryo UI" pitchFamily="50" charset="-128"/>
                <a:ea typeface="Meiryo UI" pitchFamily="50" charset="-128"/>
                <a:cs typeface="Meiryo UI" pitchFamily="50" charset="-128"/>
              </a:rPr>
              <a:t>なことで怒りっぽくなった</a:t>
            </a:r>
          </a:p>
        </p:txBody>
      </p:sp>
      <p:sp>
        <p:nvSpPr>
          <p:cNvPr id="40964" name="Text Box 4"/>
          <p:cNvSpPr txBox="1">
            <a:spLocks noChangeArrowheads="1"/>
          </p:cNvSpPr>
          <p:nvPr/>
        </p:nvSpPr>
        <p:spPr bwMode="auto">
          <a:xfrm>
            <a:off x="3180521" y="6402388"/>
            <a:ext cx="5763453" cy="276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792" tIns="45395" rIns="90792" bIns="45395">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1200" b="1" dirty="0">
                <a:latin typeface="Meiryo UI" pitchFamily="50" charset="-128"/>
                <a:ea typeface="Meiryo UI" pitchFamily="50" charset="-128"/>
                <a:cs typeface="Meiryo UI" pitchFamily="50" charset="-128"/>
              </a:rPr>
              <a:t>東京都福祉局　「高齢者の生活実態及び健康に関する調査・専門調査報告書」</a:t>
            </a:r>
            <a:r>
              <a:rPr lang="en-US" altLang="ja-JP" sz="1200" b="1" dirty="0" smtClean="0">
                <a:latin typeface="Meiryo UI" pitchFamily="50" charset="-128"/>
                <a:ea typeface="Meiryo UI" pitchFamily="50" charset="-128"/>
                <a:cs typeface="Meiryo UI" pitchFamily="50" charset="-128"/>
              </a:rPr>
              <a:t>1995</a:t>
            </a:r>
            <a:r>
              <a:rPr lang="ja-JP" altLang="en-US" sz="1200" b="1" dirty="0" smtClean="0">
                <a:latin typeface="Meiryo UI" pitchFamily="50" charset="-128"/>
                <a:ea typeface="Meiryo UI" pitchFamily="50" charset="-128"/>
                <a:cs typeface="Meiryo UI" pitchFamily="50" charset="-128"/>
              </a:rPr>
              <a:t> </a:t>
            </a:r>
            <a:endParaRPr lang="ja-JP" altLang="en-US" sz="1200" b="1" dirty="0">
              <a:latin typeface="Meiryo UI" pitchFamily="50" charset="-128"/>
              <a:ea typeface="Meiryo UI" pitchFamily="50" charset="-128"/>
              <a:cs typeface="Meiryo UI" pitchFamily="50" charset="-128"/>
            </a:endParaRPr>
          </a:p>
        </p:txBody>
      </p:sp>
      <p:sp>
        <p:nvSpPr>
          <p:cNvPr id="40965" name="Rectangle 6"/>
          <p:cNvSpPr>
            <a:spLocks noChangeArrowheads="1"/>
          </p:cNvSpPr>
          <p:nvPr/>
        </p:nvSpPr>
        <p:spPr bwMode="auto">
          <a:xfrm>
            <a:off x="6439740" y="5577945"/>
            <a:ext cx="1289164" cy="32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83" tIns="41441" rIns="82883" bIns="41441" anchor="b">
            <a:spAutoFit/>
          </a:bodyPr>
          <a:lstStyle/>
          <a:p>
            <a:pPr defTabSz="909638" eaLnBrk="1" hangingPunct="1"/>
            <a:r>
              <a:rPr lang="ja-JP" altLang="en-US" sz="1600" b="1" dirty="0" smtClean="0">
                <a:latin typeface="Meiryo UI" pitchFamily="50" charset="-128"/>
                <a:ea typeface="Meiryo UI" pitchFamily="50" charset="-128"/>
                <a:cs typeface="Meiryo UI" pitchFamily="50" charset="-128"/>
              </a:rPr>
              <a:t>（ｎ</a:t>
            </a:r>
            <a:r>
              <a:rPr lang="en-US" altLang="ja-JP" sz="1600" b="1" dirty="0" smtClean="0">
                <a:latin typeface="Meiryo UI" pitchFamily="50" charset="-128"/>
                <a:ea typeface="Meiryo UI" pitchFamily="50" charset="-128"/>
                <a:cs typeface="Meiryo UI" pitchFamily="50" charset="-128"/>
              </a:rPr>
              <a:t>:</a:t>
            </a:r>
            <a:r>
              <a:rPr lang="en-US" altLang="ja-JP" sz="1600" b="1" dirty="0">
                <a:latin typeface="Meiryo UI" pitchFamily="50" charset="-128"/>
                <a:ea typeface="Meiryo UI" pitchFamily="50" charset="-128"/>
                <a:cs typeface="Meiryo UI" pitchFamily="50" charset="-128"/>
              </a:rPr>
              <a:t>123</a:t>
            </a:r>
            <a:r>
              <a:rPr lang="ja-JP" altLang="en-US" sz="1600" b="1" dirty="0" smtClean="0">
                <a:latin typeface="Meiryo UI" pitchFamily="50" charset="-128"/>
                <a:ea typeface="Meiryo UI" pitchFamily="50" charset="-128"/>
                <a:cs typeface="Meiryo UI" pitchFamily="50" charset="-128"/>
              </a:rPr>
              <a:t>）</a:t>
            </a:r>
            <a:r>
              <a:rPr lang="ja-JP" altLang="en-US" sz="1600" dirty="0" smtClean="0">
                <a:latin typeface="Meiryo UI" pitchFamily="50" charset="-128"/>
                <a:ea typeface="Meiryo UI" pitchFamily="50" charset="-128"/>
                <a:cs typeface="Meiryo UI" pitchFamily="50" charset="-128"/>
              </a:rPr>
              <a:t> </a:t>
            </a:r>
            <a:endParaRPr lang="ja-JP" altLang="en-US" sz="1600" dirty="0">
              <a:latin typeface="Meiryo UI" pitchFamily="50" charset="-128"/>
              <a:ea typeface="Meiryo UI" pitchFamily="50" charset="-128"/>
              <a:cs typeface="Meiryo UI" pitchFamily="50" charset="-128"/>
            </a:endParaRPr>
          </a:p>
        </p:txBody>
      </p:sp>
      <p:sp>
        <p:nvSpPr>
          <p:cNvPr id="40966" name="Rectangle 3"/>
          <p:cNvSpPr>
            <a:spLocks noChangeArrowheads="1"/>
          </p:cNvSpPr>
          <p:nvPr/>
        </p:nvSpPr>
        <p:spPr bwMode="auto">
          <a:xfrm>
            <a:off x="309563" y="11160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40967" name="Text Box 5"/>
          <p:cNvSpPr txBox="1">
            <a:spLocks noChangeArrowheads="1"/>
          </p:cNvSpPr>
          <p:nvPr/>
        </p:nvSpPr>
        <p:spPr bwMode="auto">
          <a:xfrm>
            <a:off x="0" y="0"/>
            <a:ext cx="21478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-3</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41727561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6"/>
          <p:cNvSpPr>
            <a:spLocks noChangeArrowheads="1"/>
          </p:cNvSpPr>
          <p:nvPr/>
        </p:nvSpPr>
        <p:spPr bwMode="auto">
          <a:xfrm>
            <a:off x="334963" y="455130"/>
            <a:ext cx="8359775"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eaLnBrk="1" hangingPunct="1"/>
            <a:r>
              <a:rPr lang="ja-JP" altLang="en-US" sz="3000" b="1" dirty="0">
                <a:latin typeface="Meiryo UI" pitchFamily="50" charset="-128"/>
                <a:ea typeface="Meiryo UI" pitchFamily="50" charset="-128"/>
                <a:cs typeface="Meiryo UI" pitchFamily="50" charset="-128"/>
              </a:rPr>
              <a:t>加齢に伴うもの忘れと認知症のもの忘れ</a:t>
            </a:r>
          </a:p>
        </p:txBody>
      </p:sp>
      <p:sp>
        <p:nvSpPr>
          <p:cNvPr id="43011" name="Text Box 33"/>
          <p:cNvSpPr txBox="1">
            <a:spLocks noChangeArrowheads="1"/>
          </p:cNvSpPr>
          <p:nvPr/>
        </p:nvSpPr>
        <p:spPr bwMode="auto">
          <a:xfrm>
            <a:off x="509588" y="6332468"/>
            <a:ext cx="8439150" cy="26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83" tIns="41441" rIns="82883" bIns="41441"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r" eaLnBrk="1" hangingPunct="1">
              <a:spcBef>
                <a:spcPct val="50000"/>
              </a:spcBef>
            </a:pPr>
            <a:r>
              <a:rPr lang="ja-JP" altLang="en-US" sz="1200" b="1" dirty="0">
                <a:latin typeface="Meiryo UI" pitchFamily="50" charset="-128"/>
                <a:ea typeface="Meiryo UI" pitchFamily="50" charset="-128"/>
                <a:cs typeface="Meiryo UI" pitchFamily="50" charset="-128"/>
              </a:rPr>
              <a:t>東京都高齢者施策推進室「痴呆が疑われたときにーかかりつけ医のための痴呆の手引き」</a:t>
            </a:r>
            <a:r>
              <a:rPr lang="en-US" altLang="ja-JP" sz="1200" b="1" dirty="0">
                <a:latin typeface="Meiryo UI" pitchFamily="50" charset="-128"/>
                <a:ea typeface="Meiryo UI" pitchFamily="50" charset="-128"/>
                <a:cs typeface="Meiryo UI" pitchFamily="50" charset="-128"/>
              </a:rPr>
              <a:t>1999</a:t>
            </a:r>
            <a:r>
              <a:rPr lang="ja-JP" altLang="en-US" sz="1200" b="1" dirty="0">
                <a:latin typeface="Meiryo UI" pitchFamily="50" charset="-128"/>
                <a:ea typeface="Meiryo UI" pitchFamily="50" charset="-128"/>
                <a:cs typeface="Meiryo UI" pitchFamily="50" charset="-128"/>
              </a:rPr>
              <a:t>より引用・改変</a:t>
            </a:r>
          </a:p>
        </p:txBody>
      </p:sp>
      <p:graphicFrame>
        <p:nvGraphicFramePr>
          <p:cNvPr id="60504" name="Group 88"/>
          <p:cNvGraphicFramePr>
            <a:graphicFrameLocks noGrp="1"/>
          </p:cNvGraphicFramePr>
          <p:nvPr>
            <p:extLst>
              <p:ext uri="{D42A27DB-BD31-4B8C-83A1-F6EECF244321}">
                <p14:modId xmlns:p14="http://schemas.microsoft.com/office/powerpoint/2010/main" val="63046880"/>
              </p:ext>
            </p:extLst>
          </p:nvPr>
        </p:nvGraphicFramePr>
        <p:xfrm>
          <a:off x="660987" y="1441795"/>
          <a:ext cx="7866476" cy="4675189"/>
        </p:xfrm>
        <a:graphic>
          <a:graphicData uri="http://schemas.openxmlformats.org/drawingml/2006/table">
            <a:tbl>
              <a:tblPr/>
              <a:tblGrid>
                <a:gridCol w="3787974"/>
                <a:gridCol w="4078502"/>
              </a:tblGrid>
              <a:tr h="481013">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ctr" latinLnBrk="0" hangingPunct="1">
                        <a:lnSpc>
                          <a:spcPct val="1000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加齢に伴うもの忘れ</a:t>
                      </a:r>
                    </a:p>
                  </a:txBody>
                  <a:tcPr marL="0" marR="0" marT="0" marB="0" anchor="ctr" horzOverflow="overflow">
                    <a:lnL>
                      <a:noFill/>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914400" rtl="0" eaLnBrk="1" fontAlgn="ctr" latinLnBrk="0" hangingPunct="1">
                        <a:lnSpc>
                          <a:spcPct val="1000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認知症のもの忘れ</a:t>
                      </a:r>
                    </a:p>
                  </a:txBody>
                  <a:tcPr marL="0" marR="0" marT="0" marB="0" anchor="ctr"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r h="481013">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体験の一部分を忘れる</a:t>
                      </a:r>
                    </a:p>
                  </a:txBody>
                  <a:tcPr marL="180000" marR="0" marT="0" marB="0" anchor="ct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全体を忘れる</a:t>
                      </a:r>
                    </a:p>
                  </a:txBody>
                  <a:tcPr marL="180000" marR="0" marT="0" marB="0" anchor="ctr"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31849">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記憶障害のみがみられる</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記憶障害に加えて</a:t>
                      </a:r>
                    </a:p>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判断の障害や実行機能障害がある</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76250">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もの忘れを自覚している</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もの忘れの自覚に乏しい</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4188">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探し物も努力して見つけようとする</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探し物も誰かが盗ったということがある</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76250">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見当識障害はみられない</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見当識障害がみられる</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4188">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取り繕いはみられない</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しばしば取り繕いがみられる</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81013">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日常生活に支障はない</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日常生活に支障をきたす</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479425">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きわめて徐々にしか進行しない</a:t>
                      </a:r>
                    </a:p>
                  </a:txBody>
                  <a:tcPr marL="180000" marR="0" marT="0" marB="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進行性である</a:t>
                      </a:r>
                    </a:p>
                  </a:txBody>
                  <a:tcPr marL="180000" marR="0" marT="0" marB="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3041" name="Rectangle 3"/>
          <p:cNvSpPr>
            <a:spLocks noChangeArrowheads="1"/>
          </p:cNvSpPr>
          <p:nvPr/>
        </p:nvSpPr>
        <p:spPr bwMode="auto">
          <a:xfrm>
            <a:off x="309563" y="10731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43042"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-4</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4774697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4"/>
          <p:cNvSpPr txBox="1">
            <a:spLocks noChangeArrowheads="1"/>
          </p:cNvSpPr>
          <p:nvPr/>
        </p:nvSpPr>
        <p:spPr bwMode="auto">
          <a:xfrm>
            <a:off x="1392238" y="3188239"/>
            <a:ext cx="6270625" cy="63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600" b="1" dirty="0">
                <a:latin typeface="Meiryo UI" pitchFamily="50" charset="-128"/>
                <a:ea typeface="Meiryo UI" pitchFamily="50" charset="-128"/>
                <a:cs typeface="Meiryo UI" pitchFamily="50" charset="-128"/>
              </a:rPr>
              <a:t>認知症初期の発見と</a:t>
            </a:r>
            <a:r>
              <a:rPr lang="ja-JP" altLang="en-US" sz="3600" b="1" dirty="0" smtClean="0">
                <a:latin typeface="Meiryo UI" pitchFamily="50" charset="-128"/>
                <a:ea typeface="Meiryo UI" pitchFamily="50" charset="-128"/>
                <a:cs typeface="Meiryo UI" pitchFamily="50" charset="-128"/>
              </a:rPr>
              <a:t>ポイント</a:t>
            </a:r>
            <a:endParaRPr lang="ja-JP" altLang="en-US" sz="3600" b="1" dirty="0">
              <a:latin typeface="Meiryo UI" pitchFamily="50" charset="-128"/>
              <a:ea typeface="Meiryo UI" pitchFamily="50" charset="-128"/>
              <a:cs typeface="Meiryo UI" pitchFamily="50" charset="-128"/>
            </a:endParaRPr>
          </a:p>
        </p:txBody>
      </p:sp>
      <p:sp>
        <p:nvSpPr>
          <p:cNvPr id="44035" name="Text Box 4"/>
          <p:cNvSpPr txBox="1">
            <a:spLocks noChangeArrowheads="1"/>
          </p:cNvSpPr>
          <p:nvPr/>
        </p:nvSpPr>
        <p:spPr bwMode="auto">
          <a:xfrm>
            <a:off x="3206750" y="1898474"/>
            <a:ext cx="2679700" cy="5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800" b="1">
                <a:latin typeface="Meiryo UI" pitchFamily="50" charset="-128"/>
                <a:ea typeface="Meiryo UI" pitchFamily="50" charset="-128"/>
                <a:cs typeface="Meiryo UI" pitchFamily="50" charset="-128"/>
              </a:rPr>
              <a:t>［</a:t>
            </a:r>
            <a:r>
              <a:rPr lang="en-US" altLang="ja-JP" sz="2800" b="1">
                <a:latin typeface="Meiryo UI" pitchFamily="50" charset="-128"/>
                <a:ea typeface="Meiryo UI" pitchFamily="50" charset="-128"/>
                <a:cs typeface="Meiryo UI" pitchFamily="50" charset="-128"/>
              </a:rPr>
              <a:t>DVD-2</a:t>
            </a:r>
            <a:r>
              <a:rPr lang="ja-JP" altLang="en-US" sz="2800" b="1">
                <a:latin typeface="Meiryo UI" pitchFamily="50" charset="-128"/>
                <a:ea typeface="Meiryo UI" pitchFamily="50" charset="-128"/>
                <a:cs typeface="Meiryo UI" pitchFamily="50" charset="-128"/>
              </a:rPr>
              <a:t>］</a:t>
            </a:r>
          </a:p>
        </p:txBody>
      </p:sp>
    </p:spTree>
    <p:extLst>
      <p:ext uri="{BB962C8B-B14F-4D97-AF65-F5344CB8AC3E}">
        <p14:creationId xmlns:p14="http://schemas.microsoft.com/office/powerpoint/2010/main" val="1834267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2"/>
          <p:cNvSpPr txBox="1">
            <a:spLocks noChangeArrowheads="1"/>
          </p:cNvSpPr>
          <p:nvPr/>
        </p:nvSpPr>
        <p:spPr bwMode="auto">
          <a:xfrm>
            <a:off x="874643" y="1625672"/>
            <a:ext cx="7937570" cy="4828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6" rIns="91390" bIns="45696" anchor="b">
            <a:spAutoFit/>
          </a:bodyPr>
          <a:lstStyle>
            <a:lvl1pPr defTabSz="915988">
              <a:defRPr kumimoji="1" sz="3200">
                <a:solidFill>
                  <a:schemeClr val="tx1"/>
                </a:solidFill>
                <a:latin typeface="Arial" pitchFamily="34" charset="0"/>
                <a:ea typeface="ＭＳ Ｐゴシック" pitchFamily="50" charset="-128"/>
              </a:defRPr>
            </a:lvl1pPr>
            <a:lvl2pPr defTabSz="915988">
              <a:defRPr kumimoji="1" sz="2800">
                <a:solidFill>
                  <a:schemeClr val="tx1"/>
                </a:solidFill>
                <a:latin typeface="Arial" pitchFamily="34" charset="0"/>
                <a:ea typeface="ＭＳ Ｐゴシック" pitchFamily="50" charset="-128"/>
              </a:defRPr>
            </a:lvl2pPr>
            <a:lvl3pPr defTabSz="915988">
              <a:defRPr kumimoji="1" sz="2400">
                <a:solidFill>
                  <a:schemeClr val="tx1"/>
                </a:solidFill>
                <a:latin typeface="Arial" pitchFamily="34" charset="0"/>
                <a:ea typeface="ＭＳ Ｐゴシック" pitchFamily="50" charset="-128"/>
              </a:defRPr>
            </a:lvl3pPr>
            <a:lvl4pPr defTabSz="915988">
              <a:defRPr kumimoji="1" sz="2000">
                <a:solidFill>
                  <a:schemeClr val="tx1"/>
                </a:solidFill>
                <a:latin typeface="Arial" pitchFamily="34" charset="0"/>
                <a:ea typeface="ＭＳ Ｐゴシック" pitchFamily="50" charset="-128"/>
              </a:defRPr>
            </a:lvl4pPr>
            <a:lvl5pPr defTabSz="915988">
              <a:defRPr kumimoji="1" sz="2000">
                <a:solidFill>
                  <a:schemeClr val="tx1"/>
                </a:solidFill>
                <a:latin typeface="Arial" pitchFamily="34" charset="0"/>
                <a:ea typeface="ＭＳ Ｐゴシック" pitchFamily="50" charset="-128"/>
              </a:defRPr>
            </a:lvl5pPr>
            <a:lvl6pPr defTabSz="915988" eaLnBrk="0" hangingPunct="0">
              <a:defRPr kumimoji="1" sz="2000">
                <a:solidFill>
                  <a:schemeClr val="tx1"/>
                </a:solidFill>
                <a:latin typeface="Arial" pitchFamily="34" charset="0"/>
                <a:ea typeface="ＭＳ Ｐゴシック" pitchFamily="50" charset="-128"/>
              </a:defRPr>
            </a:lvl6pPr>
            <a:lvl7pPr defTabSz="915988" eaLnBrk="0" hangingPunct="0">
              <a:defRPr kumimoji="1" sz="2000">
                <a:solidFill>
                  <a:schemeClr val="tx1"/>
                </a:solidFill>
                <a:latin typeface="Arial" pitchFamily="34" charset="0"/>
                <a:ea typeface="ＭＳ Ｐゴシック" pitchFamily="50" charset="-128"/>
              </a:defRPr>
            </a:lvl7pPr>
            <a:lvl8pPr defTabSz="915988" eaLnBrk="0" hangingPunct="0">
              <a:defRPr kumimoji="1" sz="2000">
                <a:solidFill>
                  <a:schemeClr val="tx1"/>
                </a:solidFill>
                <a:latin typeface="Arial" pitchFamily="34" charset="0"/>
                <a:ea typeface="ＭＳ Ｐゴシック" pitchFamily="50" charset="-128"/>
              </a:defRPr>
            </a:lvl8pPr>
            <a:lvl9pPr defTabSz="915988" eaLnBrk="0" hangingPunct="0">
              <a:defRPr kumimoji="1" sz="2000">
                <a:solidFill>
                  <a:schemeClr val="tx1"/>
                </a:solidFill>
                <a:latin typeface="Arial" pitchFamily="34" charset="0"/>
                <a:ea typeface="ＭＳ Ｐゴシック" pitchFamily="50" charset="-128"/>
              </a:defRPr>
            </a:lvl9pPr>
          </a:lstStyle>
          <a:p>
            <a:pPr marL="342900" indent="-342900" eaLnBrk="1" hangingPunct="1">
              <a:spcBef>
                <a:spcPct val="50000"/>
              </a:spcBef>
            </a:pPr>
            <a:r>
              <a:rPr kumimoji="0" lang="ja-JP" altLang="en-US" sz="1900" b="1" dirty="0">
                <a:latin typeface="Meiryo UI" pitchFamily="50" charset="-128"/>
                <a:ea typeface="Meiryo UI" pitchFamily="50" charset="-128"/>
                <a:cs typeface="Meiryo UI" pitchFamily="50" charset="-128"/>
              </a:rPr>
              <a:t>Ａ）</a:t>
            </a:r>
            <a:r>
              <a:rPr kumimoji="0" lang="ja-JP" altLang="en-US" sz="1200" b="1" dirty="0">
                <a:latin typeface="Meiryo UI" pitchFamily="50" charset="-128"/>
                <a:ea typeface="Meiryo UI" pitchFamily="50" charset="-128"/>
                <a:cs typeface="Meiryo UI" pitchFamily="50" charset="-128"/>
              </a:rPr>
              <a:t>　</a:t>
            </a:r>
            <a:r>
              <a:rPr kumimoji="0" lang="ja-JP" altLang="en-US" sz="1900" b="1" dirty="0">
                <a:latin typeface="Meiryo UI" pitchFamily="50" charset="-128"/>
                <a:ea typeface="Meiryo UI" pitchFamily="50" charset="-128"/>
                <a:cs typeface="Meiryo UI" pitchFamily="50" charset="-128"/>
              </a:rPr>
              <a:t>記憶を含む複数の認知機能障害</a:t>
            </a:r>
          </a:p>
          <a:p>
            <a:pPr marL="342900" indent="-342900" eaLnBrk="1" hangingPunct="1">
              <a:spcBef>
                <a:spcPct val="50000"/>
              </a:spcBef>
            </a:pPr>
            <a:r>
              <a:rPr kumimoji="0" lang="ja-JP" altLang="en-US" sz="1900" b="1" dirty="0">
                <a:latin typeface="Meiryo UI" pitchFamily="50" charset="-128"/>
                <a:ea typeface="Meiryo UI" pitchFamily="50" charset="-128"/>
                <a:cs typeface="Meiryo UI" pitchFamily="50" charset="-128"/>
              </a:rPr>
              <a:t>Ｂ）</a:t>
            </a:r>
            <a:r>
              <a:rPr kumimoji="0" lang="ja-JP" altLang="en-US" sz="1000" b="1" dirty="0">
                <a:latin typeface="Meiryo UI" pitchFamily="50" charset="-128"/>
                <a:ea typeface="Meiryo UI" pitchFamily="50" charset="-128"/>
                <a:cs typeface="Meiryo UI" pitchFamily="50" charset="-128"/>
              </a:rPr>
              <a:t>　</a:t>
            </a:r>
            <a:r>
              <a:rPr kumimoji="0" lang="ja-JP" altLang="en-US" sz="1900" b="1" dirty="0">
                <a:latin typeface="Meiryo UI" pitchFamily="50" charset="-128"/>
                <a:ea typeface="Meiryo UI" pitchFamily="50" charset="-128"/>
                <a:cs typeface="Meiryo UI" pitchFamily="50" charset="-128"/>
              </a:rPr>
              <a:t>社会的・職業的な機能の障害</a:t>
            </a:r>
            <a:r>
              <a:rPr kumimoji="0" lang="en-US" altLang="ja-JP" sz="1900" b="1" dirty="0">
                <a:latin typeface="Meiryo UI" pitchFamily="50" charset="-128"/>
                <a:ea typeface="Meiryo UI" pitchFamily="50" charset="-128"/>
                <a:cs typeface="Meiryo UI" pitchFamily="50" charset="-128"/>
              </a:rPr>
              <a:t>/</a:t>
            </a:r>
            <a:r>
              <a:rPr kumimoji="0" lang="ja-JP" altLang="en-US" sz="1900" b="1" dirty="0">
                <a:latin typeface="Meiryo UI" pitchFamily="50" charset="-128"/>
                <a:ea typeface="Meiryo UI" pitchFamily="50" charset="-128"/>
                <a:cs typeface="Meiryo UI" pitchFamily="50" charset="-128"/>
              </a:rPr>
              <a:t>病前の機能の著しい低下</a:t>
            </a:r>
          </a:p>
          <a:p>
            <a:pPr marL="342900" indent="-342900" eaLnBrk="1" hangingPunct="1">
              <a:spcBef>
                <a:spcPct val="50000"/>
              </a:spcBef>
            </a:pPr>
            <a:r>
              <a:rPr kumimoji="0" lang="ja-JP" altLang="en-US" sz="1900" b="1" dirty="0">
                <a:latin typeface="Meiryo UI" pitchFamily="50" charset="-128"/>
                <a:ea typeface="Meiryo UI" pitchFamily="50" charset="-128"/>
                <a:cs typeface="Meiryo UI" pitchFamily="50" charset="-128"/>
              </a:rPr>
              <a:t>Ｃ）</a:t>
            </a:r>
            <a:r>
              <a:rPr kumimoji="0" lang="ja-JP" altLang="en-US" sz="1000" b="1" dirty="0">
                <a:latin typeface="Meiryo UI" pitchFamily="50" charset="-128"/>
                <a:ea typeface="Meiryo UI" pitchFamily="50" charset="-128"/>
                <a:cs typeface="Meiryo UI" pitchFamily="50" charset="-128"/>
              </a:rPr>
              <a:t>　</a:t>
            </a:r>
            <a:r>
              <a:rPr kumimoji="0" lang="ja-JP" altLang="en-US" sz="1900" b="1" dirty="0">
                <a:latin typeface="Meiryo UI" pitchFamily="50" charset="-128"/>
                <a:ea typeface="Meiryo UI" pitchFamily="50" charset="-128"/>
                <a:cs typeface="Meiryo UI" pitchFamily="50" charset="-128"/>
              </a:rPr>
              <a:t>ゆるやかな発症と持続的な認知機能の低下</a:t>
            </a:r>
          </a:p>
          <a:p>
            <a:pPr marL="342900" indent="-342900" eaLnBrk="1" hangingPunct="1">
              <a:spcBef>
                <a:spcPct val="50000"/>
              </a:spcBef>
            </a:pPr>
            <a:r>
              <a:rPr kumimoji="0" lang="ja-JP" altLang="en-US" sz="1900" b="1" dirty="0">
                <a:latin typeface="Meiryo UI" pitchFamily="50" charset="-128"/>
                <a:ea typeface="Meiryo UI" pitchFamily="50" charset="-128"/>
                <a:cs typeface="Meiryo UI" pitchFamily="50" charset="-128"/>
              </a:rPr>
              <a:t>Ｄ）</a:t>
            </a:r>
            <a:r>
              <a:rPr kumimoji="0" lang="ja-JP" altLang="en-US" sz="1000" b="1" dirty="0">
                <a:latin typeface="Meiryo UI" pitchFamily="50" charset="-128"/>
                <a:ea typeface="Meiryo UI" pitchFamily="50" charset="-128"/>
                <a:cs typeface="Meiryo UI" pitchFamily="50" charset="-128"/>
              </a:rPr>
              <a:t>　</a:t>
            </a:r>
            <a:r>
              <a:rPr kumimoji="0" lang="ja-JP" altLang="en-US" sz="1900" b="1" dirty="0">
                <a:latin typeface="Meiryo UI" pitchFamily="50" charset="-128"/>
                <a:ea typeface="Meiryo UI" pitchFamily="50" charset="-128"/>
                <a:cs typeface="Meiryo UI" pitchFamily="50" charset="-128"/>
              </a:rPr>
              <a:t>Ａ）の障害が下記によらない</a:t>
            </a:r>
          </a:p>
          <a:p>
            <a:pPr marL="342900" indent="-342900" eaLnBrk="1" hangingPunct="1">
              <a:spcBef>
                <a:spcPct val="30000"/>
              </a:spcBef>
            </a:pPr>
            <a:r>
              <a:rPr kumimoji="0" lang="ja-JP" altLang="en-US" sz="1900" b="1" dirty="0">
                <a:solidFill>
                  <a:srgbClr val="5F5F5F"/>
                </a:solidFill>
                <a:latin typeface="Meiryo UI" pitchFamily="50" charset="-128"/>
                <a:ea typeface="Meiryo UI" pitchFamily="50" charset="-128"/>
                <a:cs typeface="Meiryo UI" pitchFamily="50" charset="-128"/>
              </a:rPr>
              <a:t>　</a:t>
            </a:r>
            <a:r>
              <a:rPr kumimoji="0" lang="en-US" altLang="ja-JP" sz="1900" b="1" dirty="0">
                <a:solidFill>
                  <a:srgbClr val="5F5F5F"/>
                </a:solidFill>
                <a:latin typeface="Meiryo UI" pitchFamily="50" charset="-128"/>
                <a:ea typeface="Meiryo UI" pitchFamily="50" charset="-128"/>
                <a:cs typeface="Meiryo UI" pitchFamily="50" charset="-128"/>
              </a:rPr>
              <a:t>1</a:t>
            </a:r>
            <a:r>
              <a:rPr kumimoji="0" lang="ja-JP" altLang="en-US" sz="1900" b="1" dirty="0" err="1">
                <a:solidFill>
                  <a:srgbClr val="5F5F5F"/>
                </a:solidFill>
                <a:latin typeface="Meiryo UI" pitchFamily="50" charset="-128"/>
                <a:ea typeface="Meiryo UI" pitchFamily="50" charset="-128"/>
                <a:cs typeface="Meiryo UI" pitchFamily="50" charset="-128"/>
              </a:rPr>
              <a:t>．</a:t>
            </a:r>
            <a:r>
              <a:rPr kumimoji="0" lang="ja-JP" altLang="en-US" sz="1900" b="1" dirty="0">
                <a:solidFill>
                  <a:srgbClr val="5F5F5F"/>
                </a:solidFill>
                <a:latin typeface="Meiryo UI" pitchFamily="50" charset="-128"/>
                <a:ea typeface="Meiryo UI" pitchFamily="50" charset="-128"/>
                <a:cs typeface="Meiryo UI" pitchFamily="50" charset="-128"/>
              </a:rPr>
              <a:t>中枢神経系疾患（脳血管障害、パーキンソン病、ハンチントン病、</a:t>
            </a:r>
          </a:p>
          <a:p>
            <a:pPr marL="342900" indent="-342900" eaLnBrk="1" hangingPunct="1">
              <a:spcBef>
                <a:spcPct val="30000"/>
              </a:spcBef>
            </a:pPr>
            <a:r>
              <a:rPr kumimoji="0" lang="ja-JP" altLang="en-US" sz="1900" b="1" dirty="0">
                <a:solidFill>
                  <a:srgbClr val="5F5F5F"/>
                </a:solidFill>
                <a:latin typeface="Meiryo UI" pitchFamily="50" charset="-128"/>
                <a:ea typeface="Meiryo UI" pitchFamily="50" charset="-128"/>
                <a:cs typeface="Meiryo UI" pitchFamily="50" charset="-128"/>
              </a:rPr>
              <a:t>　　  硬膜下血腫、正常圧水頭症、脳腫瘍）</a:t>
            </a:r>
          </a:p>
          <a:p>
            <a:pPr marL="342900" indent="-342900" eaLnBrk="1" hangingPunct="1">
              <a:spcBef>
                <a:spcPct val="30000"/>
              </a:spcBef>
            </a:pPr>
            <a:r>
              <a:rPr kumimoji="0" lang="ja-JP" altLang="en-US" sz="1900" b="1" dirty="0">
                <a:solidFill>
                  <a:srgbClr val="5F5F5F"/>
                </a:solidFill>
                <a:latin typeface="Meiryo UI" pitchFamily="50" charset="-128"/>
                <a:ea typeface="Meiryo UI" pitchFamily="50" charset="-128"/>
                <a:cs typeface="Meiryo UI" pitchFamily="50" charset="-128"/>
              </a:rPr>
              <a:t>　</a:t>
            </a:r>
            <a:r>
              <a:rPr kumimoji="0" lang="en-US" altLang="ja-JP" sz="1900" b="1" dirty="0">
                <a:solidFill>
                  <a:srgbClr val="5F5F5F"/>
                </a:solidFill>
                <a:latin typeface="Meiryo UI" pitchFamily="50" charset="-128"/>
                <a:ea typeface="Meiryo UI" pitchFamily="50" charset="-128"/>
                <a:cs typeface="Meiryo UI" pitchFamily="50" charset="-128"/>
              </a:rPr>
              <a:t>2</a:t>
            </a:r>
            <a:r>
              <a:rPr kumimoji="0" lang="ja-JP" altLang="en-US" sz="1900" b="1" dirty="0" err="1">
                <a:solidFill>
                  <a:srgbClr val="5F5F5F"/>
                </a:solidFill>
                <a:latin typeface="Meiryo UI" pitchFamily="50" charset="-128"/>
                <a:ea typeface="Meiryo UI" pitchFamily="50" charset="-128"/>
                <a:cs typeface="Meiryo UI" pitchFamily="50" charset="-128"/>
              </a:rPr>
              <a:t>．</a:t>
            </a:r>
            <a:r>
              <a:rPr kumimoji="0" lang="ja-JP" altLang="en-US" sz="1900" b="1" dirty="0">
                <a:solidFill>
                  <a:srgbClr val="5F5F5F"/>
                </a:solidFill>
                <a:latin typeface="Meiryo UI" pitchFamily="50" charset="-128"/>
                <a:ea typeface="Meiryo UI" pitchFamily="50" charset="-128"/>
                <a:cs typeface="Meiryo UI" pitchFamily="50" charset="-128"/>
              </a:rPr>
              <a:t>全身性疾患（甲状腺機能低下症、</a:t>
            </a:r>
            <a:r>
              <a:rPr kumimoji="0" lang="en-US" altLang="ja-JP" sz="1900" b="1" dirty="0">
                <a:solidFill>
                  <a:srgbClr val="5F5F5F"/>
                </a:solidFill>
                <a:latin typeface="Meiryo UI" pitchFamily="50" charset="-128"/>
                <a:ea typeface="Meiryo UI" pitchFamily="50" charset="-128"/>
                <a:cs typeface="Meiryo UI" pitchFamily="50" charset="-128"/>
              </a:rPr>
              <a:t>VB</a:t>
            </a:r>
            <a:r>
              <a:rPr kumimoji="0" lang="en-US" altLang="ja-JP" sz="1700" b="1" dirty="0">
                <a:solidFill>
                  <a:srgbClr val="5F5F5F"/>
                </a:solidFill>
                <a:latin typeface="Meiryo UI" pitchFamily="50" charset="-128"/>
                <a:ea typeface="Meiryo UI" pitchFamily="50" charset="-128"/>
                <a:cs typeface="Meiryo UI" pitchFamily="50" charset="-128"/>
              </a:rPr>
              <a:t>12</a:t>
            </a:r>
            <a:r>
              <a:rPr kumimoji="0" lang="en-US" altLang="ja-JP" sz="1900" b="1" dirty="0">
                <a:solidFill>
                  <a:srgbClr val="5F5F5F"/>
                </a:solidFill>
                <a:latin typeface="Meiryo UI" pitchFamily="50" charset="-128"/>
                <a:ea typeface="Meiryo UI" pitchFamily="50" charset="-128"/>
                <a:cs typeface="Meiryo UI" pitchFamily="50" charset="-128"/>
              </a:rPr>
              <a:t>/</a:t>
            </a:r>
            <a:r>
              <a:rPr kumimoji="0" lang="ja-JP" altLang="en-US" sz="1900" b="1" dirty="0">
                <a:solidFill>
                  <a:srgbClr val="5F5F5F"/>
                </a:solidFill>
                <a:latin typeface="Meiryo UI" pitchFamily="50" charset="-128"/>
                <a:ea typeface="Meiryo UI" pitchFamily="50" charset="-128"/>
                <a:cs typeface="Meiryo UI" pitchFamily="50" charset="-128"/>
              </a:rPr>
              <a:t>葉酸</a:t>
            </a:r>
            <a:r>
              <a:rPr kumimoji="0" lang="en-US" altLang="ja-JP" sz="1900" b="1" dirty="0">
                <a:solidFill>
                  <a:srgbClr val="5F5F5F"/>
                </a:solidFill>
                <a:latin typeface="Meiryo UI" pitchFamily="50" charset="-128"/>
                <a:ea typeface="Meiryo UI" pitchFamily="50" charset="-128"/>
                <a:cs typeface="Meiryo UI" pitchFamily="50" charset="-128"/>
              </a:rPr>
              <a:t>/</a:t>
            </a:r>
            <a:r>
              <a:rPr kumimoji="0" lang="ja-JP" altLang="en-US" sz="1900" b="1" dirty="0">
                <a:solidFill>
                  <a:srgbClr val="5F5F5F"/>
                </a:solidFill>
                <a:latin typeface="Meiryo UI" pitchFamily="50" charset="-128"/>
                <a:ea typeface="Meiryo UI" pitchFamily="50" charset="-128"/>
                <a:cs typeface="Meiryo UI" pitchFamily="50" charset="-128"/>
              </a:rPr>
              <a:t>ニコチン酸欠乏症、</a:t>
            </a:r>
          </a:p>
          <a:p>
            <a:pPr marL="342900" indent="-342900" eaLnBrk="1" hangingPunct="1">
              <a:spcBef>
                <a:spcPct val="30000"/>
              </a:spcBef>
            </a:pPr>
            <a:r>
              <a:rPr kumimoji="0" lang="ja-JP" altLang="en-US" sz="1900" b="1" dirty="0">
                <a:solidFill>
                  <a:srgbClr val="5F5F5F"/>
                </a:solidFill>
                <a:latin typeface="Meiryo UI" pitchFamily="50" charset="-128"/>
                <a:ea typeface="Meiryo UI" pitchFamily="50" charset="-128"/>
                <a:cs typeface="Meiryo UI" pitchFamily="50" charset="-128"/>
              </a:rPr>
              <a:t>　　  高カルシウム血症、神経梅毒、</a:t>
            </a:r>
            <a:r>
              <a:rPr kumimoji="0" lang="en-US" altLang="ja-JP" sz="1900" b="1" dirty="0">
                <a:solidFill>
                  <a:srgbClr val="5F5F5F"/>
                </a:solidFill>
                <a:latin typeface="Meiryo UI" pitchFamily="50" charset="-128"/>
                <a:ea typeface="Meiryo UI" pitchFamily="50" charset="-128"/>
                <a:cs typeface="Meiryo UI" pitchFamily="50" charset="-128"/>
              </a:rPr>
              <a:t>HIV</a:t>
            </a:r>
            <a:r>
              <a:rPr kumimoji="0" lang="ja-JP" altLang="en-US" sz="1900" b="1" dirty="0">
                <a:solidFill>
                  <a:srgbClr val="5F5F5F"/>
                </a:solidFill>
                <a:latin typeface="Meiryo UI" pitchFamily="50" charset="-128"/>
                <a:ea typeface="Meiryo UI" pitchFamily="50" charset="-128"/>
                <a:cs typeface="Meiryo UI" pitchFamily="50" charset="-128"/>
              </a:rPr>
              <a:t>感染症）</a:t>
            </a:r>
          </a:p>
          <a:p>
            <a:pPr marL="342900" indent="-342900" eaLnBrk="1" hangingPunct="1">
              <a:spcBef>
                <a:spcPct val="30000"/>
              </a:spcBef>
            </a:pPr>
            <a:r>
              <a:rPr kumimoji="0" lang="ja-JP" altLang="en-US" sz="1900" b="1" dirty="0">
                <a:solidFill>
                  <a:srgbClr val="5F5F5F"/>
                </a:solidFill>
                <a:latin typeface="Meiryo UI" pitchFamily="50" charset="-128"/>
                <a:ea typeface="Meiryo UI" pitchFamily="50" charset="-128"/>
                <a:cs typeface="Meiryo UI" pitchFamily="50" charset="-128"/>
              </a:rPr>
              <a:t>　</a:t>
            </a:r>
            <a:r>
              <a:rPr kumimoji="0" lang="en-US" altLang="ja-JP" sz="1900" b="1" dirty="0">
                <a:solidFill>
                  <a:srgbClr val="5F5F5F"/>
                </a:solidFill>
                <a:latin typeface="Meiryo UI" pitchFamily="50" charset="-128"/>
                <a:ea typeface="Meiryo UI" pitchFamily="50" charset="-128"/>
                <a:cs typeface="Meiryo UI" pitchFamily="50" charset="-128"/>
              </a:rPr>
              <a:t>3</a:t>
            </a:r>
            <a:r>
              <a:rPr kumimoji="0" lang="ja-JP" altLang="en-US" sz="1900" b="1" dirty="0" err="1">
                <a:solidFill>
                  <a:srgbClr val="5F5F5F"/>
                </a:solidFill>
                <a:latin typeface="Meiryo UI" pitchFamily="50" charset="-128"/>
                <a:ea typeface="Meiryo UI" pitchFamily="50" charset="-128"/>
                <a:cs typeface="Meiryo UI" pitchFamily="50" charset="-128"/>
              </a:rPr>
              <a:t>．</a:t>
            </a:r>
            <a:r>
              <a:rPr kumimoji="0" lang="ja-JP" altLang="en-US" sz="1900" b="1" dirty="0">
                <a:solidFill>
                  <a:srgbClr val="5F5F5F"/>
                </a:solidFill>
                <a:latin typeface="Meiryo UI" pitchFamily="50" charset="-128"/>
                <a:ea typeface="Meiryo UI" pitchFamily="50" charset="-128"/>
                <a:cs typeface="Meiryo UI" pitchFamily="50" charset="-128"/>
              </a:rPr>
              <a:t>物質誘発性の疾患</a:t>
            </a:r>
          </a:p>
          <a:p>
            <a:pPr marL="342900" indent="-342900" eaLnBrk="1" hangingPunct="1">
              <a:spcBef>
                <a:spcPct val="50000"/>
              </a:spcBef>
            </a:pPr>
            <a:r>
              <a:rPr kumimoji="0" lang="ja-JP" altLang="en-US" sz="1900" b="1" dirty="0">
                <a:latin typeface="Meiryo UI" pitchFamily="50" charset="-128"/>
                <a:ea typeface="Meiryo UI" pitchFamily="50" charset="-128"/>
                <a:cs typeface="Meiryo UI" pitchFamily="50" charset="-128"/>
              </a:rPr>
              <a:t>Ｅ）</a:t>
            </a:r>
            <a:r>
              <a:rPr kumimoji="0" lang="ja-JP" altLang="en-US" sz="1000" b="1" dirty="0">
                <a:latin typeface="Meiryo UI" pitchFamily="50" charset="-128"/>
                <a:ea typeface="Meiryo UI" pitchFamily="50" charset="-128"/>
                <a:cs typeface="Meiryo UI" pitchFamily="50" charset="-128"/>
              </a:rPr>
              <a:t>　</a:t>
            </a:r>
            <a:r>
              <a:rPr kumimoji="0" lang="ja-JP" altLang="en-US" sz="1900" b="1" dirty="0">
                <a:latin typeface="Meiryo UI" pitchFamily="50" charset="-128"/>
                <a:ea typeface="Meiryo UI" pitchFamily="50" charset="-128"/>
                <a:cs typeface="Meiryo UI" pitchFamily="50" charset="-128"/>
              </a:rPr>
              <a:t>せん妄の経過中にのみ現れるものではない</a:t>
            </a:r>
          </a:p>
          <a:p>
            <a:pPr marL="342900" indent="-342900" eaLnBrk="1" hangingPunct="1">
              <a:spcBef>
                <a:spcPct val="50000"/>
              </a:spcBef>
            </a:pPr>
            <a:r>
              <a:rPr kumimoji="0" lang="ja-JP" altLang="en-US" sz="1900" b="1" dirty="0">
                <a:latin typeface="Meiryo UI" pitchFamily="50" charset="-128"/>
                <a:ea typeface="Meiryo UI" pitchFamily="50" charset="-128"/>
                <a:cs typeface="Meiryo UI" pitchFamily="50" charset="-128"/>
              </a:rPr>
              <a:t>Ｆ）</a:t>
            </a:r>
            <a:r>
              <a:rPr kumimoji="0" lang="ja-JP" altLang="en-US" sz="1000" b="1" dirty="0">
                <a:latin typeface="Meiryo UI" pitchFamily="50" charset="-128"/>
                <a:ea typeface="Meiryo UI" pitchFamily="50" charset="-128"/>
                <a:cs typeface="Meiryo UI" pitchFamily="50" charset="-128"/>
              </a:rPr>
              <a:t>　</a:t>
            </a:r>
            <a:r>
              <a:rPr kumimoji="0" lang="ja-JP" altLang="en-US" sz="1900" b="1" dirty="0">
                <a:latin typeface="Meiryo UI" pitchFamily="50" charset="-128"/>
                <a:ea typeface="Meiryo UI" pitchFamily="50" charset="-128"/>
                <a:cs typeface="Meiryo UI" pitchFamily="50" charset="-128"/>
              </a:rPr>
              <a:t>障害が他の第１軸の疾患では説明されない</a:t>
            </a:r>
          </a:p>
          <a:p>
            <a:pPr marL="342900" indent="-342900" eaLnBrk="1" hangingPunct="1">
              <a:spcBef>
                <a:spcPct val="20000"/>
              </a:spcBef>
            </a:pPr>
            <a:r>
              <a:rPr kumimoji="0" lang="ja-JP" altLang="en-US" sz="1900" b="1" dirty="0">
                <a:solidFill>
                  <a:srgbClr val="5F5F5F"/>
                </a:solidFill>
                <a:latin typeface="Meiryo UI" pitchFamily="50" charset="-128"/>
                <a:ea typeface="Meiryo UI" pitchFamily="50" charset="-128"/>
                <a:cs typeface="Meiryo UI" pitchFamily="50" charset="-128"/>
              </a:rPr>
              <a:t>　　　　　大うつ病性障害、統合失調症など</a:t>
            </a:r>
          </a:p>
        </p:txBody>
      </p:sp>
      <p:sp>
        <p:nvSpPr>
          <p:cNvPr id="46083" name="Rectangle 3"/>
          <p:cNvSpPr>
            <a:spLocks noChangeArrowheads="1"/>
          </p:cNvSpPr>
          <p:nvPr/>
        </p:nvSpPr>
        <p:spPr bwMode="auto">
          <a:xfrm>
            <a:off x="573088" y="449954"/>
            <a:ext cx="7851775"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p>
            <a:pPr algn="ctr" defTabSz="1003300" eaLnBrk="1" hangingPunct="1">
              <a:lnSpc>
                <a:spcPct val="130000"/>
              </a:lnSpc>
            </a:pPr>
            <a:r>
              <a:rPr lang="en-US" altLang="ja-JP" sz="1800" b="1" dirty="0">
                <a:latin typeface="Meiryo UI" pitchFamily="50" charset="-128"/>
                <a:ea typeface="Meiryo UI" pitchFamily="50" charset="-128"/>
                <a:cs typeface="Meiryo UI" pitchFamily="50" charset="-128"/>
              </a:rPr>
              <a:t>DSM-Ⅳ-TR</a:t>
            </a:r>
            <a:r>
              <a:rPr lang="ja-JP" altLang="en-US" sz="1800" b="1" dirty="0">
                <a:latin typeface="Meiryo UI" pitchFamily="50" charset="-128"/>
                <a:ea typeface="Meiryo UI" pitchFamily="50" charset="-128"/>
                <a:cs typeface="Meiryo UI" pitchFamily="50" charset="-128"/>
              </a:rPr>
              <a:t>（米国精神医学会診断統計便覧第４版）による</a:t>
            </a:r>
          </a:p>
          <a:p>
            <a:pPr algn="ctr" defTabSz="1003300" eaLnBrk="1" hangingPunct="1"/>
            <a:r>
              <a:rPr lang="ja-JP" altLang="en-US" sz="2800" b="1" dirty="0">
                <a:latin typeface="Meiryo UI" pitchFamily="50" charset="-128"/>
                <a:ea typeface="Meiryo UI" pitchFamily="50" charset="-128"/>
                <a:cs typeface="Meiryo UI" pitchFamily="50" charset="-128"/>
              </a:rPr>
              <a:t>アルツハイマー型認知症の診断基準</a:t>
            </a:r>
          </a:p>
        </p:txBody>
      </p:sp>
      <p:sp>
        <p:nvSpPr>
          <p:cNvPr id="46084" name="Text Box 5"/>
          <p:cNvSpPr txBox="1">
            <a:spLocks noChangeArrowheads="1"/>
          </p:cNvSpPr>
          <p:nvPr/>
        </p:nvSpPr>
        <p:spPr bwMode="auto">
          <a:xfrm>
            <a:off x="0" y="0"/>
            <a:ext cx="21478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-5</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46085" name="Rectangle 3"/>
          <p:cNvSpPr>
            <a:spLocks noChangeArrowheads="1"/>
          </p:cNvSpPr>
          <p:nvPr/>
        </p:nvSpPr>
        <p:spPr bwMode="auto">
          <a:xfrm>
            <a:off x="309563" y="13636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30901689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3"/>
          <p:cNvSpPr txBox="1">
            <a:spLocks noChangeArrowheads="1"/>
          </p:cNvSpPr>
          <p:nvPr/>
        </p:nvSpPr>
        <p:spPr bwMode="auto">
          <a:xfrm>
            <a:off x="418807" y="1386233"/>
            <a:ext cx="8382586"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ts val="0"/>
              </a:spcBef>
            </a:pPr>
            <a:r>
              <a:rPr lang="en-US" altLang="ja-JP" sz="2100" b="1" dirty="0">
                <a:latin typeface="Meiryo UI" pitchFamily="50" charset="-128"/>
                <a:ea typeface="Meiryo UI" pitchFamily="50" charset="-128"/>
                <a:cs typeface="Meiryo UI" pitchFamily="50" charset="-128"/>
              </a:rPr>
              <a:t>1</a:t>
            </a:r>
            <a:r>
              <a:rPr lang="ja-JP" altLang="en-US" sz="2100" b="1" dirty="0">
                <a:latin typeface="Meiryo UI" pitchFamily="50" charset="-128"/>
                <a:ea typeface="Meiryo UI" pitchFamily="50" charset="-128"/>
                <a:cs typeface="Meiryo UI" pitchFamily="50" charset="-128"/>
              </a:rPr>
              <a:t>年ほど前から前日のことを忘れることが多くなった</a:t>
            </a:r>
            <a:r>
              <a:rPr lang="ja-JP" altLang="en-US" sz="2100" b="1" dirty="0" smtClean="0">
                <a:latin typeface="Meiryo UI" pitchFamily="50" charset="-128"/>
                <a:ea typeface="Meiryo UI" pitchFamily="50" charset="-128"/>
                <a:cs typeface="Meiryo UI" pitchFamily="50" charset="-128"/>
              </a:rPr>
              <a:t>。 通帳</a:t>
            </a:r>
            <a:r>
              <a:rPr lang="ja-JP" altLang="en-US" sz="2100" b="1" dirty="0">
                <a:latin typeface="Meiryo UI" pitchFamily="50" charset="-128"/>
                <a:ea typeface="Meiryo UI" pitchFamily="50" charset="-128"/>
                <a:cs typeface="Meiryo UI" pitchFamily="50" charset="-128"/>
              </a:rPr>
              <a:t>や大切なもの</a:t>
            </a:r>
            <a:r>
              <a:rPr lang="ja-JP" altLang="en-US" sz="2100" b="1" dirty="0" smtClean="0">
                <a:latin typeface="Meiryo UI" pitchFamily="50" charset="-128"/>
                <a:ea typeface="Meiryo UI" pitchFamily="50" charset="-128"/>
                <a:cs typeface="Meiryo UI" pitchFamily="50" charset="-128"/>
              </a:rPr>
              <a:t>の</a:t>
            </a:r>
            <a:endParaRPr lang="en-US" altLang="ja-JP" sz="2100" b="1" dirty="0" smtClean="0">
              <a:latin typeface="Meiryo UI" pitchFamily="50" charset="-128"/>
              <a:ea typeface="Meiryo UI" pitchFamily="50" charset="-128"/>
              <a:cs typeface="Meiryo UI" pitchFamily="50" charset="-128"/>
            </a:endParaRPr>
          </a:p>
          <a:p>
            <a:pPr eaLnBrk="1" hangingPunct="1">
              <a:spcBef>
                <a:spcPts val="0"/>
              </a:spcBef>
            </a:pPr>
            <a:r>
              <a:rPr lang="ja-JP" altLang="en-US" sz="2100" b="1" dirty="0" smtClean="0">
                <a:latin typeface="Meiryo UI" pitchFamily="50" charset="-128"/>
                <a:ea typeface="Meiryo UI" pitchFamily="50" charset="-128"/>
                <a:cs typeface="Meiryo UI" pitchFamily="50" charset="-128"/>
              </a:rPr>
              <a:t>しまい忘れが目立つように</a:t>
            </a:r>
            <a:r>
              <a:rPr lang="ja-JP" altLang="en-US" sz="2100" b="1" dirty="0">
                <a:latin typeface="Meiryo UI" pitchFamily="50" charset="-128"/>
                <a:ea typeface="Meiryo UI" pitchFamily="50" charset="-128"/>
                <a:cs typeface="Meiryo UI" pitchFamily="50" charset="-128"/>
              </a:rPr>
              <a:t>なり</a:t>
            </a:r>
            <a:r>
              <a:rPr lang="ja-JP" altLang="en-US" sz="2100" b="1" dirty="0" smtClean="0">
                <a:latin typeface="Meiryo UI" pitchFamily="50" charset="-128"/>
                <a:ea typeface="Meiryo UI" pitchFamily="50" charset="-128"/>
                <a:cs typeface="Meiryo UI" pitchFamily="50" charset="-128"/>
              </a:rPr>
              <a:t>、物</a:t>
            </a:r>
            <a:r>
              <a:rPr lang="ja-JP" altLang="en-US" sz="2100" b="1" dirty="0">
                <a:latin typeface="Meiryo UI" pitchFamily="50" charset="-128"/>
                <a:ea typeface="Meiryo UI" pitchFamily="50" charset="-128"/>
                <a:cs typeface="Meiryo UI" pitchFamily="50" charset="-128"/>
              </a:rPr>
              <a:t>が見つからないときに夫のせいにする</a:t>
            </a:r>
            <a:r>
              <a:rPr lang="ja-JP" altLang="en-US" sz="2100" b="1" dirty="0" smtClean="0">
                <a:latin typeface="Meiryo UI" pitchFamily="50" charset="-128"/>
                <a:ea typeface="Meiryo UI" pitchFamily="50" charset="-128"/>
                <a:cs typeface="Meiryo UI" pitchFamily="50" charset="-128"/>
              </a:rPr>
              <a:t>。 </a:t>
            </a:r>
            <a:endParaRPr lang="en-US" altLang="ja-JP" sz="2100" b="1" dirty="0" smtClean="0">
              <a:latin typeface="Meiryo UI" pitchFamily="50" charset="-128"/>
              <a:ea typeface="Meiryo UI" pitchFamily="50" charset="-128"/>
              <a:cs typeface="Meiryo UI" pitchFamily="50" charset="-128"/>
            </a:endParaRPr>
          </a:p>
          <a:p>
            <a:pPr eaLnBrk="1" hangingPunct="1">
              <a:spcBef>
                <a:spcPts val="600"/>
              </a:spcBef>
            </a:pPr>
            <a:r>
              <a:rPr lang="ja-JP" altLang="en-US" sz="2100" b="1" dirty="0" smtClean="0">
                <a:latin typeface="Meiryo UI" pitchFamily="50" charset="-128"/>
                <a:ea typeface="Meiryo UI" pitchFamily="50" charset="-128"/>
                <a:cs typeface="Meiryo UI" pitchFamily="50" charset="-128"/>
              </a:rPr>
              <a:t>結婚</a:t>
            </a:r>
            <a:r>
              <a:rPr lang="ja-JP" altLang="en-US" sz="2100" b="1" dirty="0">
                <a:latin typeface="Meiryo UI" pitchFamily="50" charset="-128"/>
                <a:ea typeface="Meiryo UI" pitchFamily="50" charset="-128"/>
                <a:cs typeface="Meiryo UI" pitchFamily="50" charset="-128"/>
              </a:rPr>
              <a:t>した娘のところに何度も電話してくるが、前に</a:t>
            </a:r>
            <a:r>
              <a:rPr lang="ja-JP" altLang="en-US" sz="2100" b="1" dirty="0" smtClean="0">
                <a:latin typeface="Meiryo UI" pitchFamily="50" charset="-128"/>
                <a:ea typeface="Meiryo UI" pitchFamily="50" charset="-128"/>
                <a:cs typeface="Meiryo UI" pitchFamily="50" charset="-128"/>
              </a:rPr>
              <a:t>かけてきた内容</a:t>
            </a:r>
            <a:r>
              <a:rPr lang="ja-JP" altLang="en-US" sz="2100" b="1" dirty="0">
                <a:latin typeface="Meiryo UI" pitchFamily="50" charset="-128"/>
                <a:ea typeface="Meiryo UI" pitchFamily="50" charset="-128"/>
                <a:cs typeface="Meiryo UI" pitchFamily="50" charset="-128"/>
              </a:rPr>
              <a:t>を</a:t>
            </a:r>
            <a:r>
              <a:rPr lang="ja-JP" altLang="en-US" sz="2100" b="1" dirty="0" smtClean="0">
                <a:latin typeface="Meiryo UI" pitchFamily="50" charset="-128"/>
                <a:ea typeface="Meiryo UI" pitchFamily="50" charset="-128"/>
                <a:cs typeface="Meiryo UI" pitchFamily="50" charset="-128"/>
              </a:rPr>
              <a:t>覚えて</a:t>
            </a:r>
            <a:endParaRPr lang="en-US" altLang="ja-JP" sz="2100" b="1" dirty="0" smtClean="0">
              <a:latin typeface="Meiryo UI" pitchFamily="50" charset="-128"/>
              <a:ea typeface="Meiryo UI" pitchFamily="50" charset="-128"/>
              <a:cs typeface="Meiryo UI" pitchFamily="50" charset="-128"/>
            </a:endParaRPr>
          </a:p>
          <a:p>
            <a:pPr eaLnBrk="1" hangingPunct="1">
              <a:spcBef>
                <a:spcPts val="0"/>
              </a:spcBef>
            </a:pPr>
            <a:r>
              <a:rPr lang="ja-JP" altLang="en-US" sz="2100" b="1" dirty="0" smtClean="0">
                <a:latin typeface="Meiryo UI" pitchFamily="50" charset="-128"/>
                <a:ea typeface="Meiryo UI" pitchFamily="50" charset="-128"/>
                <a:cs typeface="Meiryo UI" pitchFamily="50" charset="-128"/>
              </a:rPr>
              <a:t>いない</a:t>
            </a:r>
            <a:r>
              <a:rPr lang="ja-JP" altLang="en-US" sz="2100" b="1" dirty="0">
                <a:latin typeface="Meiryo UI" pitchFamily="50" charset="-128"/>
                <a:ea typeface="Meiryo UI" pitchFamily="50" charset="-128"/>
                <a:cs typeface="Meiryo UI" pitchFamily="50" charset="-128"/>
              </a:rPr>
              <a:t>。</a:t>
            </a:r>
          </a:p>
          <a:p>
            <a:pPr eaLnBrk="1" hangingPunct="1">
              <a:spcBef>
                <a:spcPts val="600"/>
              </a:spcBef>
            </a:pPr>
            <a:r>
              <a:rPr lang="ja-JP" altLang="en-US" sz="2100" b="1" dirty="0">
                <a:latin typeface="Meiryo UI" pitchFamily="50" charset="-128"/>
                <a:ea typeface="Meiryo UI" pitchFamily="50" charset="-128"/>
                <a:cs typeface="Meiryo UI" pitchFamily="50" charset="-128"/>
              </a:rPr>
              <a:t>買い物へはいくが、同じものを大量に買ってきて</a:t>
            </a:r>
            <a:r>
              <a:rPr lang="ja-JP" altLang="en-US" sz="2100" b="1" dirty="0" smtClean="0">
                <a:latin typeface="Meiryo UI" pitchFamily="50" charset="-128"/>
                <a:ea typeface="Meiryo UI" pitchFamily="50" charset="-128"/>
                <a:cs typeface="Meiryo UI" pitchFamily="50" charset="-128"/>
              </a:rPr>
              <a:t>しまい 冷蔵庫内</a:t>
            </a:r>
            <a:r>
              <a:rPr lang="ja-JP" altLang="en-US" sz="2100" b="1" dirty="0">
                <a:latin typeface="Meiryo UI" pitchFamily="50" charset="-128"/>
                <a:ea typeface="Meiryo UI" pitchFamily="50" charset="-128"/>
                <a:cs typeface="Meiryo UI" pitchFamily="50" charset="-128"/>
              </a:rPr>
              <a:t>で</a:t>
            </a:r>
            <a:r>
              <a:rPr lang="ja-JP" altLang="en-US" sz="2100" b="1" dirty="0" smtClean="0">
                <a:latin typeface="Meiryo UI" pitchFamily="50" charset="-128"/>
                <a:ea typeface="Meiryo UI" pitchFamily="50" charset="-128"/>
                <a:cs typeface="Meiryo UI" pitchFamily="50" charset="-128"/>
              </a:rPr>
              <a:t>腐らせて</a:t>
            </a:r>
            <a:endParaRPr lang="en-US" altLang="ja-JP" sz="2100" b="1" dirty="0" smtClean="0">
              <a:latin typeface="Meiryo UI" pitchFamily="50" charset="-128"/>
              <a:ea typeface="Meiryo UI" pitchFamily="50" charset="-128"/>
              <a:cs typeface="Meiryo UI" pitchFamily="50" charset="-128"/>
            </a:endParaRPr>
          </a:p>
          <a:p>
            <a:pPr eaLnBrk="1" hangingPunct="1">
              <a:spcBef>
                <a:spcPts val="0"/>
              </a:spcBef>
            </a:pPr>
            <a:r>
              <a:rPr lang="ja-JP" altLang="en-US" sz="2100" b="1" dirty="0" smtClean="0">
                <a:latin typeface="Meiryo UI" pitchFamily="50" charset="-128"/>
                <a:ea typeface="Meiryo UI" pitchFamily="50" charset="-128"/>
                <a:cs typeface="Meiryo UI" pitchFamily="50" charset="-128"/>
              </a:rPr>
              <a:t>しまう。 料理</a:t>
            </a:r>
            <a:r>
              <a:rPr lang="ja-JP" altLang="en-US" sz="2100" b="1" dirty="0">
                <a:latin typeface="Meiryo UI" pitchFamily="50" charset="-128"/>
                <a:ea typeface="Meiryo UI" pitchFamily="50" charset="-128"/>
                <a:cs typeface="Meiryo UI" pitchFamily="50" charset="-128"/>
              </a:rPr>
              <a:t>もレパートリーが</a:t>
            </a:r>
            <a:r>
              <a:rPr lang="ja-JP" altLang="en-US" sz="2100" b="1" dirty="0" smtClean="0">
                <a:latin typeface="Meiryo UI" pitchFamily="50" charset="-128"/>
                <a:ea typeface="Meiryo UI" pitchFamily="50" charset="-128"/>
                <a:cs typeface="Meiryo UI" pitchFamily="50" charset="-128"/>
              </a:rPr>
              <a:t>減り </a:t>
            </a:r>
            <a:r>
              <a:rPr lang="en-US" altLang="ja-JP" sz="2100" b="1" dirty="0" smtClean="0">
                <a:latin typeface="Meiryo UI" pitchFamily="50" charset="-128"/>
                <a:ea typeface="Meiryo UI" pitchFamily="50" charset="-128"/>
                <a:cs typeface="Meiryo UI" pitchFamily="50" charset="-128"/>
              </a:rPr>
              <a:t>3</a:t>
            </a:r>
            <a:r>
              <a:rPr lang="ja-JP" altLang="en-US" sz="2100" b="1" dirty="0">
                <a:latin typeface="Meiryo UI" pitchFamily="50" charset="-128"/>
                <a:ea typeface="Meiryo UI" pitchFamily="50" charset="-128"/>
                <a:cs typeface="Meiryo UI" pitchFamily="50" charset="-128"/>
              </a:rPr>
              <a:t>日続けて同じ料理を作った。</a:t>
            </a:r>
          </a:p>
          <a:p>
            <a:pPr eaLnBrk="1" hangingPunct="1">
              <a:spcBef>
                <a:spcPts val="600"/>
              </a:spcBef>
            </a:pPr>
            <a:r>
              <a:rPr lang="ja-JP" altLang="en-US" sz="2100" b="1" dirty="0">
                <a:latin typeface="Meiryo UI" pitchFamily="50" charset="-128"/>
                <a:ea typeface="Meiryo UI" pitchFamily="50" charset="-128"/>
                <a:cs typeface="Meiryo UI" pitchFamily="50" charset="-128"/>
              </a:rPr>
              <a:t>最近好きで通っていた絵画</a:t>
            </a:r>
            <a:r>
              <a:rPr lang="ja-JP" altLang="en-US" sz="2100" b="1" dirty="0" smtClean="0">
                <a:latin typeface="Meiryo UI" pitchFamily="50" charset="-128"/>
                <a:ea typeface="Meiryo UI" pitchFamily="50" charset="-128"/>
                <a:cs typeface="Meiryo UI" pitchFamily="50" charset="-128"/>
              </a:rPr>
              <a:t>教室に いろいろな理由をつけては行かなくなった</a:t>
            </a:r>
            <a:r>
              <a:rPr lang="ja-JP" altLang="en-US" sz="2100" b="1" dirty="0">
                <a:latin typeface="Meiryo UI" pitchFamily="50" charset="-128"/>
                <a:ea typeface="Meiryo UI" pitchFamily="50" charset="-128"/>
                <a:cs typeface="Meiryo UI" pitchFamily="50" charset="-128"/>
              </a:rPr>
              <a:t>。</a:t>
            </a:r>
          </a:p>
        </p:txBody>
      </p:sp>
      <p:sp>
        <p:nvSpPr>
          <p:cNvPr id="3" name="正方形/長方形 2"/>
          <p:cNvSpPr>
            <a:spLocks noChangeArrowheads="1"/>
          </p:cNvSpPr>
          <p:nvPr/>
        </p:nvSpPr>
        <p:spPr bwMode="auto">
          <a:xfrm>
            <a:off x="676275" y="447961"/>
            <a:ext cx="7867650" cy="598488"/>
          </a:xfrm>
          <a:prstGeom prst="rect">
            <a:avLst/>
          </a:prstGeom>
          <a:noFill/>
          <a:ln>
            <a:noFill/>
          </a:ln>
          <a:extLst>
            <a:ext uri="{909E8E84-426E-40DD-AFC4-6F175D3DCCD1}">
              <a14:hiddenFill xmlns:a14="http://schemas.microsoft.com/office/drawing/2010/main">
                <a:solidFill>
                  <a:srgbClr val="7F7F7F"/>
                </a:solidFill>
              </a14:hiddenFill>
            </a:ext>
            <a:ext uri="{91240B29-F687-4F45-9708-019B960494DF}">
              <a14:hiddenLine xmlns:a14="http://schemas.microsoft.com/office/drawing/2010/main" w="25400" algn="ctr">
                <a:solidFill>
                  <a:srgbClr val="7F7F7F"/>
                </a:solidFill>
                <a:miter lim="800000"/>
                <a:headEnd/>
                <a:tailEnd/>
              </a14:hiddenLine>
            </a:ext>
          </a:extLst>
        </p:spPr>
        <p:txBody>
          <a:bodyPr anchor="ctr"/>
          <a:lstStyle/>
          <a:p>
            <a:pPr algn="ctr"/>
            <a:r>
              <a:rPr lang="ja-JP" altLang="en-US" sz="3000" b="1" dirty="0" smtClean="0">
                <a:latin typeface="Meiryo UI" pitchFamily="50" charset="-128"/>
                <a:ea typeface="Meiryo UI" pitchFamily="50" charset="-128"/>
                <a:cs typeface="Meiryo UI" pitchFamily="50" charset="-128"/>
              </a:rPr>
              <a:t>アルツハイマー型認知症の</a:t>
            </a:r>
            <a:r>
              <a:rPr lang="ja-JP" altLang="en-US" sz="3000" b="1" dirty="0">
                <a:latin typeface="Meiryo UI" pitchFamily="50" charset="-128"/>
                <a:ea typeface="Meiryo UI" pitchFamily="50" charset="-128"/>
                <a:cs typeface="Meiryo UI" pitchFamily="50" charset="-128"/>
              </a:rPr>
              <a:t>症例</a:t>
            </a:r>
            <a:r>
              <a:rPr lang="ja-JP" altLang="en-US" sz="2400" b="1" dirty="0">
                <a:solidFill>
                  <a:schemeClr val="bg2"/>
                </a:solidFill>
                <a:latin typeface="Meiryo UI" pitchFamily="50" charset="-128"/>
                <a:ea typeface="Meiryo UI" pitchFamily="50" charset="-128"/>
                <a:cs typeface="Meiryo UI" pitchFamily="50" charset="-128"/>
              </a:rPr>
              <a:t>（</a:t>
            </a:r>
            <a:r>
              <a:rPr lang="en-US" altLang="ja-JP" sz="2400" b="1" dirty="0">
                <a:solidFill>
                  <a:schemeClr val="bg2"/>
                </a:solidFill>
                <a:latin typeface="Meiryo UI" pitchFamily="50" charset="-128"/>
                <a:ea typeface="Meiryo UI" pitchFamily="50" charset="-128"/>
                <a:cs typeface="Meiryo UI" pitchFamily="50" charset="-128"/>
              </a:rPr>
              <a:t>68</a:t>
            </a:r>
            <a:r>
              <a:rPr lang="ja-JP" altLang="en-US" sz="2400" b="1" dirty="0">
                <a:solidFill>
                  <a:schemeClr val="bg2"/>
                </a:solidFill>
                <a:latin typeface="Meiryo UI" pitchFamily="50" charset="-128"/>
                <a:ea typeface="Meiryo UI" pitchFamily="50" charset="-128"/>
                <a:cs typeface="Meiryo UI" pitchFamily="50" charset="-128"/>
              </a:rPr>
              <a:t>歳</a:t>
            </a:r>
            <a:r>
              <a:rPr lang="en-US" altLang="ja-JP" sz="2400" b="1" dirty="0">
                <a:solidFill>
                  <a:schemeClr val="bg2"/>
                </a:solidFill>
                <a:latin typeface="Meiryo UI" pitchFamily="50" charset="-128"/>
                <a:ea typeface="Meiryo UI" pitchFamily="50" charset="-128"/>
                <a:cs typeface="Meiryo UI" pitchFamily="50" charset="-128"/>
              </a:rPr>
              <a:t>･</a:t>
            </a:r>
            <a:r>
              <a:rPr lang="ja-JP" altLang="en-US" sz="2400" b="1" dirty="0">
                <a:solidFill>
                  <a:schemeClr val="bg2"/>
                </a:solidFill>
                <a:latin typeface="Meiryo UI" pitchFamily="50" charset="-128"/>
                <a:ea typeface="Meiryo UI" pitchFamily="50" charset="-128"/>
                <a:cs typeface="Meiryo UI" pitchFamily="50" charset="-128"/>
              </a:rPr>
              <a:t>女性）</a:t>
            </a:r>
          </a:p>
        </p:txBody>
      </p:sp>
      <p:sp>
        <p:nvSpPr>
          <p:cNvPr id="47109" name="Rectangle 3"/>
          <p:cNvSpPr>
            <a:spLocks noChangeArrowheads="1"/>
          </p:cNvSpPr>
          <p:nvPr/>
        </p:nvSpPr>
        <p:spPr bwMode="auto">
          <a:xfrm>
            <a:off x="345523" y="1098491"/>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6"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-6</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7" name="Text Box 4"/>
          <p:cNvSpPr txBox="1">
            <a:spLocks noChangeArrowheads="1"/>
          </p:cNvSpPr>
          <p:nvPr/>
        </p:nvSpPr>
        <p:spPr bwMode="auto">
          <a:xfrm>
            <a:off x="418807" y="4160265"/>
            <a:ext cx="8382586"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ts val="600"/>
              </a:spcBef>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MMSE</a:t>
            </a:r>
            <a:r>
              <a:rPr lang="en-US" altLang="ja-JP" sz="1800" b="1" dirty="0">
                <a:latin typeface="Meiryo UI" pitchFamily="50" charset="-128"/>
                <a:ea typeface="Meiryo UI" pitchFamily="50" charset="-128"/>
                <a:cs typeface="Meiryo UI" pitchFamily="50" charset="-128"/>
              </a:rPr>
              <a:t>: 23/30   </a:t>
            </a:r>
          </a:p>
          <a:p>
            <a:pPr eaLnBrk="1" hangingPunct="1">
              <a:spcBef>
                <a:spcPts val="600"/>
              </a:spcBef>
            </a:pPr>
            <a:r>
              <a:rPr lang="ja-JP" altLang="en-US" sz="1800" b="1" dirty="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     時間</a:t>
            </a:r>
            <a:r>
              <a:rPr lang="ja-JP" altLang="en-US" sz="1800" b="1" dirty="0">
                <a:latin typeface="Meiryo UI" pitchFamily="50" charset="-128"/>
                <a:ea typeface="Meiryo UI" pitchFamily="50" charset="-128"/>
                <a:cs typeface="Meiryo UI" pitchFamily="50" charset="-128"/>
              </a:rPr>
              <a:t>の見当識 </a:t>
            </a:r>
            <a:r>
              <a:rPr lang="en-US" altLang="ja-JP" sz="1800" b="1" dirty="0">
                <a:latin typeface="Meiryo UI" pitchFamily="50" charset="-128"/>
                <a:ea typeface="Meiryo UI" pitchFamily="50" charset="-128"/>
                <a:cs typeface="Meiryo UI" pitchFamily="50" charset="-128"/>
              </a:rPr>
              <a:t>1/5</a:t>
            </a:r>
            <a:r>
              <a:rPr lang="ja-JP" altLang="en-US" sz="1800" b="1" dirty="0" err="1" smtClean="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 場所</a:t>
            </a:r>
            <a:r>
              <a:rPr lang="ja-JP" altLang="en-US" sz="1800" b="1" dirty="0">
                <a:latin typeface="Meiryo UI" pitchFamily="50" charset="-128"/>
                <a:ea typeface="Meiryo UI" pitchFamily="50" charset="-128"/>
                <a:cs typeface="Meiryo UI" pitchFamily="50" charset="-128"/>
              </a:rPr>
              <a:t>の見当識 </a:t>
            </a:r>
            <a:r>
              <a:rPr lang="en-US" altLang="ja-JP" sz="1800" b="1" dirty="0">
                <a:latin typeface="Meiryo UI" pitchFamily="50" charset="-128"/>
                <a:ea typeface="Meiryo UI" pitchFamily="50" charset="-128"/>
                <a:cs typeface="Meiryo UI" pitchFamily="50" charset="-128"/>
              </a:rPr>
              <a:t>5/5</a:t>
            </a:r>
            <a:r>
              <a:rPr lang="ja-JP" altLang="en-US" sz="1800" b="1" dirty="0" err="1" smtClean="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 記</a:t>
            </a:r>
            <a:r>
              <a:rPr lang="ja-JP" altLang="en-US" sz="1800" b="1" dirty="0">
                <a:latin typeface="Meiryo UI" pitchFamily="50" charset="-128"/>
                <a:ea typeface="Meiryo UI" pitchFamily="50" charset="-128"/>
                <a:cs typeface="Meiryo UI" pitchFamily="50" charset="-128"/>
              </a:rPr>
              <a:t>銘 </a:t>
            </a:r>
            <a:r>
              <a:rPr lang="en-US" altLang="ja-JP" sz="1800" b="1" dirty="0">
                <a:latin typeface="Meiryo UI" pitchFamily="50" charset="-128"/>
                <a:ea typeface="Meiryo UI" pitchFamily="50" charset="-128"/>
                <a:cs typeface="Meiryo UI" pitchFamily="50" charset="-128"/>
              </a:rPr>
              <a:t>3/3</a:t>
            </a:r>
            <a:r>
              <a:rPr lang="ja-JP" altLang="en-US" sz="1800" b="1" dirty="0" err="1" smtClean="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  集中</a:t>
            </a:r>
            <a:r>
              <a:rPr lang="en-US" altLang="ja-JP" sz="1800" b="1" dirty="0">
                <a:latin typeface="Meiryo UI" pitchFamily="50" charset="-128"/>
                <a:ea typeface="Meiryo UI" pitchFamily="50" charset="-128"/>
                <a:cs typeface="Meiryo UI" pitchFamily="50" charset="-128"/>
              </a:rPr>
              <a:t>･</a:t>
            </a:r>
            <a:r>
              <a:rPr lang="ja-JP" altLang="en-US" sz="1800" b="1" dirty="0">
                <a:latin typeface="Meiryo UI" pitchFamily="50" charset="-128"/>
                <a:ea typeface="Meiryo UI" pitchFamily="50" charset="-128"/>
                <a:cs typeface="Meiryo UI" pitchFamily="50" charset="-128"/>
              </a:rPr>
              <a:t>計算 </a:t>
            </a:r>
            <a:r>
              <a:rPr lang="en-US" altLang="ja-JP" sz="1800" b="1" dirty="0">
                <a:latin typeface="Meiryo UI" pitchFamily="50" charset="-128"/>
                <a:ea typeface="Meiryo UI" pitchFamily="50" charset="-128"/>
                <a:cs typeface="Meiryo UI" pitchFamily="50" charset="-128"/>
              </a:rPr>
              <a:t>5/5</a:t>
            </a:r>
            <a:r>
              <a:rPr lang="ja-JP" altLang="en-US" sz="1800" b="1" dirty="0" err="1" smtClean="0">
                <a:latin typeface="Meiryo UI" pitchFamily="50" charset="-128"/>
                <a:ea typeface="Meiryo UI" pitchFamily="50" charset="-128"/>
                <a:cs typeface="Meiryo UI" pitchFamily="50" charset="-128"/>
              </a:rPr>
              <a:t>、</a:t>
            </a:r>
            <a:endParaRPr lang="en-US" altLang="ja-JP" sz="1800" b="1" dirty="0" smtClean="0">
              <a:latin typeface="Meiryo UI" pitchFamily="50" charset="-128"/>
              <a:ea typeface="Meiryo UI" pitchFamily="50" charset="-128"/>
              <a:cs typeface="Meiryo UI" pitchFamily="50" charset="-128"/>
            </a:endParaRPr>
          </a:p>
          <a:p>
            <a:pPr eaLnBrk="1" hangingPunct="1">
              <a:spcBef>
                <a:spcPts val="600"/>
              </a:spcBef>
            </a:pPr>
            <a:r>
              <a:rPr lang="ja-JP" altLang="en-US" sz="1800" b="1" dirty="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       再生 </a:t>
            </a:r>
            <a:r>
              <a:rPr lang="en-US" altLang="ja-JP" sz="1800" b="1" dirty="0">
                <a:latin typeface="Meiryo UI" pitchFamily="50" charset="-128"/>
                <a:ea typeface="Meiryo UI" pitchFamily="50" charset="-128"/>
                <a:cs typeface="Meiryo UI" pitchFamily="50" charset="-128"/>
              </a:rPr>
              <a:t>0/3</a:t>
            </a:r>
            <a:r>
              <a:rPr lang="ja-JP" altLang="en-US" sz="1800" b="1" dirty="0" err="1" smtClean="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 言語 </a:t>
            </a:r>
            <a:r>
              <a:rPr lang="en-US" altLang="ja-JP" sz="1800" b="1" dirty="0">
                <a:latin typeface="Meiryo UI" pitchFamily="50" charset="-128"/>
                <a:ea typeface="Meiryo UI" pitchFamily="50" charset="-128"/>
                <a:cs typeface="Meiryo UI" pitchFamily="50" charset="-128"/>
              </a:rPr>
              <a:t>8/8</a:t>
            </a:r>
            <a:r>
              <a:rPr lang="ja-JP" altLang="en-US" sz="1800" b="1" dirty="0" err="1" smtClean="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 構成 </a:t>
            </a:r>
            <a:r>
              <a:rPr lang="en-US" altLang="ja-JP" sz="1800" b="1" dirty="0">
                <a:latin typeface="Meiryo UI" pitchFamily="50" charset="-128"/>
                <a:ea typeface="Meiryo UI" pitchFamily="50" charset="-128"/>
                <a:cs typeface="Meiryo UI" pitchFamily="50" charset="-128"/>
              </a:rPr>
              <a:t>1/1</a:t>
            </a:r>
          </a:p>
          <a:p>
            <a:pPr eaLnBrk="1" hangingPunct="1">
              <a:spcBef>
                <a:spcPts val="1200"/>
              </a:spcBef>
            </a:pPr>
            <a:r>
              <a:rPr lang="ja-JP" altLang="en-US" sz="2200" b="1" dirty="0" smtClean="0">
                <a:latin typeface="Meiryo UI" pitchFamily="50" charset="-128"/>
                <a:ea typeface="Meiryo UI" pitchFamily="50" charset="-128"/>
                <a:cs typeface="Meiryo UI" pitchFamily="50" charset="-128"/>
              </a:rPr>
              <a:t>診察</a:t>
            </a:r>
            <a:r>
              <a:rPr lang="ja-JP" altLang="en-US" sz="2200" b="1" dirty="0">
                <a:latin typeface="Meiryo UI" pitchFamily="50" charset="-128"/>
                <a:ea typeface="Meiryo UI" pitchFamily="50" charset="-128"/>
                <a:cs typeface="Meiryo UI" pitchFamily="50" charset="-128"/>
              </a:rPr>
              <a:t>場面では、今日は何月何日ですか</a:t>
            </a:r>
            <a:r>
              <a:rPr lang="ja-JP" altLang="en-US" sz="2200" b="1" dirty="0" smtClean="0">
                <a:latin typeface="Meiryo UI" pitchFamily="50" charset="-128"/>
                <a:ea typeface="Meiryo UI" pitchFamily="50" charset="-128"/>
                <a:cs typeface="Meiryo UI" pitchFamily="50" charset="-128"/>
              </a:rPr>
              <a:t>？の</a:t>
            </a:r>
            <a:r>
              <a:rPr lang="ja-JP" altLang="en-US" sz="2200" b="1" dirty="0">
                <a:latin typeface="Meiryo UI" pitchFamily="50" charset="-128"/>
                <a:ea typeface="Meiryo UI" pitchFamily="50" charset="-128"/>
                <a:cs typeface="Meiryo UI" pitchFamily="50" charset="-128"/>
              </a:rPr>
              <a:t>問いに対し</a:t>
            </a:r>
            <a:r>
              <a:rPr lang="ja-JP" altLang="en-US" sz="2200" b="1" dirty="0" smtClean="0">
                <a:latin typeface="Meiryo UI" pitchFamily="50" charset="-128"/>
                <a:ea typeface="Meiryo UI" pitchFamily="50" charset="-128"/>
                <a:cs typeface="Meiryo UI" pitchFamily="50" charset="-128"/>
              </a:rPr>
              <a:t>、“</a:t>
            </a:r>
            <a:r>
              <a:rPr lang="ja-JP" altLang="en-US" sz="2200" b="1" dirty="0">
                <a:latin typeface="Meiryo UI" pitchFamily="50" charset="-128"/>
                <a:ea typeface="Meiryo UI" pitchFamily="50" charset="-128"/>
                <a:cs typeface="Meiryo UI" pitchFamily="50" charset="-128"/>
              </a:rPr>
              <a:t>えーっ</a:t>
            </a:r>
            <a:r>
              <a:rPr lang="ja-JP" altLang="en-US" sz="2200" b="1" dirty="0" err="1">
                <a:latin typeface="Meiryo UI" pitchFamily="50" charset="-128"/>
                <a:ea typeface="Meiryo UI" pitchFamily="50" charset="-128"/>
                <a:cs typeface="Meiryo UI" pitchFamily="50" charset="-128"/>
              </a:rPr>
              <a:t>と</a:t>
            </a:r>
            <a:r>
              <a:rPr lang="ja-JP" altLang="en-US" sz="2200" b="1" dirty="0" smtClean="0">
                <a:latin typeface="Meiryo UI" pitchFamily="50" charset="-128"/>
                <a:ea typeface="Meiryo UI" pitchFamily="50" charset="-128"/>
                <a:cs typeface="Meiryo UI" pitchFamily="50" charset="-128"/>
              </a:rPr>
              <a:t>何月</a:t>
            </a:r>
            <a:endParaRPr lang="en-US" altLang="ja-JP" sz="2200" b="1" dirty="0" smtClean="0">
              <a:latin typeface="Meiryo UI" pitchFamily="50" charset="-128"/>
              <a:ea typeface="Meiryo UI" pitchFamily="50" charset="-128"/>
              <a:cs typeface="Meiryo UI" pitchFamily="50" charset="-128"/>
            </a:endParaRPr>
          </a:p>
          <a:p>
            <a:pPr eaLnBrk="1" hangingPunct="1">
              <a:spcBef>
                <a:spcPts val="0"/>
              </a:spcBef>
            </a:pPr>
            <a:r>
              <a:rPr lang="ja-JP" altLang="en-US" sz="2200" b="1" dirty="0" err="1" smtClean="0">
                <a:latin typeface="Meiryo UI" pitchFamily="50" charset="-128"/>
                <a:ea typeface="Meiryo UI" pitchFamily="50" charset="-128"/>
                <a:cs typeface="Meiryo UI" pitchFamily="50" charset="-128"/>
              </a:rPr>
              <a:t>でしたっけ</a:t>
            </a: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と夫</a:t>
            </a:r>
            <a:r>
              <a:rPr lang="ja-JP" altLang="en-US" sz="2200" b="1" dirty="0">
                <a:latin typeface="Meiryo UI" pitchFamily="50" charset="-128"/>
                <a:ea typeface="Meiryo UI" pitchFamily="50" charset="-128"/>
                <a:cs typeface="Meiryo UI" pitchFamily="50" charset="-128"/>
              </a:rPr>
              <a:t>のほうを</a:t>
            </a:r>
            <a:r>
              <a:rPr lang="ja-JP" altLang="en-US" sz="2200" b="1" dirty="0" smtClean="0">
                <a:latin typeface="Meiryo UI" pitchFamily="50" charset="-128"/>
                <a:ea typeface="Meiryo UI" pitchFamily="50" charset="-128"/>
                <a:cs typeface="Meiryo UI" pitchFamily="50" charset="-128"/>
              </a:rPr>
              <a:t>振り返って尋ねる。 今日</a:t>
            </a:r>
            <a:r>
              <a:rPr lang="ja-JP" altLang="en-US" sz="2200" b="1" dirty="0">
                <a:latin typeface="Meiryo UI" pitchFamily="50" charset="-128"/>
                <a:ea typeface="Meiryo UI" pitchFamily="50" charset="-128"/>
                <a:cs typeface="Meiryo UI" pitchFamily="50" charset="-128"/>
              </a:rPr>
              <a:t>は新聞もテレビも</a:t>
            </a:r>
            <a:r>
              <a:rPr lang="ja-JP" altLang="en-US" sz="2200" b="1" dirty="0" smtClean="0">
                <a:latin typeface="Meiryo UI" pitchFamily="50" charset="-128"/>
                <a:ea typeface="Meiryo UI" pitchFamily="50" charset="-128"/>
                <a:cs typeface="Meiryo UI" pitchFamily="50" charset="-128"/>
              </a:rPr>
              <a:t>見て</a:t>
            </a:r>
            <a:endParaRPr lang="en-US" altLang="ja-JP" sz="2200" b="1" dirty="0" smtClean="0">
              <a:latin typeface="Meiryo UI" pitchFamily="50" charset="-128"/>
              <a:ea typeface="Meiryo UI" pitchFamily="50" charset="-128"/>
              <a:cs typeface="Meiryo UI" pitchFamily="50" charset="-128"/>
            </a:endParaRPr>
          </a:p>
          <a:p>
            <a:pPr eaLnBrk="1" hangingPunct="1">
              <a:spcBef>
                <a:spcPts val="0"/>
              </a:spcBef>
            </a:pPr>
            <a:r>
              <a:rPr lang="ja-JP" altLang="en-US" sz="2200" b="1" dirty="0" smtClean="0">
                <a:latin typeface="Meiryo UI" pitchFamily="50" charset="-128"/>
                <a:ea typeface="Meiryo UI" pitchFamily="50" charset="-128"/>
                <a:cs typeface="Meiryo UI" pitchFamily="50" charset="-128"/>
              </a:rPr>
              <a:t>こなかったから と言い訳する</a:t>
            </a:r>
            <a:r>
              <a:rPr lang="ja-JP" altLang="en-US" sz="2200" b="1" dirty="0">
                <a:latin typeface="Meiryo UI" pitchFamily="50" charset="-128"/>
                <a:ea typeface="Meiryo UI" pitchFamily="50" charset="-128"/>
                <a:cs typeface="Meiryo UI" pitchFamily="50" charset="-128"/>
              </a:rPr>
              <a:t>。</a:t>
            </a:r>
          </a:p>
        </p:txBody>
      </p:sp>
    </p:spTree>
    <p:extLst>
      <p:ext uri="{BB962C8B-B14F-4D97-AF65-F5344CB8AC3E}">
        <p14:creationId xmlns:p14="http://schemas.microsoft.com/office/powerpoint/2010/main" val="114116924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ChangeArrowheads="1"/>
          </p:cNvSpPr>
          <p:nvPr/>
        </p:nvSpPr>
        <p:spPr bwMode="auto">
          <a:xfrm>
            <a:off x="1230312" y="370095"/>
            <a:ext cx="6727825"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p>
            <a:pPr algn="ctr" defTabSz="1003300" eaLnBrk="1" hangingPunct="1"/>
            <a:r>
              <a:rPr lang="ja-JP" altLang="en-US" sz="3000" b="1" dirty="0">
                <a:latin typeface="Meiryo UI" pitchFamily="50" charset="-128"/>
                <a:ea typeface="Meiryo UI" pitchFamily="50" charset="-128"/>
                <a:cs typeface="Meiryo UI" pitchFamily="50" charset="-128"/>
              </a:rPr>
              <a:t>レビー小体型認知症の診断基準</a:t>
            </a:r>
            <a:r>
              <a:rPr lang="en-US" altLang="ja-JP" sz="3000" b="1" dirty="0">
                <a:latin typeface="Meiryo UI" pitchFamily="50" charset="-128"/>
                <a:ea typeface="Meiryo UI" pitchFamily="50" charset="-128"/>
                <a:cs typeface="Meiryo UI" pitchFamily="50" charset="-128"/>
              </a:rPr>
              <a:t>①</a:t>
            </a:r>
          </a:p>
        </p:txBody>
      </p:sp>
      <p:sp>
        <p:nvSpPr>
          <p:cNvPr id="52227" name="Rectangle 4"/>
          <p:cNvSpPr>
            <a:spLocks noChangeArrowheads="1"/>
          </p:cNvSpPr>
          <p:nvPr/>
        </p:nvSpPr>
        <p:spPr bwMode="auto">
          <a:xfrm>
            <a:off x="1005303" y="1619250"/>
            <a:ext cx="7513568" cy="370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04" tIns="41452" rIns="82904" bIns="41452" anchor="b">
            <a:spAutoFit/>
          </a:bodyPr>
          <a:lstStyle/>
          <a:p>
            <a:pPr marL="400050" indent="-400050" defTabSz="909638" eaLnBrk="1" hangingPunct="1">
              <a:lnSpc>
                <a:spcPct val="130000"/>
              </a:lnSpc>
            </a:pPr>
            <a:r>
              <a:rPr lang="ja-JP" altLang="en-US" sz="2100" b="1" dirty="0">
                <a:latin typeface="Meiryo UI" pitchFamily="50" charset="-128"/>
                <a:ea typeface="Meiryo UI" pitchFamily="50" charset="-128"/>
                <a:cs typeface="Meiryo UI" pitchFamily="50" charset="-128"/>
              </a:rPr>
              <a:t>１．社会生活に支障がある程度の進行性認知症の存在</a:t>
            </a:r>
          </a:p>
          <a:p>
            <a:pPr marL="400050" indent="-400050" defTabSz="909638" eaLnBrk="1" hangingPunct="1">
              <a:lnSpc>
                <a:spcPct val="110000"/>
              </a:lnSpc>
              <a:spcBef>
                <a:spcPct val="30000"/>
              </a:spcBef>
            </a:pPr>
            <a:r>
              <a:rPr lang="ja-JP" altLang="en-US" sz="1800" b="1" dirty="0">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　 初期は記憶障害は目立たないこともあり、進行とともに明らかになる。</a:t>
            </a:r>
          </a:p>
          <a:p>
            <a:pPr marL="400050" indent="-400050" defTabSz="909638" eaLnBrk="1" hangingPunct="1">
              <a:lnSpc>
                <a:spcPct val="120000"/>
              </a:lnSpc>
            </a:pPr>
            <a:r>
              <a:rPr lang="ja-JP" altLang="en-US" sz="1800" b="1" dirty="0">
                <a:solidFill>
                  <a:srgbClr val="5F5F5F"/>
                </a:solidFill>
                <a:latin typeface="Meiryo UI" pitchFamily="50" charset="-128"/>
                <a:ea typeface="Meiryo UI" pitchFamily="50" charset="-128"/>
                <a:cs typeface="Meiryo UI" pitchFamily="50" charset="-128"/>
              </a:rPr>
              <a:t>　　　 注意力、前頭葉皮質機能、視空間認知障害が目立つこともある。</a:t>
            </a:r>
          </a:p>
          <a:p>
            <a:pPr marL="400050" indent="-400050" defTabSz="909638" eaLnBrk="1" hangingPunct="1">
              <a:lnSpc>
                <a:spcPct val="130000"/>
              </a:lnSpc>
            </a:pPr>
            <a:endParaRPr lang="ja-JP" altLang="en-US" sz="2100" b="1" dirty="0">
              <a:solidFill>
                <a:srgbClr val="5F5F5F"/>
              </a:solidFill>
              <a:latin typeface="Meiryo UI" pitchFamily="50" charset="-128"/>
              <a:ea typeface="Meiryo UI" pitchFamily="50" charset="-128"/>
              <a:cs typeface="Meiryo UI" pitchFamily="50" charset="-128"/>
            </a:endParaRPr>
          </a:p>
          <a:p>
            <a:pPr marL="400050" indent="-400050" defTabSz="909638" eaLnBrk="1" hangingPunct="1">
              <a:lnSpc>
                <a:spcPct val="130000"/>
              </a:lnSpc>
            </a:pPr>
            <a:r>
              <a:rPr lang="ja-JP" altLang="en-US" sz="2100" b="1" dirty="0">
                <a:latin typeface="Meiryo UI" pitchFamily="50" charset="-128"/>
                <a:ea typeface="Meiryo UI" pitchFamily="50" charset="-128"/>
                <a:cs typeface="Meiryo UI" pitchFamily="50" charset="-128"/>
              </a:rPr>
              <a:t>２．以下の３項目の中核症状のうち</a:t>
            </a:r>
            <a:r>
              <a:rPr lang="ja-JP" altLang="en-US" sz="1200" b="1" dirty="0">
                <a:latin typeface="Meiryo UI" pitchFamily="50" charset="-128"/>
                <a:ea typeface="Meiryo UI" pitchFamily="50" charset="-128"/>
                <a:cs typeface="Meiryo UI" pitchFamily="50" charset="-128"/>
              </a:rPr>
              <a:t>　</a:t>
            </a:r>
            <a:r>
              <a:rPr lang="en-US" altLang="ja-JP" sz="2100" b="1" dirty="0">
                <a:latin typeface="Meiryo UI" pitchFamily="50" charset="-128"/>
                <a:ea typeface="Meiryo UI" pitchFamily="50" charset="-128"/>
                <a:cs typeface="Meiryo UI" pitchFamily="50" charset="-128"/>
              </a:rPr>
              <a:t>probable DLB</a:t>
            </a:r>
            <a:r>
              <a:rPr lang="ja-JP" altLang="en-US" sz="2100" b="1" dirty="0">
                <a:latin typeface="Meiryo UI" pitchFamily="50" charset="-128"/>
                <a:ea typeface="Meiryo UI" pitchFamily="50" charset="-128"/>
                <a:cs typeface="Meiryo UI" pitchFamily="50" charset="-128"/>
              </a:rPr>
              <a:t>では</a:t>
            </a:r>
          </a:p>
          <a:p>
            <a:pPr marL="400050" indent="-400050" defTabSz="909638" eaLnBrk="1" hangingPunct="1">
              <a:lnSpc>
                <a:spcPct val="130000"/>
              </a:lnSpc>
            </a:pPr>
            <a:r>
              <a:rPr lang="ja-JP" altLang="en-US" sz="2100" b="1" dirty="0">
                <a:latin typeface="Meiryo UI" pitchFamily="50" charset="-128"/>
                <a:ea typeface="Meiryo UI" pitchFamily="50" charset="-128"/>
                <a:cs typeface="Meiryo UI" pitchFamily="50" charset="-128"/>
              </a:rPr>
              <a:t>　　 ２項目、</a:t>
            </a:r>
            <a:r>
              <a:rPr lang="en-US" altLang="ja-JP" sz="2100" b="1" dirty="0">
                <a:latin typeface="Meiryo UI" pitchFamily="50" charset="-128"/>
                <a:ea typeface="Meiryo UI" pitchFamily="50" charset="-128"/>
                <a:cs typeface="Meiryo UI" pitchFamily="50" charset="-128"/>
              </a:rPr>
              <a:t>possible DLB</a:t>
            </a:r>
            <a:r>
              <a:rPr lang="ja-JP" altLang="en-US" sz="2100" b="1" dirty="0">
                <a:latin typeface="Meiryo UI" pitchFamily="50" charset="-128"/>
                <a:ea typeface="Meiryo UI" pitchFamily="50" charset="-128"/>
                <a:cs typeface="Meiryo UI" pitchFamily="50" charset="-128"/>
              </a:rPr>
              <a:t>では１項目が認められること</a:t>
            </a:r>
          </a:p>
          <a:p>
            <a:pPr marL="400050" indent="-400050" defTabSz="909638" eaLnBrk="1" hangingPunct="1">
              <a:lnSpc>
                <a:spcPct val="130000"/>
              </a:lnSpc>
              <a:spcBef>
                <a:spcPct val="30000"/>
              </a:spcBef>
            </a:pPr>
            <a:r>
              <a:rPr lang="ja-JP" altLang="en-US" sz="1800" b="1" dirty="0">
                <a:solidFill>
                  <a:srgbClr val="5F5F5F"/>
                </a:solidFill>
                <a:latin typeface="Meiryo UI" pitchFamily="50" charset="-128"/>
                <a:ea typeface="Meiryo UI" pitchFamily="50" charset="-128"/>
                <a:cs typeface="Meiryo UI" pitchFamily="50" charset="-128"/>
              </a:rPr>
              <a:t>　　　 １）注意や覚醒レベルの明らかな変動を伴う認知機能の動揺</a:t>
            </a:r>
          </a:p>
          <a:p>
            <a:pPr marL="400050" indent="-400050" defTabSz="909638" eaLnBrk="1" hangingPunct="1">
              <a:lnSpc>
                <a:spcPct val="130000"/>
              </a:lnSpc>
            </a:pPr>
            <a:r>
              <a:rPr lang="ja-JP" altLang="en-US" sz="1800" b="1" dirty="0">
                <a:solidFill>
                  <a:srgbClr val="5F5F5F"/>
                </a:solidFill>
                <a:latin typeface="Meiryo UI" pitchFamily="50" charset="-128"/>
                <a:ea typeface="Meiryo UI" pitchFamily="50" charset="-128"/>
                <a:cs typeface="Meiryo UI" pitchFamily="50" charset="-128"/>
              </a:rPr>
              <a:t>　　 　２）現実的で詳細な内容の幻視が繰り返し現れる</a:t>
            </a:r>
          </a:p>
          <a:p>
            <a:pPr marL="400050" indent="-400050" defTabSz="909638" eaLnBrk="1" hangingPunct="1">
              <a:lnSpc>
                <a:spcPct val="130000"/>
              </a:lnSpc>
            </a:pPr>
            <a:r>
              <a:rPr lang="ja-JP" altLang="en-US" sz="1800" b="1" dirty="0">
                <a:solidFill>
                  <a:srgbClr val="5F5F5F"/>
                </a:solidFill>
                <a:latin typeface="Meiryo UI" pitchFamily="50" charset="-128"/>
                <a:ea typeface="Meiryo UI" pitchFamily="50" charset="-128"/>
                <a:cs typeface="Meiryo UI" pitchFamily="50" charset="-128"/>
              </a:rPr>
              <a:t>　　　 ３）パーキンソニズムの出現</a:t>
            </a:r>
          </a:p>
        </p:txBody>
      </p:sp>
      <p:sp>
        <p:nvSpPr>
          <p:cNvPr id="52228" name="Text Box 5"/>
          <p:cNvSpPr txBox="1">
            <a:spLocks noChangeArrowheads="1"/>
          </p:cNvSpPr>
          <p:nvPr/>
        </p:nvSpPr>
        <p:spPr bwMode="auto">
          <a:xfrm>
            <a:off x="2265363" y="6188284"/>
            <a:ext cx="6613525" cy="46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0" tIns="45696" rIns="91390" bIns="45696" anchor="b">
            <a:spAutoFit/>
          </a:bodyPr>
          <a:lstStyle>
            <a:lvl1pPr defTabSz="915988">
              <a:defRPr kumimoji="1" sz="3200">
                <a:solidFill>
                  <a:schemeClr val="tx1"/>
                </a:solidFill>
                <a:latin typeface="Arial" pitchFamily="34" charset="0"/>
                <a:ea typeface="ＭＳ Ｐゴシック" pitchFamily="50" charset="-128"/>
              </a:defRPr>
            </a:lvl1pPr>
            <a:lvl2pPr defTabSz="915988">
              <a:defRPr kumimoji="1" sz="2800">
                <a:solidFill>
                  <a:schemeClr val="tx1"/>
                </a:solidFill>
                <a:latin typeface="Arial" pitchFamily="34" charset="0"/>
                <a:ea typeface="ＭＳ Ｐゴシック" pitchFamily="50" charset="-128"/>
              </a:defRPr>
            </a:lvl2pPr>
            <a:lvl3pPr defTabSz="915988">
              <a:defRPr kumimoji="1" sz="2400">
                <a:solidFill>
                  <a:schemeClr val="tx1"/>
                </a:solidFill>
                <a:latin typeface="Arial" pitchFamily="34" charset="0"/>
                <a:ea typeface="ＭＳ Ｐゴシック" pitchFamily="50" charset="-128"/>
              </a:defRPr>
            </a:lvl3pPr>
            <a:lvl4pPr defTabSz="915988">
              <a:defRPr kumimoji="1" sz="2000">
                <a:solidFill>
                  <a:schemeClr val="tx1"/>
                </a:solidFill>
                <a:latin typeface="Arial" pitchFamily="34" charset="0"/>
                <a:ea typeface="ＭＳ Ｐゴシック" pitchFamily="50" charset="-128"/>
              </a:defRPr>
            </a:lvl4pPr>
            <a:lvl5pPr defTabSz="915988">
              <a:defRPr kumimoji="1" sz="2000">
                <a:solidFill>
                  <a:schemeClr val="tx1"/>
                </a:solidFill>
                <a:latin typeface="Arial" pitchFamily="34" charset="0"/>
                <a:ea typeface="ＭＳ Ｐゴシック" pitchFamily="50" charset="-128"/>
              </a:defRPr>
            </a:lvl5pPr>
            <a:lvl6pPr defTabSz="915988" eaLnBrk="0" hangingPunct="0">
              <a:defRPr kumimoji="1" sz="2000">
                <a:solidFill>
                  <a:schemeClr val="tx1"/>
                </a:solidFill>
                <a:latin typeface="Arial" pitchFamily="34" charset="0"/>
                <a:ea typeface="ＭＳ Ｐゴシック" pitchFamily="50" charset="-128"/>
              </a:defRPr>
            </a:lvl6pPr>
            <a:lvl7pPr defTabSz="915988" eaLnBrk="0" hangingPunct="0">
              <a:defRPr kumimoji="1" sz="2000">
                <a:solidFill>
                  <a:schemeClr val="tx1"/>
                </a:solidFill>
                <a:latin typeface="Arial" pitchFamily="34" charset="0"/>
                <a:ea typeface="ＭＳ Ｐゴシック" pitchFamily="50" charset="-128"/>
              </a:defRPr>
            </a:lvl7pPr>
            <a:lvl8pPr defTabSz="915988" eaLnBrk="0" hangingPunct="0">
              <a:defRPr kumimoji="1" sz="2000">
                <a:solidFill>
                  <a:schemeClr val="tx1"/>
                </a:solidFill>
                <a:latin typeface="Arial" pitchFamily="34" charset="0"/>
                <a:ea typeface="ＭＳ Ｐゴシック" pitchFamily="50" charset="-128"/>
              </a:defRPr>
            </a:lvl8pPr>
            <a:lvl9pPr defTabSz="915988" eaLnBrk="0" hangingPunct="0">
              <a:defRPr kumimoji="1" sz="2000">
                <a:solidFill>
                  <a:schemeClr val="tx1"/>
                </a:solidFill>
                <a:latin typeface="Arial" pitchFamily="34" charset="0"/>
                <a:ea typeface="ＭＳ Ｐゴシック" pitchFamily="50" charset="-128"/>
              </a:defRPr>
            </a:lvl9pPr>
          </a:lstStyle>
          <a:p>
            <a:pPr algn="r" eaLnBrk="1" hangingPunct="1"/>
            <a:r>
              <a:rPr lang="en-US" altLang="ja-JP" sz="1200" b="1" dirty="0" err="1">
                <a:latin typeface="Meiryo UI" pitchFamily="50" charset="-128"/>
                <a:ea typeface="Meiryo UI" pitchFamily="50" charset="-128"/>
                <a:cs typeface="Meiryo UI" pitchFamily="50" charset="-128"/>
              </a:rPr>
              <a:t>McKeith</a:t>
            </a:r>
            <a:r>
              <a:rPr lang="en-US" altLang="ja-JP" sz="1200" b="1" dirty="0">
                <a:latin typeface="Meiryo UI" pitchFamily="50" charset="-128"/>
                <a:ea typeface="Meiryo UI" pitchFamily="50" charset="-128"/>
                <a:cs typeface="Meiryo UI" pitchFamily="50" charset="-128"/>
              </a:rPr>
              <a:t> </a:t>
            </a:r>
            <a:r>
              <a:rPr lang="en-US" altLang="ja-JP" sz="1200" b="1" dirty="0" err="1">
                <a:latin typeface="Meiryo UI" pitchFamily="50" charset="-128"/>
                <a:ea typeface="Meiryo UI" pitchFamily="50" charset="-128"/>
                <a:cs typeface="Meiryo UI" pitchFamily="50" charset="-128"/>
              </a:rPr>
              <a:t>IG,Dickson</a:t>
            </a:r>
            <a:r>
              <a:rPr lang="en-US" altLang="ja-JP" sz="1200" b="1" dirty="0">
                <a:latin typeface="Meiryo UI" pitchFamily="50" charset="-128"/>
                <a:ea typeface="Meiryo UI" pitchFamily="50" charset="-128"/>
                <a:cs typeface="Meiryo UI" pitchFamily="50" charset="-128"/>
              </a:rPr>
              <a:t> DW, Lowe J et al :Diagnosis and management of dementia with </a:t>
            </a:r>
            <a:r>
              <a:rPr lang="en-US" altLang="ja-JP" sz="1200" b="1" dirty="0" err="1">
                <a:latin typeface="Meiryo UI" pitchFamily="50" charset="-128"/>
                <a:ea typeface="Meiryo UI" pitchFamily="50" charset="-128"/>
                <a:cs typeface="Meiryo UI" pitchFamily="50" charset="-128"/>
              </a:rPr>
              <a:t>Lewy</a:t>
            </a:r>
            <a:r>
              <a:rPr lang="en-US" altLang="ja-JP" sz="1200" b="1" dirty="0">
                <a:latin typeface="Meiryo UI" pitchFamily="50" charset="-128"/>
                <a:ea typeface="Meiryo UI" pitchFamily="50" charset="-128"/>
                <a:cs typeface="Meiryo UI" pitchFamily="50" charset="-128"/>
              </a:rPr>
              <a:t> bodies(DLB). Neurology 65: 1863-1872,2005</a:t>
            </a:r>
          </a:p>
        </p:txBody>
      </p:sp>
      <p:sp>
        <p:nvSpPr>
          <p:cNvPr id="52229"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-7</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52230" name="Rectangle 3"/>
          <p:cNvSpPr>
            <a:spLocks noChangeArrowheads="1"/>
          </p:cNvSpPr>
          <p:nvPr/>
        </p:nvSpPr>
        <p:spPr bwMode="auto">
          <a:xfrm>
            <a:off x="309563" y="10445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39409949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ChangeArrowheads="1"/>
          </p:cNvSpPr>
          <p:nvPr/>
        </p:nvSpPr>
        <p:spPr bwMode="auto">
          <a:xfrm>
            <a:off x="811213" y="1386096"/>
            <a:ext cx="7902575" cy="454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p>
            <a:pPr marL="400050" indent="-400050" defTabSz="909638" eaLnBrk="1" hangingPunct="1">
              <a:lnSpc>
                <a:spcPct val="120000"/>
              </a:lnSpc>
            </a:pPr>
            <a:r>
              <a:rPr lang="ja-JP" altLang="en-US" sz="2100" b="1" dirty="0">
                <a:latin typeface="Meiryo UI" pitchFamily="50" charset="-128"/>
                <a:ea typeface="Meiryo UI" pitchFamily="50" charset="-128"/>
                <a:cs typeface="Meiryo UI" pitchFamily="50" charset="-128"/>
              </a:rPr>
              <a:t>３．</a:t>
            </a:r>
            <a:r>
              <a:rPr lang="en-US" altLang="ja-JP" sz="2100" b="1" dirty="0">
                <a:latin typeface="Meiryo UI" pitchFamily="50" charset="-128"/>
                <a:ea typeface="Meiryo UI" pitchFamily="50" charset="-128"/>
                <a:cs typeface="Meiryo UI" pitchFamily="50" charset="-128"/>
              </a:rPr>
              <a:t>DLB</a:t>
            </a:r>
            <a:r>
              <a:rPr lang="ja-JP" altLang="en-US" sz="2100" b="1" dirty="0">
                <a:latin typeface="Meiryo UI" pitchFamily="50" charset="-128"/>
                <a:ea typeface="Meiryo UI" pitchFamily="50" charset="-128"/>
                <a:cs typeface="Meiryo UI" pitchFamily="50" charset="-128"/>
              </a:rPr>
              <a:t>の診断を示唆する症状</a:t>
            </a:r>
          </a:p>
          <a:p>
            <a:pPr marL="400050" indent="-400050" defTabSz="909638" eaLnBrk="1" hangingPunct="1">
              <a:lnSpc>
                <a:spcPct val="120000"/>
              </a:lnSpc>
            </a:pPr>
            <a:r>
              <a:rPr lang="ja-JP" altLang="en-US" sz="1800" b="1" dirty="0">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　  １）レム睡眠行動障害</a:t>
            </a:r>
          </a:p>
          <a:p>
            <a:pPr marL="400050" indent="-400050" defTabSz="909638" eaLnBrk="1" hangingPunct="1">
              <a:lnSpc>
                <a:spcPct val="120000"/>
              </a:lnSpc>
            </a:pPr>
            <a:r>
              <a:rPr lang="ja-JP" altLang="en-US" sz="1800" b="1" dirty="0">
                <a:solidFill>
                  <a:srgbClr val="5F5F5F"/>
                </a:solidFill>
                <a:latin typeface="Meiryo UI" pitchFamily="50" charset="-128"/>
                <a:ea typeface="Meiryo UI" pitchFamily="50" charset="-128"/>
                <a:cs typeface="Meiryo UI" pitchFamily="50" charset="-128"/>
              </a:rPr>
              <a:t>　　  ２）重篤な抗精神病薬過敏</a:t>
            </a:r>
          </a:p>
          <a:p>
            <a:pPr marL="400050" indent="-400050" defTabSz="909638" eaLnBrk="1" hangingPunct="1">
              <a:lnSpc>
                <a:spcPct val="120000"/>
              </a:lnSpc>
            </a:pPr>
            <a:r>
              <a:rPr lang="ja-JP" altLang="en-US" sz="1800" b="1" dirty="0">
                <a:solidFill>
                  <a:srgbClr val="5F5F5F"/>
                </a:solidFill>
                <a:latin typeface="Meiryo UI" pitchFamily="50" charset="-128"/>
                <a:ea typeface="Meiryo UI" pitchFamily="50" charset="-128"/>
                <a:cs typeface="Meiryo UI" pitchFamily="50" charset="-128"/>
              </a:rPr>
              <a:t>　　  ３）</a:t>
            </a:r>
            <a:r>
              <a:rPr lang="en-US" altLang="ja-JP" sz="1800" b="1" dirty="0">
                <a:solidFill>
                  <a:srgbClr val="5F5F5F"/>
                </a:solidFill>
                <a:latin typeface="Meiryo UI" pitchFamily="50" charset="-128"/>
                <a:ea typeface="Meiryo UI" pitchFamily="50" charset="-128"/>
                <a:cs typeface="Meiryo UI" pitchFamily="50" charset="-128"/>
              </a:rPr>
              <a:t>PET</a:t>
            </a:r>
            <a:r>
              <a:rPr lang="ja-JP" altLang="en-US" sz="1800" b="1" dirty="0" err="1">
                <a:solidFill>
                  <a:srgbClr val="5F5F5F"/>
                </a:solidFill>
                <a:latin typeface="Meiryo UI" pitchFamily="50" charset="-128"/>
                <a:ea typeface="Meiryo UI" pitchFamily="50" charset="-128"/>
                <a:cs typeface="Meiryo UI" pitchFamily="50" charset="-128"/>
              </a:rPr>
              <a:t>、</a:t>
            </a:r>
            <a:r>
              <a:rPr lang="en-US" altLang="ja-JP" sz="1800" b="1" dirty="0">
                <a:solidFill>
                  <a:srgbClr val="5F5F5F"/>
                </a:solidFill>
                <a:latin typeface="Meiryo UI" pitchFamily="50" charset="-128"/>
                <a:ea typeface="Meiryo UI" pitchFamily="50" charset="-128"/>
                <a:cs typeface="Meiryo UI" pitchFamily="50" charset="-128"/>
              </a:rPr>
              <a:t>SPECT</a:t>
            </a:r>
            <a:r>
              <a:rPr lang="ja-JP" altLang="en-US" sz="1800" b="1" dirty="0" err="1" smtClean="0">
                <a:solidFill>
                  <a:srgbClr val="5F5F5F"/>
                </a:solidFill>
                <a:latin typeface="Meiryo UI" pitchFamily="50" charset="-128"/>
                <a:ea typeface="Meiryo UI" pitchFamily="50" charset="-128"/>
                <a:cs typeface="Meiryo UI" pitchFamily="50" charset="-128"/>
              </a:rPr>
              <a:t>での</a:t>
            </a:r>
            <a:r>
              <a:rPr lang="ja-JP" altLang="en-US" sz="1800" b="1" dirty="0" smtClean="0">
                <a:solidFill>
                  <a:srgbClr val="5F5F5F"/>
                </a:solidFill>
                <a:latin typeface="Meiryo UI" pitchFamily="50" charset="-128"/>
                <a:ea typeface="Meiryo UI" pitchFamily="50" charset="-128"/>
                <a:cs typeface="Meiryo UI" pitchFamily="50" charset="-128"/>
              </a:rPr>
              <a:t>基底核におけるドパミントランスポータ</a:t>
            </a:r>
            <a:r>
              <a:rPr lang="ja-JP" altLang="en-US" sz="1800" b="1" dirty="0">
                <a:solidFill>
                  <a:srgbClr val="5F5F5F"/>
                </a:solidFill>
                <a:latin typeface="Meiryo UI" pitchFamily="50" charset="-128"/>
                <a:ea typeface="Meiryo UI" pitchFamily="50" charset="-128"/>
                <a:cs typeface="Meiryo UI" pitchFamily="50" charset="-128"/>
              </a:rPr>
              <a:t>の減少</a:t>
            </a:r>
          </a:p>
          <a:p>
            <a:pPr marL="400050" indent="-400050" defTabSz="909638" eaLnBrk="1" hangingPunct="1">
              <a:lnSpc>
                <a:spcPct val="120000"/>
              </a:lnSpc>
            </a:pPr>
            <a:endParaRPr lang="ja-JP" altLang="en-US" sz="1800" b="1" dirty="0">
              <a:latin typeface="Meiryo UI" pitchFamily="50" charset="-128"/>
              <a:ea typeface="Meiryo UI" pitchFamily="50" charset="-128"/>
              <a:cs typeface="Meiryo UI" pitchFamily="50" charset="-128"/>
            </a:endParaRPr>
          </a:p>
          <a:p>
            <a:pPr marL="400050" indent="-400050" defTabSz="909638" eaLnBrk="1" hangingPunct="1">
              <a:lnSpc>
                <a:spcPct val="140000"/>
              </a:lnSpc>
            </a:pPr>
            <a:r>
              <a:rPr lang="ja-JP" altLang="en-US" sz="2100" b="1" dirty="0">
                <a:latin typeface="Meiryo UI" pitchFamily="50" charset="-128"/>
                <a:ea typeface="Meiryo UI" pitchFamily="50" charset="-128"/>
                <a:cs typeface="Meiryo UI" pitchFamily="50" charset="-128"/>
              </a:rPr>
              <a:t>４．</a:t>
            </a:r>
            <a:r>
              <a:rPr lang="en-US" altLang="ja-JP" sz="2100" b="1" dirty="0">
                <a:latin typeface="Meiryo UI" pitchFamily="50" charset="-128"/>
                <a:ea typeface="Meiryo UI" pitchFamily="50" charset="-128"/>
                <a:cs typeface="Meiryo UI" pitchFamily="50" charset="-128"/>
              </a:rPr>
              <a:t>DLB</a:t>
            </a:r>
            <a:r>
              <a:rPr lang="ja-JP" altLang="en-US" sz="2100" b="1" dirty="0">
                <a:latin typeface="Meiryo UI" pitchFamily="50" charset="-128"/>
                <a:ea typeface="Meiryo UI" pitchFamily="50" charset="-128"/>
                <a:cs typeface="Meiryo UI" pitchFamily="50" charset="-128"/>
              </a:rPr>
              <a:t>の診断を支持する症状</a:t>
            </a:r>
          </a:p>
          <a:p>
            <a:pPr marL="400050" indent="-400050" defTabSz="909638" eaLnBrk="1" hangingPunct="1">
              <a:lnSpc>
                <a:spcPct val="120000"/>
              </a:lnSpc>
            </a:pPr>
            <a:r>
              <a:rPr lang="ja-JP" altLang="en-US" sz="1800" b="1" dirty="0">
                <a:solidFill>
                  <a:srgbClr val="5F5F5F"/>
                </a:solidFill>
                <a:latin typeface="Meiryo UI" pitchFamily="50" charset="-128"/>
                <a:ea typeface="Meiryo UI" pitchFamily="50" charset="-128"/>
                <a:cs typeface="Meiryo UI" pitchFamily="50" charset="-128"/>
              </a:rPr>
              <a:t>　　  １）繰り返す転倒と失神     </a:t>
            </a:r>
            <a:r>
              <a:rPr lang="ja-JP" altLang="en-US" sz="1800" b="1" dirty="0" smtClean="0">
                <a:solidFill>
                  <a:srgbClr val="5F5F5F"/>
                </a:solidFill>
                <a:latin typeface="Meiryo UI" pitchFamily="50" charset="-128"/>
                <a:ea typeface="Meiryo UI" pitchFamily="50" charset="-128"/>
                <a:cs typeface="Meiryo UI" pitchFamily="50" charset="-128"/>
              </a:rPr>
              <a:t>    </a:t>
            </a:r>
            <a:r>
              <a:rPr lang="ja-JP" altLang="en-US" sz="1600" b="1" dirty="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　２）一過性の意識障害 </a:t>
            </a:r>
          </a:p>
          <a:p>
            <a:pPr marL="400050" indent="-400050" defTabSz="909638" eaLnBrk="1" hangingPunct="1">
              <a:lnSpc>
                <a:spcPct val="120000"/>
              </a:lnSpc>
            </a:pPr>
            <a:r>
              <a:rPr lang="ja-JP" altLang="en-US" sz="1800" b="1" dirty="0">
                <a:solidFill>
                  <a:srgbClr val="5F5F5F"/>
                </a:solidFill>
                <a:latin typeface="Meiryo UI" pitchFamily="50" charset="-128"/>
                <a:ea typeface="Meiryo UI" pitchFamily="50" charset="-128"/>
                <a:cs typeface="Meiryo UI" pitchFamily="50" charset="-128"/>
              </a:rPr>
              <a:t>     </a:t>
            </a:r>
            <a:r>
              <a:rPr lang="ja-JP" altLang="en-US" sz="1800" b="1" dirty="0" smtClean="0">
                <a:solidFill>
                  <a:srgbClr val="5F5F5F"/>
                </a:solidFill>
                <a:latin typeface="Meiryo UI" pitchFamily="50" charset="-128"/>
                <a:ea typeface="Meiryo UI" pitchFamily="50" charset="-128"/>
                <a:cs typeface="Meiryo UI" pitchFamily="50" charset="-128"/>
              </a:rPr>
              <a:t> ３</a:t>
            </a:r>
            <a:r>
              <a:rPr lang="ja-JP" altLang="en-US" sz="1800" b="1" dirty="0">
                <a:solidFill>
                  <a:srgbClr val="5F5F5F"/>
                </a:solidFill>
                <a:latin typeface="Meiryo UI" pitchFamily="50" charset="-128"/>
                <a:ea typeface="Meiryo UI" pitchFamily="50" charset="-128"/>
                <a:cs typeface="Meiryo UI" pitchFamily="50" charset="-128"/>
              </a:rPr>
              <a:t>）重篤な自律神経障害    </a:t>
            </a:r>
            <a:r>
              <a:rPr lang="ja-JP" altLang="en-US" sz="1800" b="1" dirty="0" smtClean="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　　　４）幻視以外のタイプの幻覚</a:t>
            </a:r>
          </a:p>
          <a:p>
            <a:pPr marL="400050" indent="-400050" defTabSz="909638" eaLnBrk="1" hangingPunct="1">
              <a:lnSpc>
                <a:spcPct val="120000"/>
              </a:lnSpc>
            </a:pPr>
            <a:r>
              <a:rPr lang="ja-JP" altLang="en-US" sz="1800" b="1" dirty="0">
                <a:solidFill>
                  <a:srgbClr val="5F5F5F"/>
                </a:solidFill>
                <a:latin typeface="Meiryo UI" pitchFamily="50" charset="-128"/>
                <a:ea typeface="Meiryo UI" pitchFamily="50" charset="-128"/>
                <a:cs typeface="Meiryo UI" pitchFamily="50" charset="-128"/>
              </a:rPr>
              <a:t>　  </a:t>
            </a:r>
            <a:r>
              <a:rPr lang="ja-JP" altLang="en-US" sz="1800" b="1" dirty="0" smtClean="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５）系統的な妄想　         　</a:t>
            </a:r>
            <a:r>
              <a:rPr lang="ja-JP" altLang="en-US" sz="1800" b="1" dirty="0" smtClean="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　 ６）うつ  </a:t>
            </a:r>
          </a:p>
          <a:p>
            <a:pPr marL="400050" indent="-400050" defTabSz="909638" eaLnBrk="1" hangingPunct="1">
              <a:lnSpc>
                <a:spcPct val="120000"/>
              </a:lnSpc>
            </a:pPr>
            <a:r>
              <a:rPr lang="ja-JP" altLang="en-US" sz="1800" b="1" dirty="0">
                <a:solidFill>
                  <a:srgbClr val="5F5F5F"/>
                </a:solidFill>
                <a:latin typeface="Meiryo UI" pitchFamily="50" charset="-128"/>
                <a:ea typeface="Meiryo UI" pitchFamily="50" charset="-128"/>
                <a:cs typeface="Meiryo UI" pitchFamily="50" charset="-128"/>
              </a:rPr>
              <a:t>     </a:t>
            </a:r>
            <a:r>
              <a:rPr lang="ja-JP" altLang="en-US" sz="1800" b="1" dirty="0" smtClean="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７）</a:t>
            </a:r>
            <a:r>
              <a:rPr lang="en-US" altLang="ja-JP" sz="1800" b="1" dirty="0">
                <a:solidFill>
                  <a:srgbClr val="5F5F5F"/>
                </a:solidFill>
                <a:latin typeface="Meiryo UI" pitchFamily="50" charset="-128"/>
                <a:ea typeface="Meiryo UI" pitchFamily="50" charset="-128"/>
                <a:cs typeface="Meiryo UI" pitchFamily="50" charset="-128"/>
              </a:rPr>
              <a:t>CT</a:t>
            </a:r>
            <a:r>
              <a:rPr lang="ja-JP" altLang="en-US" sz="1800" b="1" dirty="0" err="1">
                <a:solidFill>
                  <a:srgbClr val="5F5F5F"/>
                </a:solidFill>
                <a:latin typeface="Meiryo UI" pitchFamily="50" charset="-128"/>
                <a:ea typeface="Meiryo UI" pitchFamily="50" charset="-128"/>
                <a:cs typeface="Meiryo UI" pitchFamily="50" charset="-128"/>
              </a:rPr>
              <a:t>、</a:t>
            </a:r>
            <a:r>
              <a:rPr lang="en-US" altLang="ja-JP" sz="1800" b="1" dirty="0">
                <a:solidFill>
                  <a:srgbClr val="5F5F5F"/>
                </a:solidFill>
                <a:latin typeface="Meiryo UI" pitchFamily="50" charset="-128"/>
                <a:ea typeface="Meiryo UI" pitchFamily="50" charset="-128"/>
                <a:cs typeface="Meiryo UI" pitchFamily="50" charset="-128"/>
              </a:rPr>
              <a:t>MRI</a:t>
            </a:r>
            <a:r>
              <a:rPr lang="ja-JP" altLang="en-US" sz="1800" b="1" dirty="0">
                <a:solidFill>
                  <a:srgbClr val="5F5F5F"/>
                </a:solidFill>
                <a:latin typeface="Meiryo UI" pitchFamily="50" charset="-128"/>
                <a:ea typeface="Meiryo UI" pitchFamily="50" charset="-128"/>
                <a:cs typeface="Meiryo UI" pitchFamily="50" charset="-128"/>
              </a:rPr>
              <a:t>で側頭葉内側が保たれている</a:t>
            </a:r>
          </a:p>
          <a:p>
            <a:pPr marL="400050" indent="-400050" defTabSz="909638" eaLnBrk="1" hangingPunct="1">
              <a:lnSpc>
                <a:spcPct val="120000"/>
              </a:lnSpc>
            </a:pPr>
            <a:r>
              <a:rPr lang="ja-JP" altLang="en-US" sz="1800" b="1" dirty="0">
                <a:solidFill>
                  <a:srgbClr val="5F5F5F"/>
                </a:solidFill>
                <a:latin typeface="Meiryo UI" pitchFamily="50" charset="-128"/>
                <a:ea typeface="Meiryo UI" pitchFamily="50" charset="-128"/>
                <a:cs typeface="Meiryo UI" pitchFamily="50" charset="-128"/>
              </a:rPr>
              <a:t>　　  ８）</a:t>
            </a:r>
            <a:r>
              <a:rPr lang="en-US" altLang="ja-JP" sz="1800" b="1" dirty="0">
                <a:solidFill>
                  <a:srgbClr val="5F5F5F"/>
                </a:solidFill>
                <a:latin typeface="Meiryo UI" pitchFamily="50" charset="-128"/>
                <a:ea typeface="Meiryo UI" pitchFamily="50" charset="-128"/>
                <a:cs typeface="Meiryo UI" pitchFamily="50" charset="-128"/>
              </a:rPr>
              <a:t>SPECT</a:t>
            </a:r>
            <a:r>
              <a:rPr lang="ja-JP" altLang="en-US" sz="1800" b="1" dirty="0">
                <a:solidFill>
                  <a:srgbClr val="5F5F5F"/>
                </a:solidFill>
                <a:latin typeface="Meiryo UI" pitchFamily="50" charset="-128"/>
                <a:ea typeface="Meiryo UI" pitchFamily="50" charset="-128"/>
                <a:cs typeface="Meiryo UI" pitchFamily="50" charset="-128"/>
              </a:rPr>
              <a:t>・</a:t>
            </a:r>
            <a:r>
              <a:rPr lang="en-US" altLang="ja-JP" sz="1800" b="1" dirty="0">
                <a:solidFill>
                  <a:srgbClr val="5F5F5F"/>
                </a:solidFill>
                <a:latin typeface="Meiryo UI" pitchFamily="50" charset="-128"/>
                <a:ea typeface="Meiryo UI" pitchFamily="50" charset="-128"/>
                <a:cs typeface="Meiryo UI" pitchFamily="50" charset="-128"/>
              </a:rPr>
              <a:t>PET</a:t>
            </a:r>
            <a:r>
              <a:rPr lang="ja-JP" altLang="en-US" sz="1800" b="1" dirty="0" err="1">
                <a:solidFill>
                  <a:srgbClr val="5F5F5F"/>
                </a:solidFill>
                <a:latin typeface="Meiryo UI" pitchFamily="50" charset="-128"/>
                <a:ea typeface="Meiryo UI" pitchFamily="50" charset="-128"/>
                <a:cs typeface="Meiryo UI" pitchFamily="50" charset="-128"/>
              </a:rPr>
              <a:t>での</a:t>
            </a:r>
            <a:r>
              <a:rPr lang="ja-JP" altLang="en-US" sz="1800" b="1" dirty="0">
                <a:solidFill>
                  <a:srgbClr val="5F5F5F"/>
                </a:solidFill>
                <a:latin typeface="Meiryo UI" pitchFamily="50" charset="-128"/>
                <a:ea typeface="Meiryo UI" pitchFamily="50" charset="-128"/>
                <a:cs typeface="Meiryo UI" pitchFamily="50" charset="-128"/>
              </a:rPr>
              <a:t>後頭葉の取り込み低下</a:t>
            </a:r>
          </a:p>
          <a:p>
            <a:pPr marL="400050" indent="-400050" defTabSz="909638" eaLnBrk="1" hangingPunct="1">
              <a:lnSpc>
                <a:spcPct val="120000"/>
              </a:lnSpc>
            </a:pPr>
            <a:r>
              <a:rPr lang="ja-JP" altLang="en-US" sz="1800" b="1" dirty="0">
                <a:solidFill>
                  <a:srgbClr val="5F5F5F"/>
                </a:solidFill>
                <a:latin typeface="Meiryo UI" pitchFamily="50" charset="-128"/>
                <a:ea typeface="Meiryo UI" pitchFamily="50" charset="-128"/>
                <a:cs typeface="Meiryo UI" pitchFamily="50" charset="-128"/>
              </a:rPr>
              <a:t>　　  ９）</a:t>
            </a:r>
            <a:r>
              <a:rPr lang="en-US" altLang="ja-JP" sz="1800" b="1" dirty="0">
                <a:solidFill>
                  <a:srgbClr val="5F5F5F"/>
                </a:solidFill>
                <a:latin typeface="Meiryo UI" pitchFamily="50" charset="-128"/>
                <a:ea typeface="Meiryo UI" pitchFamily="50" charset="-128"/>
                <a:cs typeface="Meiryo UI" pitchFamily="50" charset="-128"/>
              </a:rPr>
              <a:t>MIBG</a:t>
            </a:r>
            <a:r>
              <a:rPr lang="ja-JP" altLang="en-US" sz="1800" b="1" dirty="0">
                <a:solidFill>
                  <a:srgbClr val="5F5F5F"/>
                </a:solidFill>
                <a:latin typeface="Meiryo UI" pitchFamily="50" charset="-128"/>
                <a:ea typeface="Meiryo UI" pitchFamily="50" charset="-128"/>
                <a:cs typeface="Meiryo UI" pitchFamily="50" charset="-128"/>
              </a:rPr>
              <a:t>心筋シンチグラムの異常</a:t>
            </a:r>
          </a:p>
          <a:p>
            <a:pPr marL="400050" indent="-400050" defTabSz="909638" eaLnBrk="1" hangingPunct="1">
              <a:lnSpc>
                <a:spcPct val="120000"/>
              </a:lnSpc>
            </a:pPr>
            <a:r>
              <a:rPr lang="ja-JP" altLang="en-US" sz="1800" b="1" dirty="0">
                <a:solidFill>
                  <a:srgbClr val="5F5F5F"/>
                </a:solidFill>
                <a:latin typeface="Meiryo UI" pitchFamily="50" charset="-128"/>
                <a:ea typeface="Meiryo UI" pitchFamily="50" charset="-128"/>
                <a:cs typeface="Meiryo UI" pitchFamily="50" charset="-128"/>
              </a:rPr>
              <a:t>　　 </a:t>
            </a:r>
            <a:r>
              <a:rPr lang="en-US" altLang="ja-JP" sz="1800" b="1" dirty="0">
                <a:solidFill>
                  <a:srgbClr val="5F5F5F"/>
                </a:solidFill>
                <a:latin typeface="Meiryo UI" pitchFamily="50" charset="-128"/>
                <a:ea typeface="Meiryo UI" pitchFamily="50" charset="-128"/>
                <a:cs typeface="Meiryo UI" pitchFamily="50" charset="-128"/>
              </a:rPr>
              <a:t>10</a:t>
            </a:r>
            <a:r>
              <a:rPr lang="ja-JP" altLang="en-US" sz="1800" b="1" dirty="0">
                <a:solidFill>
                  <a:srgbClr val="5F5F5F"/>
                </a:solidFill>
                <a:latin typeface="Meiryo UI" pitchFamily="50" charset="-128"/>
                <a:ea typeface="Meiryo UI" pitchFamily="50" charset="-128"/>
                <a:cs typeface="Meiryo UI" pitchFamily="50" charset="-128"/>
              </a:rPr>
              <a:t>）脳波での徐波と側頭葉での一過性の鋭波</a:t>
            </a:r>
          </a:p>
        </p:txBody>
      </p:sp>
      <p:sp>
        <p:nvSpPr>
          <p:cNvPr id="54276" name="Rectangle 5"/>
          <p:cNvSpPr>
            <a:spLocks noChangeArrowheads="1"/>
          </p:cNvSpPr>
          <p:nvPr/>
        </p:nvSpPr>
        <p:spPr bwMode="auto">
          <a:xfrm>
            <a:off x="1233279" y="386040"/>
            <a:ext cx="6727825"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p>
            <a:pPr algn="ctr" defTabSz="1003300" eaLnBrk="1" hangingPunct="1"/>
            <a:r>
              <a:rPr lang="ja-JP" altLang="en-US" sz="3000" b="1" dirty="0">
                <a:latin typeface="Meiryo UI" pitchFamily="50" charset="-128"/>
                <a:ea typeface="Meiryo UI" pitchFamily="50" charset="-128"/>
                <a:cs typeface="Meiryo UI" pitchFamily="50" charset="-128"/>
              </a:rPr>
              <a:t>レビー小体型認知症の診断基準②</a:t>
            </a:r>
          </a:p>
        </p:txBody>
      </p:sp>
      <p:sp>
        <p:nvSpPr>
          <p:cNvPr id="54277"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-8</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54278" name="Rectangle 3"/>
          <p:cNvSpPr>
            <a:spLocks noChangeArrowheads="1"/>
          </p:cNvSpPr>
          <p:nvPr/>
        </p:nvSpPr>
        <p:spPr bwMode="auto">
          <a:xfrm>
            <a:off x="309563" y="10445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8" name="Text Box 5"/>
          <p:cNvSpPr txBox="1">
            <a:spLocks noChangeArrowheads="1"/>
          </p:cNvSpPr>
          <p:nvPr/>
        </p:nvSpPr>
        <p:spPr bwMode="auto">
          <a:xfrm>
            <a:off x="2285241" y="6208162"/>
            <a:ext cx="6613525" cy="46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0" tIns="45696" rIns="91390" bIns="45696" anchor="b">
            <a:spAutoFit/>
          </a:bodyPr>
          <a:lstStyle>
            <a:lvl1pPr defTabSz="915988">
              <a:defRPr kumimoji="1" sz="3200">
                <a:solidFill>
                  <a:schemeClr val="tx1"/>
                </a:solidFill>
                <a:latin typeface="Arial" pitchFamily="34" charset="0"/>
                <a:ea typeface="ＭＳ Ｐゴシック" pitchFamily="50" charset="-128"/>
              </a:defRPr>
            </a:lvl1pPr>
            <a:lvl2pPr defTabSz="915988">
              <a:defRPr kumimoji="1" sz="2800">
                <a:solidFill>
                  <a:schemeClr val="tx1"/>
                </a:solidFill>
                <a:latin typeface="Arial" pitchFamily="34" charset="0"/>
                <a:ea typeface="ＭＳ Ｐゴシック" pitchFamily="50" charset="-128"/>
              </a:defRPr>
            </a:lvl2pPr>
            <a:lvl3pPr defTabSz="915988">
              <a:defRPr kumimoji="1" sz="2400">
                <a:solidFill>
                  <a:schemeClr val="tx1"/>
                </a:solidFill>
                <a:latin typeface="Arial" pitchFamily="34" charset="0"/>
                <a:ea typeface="ＭＳ Ｐゴシック" pitchFamily="50" charset="-128"/>
              </a:defRPr>
            </a:lvl3pPr>
            <a:lvl4pPr defTabSz="915988">
              <a:defRPr kumimoji="1" sz="2000">
                <a:solidFill>
                  <a:schemeClr val="tx1"/>
                </a:solidFill>
                <a:latin typeface="Arial" pitchFamily="34" charset="0"/>
                <a:ea typeface="ＭＳ Ｐゴシック" pitchFamily="50" charset="-128"/>
              </a:defRPr>
            </a:lvl4pPr>
            <a:lvl5pPr defTabSz="915988">
              <a:defRPr kumimoji="1" sz="2000">
                <a:solidFill>
                  <a:schemeClr val="tx1"/>
                </a:solidFill>
                <a:latin typeface="Arial" pitchFamily="34" charset="0"/>
                <a:ea typeface="ＭＳ Ｐゴシック" pitchFamily="50" charset="-128"/>
              </a:defRPr>
            </a:lvl5pPr>
            <a:lvl6pPr defTabSz="915988" eaLnBrk="0" hangingPunct="0">
              <a:defRPr kumimoji="1" sz="2000">
                <a:solidFill>
                  <a:schemeClr val="tx1"/>
                </a:solidFill>
                <a:latin typeface="Arial" pitchFamily="34" charset="0"/>
                <a:ea typeface="ＭＳ Ｐゴシック" pitchFamily="50" charset="-128"/>
              </a:defRPr>
            </a:lvl6pPr>
            <a:lvl7pPr defTabSz="915988" eaLnBrk="0" hangingPunct="0">
              <a:defRPr kumimoji="1" sz="2000">
                <a:solidFill>
                  <a:schemeClr val="tx1"/>
                </a:solidFill>
                <a:latin typeface="Arial" pitchFamily="34" charset="0"/>
                <a:ea typeface="ＭＳ Ｐゴシック" pitchFamily="50" charset="-128"/>
              </a:defRPr>
            </a:lvl7pPr>
            <a:lvl8pPr defTabSz="915988" eaLnBrk="0" hangingPunct="0">
              <a:defRPr kumimoji="1" sz="2000">
                <a:solidFill>
                  <a:schemeClr val="tx1"/>
                </a:solidFill>
                <a:latin typeface="Arial" pitchFamily="34" charset="0"/>
                <a:ea typeface="ＭＳ Ｐゴシック" pitchFamily="50" charset="-128"/>
              </a:defRPr>
            </a:lvl8pPr>
            <a:lvl9pPr defTabSz="915988" eaLnBrk="0" hangingPunct="0">
              <a:defRPr kumimoji="1" sz="2000">
                <a:solidFill>
                  <a:schemeClr val="tx1"/>
                </a:solidFill>
                <a:latin typeface="Arial" pitchFamily="34" charset="0"/>
                <a:ea typeface="ＭＳ Ｐゴシック" pitchFamily="50" charset="-128"/>
              </a:defRPr>
            </a:lvl9pPr>
          </a:lstStyle>
          <a:p>
            <a:pPr algn="r" eaLnBrk="1" hangingPunct="1"/>
            <a:r>
              <a:rPr lang="en-US" altLang="ja-JP" sz="1200" b="1" dirty="0" err="1">
                <a:latin typeface="Meiryo UI" pitchFamily="50" charset="-128"/>
                <a:ea typeface="Meiryo UI" pitchFamily="50" charset="-128"/>
                <a:cs typeface="Meiryo UI" pitchFamily="50" charset="-128"/>
              </a:rPr>
              <a:t>McKeith</a:t>
            </a:r>
            <a:r>
              <a:rPr lang="en-US" altLang="ja-JP" sz="1200" b="1" dirty="0">
                <a:latin typeface="Meiryo UI" pitchFamily="50" charset="-128"/>
                <a:ea typeface="Meiryo UI" pitchFamily="50" charset="-128"/>
                <a:cs typeface="Meiryo UI" pitchFamily="50" charset="-128"/>
              </a:rPr>
              <a:t> </a:t>
            </a:r>
            <a:r>
              <a:rPr lang="en-US" altLang="ja-JP" sz="1200" b="1" dirty="0" err="1">
                <a:latin typeface="Meiryo UI" pitchFamily="50" charset="-128"/>
                <a:ea typeface="Meiryo UI" pitchFamily="50" charset="-128"/>
                <a:cs typeface="Meiryo UI" pitchFamily="50" charset="-128"/>
              </a:rPr>
              <a:t>IG,Dickson</a:t>
            </a:r>
            <a:r>
              <a:rPr lang="en-US" altLang="ja-JP" sz="1200" b="1" dirty="0">
                <a:latin typeface="Meiryo UI" pitchFamily="50" charset="-128"/>
                <a:ea typeface="Meiryo UI" pitchFamily="50" charset="-128"/>
                <a:cs typeface="Meiryo UI" pitchFamily="50" charset="-128"/>
              </a:rPr>
              <a:t> DW, Lowe J et al :Diagnosis and management of dementia with </a:t>
            </a:r>
            <a:r>
              <a:rPr lang="en-US" altLang="ja-JP" sz="1200" b="1" dirty="0" err="1">
                <a:latin typeface="Meiryo UI" pitchFamily="50" charset="-128"/>
                <a:ea typeface="Meiryo UI" pitchFamily="50" charset="-128"/>
                <a:cs typeface="Meiryo UI" pitchFamily="50" charset="-128"/>
              </a:rPr>
              <a:t>Lewy</a:t>
            </a:r>
            <a:r>
              <a:rPr lang="en-US" altLang="ja-JP" sz="1200" b="1" dirty="0">
                <a:latin typeface="Meiryo UI" pitchFamily="50" charset="-128"/>
                <a:ea typeface="Meiryo UI" pitchFamily="50" charset="-128"/>
                <a:cs typeface="Meiryo UI" pitchFamily="50" charset="-128"/>
              </a:rPr>
              <a:t> bodies(DLB). Neurology 65: 1863-1872,2005</a:t>
            </a:r>
          </a:p>
        </p:txBody>
      </p:sp>
    </p:spTree>
    <p:extLst>
      <p:ext uri="{BB962C8B-B14F-4D97-AF65-F5344CB8AC3E}">
        <p14:creationId xmlns:p14="http://schemas.microsoft.com/office/powerpoint/2010/main" val="35767350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3"/>
          <p:cNvSpPr txBox="1">
            <a:spLocks noChangeArrowheads="1"/>
          </p:cNvSpPr>
          <p:nvPr/>
        </p:nvSpPr>
        <p:spPr bwMode="auto">
          <a:xfrm>
            <a:off x="715617" y="1339850"/>
            <a:ext cx="7903927"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200" b="1" dirty="0">
                <a:latin typeface="Meiryo UI" pitchFamily="50" charset="-128"/>
                <a:ea typeface="Meiryo UI" pitchFamily="50" charset="-128"/>
                <a:cs typeface="Meiryo UI" pitchFamily="50" charset="-128"/>
              </a:rPr>
              <a:t>主訴：意欲低下、動きが遅くなり眠ってばかりいる</a:t>
            </a:r>
          </a:p>
          <a:p>
            <a:pPr eaLnBrk="1" hangingPunct="1"/>
            <a:endParaRPr lang="ja-JP" altLang="en-US" sz="8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家族歴：特記すべきことなし</a:t>
            </a:r>
          </a:p>
          <a:p>
            <a:pPr eaLnBrk="1" hangingPunct="1"/>
            <a:endParaRPr lang="ja-JP" altLang="en-US" sz="8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現病歴：平成</a:t>
            </a:r>
            <a:r>
              <a:rPr lang="en-US" altLang="ja-JP" sz="2200" b="1" dirty="0">
                <a:latin typeface="Meiryo UI" pitchFamily="50" charset="-128"/>
                <a:ea typeface="Meiryo UI" pitchFamily="50" charset="-128"/>
                <a:cs typeface="Meiryo UI" pitchFamily="50" charset="-128"/>
              </a:rPr>
              <a:t>X</a:t>
            </a:r>
            <a:r>
              <a:rPr lang="ja-JP" altLang="en-US" sz="2200" b="1" dirty="0">
                <a:latin typeface="Meiryo UI" pitchFamily="50" charset="-128"/>
                <a:ea typeface="Meiryo UI" pitchFamily="50" charset="-128"/>
                <a:cs typeface="Meiryo UI" pitchFamily="50" charset="-128"/>
              </a:rPr>
              <a:t>年頃から夜中に大声をだす。</a:t>
            </a:r>
          </a:p>
          <a:p>
            <a:pPr eaLnBrk="1" hangingPunct="1">
              <a:spcBef>
                <a:spcPts val="12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平成</a:t>
            </a:r>
            <a:r>
              <a:rPr lang="en-US" altLang="ja-JP" sz="2200" b="1" dirty="0">
                <a:latin typeface="Meiryo UI" pitchFamily="50" charset="-128"/>
                <a:ea typeface="Meiryo UI" pitchFamily="50" charset="-128"/>
                <a:cs typeface="Meiryo UI" pitchFamily="50" charset="-128"/>
              </a:rPr>
              <a:t>X</a:t>
            </a:r>
            <a:r>
              <a:rPr lang="ja-JP" altLang="en-US" sz="2200" b="1" dirty="0">
                <a:latin typeface="Meiryo UI" pitchFamily="50" charset="-128"/>
                <a:ea typeface="Meiryo UI" pitchFamily="50" charset="-128"/>
                <a:cs typeface="Meiryo UI" pitchFamily="50" charset="-128"/>
              </a:rPr>
              <a:t>＋</a:t>
            </a:r>
            <a:r>
              <a:rPr lang="en-US" altLang="ja-JP" sz="2200" b="1" dirty="0">
                <a:latin typeface="Meiryo UI" pitchFamily="50" charset="-128"/>
                <a:ea typeface="Meiryo UI" pitchFamily="50" charset="-128"/>
                <a:cs typeface="Meiryo UI" pitchFamily="50" charset="-128"/>
              </a:rPr>
              <a:t>4</a:t>
            </a:r>
            <a:r>
              <a:rPr lang="ja-JP" altLang="en-US" sz="2200" b="1" dirty="0">
                <a:latin typeface="Meiryo UI" pitchFamily="50" charset="-128"/>
                <a:ea typeface="Meiryo UI" pitchFamily="50" charset="-128"/>
                <a:cs typeface="Meiryo UI" pitchFamily="50" charset="-128"/>
              </a:rPr>
              <a:t>年</a:t>
            </a:r>
            <a:r>
              <a:rPr lang="en-US" altLang="ja-JP" sz="2200" b="1" dirty="0">
                <a:latin typeface="Meiryo UI" pitchFamily="50" charset="-128"/>
                <a:ea typeface="Meiryo UI" pitchFamily="50" charset="-128"/>
                <a:cs typeface="Meiryo UI" pitchFamily="50" charset="-128"/>
              </a:rPr>
              <a:t>10</a:t>
            </a:r>
            <a:r>
              <a:rPr lang="ja-JP" altLang="en-US" sz="2200" b="1" dirty="0">
                <a:latin typeface="Meiryo UI" pitchFamily="50" charset="-128"/>
                <a:ea typeface="Meiryo UI" pitchFamily="50" charset="-128"/>
                <a:cs typeface="Meiryo UI" pitchFamily="50" charset="-128"/>
              </a:rPr>
              <a:t>月頃</a:t>
            </a:r>
            <a:r>
              <a:rPr lang="ja-JP" altLang="en-US" sz="2200" b="1" dirty="0" smtClean="0">
                <a:latin typeface="Meiryo UI" pitchFamily="50" charset="-128"/>
                <a:ea typeface="Meiryo UI" pitchFamily="50" charset="-128"/>
                <a:cs typeface="Meiryo UI" pitchFamily="50" charset="-128"/>
              </a:rPr>
              <a:t>から 会話</a:t>
            </a:r>
            <a:r>
              <a:rPr lang="ja-JP" altLang="en-US" sz="2200" b="1" dirty="0">
                <a:latin typeface="Meiryo UI" pitchFamily="50" charset="-128"/>
                <a:ea typeface="Meiryo UI" pitchFamily="50" charset="-128"/>
                <a:cs typeface="Meiryo UI" pitchFamily="50" charset="-128"/>
              </a:rPr>
              <a:t>が筋道をたてて</a:t>
            </a:r>
            <a:r>
              <a:rPr lang="ja-JP" altLang="en-US" sz="2200" b="1" dirty="0" smtClean="0">
                <a:latin typeface="Meiryo UI" pitchFamily="50" charset="-128"/>
                <a:ea typeface="Meiryo UI" pitchFamily="50" charset="-128"/>
                <a:cs typeface="Meiryo UI" pitchFamily="50" charset="-128"/>
              </a:rPr>
              <a:t>できない。</a:t>
            </a:r>
            <a:endParaRPr lang="ja-JP" altLang="en-US" sz="22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洋服</a:t>
            </a:r>
            <a:r>
              <a:rPr lang="ja-JP" altLang="en-US" sz="2200" b="1" dirty="0">
                <a:latin typeface="Meiryo UI" pitchFamily="50" charset="-128"/>
                <a:ea typeface="Meiryo UI" pitchFamily="50" charset="-128"/>
                <a:cs typeface="Meiryo UI" pitchFamily="50" charset="-128"/>
              </a:rPr>
              <a:t>がうまく着られない。機械を扱う仕事をして</a:t>
            </a:r>
            <a:r>
              <a:rPr lang="ja-JP" altLang="en-US" sz="2200" b="1" dirty="0" smtClean="0">
                <a:latin typeface="Meiryo UI" pitchFamily="50" charset="-128"/>
                <a:ea typeface="Meiryo UI" pitchFamily="50" charset="-128"/>
                <a:cs typeface="Meiryo UI" pitchFamily="50" charset="-128"/>
              </a:rPr>
              <a:t>いたにも</a:t>
            </a:r>
            <a:endParaRPr lang="ja-JP" altLang="en-US" sz="22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かかわらず</a:t>
            </a:r>
            <a:r>
              <a:rPr lang="ja-JP" altLang="en-US" sz="2200" b="1" dirty="0">
                <a:latin typeface="Meiryo UI" pitchFamily="50" charset="-128"/>
                <a:ea typeface="Meiryo UI" pitchFamily="50" charset="-128"/>
                <a:cs typeface="Meiryo UI" pitchFamily="50" charset="-128"/>
              </a:rPr>
              <a:t>カメラが使えない。覚まし時計が</a:t>
            </a:r>
            <a:r>
              <a:rPr lang="ja-JP" altLang="en-US" sz="2200" b="1" dirty="0" smtClean="0">
                <a:latin typeface="Meiryo UI" pitchFamily="50" charset="-128"/>
                <a:ea typeface="Meiryo UI" pitchFamily="50" charset="-128"/>
                <a:cs typeface="Meiryo UI" pitchFamily="50" charset="-128"/>
              </a:rPr>
              <a:t>あわせられない。</a:t>
            </a:r>
            <a:endParaRPr lang="en-US" altLang="ja-JP" sz="2200" b="1" dirty="0" smtClean="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１日中</a:t>
            </a:r>
            <a:r>
              <a:rPr lang="ja-JP" altLang="en-US" sz="2200" b="1" dirty="0">
                <a:latin typeface="Meiryo UI" pitchFamily="50" charset="-128"/>
                <a:ea typeface="Meiryo UI" pitchFamily="50" charset="-128"/>
                <a:cs typeface="Meiryo UI" pitchFamily="50" charset="-128"/>
              </a:rPr>
              <a:t>うとうと眠っているかと思う</a:t>
            </a:r>
            <a:r>
              <a:rPr lang="ja-JP" altLang="en-US" sz="2200" b="1" dirty="0" smtClean="0">
                <a:latin typeface="Meiryo UI" pitchFamily="50" charset="-128"/>
                <a:ea typeface="Meiryo UI" pitchFamily="50" charset="-128"/>
                <a:cs typeface="Meiryo UI" pitchFamily="50" charset="-128"/>
              </a:rPr>
              <a:t>と易怒</a:t>
            </a:r>
            <a:r>
              <a:rPr lang="ja-JP" altLang="en-US" sz="2200" b="1" dirty="0">
                <a:latin typeface="Meiryo UI" pitchFamily="50" charset="-128"/>
                <a:ea typeface="Meiryo UI" pitchFamily="50" charset="-128"/>
                <a:cs typeface="Meiryo UI" pitchFamily="50" charset="-128"/>
              </a:rPr>
              <a:t>性あり</a:t>
            </a:r>
            <a:r>
              <a:rPr lang="ja-JP" altLang="en-US" sz="2200" b="1" dirty="0" smtClean="0">
                <a:latin typeface="Meiryo UI" pitchFamily="50" charset="-128"/>
                <a:ea typeface="Meiryo UI" pitchFamily="50" charset="-128"/>
                <a:cs typeface="Meiryo UI" pitchFamily="50" charset="-128"/>
              </a:rPr>
              <a:t>。</a:t>
            </a:r>
            <a:endParaRPr lang="en-US" altLang="ja-JP" sz="2200" b="1" dirty="0" smtClean="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正常に</a:t>
            </a:r>
            <a:r>
              <a:rPr lang="ja-JP" altLang="en-US" sz="2200" b="1" dirty="0">
                <a:latin typeface="Meiryo UI" pitchFamily="50" charset="-128"/>
                <a:ea typeface="Meiryo UI" pitchFamily="50" charset="-128"/>
                <a:cs typeface="Meiryo UI" pitchFamily="50" charset="-128"/>
              </a:rPr>
              <a:t>戻った</a:t>
            </a:r>
            <a:r>
              <a:rPr lang="ja-JP" altLang="en-US" sz="2200" b="1" dirty="0" smtClean="0">
                <a:latin typeface="Meiryo UI" pitchFamily="50" charset="-128"/>
                <a:ea typeface="Meiryo UI" pitchFamily="50" charset="-128"/>
                <a:cs typeface="Meiryo UI" pitchFamily="50" charset="-128"/>
              </a:rPr>
              <a:t>かの</a:t>
            </a:r>
            <a:r>
              <a:rPr lang="ja-JP" altLang="en-US" sz="2200" b="1" dirty="0">
                <a:latin typeface="Meiryo UI" pitchFamily="50" charset="-128"/>
                <a:ea typeface="Meiryo UI" pitchFamily="50" charset="-128"/>
                <a:cs typeface="Meiryo UI" pitchFamily="50" charset="-128"/>
              </a:rPr>
              <a:t>ように調子のよい</a:t>
            </a:r>
            <a:r>
              <a:rPr lang="ja-JP" altLang="en-US" sz="2200" b="1" dirty="0" smtClean="0">
                <a:latin typeface="Meiryo UI" pitchFamily="50" charset="-128"/>
                <a:ea typeface="Meiryo UI" pitchFamily="50" charset="-128"/>
                <a:cs typeface="Meiryo UI" pitchFamily="50" charset="-128"/>
              </a:rPr>
              <a:t>日と</a:t>
            </a:r>
            <a:r>
              <a:rPr lang="ja-JP" altLang="en-US" sz="2200" b="1" dirty="0">
                <a:latin typeface="Meiryo UI" pitchFamily="50" charset="-128"/>
                <a:ea typeface="Meiryo UI" pitchFamily="50" charset="-128"/>
                <a:cs typeface="Meiryo UI" pitchFamily="50" charset="-128"/>
              </a:rPr>
              <a:t>全くなにも</a:t>
            </a:r>
            <a:r>
              <a:rPr lang="ja-JP" altLang="en-US" sz="2200" b="1" dirty="0" smtClean="0">
                <a:latin typeface="Meiryo UI" pitchFamily="50" charset="-128"/>
                <a:ea typeface="Meiryo UI" pitchFamily="50" charset="-128"/>
                <a:cs typeface="Meiryo UI" pitchFamily="50" charset="-128"/>
              </a:rPr>
              <a:t>しない</a:t>
            </a:r>
            <a:endParaRPr lang="en-US" altLang="ja-JP" sz="2200" b="1" dirty="0" smtClean="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日</a:t>
            </a:r>
            <a:r>
              <a:rPr lang="ja-JP" altLang="en-US" sz="2200" b="1" dirty="0">
                <a:latin typeface="Meiryo UI" pitchFamily="50" charset="-128"/>
                <a:ea typeface="Meiryo UI" pitchFamily="50" charset="-128"/>
                <a:cs typeface="Meiryo UI" pitchFamily="50" charset="-128"/>
              </a:rPr>
              <a:t>がある。</a:t>
            </a:r>
            <a:r>
              <a:rPr lang="ja-JP" altLang="en-US" sz="2200" b="1" dirty="0" smtClean="0">
                <a:latin typeface="Meiryo UI" pitchFamily="50" charset="-128"/>
                <a:ea typeface="Meiryo UI" pitchFamily="50" charset="-128"/>
                <a:cs typeface="Meiryo UI" pitchFamily="50" charset="-128"/>
              </a:rPr>
              <a:t>この頃から</a:t>
            </a:r>
            <a:r>
              <a:rPr lang="ja-JP" altLang="en-US" sz="2200" b="1" dirty="0">
                <a:latin typeface="Meiryo UI" pitchFamily="50" charset="-128"/>
                <a:ea typeface="Meiryo UI" pitchFamily="50" charset="-128"/>
                <a:cs typeface="Meiryo UI" pitchFamily="50" charset="-128"/>
              </a:rPr>
              <a:t>家の中</a:t>
            </a:r>
            <a:r>
              <a:rPr lang="ja-JP" altLang="en-US" sz="2200" b="1" dirty="0" smtClean="0">
                <a:latin typeface="Meiryo UI" pitchFamily="50" charset="-128"/>
                <a:ea typeface="Meiryo UI" pitchFamily="50" charset="-128"/>
                <a:cs typeface="Meiryo UI" pitchFamily="50" charset="-128"/>
              </a:rPr>
              <a:t>に子供</a:t>
            </a:r>
            <a:r>
              <a:rPr lang="ja-JP" altLang="en-US" sz="2200" b="1" dirty="0">
                <a:latin typeface="Meiryo UI" pitchFamily="50" charset="-128"/>
                <a:ea typeface="Meiryo UI" pitchFamily="50" charset="-128"/>
                <a:cs typeface="Meiryo UI" pitchFamily="50" charset="-128"/>
              </a:rPr>
              <a:t>がいる、電線の上</a:t>
            </a:r>
            <a:r>
              <a:rPr lang="ja-JP" altLang="en-US" sz="2200" b="1" dirty="0" smtClean="0">
                <a:latin typeface="Meiryo UI" pitchFamily="50" charset="-128"/>
                <a:ea typeface="Meiryo UI" pitchFamily="50" charset="-128"/>
                <a:cs typeface="Meiryo UI" pitchFamily="50" charset="-128"/>
              </a:rPr>
              <a:t>に</a:t>
            </a:r>
            <a:endParaRPr lang="en-US" altLang="ja-JP" sz="2200" b="1" dirty="0" smtClean="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女</a:t>
            </a:r>
            <a:r>
              <a:rPr lang="ja-JP" altLang="en-US" sz="2200" b="1" dirty="0">
                <a:latin typeface="Meiryo UI" pitchFamily="50" charset="-128"/>
                <a:ea typeface="Meiryo UI" pitchFamily="50" charset="-128"/>
                <a:cs typeface="Meiryo UI" pitchFamily="50" charset="-128"/>
              </a:rPr>
              <a:t>の人がいる、という。</a:t>
            </a:r>
            <a:endParaRPr lang="en-US" altLang="ja-JP" sz="2200" b="1" dirty="0">
              <a:latin typeface="Meiryo UI" pitchFamily="50" charset="-128"/>
              <a:ea typeface="Meiryo UI" pitchFamily="50" charset="-128"/>
              <a:cs typeface="Meiryo UI" pitchFamily="50" charset="-128"/>
            </a:endParaRPr>
          </a:p>
          <a:p>
            <a:pPr eaLnBrk="1" hangingPunct="1">
              <a:spcBef>
                <a:spcPts val="12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　平成</a:t>
            </a:r>
            <a:r>
              <a:rPr lang="en-US" altLang="ja-JP" sz="2200" b="1" dirty="0">
                <a:latin typeface="Meiryo UI" pitchFamily="50" charset="-128"/>
                <a:ea typeface="Meiryo UI" pitchFamily="50" charset="-128"/>
                <a:cs typeface="Meiryo UI" pitchFamily="50" charset="-128"/>
              </a:rPr>
              <a:t>X+</a:t>
            </a:r>
            <a:r>
              <a:rPr lang="ja-JP" altLang="en-US" sz="2200" b="1" dirty="0">
                <a:latin typeface="Meiryo UI" pitchFamily="50" charset="-128"/>
                <a:ea typeface="Meiryo UI" pitchFamily="50" charset="-128"/>
                <a:cs typeface="Meiryo UI" pitchFamily="50" charset="-128"/>
              </a:rPr>
              <a:t>６年１月 大学病院の神経内科に受診。筋固縮と</a:t>
            </a:r>
            <a:endParaRPr lang="en-US" altLang="ja-JP" sz="22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歩行</a:t>
            </a:r>
            <a:r>
              <a:rPr lang="ja-JP" altLang="en-US" sz="2200" b="1" dirty="0">
                <a:latin typeface="Meiryo UI" pitchFamily="50" charset="-128"/>
                <a:ea typeface="Meiryo UI" pitchFamily="50" charset="-128"/>
                <a:cs typeface="Meiryo UI" pitchFamily="50" charset="-128"/>
              </a:rPr>
              <a:t>障害を指摘された。</a:t>
            </a:r>
            <a:r>
              <a:rPr lang="ja-JP" altLang="en-US" sz="2200" b="1" dirty="0" smtClean="0">
                <a:latin typeface="Meiryo UI" pitchFamily="50" charset="-128"/>
                <a:ea typeface="Meiryo UI" pitchFamily="50" charset="-128"/>
                <a:cs typeface="Meiryo UI" pitchFamily="50" charset="-128"/>
              </a:rPr>
              <a:t>また、不眠</a:t>
            </a:r>
            <a:r>
              <a:rPr lang="ja-JP" altLang="en-US" sz="2200" b="1" dirty="0">
                <a:latin typeface="Meiryo UI" pitchFamily="50" charset="-128"/>
                <a:ea typeface="Meiryo UI" pitchFamily="50" charset="-128"/>
                <a:cs typeface="Meiryo UI" pitchFamily="50" charset="-128"/>
              </a:rPr>
              <a:t>を訴えるように</a:t>
            </a:r>
            <a:r>
              <a:rPr lang="ja-JP" altLang="en-US" sz="2200" b="1" dirty="0" smtClean="0">
                <a:latin typeface="Meiryo UI" pitchFamily="50" charset="-128"/>
                <a:ea typeface="Meiryo UI" pitchFamily="50" charset="-128"/>
                <a:cs typeface="Meiryo UI" pitchFamily="50" charset="-128"/>
              </a:rPr>
              <a:t>なり、</a:t>
            </a:r>
            <a:endParaRPr lang="en-US" altLang="ja-JP" sz="22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眠剤を</a:t>
            </a:r>
            <a:r>
              <a:rPr lang="ja-JP" altLang="en-US" sz="2200" b="1" dirty="0">
                <a:latin typeface="Meiryo UI" pitchFamily="50" charset="-128"/>
                <a:ea typeface="Meiryo UI" pitchFamily="50" charset="-128"/>
                <a:cs typeface="Meiryo UI" pitchFamily="50" charset="-128"/>
              </a:rPr>
              <a:t>投与されたところ、翌日の午前中まで</a:t>
            </a:r>
            <a:r>
              <a:rPr lang="ja-JP" altLang="en-US" sz="2200" b="1" dirty="0" smtClean="0">
                <a:latin typeface="Meiryo UI" pitchFamily="50" charset="-128"/>
                <a:ea typeface="Meiryo UI" pitchFamily="50" charset="-128"/>
                <a:cs typeface="Meiryo UI" pitchFamily="50" charset="-128"/>
              </a:rPr>
              <a:t>起きなかった</a:t>
            </a:r>
            <a:r>
              <a:rPr lang="ja-JP" altLang="en-US" sz="2200" b="1" dirty="0">
                <a:latin typeface="Meiryo UI" pitchFamily="50" charset="-128"/>
                <a:ea typeface="Meiryo UI" pitchFamily="50" charset="-128"/>
                <a:cs typeface="Meiryo UI" pitchFamily="50" charset="-128"/>
              </a:rPr>
              <a:t>。</a:t>
            </a:r>
          </a:p>
        </p:txBody>
      </p:sp>
      <p:sp>
        <p:nvSpPr>
          <p:cNvPr id="55299" name="Rectangle 3"/>
          <p:cNvSpPr>
            <a:spLocks noChangeArrowheads="1"/>
          </p:cNvSpPr>
          <p:nvPr/>
        </p:nvSpPr>
        <p:spPr bwMode="auto">
          <a:xfrm>
            <a:off x="309563" y="91329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55300" name="テキスト ボックス 4"/>
          <p:cNvSpPr txBox="1">
            <a:spLocks noChangeArrowheads="1"/>
          </p:cNvSpPr>
          <p:nvPr/>
        </p:nvSpPr>
        <p:spPr bwMode="auto">
          <a:xfrm>
            <a:off x="2162175" y="295758"/>
            <a:ext cx="48269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r>
              <a:rPr lang="ja-JP" altLang="en-US" sz="3200" b="1" dirty="0">
                <a:latin typeface="Meiryo UI" pitchFamily="50" charset="-128"/>
                <a:ea typeface="Meiryo UI" pitchFamily="50" charset="-128"/>
                <a:cs typeface="Meiryo UI" pitchFamily="50" charset="-128"/>
              </a:rPr>
              <a:t>レビー小体型</a:t>
            </a:r>
            <a:r>
              <a:rPr lang="ja-JP" altLang="en-US" sz="3200" b="1">
                <a:latin typeface="Meiryo UI" pitchFamily="50" charset="-128"/>
                <a:ea typeface="Meiryo UI" pitchFamily="50" charset="-128"/>
                <a:cs typeface="Meiryo UI" pitchFamily="50" charset="-128"/>
              </a:rPr>
              <a:t>認知症</a:t>
            </a:r>
            <a:r>
              <a:rPr lang="ja-JP" altLang="en-US" sz="3200" b="1" smtClean="0">
                <a:latin typeface="Meiryo UI" pitchFamily="50" charset="-128"/>
                <a:ea typeface="Meiryo UI" pitchFamily="50" charset="-128"/>
                <a:cs typeface="Meiryo UI" pitchFamily="50" charset="-128"/>
              </a:rPr>
              <a:t>の症例</a:t>
            </a:r>
            <a:endParaRPr lang="ja-JP" altLang="en-US" sz="3200" b="1" dirty="0">
              <a:latin typeface="Meiryo UI" pitchFamily="50" charset="-128"/>
              <a:ea typeface="Meiryo UI" pitchFamily="50" charset="-128"/>
              <a:cs typeface="Meiryo UI" pitchFamily="50" charset="-128"/>
            </a:endParaRPr>
          </a:p>
        </p:txBody>
      </p:sp>
      <p:sp>
        <p:nvSpPr>
          <p:cNvPr id="6" name="Text Box 5"/>
          <p:cNvSpPr txBox="1">
            <a:spLocks noChangeArrowheads="1"/>
          </p:cNvSpPr>
          <p:nvPr/>
        </p:nvSpPr>
        <p:spPr bwMode="auto">
          <a:xfrm>
            <a:off x="0" y="0"/>
            <a:ext cx="21478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-9</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9853529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テキスト ボックス 9"/>
          <p:cNvSpPr txBox="1">
            <a:spLocks noChangeArrowheads="1"/>
          </p:cNvSpPr>
          <p:nvPr/>
        </p:nvSpPr>
        <p:spPr bwMode="auto">
          <a:xfrm>
            <a:off x="671027" y="1352896"/>
            <a:ext cx="7876625" cy="511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200" b="1" dirty="0">
                <a:latin typeface="Meiryo UI" pitchFamily="50" charset="-128"/>
                <a:ea typeface="Meiryo UI" pitchFamily="50" charset="-128"/>
                <a:cs typeface="Meiryo UI" pitchFamily="50" charset="-128"/>
              </a:rPr>
              <a:t>1</a:t>
            </a:r>
            <a:r>
              <a:rPr lang="en-US" altLang="ja-JP" sz="2000" b="1" dirty="0">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定義： 臨床的に認知症や種々の高次機能障害を呈し、画像所見で</a:t>
            </a:r>
          </a:p>
          <a:p>
            <a:pPr eaLnBrk="1" hangingPunct="1"/>
            <a:r>
              <a:rPr lang="ja-JP" altLang="en-US" sz="2000" b="1" dirty="0">
                <a:latin typeface="Meiryo UI" pitchFamily="50" charset="-128"/>
                <a:ea typeface="Meiryo UI" pitchFamily="50" charset="-128"/>
                <a:cs typeface="Meiryo UI" pitchFamily="50" charset="-128"/>
              </a:rPr>
              <a:t>              前頭葉と側頭葉に比較的限局した萎縮を呈する疾患群</a:t>
            </a:r>
            <a:endParaRPr lang="en-US" altLang="ja-JP" sz="2000" b="1" dirty="0">
              <a:latin typeface="Meiryo UI" pitchFamily="50" charset="-128"/>
              <a:ea typeface="Meiryo UI" pitchFamily="50" charset="-128"/>
              <a:cs typeface="Meiryo UI" pitchFamily="50" charset="-128"/>
            </a:endParaRPr>
          </a:p>
          <a:p>
            <a:pPr eaLnBrk="1" hangingPunct="1"/>
            <a:endParaRPr lang="ja-JP" altLang="en-US" sz="1400" b="1" dirty="0">
              <a:latin typeface="Meiryo UI" pitchFamily="50" charset="-128"/>
              <a:ea typeface="Meiryo UI" pitchFamily="50" charset="-128"/>
              <a:cs typeface="Meiryo UI" pitchFamily="50" charset="-128"/>
            </a:endParaRPr>
          </a:p>
          <a:p>
            <a:pPr eaLnBrk="1" hangingPunct="1"/>
            <a:r>
              <a:rPr lang="en-US" altLang="ja-JP" sz="2200" b="1" dirty="0">
                <a:latin typeface="Meiryo UI" pitchFamily="50" charset="-128"/>
                <a:ea typeface="Meiryo UI" pitchFamily="50" charset="-128"/>
                <a:cs typeface="Meiryo UI" pitchFamily="50" charset="-128"/>
              </a:rPr>
              <a:t>2</a:t>
            </a:r>
            <a:r>
              <a:rPr lang="en-US" altLang="ja-JP" sz="2000" b="1" dirty="0">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分類： </a:t>
            </a:r>
            <a:r>
              <a:rPr lang="ja-JP" altLang="en-US" sz="1800" b="1" dirty="0">
                <a:solidFill>
                  <a:schemeClr val="bg2"/>
                </a:solidFill>
                <a:latin typeface="Meiryo UI" pitchFamily="50" charset="-128"/>
                <a:ea typeface="Meiryo UI" pitchFamily="50" charset="-128"/>
                <a:cs typeface="Meiryo UI" pitchFamily="50" charset="-128"/>
              </a:rPr>
              <a:t>前頭側頭葉変性症</a:t>
            </a:r>
            <a:r>
              <a:rPr lang="en-US" altLang="ja-JP" sz="1800" b="1" dirty="0">
                <a:solidFill>
                  <a:schemeClr val="bg2"/>
                </a:solidFill>
                <a:latin typeface="Meiryo UI" pitchFamily="50" charset="-128"/>
                <a:ea typeface="Meiryo UI" pitchFamily="50" charset="-128"/>
                <a:cs typeface="Meiryo UI" pitchFamily="50" charset="-128"/>
              </a:rPr>
              <a:t>(FTLD)    </a:t>
            </a:r>
            <a:r>
              <a:rPr lang="en-US" altLang="ja-JP" sz="1400" b="1" dirty="0">
                <a:solidFill>
                  <a:schemeClr val="bg2"/>
                </a:solidFill>
                <a:latin typeface="Meiryo UI" pitchFamily="50" charset="-128"/>
                <a:ea typeface="Meiryo UI" pitchFamily="50" charset="-128"/>
                <a:cs typeface="Meiryo UI" pitchFamily="50" charset="-128"/>
              </a:rPr>
              <a:t>   </a:t>
            </a:r>
            <a:r>
              <a:rPr lang="en-US" altLang="ja-JP" sz="1800" b="1" dirty="0">
                <a:solidFill>
                  <a:schemeClr val="bg2"/>
                </a:solidFill>
                <a:latin typeface="Meiryo UI" pitchFamily="50" charset="-128"/>
                <a:ea typeface="Meiryo UI" pitchFamily="50" charset="-128"/>
                <a:cs typeface="Meiryo UI" pitchFamily="50" charset="-128"/>
              </a:rPr>
              <a:t>  </a:t>
            </a:r>
            <a:r>
              <a:rPr lang="ja-JP" altLang="en-US" sz="1800" b="1" dirty="0">
                <a:solidFill>
                  <a:schemeClr val="bg2"/>
                </a:solidFill>
                <a:latin typeface="Meiryo UI" pitchFamily="50" charset="-128"/>
                <a:ea typeface="Meiryo UI" pitchFamily="50" charset="-128"/>
                <a:cs typeface="Meiryo UI" pitchFamily="50" charset="-128"/>
              </a:rPr>
              <a:t>前頭側頭型認知症</a:t>
            </a:r>
            <a:r>
              <a:rPr lang="en-US" altLang="ja-JP" sz="1800" b="1" dirty="0">
                <a:solidFill>
                  <a:schemeClr val="bg2"/>
                </a:solidFill>
                <a:latin typeface="Meiryo UI" pitchFamily="50" charset="-128"/>
                <a:ea typeface="Meiryo UI" pitchFamily="50" charset="-128"/>
                <a:cs typeface="Meiryo UI" pitchFamily="50" charset="-128"/>
              </a:rPr>
              <a:t>(FTD) </a:t>
            </a:r>
            <a:endParaRPr lang="ja-JP" altLang="en-US" sz="1800" b="1" dirty="0">
              <a:solidFill>
                <a:schemeClr val="bg2"/>
              </a:solidFill>
              <a:latin typeface="Meiryo UI" pitchFamily="50" charset="-128"/>
              <a:ea typeface="Meiryo UI" pitchFamily="50" charset="-128"/>
              <a:cs typeface="Meiryo UI" pitchFamily="50" charset="-128"/>
            </a:endParaRPr>
          </a:p>
          <a:p>
            <a:pPr eaLnBrk="1" hangingPunct="1"/>
            <a:r>
              <a:rPr lang="ja-JP" altLang="en-US" sz="1800" b="1" dirty="0">
                <a:solidFill>
                  <a:schemeClr val="bg2"/>
                </a:solidFill>
                <a:latin typeface="Meiryo UI" pitchFamily="50" charset="-128"/>
                <a:ea typeface="Meiryo UI" pitchFamily="50" charset="-128"/>
                <a:cs typeface="Meiryo UI" pitchFamily="50" charset="-128"/>
              </a:rPr>
              <a:t>                                                           進行性非流暢性失語症</a:t>
            </a:r>
            <a:r>
              <a:rPr lang="en-US" altLang="ja-JP" sz="1800" b="1" dirty="0">
                <a:solidFill>
                  <a:schemeClr val="bg2"/>
                </a:solidFill>
                <a:latin typeface="Meiryo UI" pitchFamily="50" charset="-128"/>
                <a:ea typeface="Meiryo UI" pitchFamily="50" charset="-128"/>
                <a:cs typeface="Meiryo UI" pitchFamily="50" charset="-128"/>
              </a:rPr>
              <a:t>(PNFA) </a:t>
            </a:r>
            <a:endParaRPr lang="ja-JP" altLang="en-US" sz="1800" b="1" dirty="0">
              <a:solidFill>
                <a:schemeClr val="bg2"/>
              </a:solidFill>
              <a:latin typeface="Meiryo UI" pitchFamily="50" charset="-128"/>
              <a:ea typeface="Meiryo UI" pitchFamily="50" charset="-128"/>
              <a:cs typeface="Meiryo UI" pitchFamily="50" charset="-128"/>
            </a:endParaRPr>
          </a:p>
          <a:p>
            <a:pPr eaLnBrk="1" hangingPunct="1">
              <a:lnSpc>
                <a:spcPct val="110000"/>
              </a:lnSpc>
            </a:pPr>
            <a:r>
              <a:rPr lang="ja-JP" altLang="en-US" sz="1800" b="1" dirty="0">
                <a:solidFill>
                  <a:schemeClr val="bg2"/>
                </a:solidFill>
                <a:latin typeface="Meiryo UI" pitchFamily="50" charset="-128"/>
                <a:ea typeface="Meiryo UI" pitchFamily="50" charset="-128"/>
                <a:cs typeface="Meiryo UI" pitchFamily="50" charset="-128"/>
              </a:rPr>
              <a:t>                                                           意味性認知症</a:t>
            </a:r>
            <a:r>
              <a:rPr lang="en-US" altLang="ja-JP" sz="1800" b="1" dirty="0">
                <a:solidFill>
                  <a:schemeClr val="bg2"/>
                </a:solidFill>
                <a:latin typeface="Meiryo UI" pitchFamily="50" charset="-128"/>
                <a:ea typeface="Meiryo UI" pitchFamily="50" charset="-128"/>
                <a:cs typeface="Meiryo UI" pitchFamily="50" charset="-128"/>
              </a:rPr>
              <a:t>(SD)</a:t>
            </a:r>
          </a:p>
          <a:p>
            <a:pPr eaLnBrk="1" hangingPunct="1">
              <a:spcBef>
                <a:spcPct val="50000"/>
              </a:spcBef>
            </a:pPr>
            <a:r>
              <a:rPr lang="ja-JP" altLang="en-US" sz="2000" b="1" dirty="0">
                <a:latin typeface="Meiryo UI" pitchFamily="50" charset="-128"/>
                <a:ea typeface="Meiryo UI" pitchFamily="50" charset="-128"/>
                <a:cs typeface="Meiryo UI" pitchFamily="50" charset="-128"/>
              </a:rPr>
              <a:t>　 </a:t>
            </a:r>
            <a:r>
              <a:rPr lang="ja-JP" altLang="en-US" sz="2000" b="1" dirty="0">
                <a:solidFill>
                  <a:srgbClr val="489000"/>
                </a:solidFill>
                <a:latin typeface="Meiryo UI" pitchFamily="50" charset="-128"/>
                <a:ea typeface="Meiryo UI" pitchFamily="50" charset="-128"/>
                <a:cs typeface="Meiryo UI" pitchFamily="50" charset="-128"/>
              </a:rPr>
              <a:t>新分類</a:t>
            </a:r>
            <a:r>
              <a:rPr lang="ja-JP" altLang="en-US" sz="2000" b="1" dirty="0">
                <a:latin typeface="Meiryo UI" pitchFamily="50" charset="-128"/>
                <a:ea typeface="Meiryo UI" pitchFamily="50" charset="-128"/>
                <a:cs typeface="Meiryo UI" pitchFamily="50" charset="-128"/>
              </a:rPr>
              <a:t>： 前頭側頭型認知症 （</a:t>
            </a:r>
            <a:r>
              <a:rPr lang="en-US" altLang="ja-JP" sz="2000" b="1" dirty="0">
                <a:latin typeface="Meiryo UI" pitchFamily="50" charset="-128"/>
                <a:ea typeface="Meiryo UI" pitchFamily="50" charset="-128"/>
                <a:cs typeface="Meiryo UI" pitchFamily="50" charset="-128"/>
              </a:rPr>
              <a:t>FTD</a:t>
            </a:r>
            <a:r>
              <a:rPr lang="ja-JP" altLang="en-US" sz="2000" b="1" dirty="0">
                <a:latin typeface="Meiryo UI" pitchFamily="50" charset="-128"/>
                <a:ea typeface="Meiryo UI" pitchFamily="50" charset="-128"/>
                <a:cs typeface="Meiryo UI" pitchFamily="50" charset="-128"/>
              </a:rPr>
              <a:t>）</a:t>
            </a:r>
          </a:p>
          <a:p>
            <a:pPr eaLnBrk="1" hangingPunct="1">
              <a:lnSpc>
                <a:spcPct val="140000"/>
              </a:lnSpc>
            </a:pPr>
            <a:r>
              <a:rPr lang="ja-JP" altLang="en-US" sz="2000" b="1" dirty="0">
                <a:latin typeface="Meiryo UI" pitchFamily="50" charset="-128"/>
                <a:ea typeface="Meiryo UI" pitchFamily="50" charset="-128"/>
                <a:cs typeface="Meiryo UI" pitchFamily="50" charset="-128"/>
              </a:rPr>
              <a:t>　</a:t>
            </a:r>
            <a:r>
              <a:rPr lang="en-US" altLang="ja-JP" sz="2000" b="1" dirty="0">
                <a:solidFill>
                  <a:srgbClr val="489000"/>
                </a:solidFill>
                <a:latin typeface="Meiryo UI" pitchFamily="50" charset="-128"/>
                <a:ea typeface="Meiryo UI" pitchFamily="50" charset="-128"/>
                <a:cs typeface="Meiryo UI" pitchFamily="50" charset="-128"/>
              </a:rPr>
              <a:t>(2011)</a:t>
            </a:r>
            <a:r>
              <a:rPr lang="en-US" altLang="ja-JP" sz="2000" b="1" dirty="0">
                <a:latin typeface="Meiryo UI" pitchFamily="50" charset="-128"/>
                <a:ea typeface="Meiryo UI" pitchFamily="50" charset="-128"/>
                <a:cs typeface="Meiryo UI" pitchFamily="50" charset="-128"/>
              </a:rPr>
              <a:t>            </a:t>
            </a:r>
            <a:r>
              <a:rPr lang="en-US" altLang="ja-JP" sz="1600" b="1" dirty="0">
                <a:latin typeface="Meiryo UI" pitchFamily="50" charset="-128"/>
                <a:ea typeface="Meiryo UI" pitchFamily="50" charset="-128"/>
                <a:cs typeface="Meiryo UI" pitchFamily="50" charset="-128"/>
              </a:rPr>
              <a:t>  </a:t>
            </a:r>
            <a:r>
              <a:rPr lang="ja-JP" altLang="en-US" sz="2000" b="1" dirty="0">
                <a:latin typeface="Meiryo UI" pitchFamily="50" charset="-128"/>
                <a:ea typeface="Meiryo UI" pitchFamily="50" charset="-128"/>
                <a:cs typeface="Meiryo UI" pitchFamily="50" charset="-128"/>
              </a:rPr>
              <a:t>行動障害型前頭側頭型認知症 （</a:t>
            </a:r>
            <a:r>
              <a:rPr lang="en-US" altLang="ja-JP" sz="2000" b="1" dirty="0" err="1">
                <a:latin typeface="Meiryo UI" pitchFamily="50" charset="-128"/>
                <a:ea typeface="Meiryo UI" pitchFamily="50" charset="-128"/>
                <a:cs typeface="Meiryo UI" pitchFamily="50" charset="-128"/>
              </a:rPr>
              <a:t>bvFTD</a:t>
            </a:r>
            <a:r>
              <a:rPr lang="ja-JP" altLang="en-US" sz="2000" b="1" dirty="0">
                <a:latin typeface="Meiryo UI" pitchFamily="50" charset="-128"/>
                <a:ea typeface="Meiryo UI" pitchFamily="50" charset="-128"/>
                <a:cs typeface="Meiryo UI" pitchFamily="50" charset="-128"/>
              </a:rPr>
              <a:t>）</a:t>
            </a:r>
            <a:endParaRPr lang="en-US" altLang="ja-JP" sz="2000" b="1" dirty="0">
              <a:latin typeface="Meiryo UI" pitchFamily="50" charset="-128"/>
              <a:ea typeface="Meiryo UI" pitchFamily="50" charset="-128"/>
              <a:cs typeface="Meiryo UI" pitchFamily="50" charset="-128"/>
            </a:endParaRPr>
          </a:p>
          <a:p>
            <a:pPr eaLnBrk="1" hangingPunct="1">
              <a:lnSpc>
                <a:spcPct val="140000"/>
              </a:lnSpc>
            </a:pPr>
            <a:r>
              <a:rPr lang="en-US" altLang="ja-JP"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言語</a:t>
            </a:r>
            <a:r>
              <a:rPr lang="ja-JP" altLang="en-US" sz="2000" b="1" dirty="0">
                <a:latin typeface="Meiryo UI" pitchFamily="50" charset="-128"/>
                <a:ea typeface="Meiryo UI" pitchFamily="50" charset="-128"/>
                <a:cs typeface="Meiryo UI" pitchFamily="50" charset="-128"/>
              </a:rPr>
              <a:t>障害型前頭側頭型認知症</a:t>
            </a:r>
            <a:endParaRPr lang="en-US" altLang="ja-JP" sz="2000" b="1" dirty="0">
              <a:latin typeface="Meiryo UI" pitchFamily="50" charset="-128"/>
              <a:ea typeface="Meiryo UI" pitchFamily="50" charset="-128"/>
              <a:cs typeface="Meiryo UI" pitchFamily="50" charset="-128"/>
            </a:endParaRPr>
          </a:p>
          <a:p>
            <a:pPr eaLnBrk="1" hangingPunct="1">
              <a:lnSpc>
                <a:spcPct val="130000"/>
              </a:lnSpc>
            </a:pPr>
            <a:r>
              <a:rPr lang="ja-JP" altLang="en-US" sz="2000" b="1" dirty="0">
                <a:latin typeface="Meiryo UI" pitchFamily="50" charset="-128"/>
                <a:ea typeface="Meiryo UI" pitchFamily="50" charset="-128"/>
                <a:cs typeface="Meiryo UI" pitchFamily="50" charset="-128"/>
              </a:rPr>
              <a:t>                                       進行性非流暢性失語症 （</a:t>
            </a:r>
            <a:r>
              <a:rPr lang="en-US" altLang="ja-JP" sz="2000" b="1" dirty="0">
                <a:latin typeface="Meiryo UI" pitchFamily="50" charset="-128"/>
                <a:ea typeface="Meiryo UI" pitchFamily="50" charset="-128"/>
                <a:cs typeface="Meiryo UI" pitchFamily="50" charset="-128"/>
              </a:rPr>
              <a:t>PNFA</a:t>
            </a:r>
            <a:r>
              <a:rPr lang="ja-JP" altLang="en-US" sz="2000" b="1" dirty="0">
                <a:latin typeface="Meiryo UI" pitchFamily="50" charset="-128"/>
                <a:ea typeface="Meiryo UI" pitchFamily="50" charset="-128"/>
                <a:cs typeface="Meiryo UI" pitchFamily="50" charset="-128"/>
              </a:rPr>
              <a:t>）</a:t>
            </a:r>
            <a:endParaRPr lang="en-US" altLang="ja-JP" sz="2000" b="1" dirty="0">
              <a:latin typeface="Meiryo UI" pitchFamily="50" charset="-128"/>
              <a:ea typeface="Meiryo UI" pitchFamily="50" charset="-128"/>
              <a:cs typeface="Meiryo UI" pitchFamily="50" charset="-128"/>
            </a:endParaRPr>
          </a:p>
          <a:p>
            <a:pPr eaLnBrk="1" hangingPunct="1">
              <a:lnSpc>
                <a:spcPct val="130000"/>
              </a:lnSpc>
            </a:pPr>
            <a:r>
              <a:rPr lang="ja-JP" altLang="en-US" sz="2000" b="1" dirty="0">
                <a:latin typeface="Meiryo UI" pitchFamily="50" charset="-128"/>
                <a:ea typeface="Meiryo UI" pitchFamily="50" charset="-128"/>
                <a:cs typeface="Meiryo UI" pitchFamily="50" charset="-128"/>
              </a:rPr>
              <a:t>                                       意味性認知症 （</a:t>
            </a:r>
            <a:r>
              <a:rPr lang="en-US" altLang="ja-JP" sz="2000" b="1" dirty="0">
                <a:latin typeface="Meiryo UI" pitchFamily="50" charset="-128"/>
                <a:ea typeface="Meiryo UI" pitchFamily="50" charset="-128"/>
                <a:cs typeface="Meiryo UI" pitchFamily="50" charset="-128"/>
              </a:rPr>
              <a:t>SD</a:t>
            </a:r>
            <a:r>
              <a:rPr lang="ja-JP" altLang="en-US" sz="2000" b="1" dirty="0">
                <a:latin typeface="Meiryo UI" pitchFamily="50" charset="-128"/>
                <a:ea typeface="Meiryo UI" pitchFamily="50" charset="-128"/>
                <a:cs typeface="Meiryo UI" pitchFamily="50" charset="-128"/>
              </a:rPr>
              <a:t>）</a:t>
            </a:r>
            <a:endParaRPr lang="en-US" altLang="ja-JP" sz="2000" b="1" dirty="0">
              <a:latin typeface="Meiryo UI" pitchFamily="50" charset="-128"/>
              <a:ea typeface="Meiryo UI" pitchFamily="50" charset="-128"/>
              <a:cs typeface="Meiryo UI" pitchFamily="50" charset="-128"/>
            </a:endParaRPr>
          </a:p>
          <a:p>
            <a:pPr eaLnBrk="1" hangingPunct="1"/>
            <a:endParaRPr lang="en-US" altLang="ja-JP" sz="1400" b="1" dirty="0">
              <a:latin typeface="Meiryo UI" pitchFamily="50" charset="-128"/>
              <a:ea typeface="Meiryo UI" pitchFamily="50" charset="-128"/>
              <a:cs typeface="Meiryo UI" pitchFamily="50" charset="-128"/>
            </a:endParaRPr>
          </a:p>
          <a:p>
            <a:pPr eaLnBrk="1" hangingPunct="1"/>
            <a:r>
              <a:rPr lang="en-US" altLang="ja-JP" sz="2200" b="1" dirty="0">
                <a:latin typeface="Meiryo UI" pitchFamily="50" charset="-128"/>
                <a:ea typeface="Meiryo UI" pitchFamily="50" charset="-128"/>
                <a:cs typeface="Meiryo UI" pitchFamily="50" charset="-128"/>
              </a:rPr>
              <a:t>3</a:t>
            </a:r>
            <a:r>
              <a:rPr lang="en-US" altLang="ja-JP" sz="2000" b="1" dirty="0">
                <a:latin typeface="Meiryo UI" pitchFamily="50" charset="-128"/>
                <a:ea typeface="Meiryo UI" pitchFamily="50" charset="-128"/>
                <a:cs typeface="Meiryo UI" pitchFamily="50" charset="-128"/>
              </a:rPr>
              <a:t>)</a:t>
            </a:r>
            <a:r>
              <a:rPr lang="ja-JP" altLang="en-US" sz="2000" b="1" dirty="0">
                <a:latin typeface="Meiryo UI" pitchFamily="50" charset="-128"/>
                <a:ea typeface="Meiryo UI" pitchFamily="50" charset="-128"/>
                <a:cs typeface="Meiryo UI" pitchFamily="50" charset="-128"/>
              </a:rPr>
              <a:t>疫学：</a:t>
            </a:r>
            <a:r>
              <a:rPr lang="ja-JP" altLang="en-US" sz="1600" b="1" dirty="0">
                <a:latin typeface="Meiryo UI" pitchFamily="50" charset="-128"/>
                <a:ea typeface="Meiryo UI" pitchFamily="50" charset="-128"/>
                <a:cs typeface="Meiryo UI" pitchFamily="50" charset="-128"/>
              </a:rPr>
              <a:t>　</a:t>
            </a:r>
            <a:r>
              <a:rPr lang="ja-JP" altLang="en-US" sz="2000" b="1" dirty="0">
                <a:latin typeface="Meiryo UI" pitchFamily="50" charset="-128"/>
                <a:ea typeface="Meiryo UI" pitchFamily="50" charset="-128"/>
                <a:cs typeface="Meiryo UI" pitchFamily="50" charset="-128"/>
              </a:rPr>
              <a:t>・頻度：</a:t>
            </a:r>
            <a:r>
              <a:rPr lang="en-US" altLang="ja-JP" sz="2000" b="1" dirty="0">
                <a:latin typeface="Meiryo UI" pitchFamily="50" charset="-128"/>
                <a:ea typeface="Meiryo UI" pitchFamily="50" charset="-128"/>
                <a:cs typeface="Meiryo UI" pitchFamily="50" charset="-128"/>
              </a:rPr>
              <a:t>AD</a:t>
            </a:r>
            <a:r>
              <a:rPr lang="ja-JP" altLang="en-US" sz="2000" b="1" dirty="0">
                <a:latin typeface="Meiryo UI" pitchFamily="50" charset="-128"/>
                <a:ea typeface="Meiryo UI" pitchFamily="50" charset="-128"/>
                <a:cs typeface="Meiryo UI" pitchFamily="50" charset="-128"/>
              </a:rPr>
              <a:t>との比は</a:t>
            </a:r>
            <a:r>
              <a:rPr lang="en-US" altLang="ja-JP" sz="2000" b="1" dirty="0">
                <a:latin typeface="Meiryo UI" pitchFamily="50" charset="-128"/>
                <a:ea typeface="Meiryo UI" pitchFamily="50" charset="-128"/>
                <a:cs typeface="Meiryo UI" pitchFamily="50" charset="-128"/>
              </a:rPr>
              <a:t>10</a:t>
            </a:r>
            <a:r>
              <a:rPr lang="ja-JP" altLang="en-US" sz="2000" b="1" dirty="0">
                <a:latin typeface="Meiryo UI" pitchFamily="50" charset="-128"/>
                <a:ea typeface="Meiryo UI" pitchFamily="50" charset="-128"/>
                <a:cs typeface="Meiryo UI" pitchFamily="50" charset="-128"/>
              </a:rPr>
              <a:t>分の</a:t>
            </a:r>
            <a:r>
              <a:rPr lang="en-US" altLang="ja-JP" sz="2000" b="1" dirty="0">
                <a:latin typeface="Meiryo UI" pitchFamily="50" charset="-128"/>
                <a:ea typeface="Meiryo UI" pitchFamily="50" charset="-128"/>
                <a:cs typeface="Meiryo UI" pitchFamily="50" charset="-128"/>
              </a:rPr>
              <a:t>1</a:t>
            </a:r>
            <a:r>
              <a:rPr lang="ja-JP" altLang="en-US" sz="2000" b="1" dirty="0">
                <a:latin typeface="Meiryo UI" pitchFamily="50" charset="-128"/>
                <a:ea typeface="Meiryo UI" pitchFamily="50" charset="-128"/>
                <a:cs typeface="Meiryo UI" pitchFamily="50" charset="-128"/>
              </a:rPr>
              <a:t>以下</a:t>
            </a:r>
            <a:endParaRPr lang="en-US" altLang="ja-JP" sz="2000" b="1" dirty="0">
              <a:latin typeface="Meiryo UI" pitchFamily="50" charset="-128"/>
              <a:ea typeface="Meiryo UI" pitchFamily="50" charset="-128"/>
              <a:cs typeface="Meiryo UI" pitchFamily="50" charset="-128"/>
            </a:endParaRPr>
          </a:p>
          <a:p>
            <a:pPr eaLnBrk="1" hangingPunct="1"/>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a:t>
            </a: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65</a:t>
            </a:r>
            <a:r>
              <a:rPr lang="ja-JP" altLang="en-US" sz="2000" b="1" dirty="0">
                <a:latin typeface="Meiryo UI" pitchFamily="50" charset="-128"/>
                <a:ea typeface="Meiryo UI" pitchFamily="50" charset="-128"/>
                <a:cs typeface="Meiryo UI" pitchFamily="50" charset="-128"/>
              </a:rPr>
              <a:t>歳以下の発症が多く、性差はない</a:t>
            </a:r>
          </a:p>
          <a:p>
            <a:pPr eaLnBrk="1" hangingPunct="1"/>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a:t>
            </a:r>
            <a:r>
              <a:rPr lang="ja-JP" altLang="en-US" sz="2000" b="1" dirty="0">
                <a:latin typeface="Meiryo UI" pitchFamily="50" charset="-128"/>
                <a:ea typeface="Meiryo UI" pitchFamily="50" charset="-128"/>
                <a:cs typeface="Meiryo UI" pitchFamily="50" charset="-128"/>
              </a:rPr>
              <a:t>　 ・ときに家族歴を有することがある</a:t>
            </a:r>
          </a:p>
        </p:txBody>
      </p:sp>
      <p:sp>
        <p:nvSpPr>
          <p:cNvPr id="57347" name="Text Box 2"/>
          <p:cNvSpPr txBox="1">
            <a:spLocks noChangeArrowheads="1"/>
          </p:cNvSpPr>
          <p:nvPr/>
        </p:nvSpPr>
        <p:spPr bwMode="auto">
          <a:xfrm>
            <a:off x="2262188" y="430213"/>
            <a:ext cx="4367295" cy="545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04" tIns="41452" rIns="82904" bIns="4145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3000" b="1" dirty="0">
                <a:latin typeface="Meiryo UI" pitchFamily="50" charset="-128"/>
                <a:ea typeface="Meiryo UI" pitchFamily="50" charset="-128"/>
                <a:cs typeface="Meiryo UI" pitchFamily="50" charset="-128"/>
              </a:rPr>
              <a:t>前頭側頭葉変性症の概念</a:t>
            </a:r>
          </a:p>
        </p:txBody>
      </p:sp>
      <p:cxnSp>
        <p:nvCxnSpPr>
          <p:cNvPr id="57348" name="直線コネクタ 2"/>
          <p:cNvCxnSpPr>
            <a:cxnSpLocks noChangeShapeType="1"/>
          </p:cNvCxnSpPr>
          <p:nvPr/>
        </p:nvCxnSpPr>
        <p:spPr bwMode="auto">
          <a:xfrm>
            <a:off x="4912827" y="2433638"/>
            <a:ext cx="0" cy="625475"/>
          </a:xfrm>
          <a:prstGeom prst="line">
            <a:avLst/>
          </a:prstGeom>
          <a:noFill/>
          <a:ln w="38100" algn="ctr">
            <a:solidFill>
              <a:srgbClr val="595959"/>
            </a:solidFill>
            <a:round/>
            <a:headEnd/>
            <a:tailEnd/>
          </a:ln>
          <a:extLst>
            <a:ext uri="{909E8E84-426E-40DD-AFC4-6F175D3DCCD1}">
              <a14:hiddenFill xmlns:a14="http://schemas.microsoft.com/office/drawing/2010/main">
                <a:noFill/>
              </a14:hiddenFill>
            </a:ext>
          </a:extLst>
        </p:spPr>
      </p:cxnSp>
      <p:cxnSp>
        <p:nvCxnSpPr>
          <p:cNvPr id="57349" name="直線コネクタ 12"/>
          <p:cNvCxnSpPr>
            <a:cxnSpLocks noChangeShapeType="1"/>
          </p:cNvCxnSpPr>
          <p:nvPr/>
        </p:nvCxnSpPr>
        <p:spPr bwMode="auto">
          <a:xfrm flipH="1">
            <a:off x="4895365" y="2746375"/>
            <a:ext cx="219075" cy="0"/>
          </a:xfrm>
          <a:prstGeom prst="line">
            <a:avLst/>
          </a:prstGeom>
          <a:noFill/>
          <a:ln w="38100" algn="ctr">
            <a:solidFill>
              <a:srgbClr val="595959"/>
            </a:solidFill>
            <a:round/>
            <a:headEnd/>
            <a:tailEnd/>
          </a:ln>
          <a:extLst>
            <a:ext uri="{909E8E84-426E-40DD-AFC4-6F175D3DCCD1}">
              <a14:hiddenFill xmlns:a14="http://schemas.microsoft.com/office/drawing/2010/main">
                <a:noFill/>
              </a14:hiddenFill>
            </a:ext>
          </a:extLst>
        </p:spPr>
      </p:cxnSp>
      <p:cxnSp>
        <p:nvCxnSpPr>
          <p:cNvPr id="57350" name="直線コネクタ 16"/>
          <p:cNvCxnSpPr>
            <a:cxnSpLocks noChangeShapeType="1"/>
          </p:cNvCxnSpPr>
          <p:nvPr/>
        </p:nvCxnSpPr>
        <p:spPr bwMode="auto">
          <a:xfrm flipH="1">
            <a:off x="4695340" y="2420938"/>
            <a:ext cx="409575" cy="0"/>
          </a:xfrm>
          <a:prstGeom prst="line">
            <a:avLst/>
          </a:prstGeom>
          <a:noFill/>
          <a:ln w="38100" algn="ctr">
            <a:solidFill>
              <a:srgbClr val="595959"/>
            </a:solidFill>
            <a:round/>
            <a:headEnd/>
            <a:tailEnd/>
          </a:ln>
          <a:extLst>
            <a:ext uri="{909E8E84-426E-40DD-AFC4-6F175D3DCCD1}">
              <a14:hiddenFill xmlns:a14="http://schemas.microsoft.com/office/drawing/2010/main">
                <a:noFill/>
              </a14:hiddenFill>
            </a:ext>
          </a:extLst>
        </p:spPr>
      </p:cxnSp>
      <p:cxnSp>
        <p:nvCxnSpPr>
          <p:cNvPr id="57351" name="直線コネクタ 9"/>
          <p:cNvCxnSpPr>
            <a:cxnSpLocks noChangeShapeType="1"/>
          </p:cNvCxnSpPr>
          <p:nvPr/>
        </p:nvCxnSpPr>
        <p:spPr bwMode="auto">
          <a:xfrm flipH="1">
            <a:off x="2652227" y="3717925"/>
            <a:ext cx="0" cy="536575"/>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cxnSp>
        <p:nvCxnSpPr>
          <p:cNvPr id="57352" name="直線コネクタ 10"/>
          <p:cNvCxnSpPr>
            <a:cxnSpLocks noChangeShapeType="1"/>
          </p:cNvCxnSpPr>
          <p:nvPr/>
        </p:nvCxnSpPr>
        <p:spPr bwMode="auto">
          <a:xfrm flipH="1">
            <a:off x="2636352" y="3889375"/>
            <a:ext cx="266700" cy="0"/>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cxnSp>
        <p:nvCxnSpPr>
          <p:cNvPr id="57353" name="直線コネクタ 11"/>
          <p:cNvCxnSpPr>
            <a:cxnSpLocks noChangeShapeType="1"/>
          </p:cNvCxnSpPr>
          <p:nvPr/>
        </p:nvCxnSpPr>
        <p:spPr bwMode="auto">
          <a:xfrm flipH="1">
            <a:off x="2636766" y="4254500"/>
            <a:ext cx="266700" cy="0"/>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cxnSp>
        <p:nvCxnSpPr>
          <p:cNvPr id="57354" name="直線コネクタ 12"/>
          <p:cNvCxnSpPr>
            <a:cxnSpLocks noChangeShapeType="1"/>
          </p:cNvCxnSpPr>
          <p:nvPr/>
        </p:nvCxnSpPr>
        <p:spPr bwMode="auto">
          <a:xfrm flipH="1">
            <a:off x="4911240" y="3038475"/>
            <a:ext cx="219075" cy="0"/>
          </a:xfrm>
          <a:prstGeom prst="line">
            <a:avLst/>
          </a:prstGeom>
          <a:noFill/>
          <a:ln w="38100" algn="ctr">
            <a:solidFill>
              <a:srgbClr val="595959"/>
            </a:solidFill>
            <a:round/>
            <a:headEnd/>
            <a:tailEnd/>
          </a:ln>
          <a:extLst>
            <a:ext uri="{909E8E84-426E-40DD-AFC4-6F175D3DCCD1}">
              <a14:hiddenFill xmlns:a14="http://schemas.microsoft.com/office/drawing/2010/main">
                <a:noFill/>
              </a14:hiddenFill>
            </a:ext>
          </a:extLst>
        </p:spPr>
      </p:cxnSp>
      <p:cxnSp>
        <p:nvCxnSpPr>
          <p:cNvPr id="57355" name="直線コネクタ 9"/>
          <p:cNvCxnSpPr>
            <a:cxnSpLocks noChangeShapeType="1"/>
          </p:cNvCxnSpPr>
          <p:nvPr/>
        </p:nvCxnSpPr>
        <p:spPr bwMode="auto">
          <a:xfrm flipH="1">
            <a:off x="3696802" y="4457700"/>
            <a:ext cx="0" cy="536575"/>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cxnSp>
        <p:nvCxnSpPr>
          <p:cNvPr id="57356" name="直線コネクタ 10"/>
          <p:cNvCxnSpPr>
            <a:cxnSpLocks noChangeShapeType="1"/>
          </p:cNvCxnSpPr>
          <p:nvPr/>
        </p:nvCxnSpPr>
        <p:spPr bwMode="auto">
          <a:xfrm flipH="1">
            <a:off x="3680927" y="4629150"/>
            <a:ext cx="266700" cy="0"/>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cxnSp>
        <p:nvCxnSpPr>
          <p:cNvPr id="57357" name="直線コネクタ 11"/>
          <p:cNvCxnSpPr>
            <a:cxnSpLocks noChangeShapeType="1"/>
          </p:cNvCxnSpPr>
          <p:nvPr/>
        </p:nvCxnSpPr>
        <p:spPr bwMode="auto">
          <a:xfrm flipH="1">
            <a:off x="3681341" y="4994275"/>
            <a:ext cx="266700" cy="0"/>
          </a:xfrm>
          <a:prstGeom prst="line">
            <a:avLst/>
          </a:prstGeom>
          <a:noFill/>
          <a:ln w="44450" algn="ctr">
            <a:solidFill>
              <a:srgbClr val="595959"/>
            </a:solidFill>
            <a:round/>
            <a:headEnd/>
            <a:tailEnd/>
          </a:ln>
          <a:extLst>
            <a:ext uri="{909E8E84-426E-40DD-AFC4-6F175D3DCCD1}">
              <a14:hiddenFill xmlns:a14="http://schemas.microsoft.com/office/drawing/2010/main">
                <a:noFill/>
              </a14:hiddenFill>
            </a:ext>
          </a:extLst>
        </p:spPr>
      </p:cxnSp>
      <p:sp>
        <p:nvSpPr>
          <p:cNvPr id="57358" name="Text Box 5"/>
          <p:cNvSpPr txBox="1">
            <a:spLocks noChangeArrowheads="1"/>
          </p:cNvSpPr>
          <p:nvPr/>
        </p:nvSpPr>
        <p:spPr bwMode="auto">
          <a:xfrm>
            <a:off x="0" y="0"/>
            <a:ext cx="24336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10</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57359" name="Rectangle 3"/>
          <p:cNvSpPr>
            <a:spLocks noChangeArrowheads="1"/>
          </p:cNvSpPr>
          <p:nvPr/>
        </p:nvSpPr>
        <p:spPr bwMode="auto">
          <a:xfrm>
            <a:off x="309563" y="10445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2547951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a:spLocks noChangeArrowheads="1"/>
          </p:cNvSpPr>
          <p:nvPr/>
        </p:nvSpPr>
        <p:spPr bwMode="auto">
          <a:xfrm>
            <a:off x="555625" y="431800"/>
            <a:ext cx="78390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eaLnBrk="1" hangingPunct="1"/>
            <a:r>
              <a:rPr lang="ja-JP" altLang="en-US" sz="3000" b="1">
                <a:latin typeface="Meiryo UI" pitchFamily="50" charset="-128"/>
                <a:ea typeface="Meiryo UI" pitchFamily="50" charset="-128"/>
                <a:cs typeface="Meiryo UI" pitchFamily="50" charset="-128"/>
              </a:rPr>
              <a:t>前頭側頭型認知症の病気の説明</a:t>
            </a:r>
          </a:p>
        </p:txBody>
      </p:sp>
      <p:sp>
        <p:nvSpPr>
          <p:cNvPr id="59395" name="Text Box 3"/>
          <p:cNvSpPr txBox="1">
            <a:spLocks noChangeArrowheads="1"/>
          </p:cNvSpPr>
          <p:nvPr/>
        </p:nvSpPr>
        <p:spPr bwMode="auto">
          <a:xfrm>
            <a:off x="639763" y="1470025"/>
            <a:ext cx="8113712" cy="469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400" b="1" dirty="0" smtClean="0">
                <a:latin typeface="Meiryo UI" pitchFamily="50" charset="-128"/>
                <a:ea typeface="Meiryo UI" pitchFamily="50" charset="-128"/>
                <a:cs typeface="Meiryo UI" pitchFamily="50" charset="-128"/>
              </a:rPr>
              <a:t>１</a:t>
            </a:r>
            <a:r>
              <a:rPr lang="en-US" altLang="ja-JP" sz="2400" b="1" dirty="0" smtClean="0">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 行動</a:t>
            </a:r>
            <a:r>
              <a:rPr lang="ja-JP" altLang="en-US" sz="2400" b="1" dirty="0">
                <a:latin typeface="Meiryo UI" pitchFamily="50" charset="-128"/>
                <a:ea typeface="Meiryo UI" pitchFamily="50" charset="-128"/>
                <a:cs typeface="Meiryo UI" pitchFamily="50" charset="-128"/>
              </a:rPr>
              <a:t>障害：発症は緩徐</a:t>
            </a:r>
            <a:r>
              <a:rPr lang="ja-JP" altLang="en-US" sz="2400" b="1" dirty="0" smtClean="0">
                <a:latin typeface="Meiryo UI" pitchFamily="50" charset="-128"/>
                <a:ea typeface="Meiryo UI" pitchFamily="50" charset="-128"/>
                <a:cs typeface="Meiryo UI" pitchFamily="50" charset="-128"/>
              </a:rPr>
              <a:t>で、経過</a:t>
            </a:r>
            <a:r>
              <a:rPr lang="ja-JP" altLang="en-US" sz="2400" b="1" dirty="0">
                <a:latin typeface="Meiryo UI" pitchFamily="50" charset="-128"/>
                <a:ea typeface="Meiryo UI" pitchFamily="50" charset="-128"/>
                <a:cs typeface="Meiryo UI" pitchFamily="50" charset="-128"/>
              </a:rPr>
              <a:t>も緩徐進行性行動や</a:t>
            </a:r>
          </a:p>
          <a:p>
            <a:pPr eaLnBrk="1" hangingPunct="1"/>
            <a:r>
              <a:rPr lang="ja-JP" altLang="en-US" sz="2400" b="1" dirty="0">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品行</a:t>
            </a:r>
            <a:r>
              <a:rPr lang="ja-JP" altLang="en-US" sz="2400" b="1" dirty="0">
                <a:latin typeface="Meiryo UI" pitchFamily="50" charset="-128"/>
                <a:ea typeface="Meiryo UI" pitchFamily="50" charset="-128"/>
                <a:cs typeface="Meiryo UI" pitchFamily="50" charset="-128"/>
              </a:rPr>
              <a:t>の障害が早期から出現</a:t>
            </a:r>
          </a:p>
          <a:p>
            <a:pPr eaLnBrk="1" hangingPunct="1">
              <a:spcBef>
                <a:spcPct val="15000"/>
              </a:spcBef>
            </a:pPr>
            <a:r>
              <a:rPr lang="ja-JP" altLang="en-US" sz="2100" b="1" dirty="0">
                <a:solidFill>
                  <a:srgbClr val="7F7F7F"/>
                </a:solidFill>
                <a:latin typeface="Meiryo UI" pitchFamily="50" charset="-128"/>
                <a:ea typeface="Meiryo UI" pitchFamily="50" charset="-128"/>
                <a:cs typeface="Meiryo UI" pitchFamily="50" charset="-128"/>
              </a:rPr>
              <a:t>　　　  </a:t>
            </a:r>
            <a:r>
              <a:rPr lang="ja-JP" altLang="en-US" sz="2100" b="1" dirty="0" smtClean="0">
                <a:solidFill>
                  <a:srgbClr val="7F7F7F"/>
                </a:solidFill>
                <a:latin typeface="Meiryo UI" pitchFamily="50" charset="-128"/>
                <a:ea typeface="Meiryo UI" pitchFamily="50" charset="-128"/>
                <a:cs typeface="Meiryo UI" pitchFamily="50" charset="-128"/>
              </a:rPr>
              <a:t>      </a:t>
            </a:r>
            <a:r>
              <a:rPr lang="ja-JP" altLang="en-US" sz="2100" b="1" dirty="0">
                <a:solidFill>
                  <a:srgbClr val="7F7F7F"/>
                </a:solidFill>
                <a:latin typeface="Meiryo UI" pitchFamily="50" charset="-128"/>
                <a:ea typeface="Meiryo UI" pitchFamily="50" charset="-128"/>
                <a:cs typeface="Meiryo UI" pitchFamily="50" charset="-128"/>
              </a:rPr>
              <a:t>　清潔さと整容の無視、社会性に対する関心の</a:t>
            </a:r>
            <a:r>
              <a:rPr lang="ja-JP" altLang="en-US" sz="2100" b="1" dirty="0" smtClean="0">
                <a:solidFill>
                  <a:srgbClr val="7F7F7F"/>
                </a:solidFill>
                <a:latin typeface="Meiryo UI" pitchFamily="50" charset="-128"/>
                <a:ea typeface="Meiryo UI" pitchFamily="50" charset="-128"/>
                <a:cs typeface="Meiryo UI" pitchFamily="50" charset="-128"/>
              </a:rPr>
              <a:t>消失、</a:t>
            </a:r>
            <a:endParaRPr lang="ja-JP" altLang="en-US" sz="2100" b="1" dirty="0">
              <a:solidFill>
                <a:srgbClr val="7F7F7F"/>
              </a:solidFill>
              <a:latin typeface="Meiryo UI" pitchFamily="50" charset="-128"/>
              <a:ea typeface="Meiryo UI" pitchFamily="50" charset="-128"/>
              <a:cs typeface="Meiryo UI" pitchFamily="50" charset="-128"/>
            </a:endParaRPr>
          </a:p>
          <a:p>
            <a:pPr eaLnBrk="1" hangingPunct="1">
              <a:spcBef>
                <a:spcPct val="15000"/>
              </a:spcBef>
            </a:pPr>
            <a:r>
              <a:rPr lang="ja-JP" altLang="en-US" sz="2100" b="1" dirty="0">
                <a:solidFill>
                  <a:srgbClr val="7F7F7F"/>
                </a:solidFill>
                <a:latin typeface="Meiryo UI" pitchFamily="50" charset="-128"/>
                <a:ea typeface="Meiryo UI" pitchFamily="50" charset="-128"/>
                <a:cs typeface="Meiryo UI" pitchFamily="50" charset="-128"/>
              </a:rPr>
              <a:t>　　　   </a:t>
            </a:r>
            <a:r>
              <a:rPr lang="ja-JP" altLang="en-US" sz="2100" b="1" dirty="0" smtClean="0">
                <a:solidFill>
                  <a:srgbClr val="7F7F7F"/>
                </a:solidFill>
                <a:latin typeface="Meiryo UI" pitchFamily="50" charset="-128"/>
                <a:ea typeface="Meiryo UI" pitchFamily="50" charset="-128"/>
                <a:cs typeface="Meiryo UI" pitchFamily="50" charset="-128"/>
              </a:rPr>
              <a:t>     </a:t>
            </a:r>
            <a:r>
              <a:rPr lang="ja-JP" altLang="en-US" sz="2100" b="1" dirty="0">
                <a:solidFill>
                  <a:srgbClr val="7F7F7F"/>
                </a:solidFill>
                <a:latin typeface="Meiryo UI" pitchFamily="50" charset="-128"/>
                <a:ea typeface="Meiryo UI" pitchFamily="50" charset="-128"/>
                <a:cs typeface="Meiryo UI" pitchFamily="50" charset="-128"/>
              </a:rPr>
              <a:t>　脱抑制的行為、精神面での柔軟性の</a:t>
            </a:r>
            <a:r>
              <a:rPr lang="ja-JP" altLang="en-US" sz="2100" b="1" dirty="0" smtClean="0">
                <a:solidFill>
                  <a:srgbClr val="7F7F7F"/>
                </a:solidFill>
                <a:latin typeface="Meiryo UI" pitchFamily="50" charset="-128"/>
                <a:ea typeface="Meiryo UI" pitchFamily="50" charset="-128"/>
                <a:cs typeface="Meiryo UI" pitchFamily="50" charset="-128"/>
              </a:rPr>
              <a:t>欠落、常同的、</a:t>
            </a:r>
            <a:endParaRPr lang="ja-JP" altLang="en-US" sz="2100" b="1" dirty="0">
              <a:solidFill>
                <a:srgbClr val="7F7F7F"/>
              </a:solidFill>
              <a:latin typeface="Meiryo UI" pitchFamily="50" charset="-128"/>
              <a:ea typeface="Meiryo UI" pitchFamily="50" charset="-128"/>
              <a:cs typeface="Meiryo UI" pitchFamily="50" charset="-128"/>
            </a:endParaRPr>
          </a:p>
          <a:p>
            <a:pPr eaLnBrk="1" hangingPunct="1">
              <a:spcBef>
                <a:spcPct val="15000"/>
              </a:spcBef>
            </a:pPr>
            <a:r>
              <a:rPr lang="ja-JP" altLang="en-US" sz="2100" b="1" dirty="0">
                <a:solidFill>
                  <a:srgbClr val="7F7F7F"/>
                </a:solidFill>
                <a:latin typeface="Meiryo UI" pitchFamily="50" charset="-128"/>
                <a:ea typeface="Meiryo UI" pitchFamily="50" charset="-128"/>
                <a:cs typeface="Meiryo UI" pitchFamily="50" charset="-128"/>
              </a:rPr>
              <a:t>　　　  </a:t>
            </a:r>
            <a:r>
              <a:rPr lang="ja-JP" altLang="en-US" sz="2100" b="1" dirty="0" smtClean="0">
                <a:solidFill>
                  <a:srgbClr val="7F7F7F"/>
                </a:solidFill>
                <a:latin typeface="Meiryo UI" pitchFamily="50" charset="-128"/>
                <a:ea typeface="Meiryo UI" pitchFamily="50" charset="-128"/>
                <a:cs typeface="Meiryo UI" pitchFamily="50" charset="-128"/>
              </a:rPr>
              <a:t>      </a:t>
            </a:r>
            <a:r>
              <a:rPr lang="ja-JP" altLang="en-US" sz="2100" b="1" dirty="0">
                <a:solidFill>
                  <a:srgbClr val="7F7F7F"/>
                </a:solidFill>
                <a:latin typeface="Meiryo UI" pitchFamily="50" charset="-128"/>
                <a:ea typeface="Meiryo UI" pitchFamily="50" charset="-128"/>
                <a:cs typeface="Meiryo UI" pitchFamily="50" charset="-128"/>
              </a:rPr>
              <a:t>　</a:t>
            </a:r>
            <a:r>
              <a:rPr lang="ja-JP" altLang="en-US" sz="2100" b="1" dirty="0" smtClean="0">
                <a:solidFill>
                  <a:srgbClr val="7F7F7F"/>
                </a:solidFill>
                <a:latin typeface="Meiryo UI" pitchFamily="50" charset="-128"/>
                <a:ea typeface="Meiryo UI" pitchFamily="50" charset="-128"/>
                <a:cs typeface="Meiryo UI" pitchFamily="50" charset="-128"/>
              </a:rPr>
              <a:t>保</a:t>
            </a:r>
            <a:r>
              <a:rPr lang="ja-JP" altLang="en-US" sz="2100" b="1" dirty="0">
                <a:solidFill>
                  <a:srgbClr val="7F7F7F"/>
                </a:solidFill>
                <a:latin typeface="Meiryo UI" pitchFamily="50" charset="-128"/>
                <a:ea typeface="Meiryo UI" pitchFamily="50" charset="-128"/>
                <a:cs typeface="Meiryo UI" pitchFamily="50" charset="-128"/>
              </a:rPr>
              <a:t>続的行動、道具の強迫的</a:t>
            </a:r>
            <a:r>
              <a:rPr lang="ja-JP" altLang="en-US" sz="2100" b="1" dirty="0" smtClean="0">
                <a:solidFill>
                  <a:srgbClr val="7F7F7F"/>
                </a:solidFill>
                <a:latin typeface="Meiryo UI" pitchFamily="50" charset="-128"/>
                <a:ea typeface="Meiryo UI" pitchFamily="50" charset="-128"/>
                <a:cs typeface="Meiryo UI" pitchFamily="50" charset="-128"/>
              </a:rPr>
              <a:t>使用、衝動的</a:t>
            </a:r>
            <a:r>
              <a:rPr lang="ja-JP" altLang="en-US" sz="2100" b="1" dirty="0">
                <a:solidFill>
                  <a:srgbClr val="7F7F7F"/>
                </a:solidFill>
                <a:latin typeface="Meiryo UI" pitchFamily="50" charset="-128"/>
                <a:ea typeface="Meiryo UI" pitchFamily="50" charset="-128"/>
                <a:cs typeface="Meiryo UI" pitchFamily="50" charset="-128"/>
              </a:rPr>
              <a:t>行動、</a:t>
            </a:r>
          </a:p>
          <a:p>
            <a:pPr eaLnBrk="1" hangingPunct="1">
              <a:spcBef>
                <a:spcPct val="15000"/>
              </a:spcBef>
            </a:pPr>
            <a:r>
              <a:rPr lang="ja-JP" altLang="en-US" sz="2100" b="1" dirty="0">
                <a:solidFill>
                  <a:srgbClr val="7F7F7F"/>
                </a:solidFill>
                <a:latin typeface="Meiryo UI" pitchFamily="50" charset="-128"/>
                <a:ea typeface="Meiryo UI" pitchFamily="50" charset="-128"/>
                <a:cs typeface="Meiryo UI" pitchFamily="50" charset="-128"/>
              </a:rPr>
              <a:t>　　　  </a:t>
            </a:r>
            <a:r>
              <a:rPr lang="ja-JP" altLang="en-US" sz="2100" b="1" dirty="0" smtClean="0">
                <a:solidFill>
                  <a:srgbClr val="7F7F7F"/>
                </a:solidFill>
                <a:latin typeface="Meiryo UI" pitchFamily="50" charset="-128"/>
                <a:ea typeface="Meiryo UI" pitchFamily="50" charset="-128"/>
                <a:cs typeface="Meiryo UI" pitchFamily="50" charset="-128"/>
              </a:rPr>
              <a:t>      </a:t>
            </a:r>
            <a:r>
              <a:rPr lang="ja-JP" altLang="en-US" sz="2100" b="1" dirty="0">
                <a:solidFill>
                  <a:srgbClr val="7F7F7F"/>
                </a:solidFill>
                <a:latin typeface="Meiryo UI" pitchFamily="50" charset="-128"/>
                <a:ea typeface="Meiryo UI" pitchFamily="50" charset="-128"/>
                <a:cs typeface="Meiryo UI" pitchFamily="50" charset="-128"/>
              </a:rPr>
              <a:t>　</a:t>
            </a:r>
            <a:r>
              <a:rPr lang="ja-JP" altLang="en-US" sz="2100" b="1" dirty="0" smtClean="0">
                <a:solidFill>
                  <a:srgbClr val="7F7F7F"/>
                </a:solidFill>
                <a:latin typeface="Meiryo UI" pitchFamily="50" charset="-128"/>
                <a:ea typeface="Meiryo UI" pitchFamily="50" charset="-128"/>
                <a:cs typeface="Meiryo UI" pitchFamily="50" charset="-128"/>
              </a:rPr>
              <a:t>注</a:t>
            </a:r>
            <a:r>
              <a:rPr lang="ja-JP" altLang="en-US" sz="2100" b="1" dirty="0">
                <a:solidFill>
                  <a:srgbClr val="7F7F7F"/>
                </a:solidFill>
                <a:latin typeface="Meiryo UI" pitchFamily="50" charset="-128"/>
                <a:ea typeface="Meiryo UI" pitchFamily="50" charset="-128"/>
                <a:cs typeface="Meiryo UI" pitchFamily="50" charset="-128"/>
              </a:rPr>
              <a:t>意力散漫、病識欠如</a:t>
            </a:r>
          </a:p>
          <a:p>
            <a:pPr eaLnBrk="1" hangingPunct="1">
              <a:spcBef>
                <a:spcPts val="1800"/>
              </a:spcBef>
            </a:pPr>
            <a:r>
              <a:rPr lang="ja-JP" altLang="en-US" sz="2400" b="1" dirty="0" smtClean="0">
                <a:latin typeface="Meiryo UI" pitchFamily="50" charset="-128"/>
                <a:ea typeface="Meiryo UI" pitchFamily="50" charset="-128"/>
                <a:cs typeface="Meiryo UI" pitchFamily="50" charset="-128"/>
              </a:rPr>
              <a:t>２</a:t>
            </a:r>
            <a:r>
              <a:rPr lang="en-US" altLang="ja-JP" sz="2400" b="1" dirty="0" smtClean="0">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 感情</a:t>
            </a:r>
            <a:r>
              <a:rPr lang="ja-JP" altLang="en-US" sz="2400" b="1" dirty="0">
                <a:latin typeface="Meiryo UI" pitchFamily="50" charset="-128"/>
                <a:ea typeface="Meiryo UI" pitchFamily="50" charset="-128"/>
                <a:cs typeface="Meiryo UI" pitchFamily="50" charset="-128"/>
              </a:rPr>
              <a:t>障害：抑うつ、不安、自殺念慮、執着観念、妄想</a:t>
            </a:r>
          </a:p>
          <a:p>
            <a:pPr eaLnBrk="1" hangingPunct="1"/>
            <a:r>
              <a:rPr lang="ja-JP" altLang="en-US" sz="2400" b="1" dirty="0">
                <a:latin typeface="Meiryo UI" pitchFamily="50" charset="-128"/>
                <a:ea typeface="Meiryo UI" pitchFamily="50" charset="-128"/>
                <a:cs typeface="Meiryo UI" pitchFamily="50" charset="-128"/>
              </a:rPr>
              <a:t>　　</a:t>
            </a:r>
            <a:r>
              <a:rPr lang="ja-JP" altLang="en-US" sz="1600" b="1" dirty="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奇妙</a:t>
            </a:r>
            <a:r>
              <a:rPr lang="ja-JP" altLang="en-US" sz="2400" b="1" dirty="0">
                <a:latin typeface="Meiryo UI" pitchFamily="50" charset="-128"/>
                <a:ea typeface="Meiryo UI" pitchFamily="50" charset="-128"/>
                <a:cs typeface="Meiryo UI" pitchFamily="50" charset="-128"/>
              </a:rPr>
              <a:t>な自己身体への執着、無表情</a:t>
            </a:r>
          </a:p>
          <a:p>
            <a:pPr eaLnBrk="1" hangingPunct="1">
              <a:spcBef>
                <a:spcPts val="1200"/>
              </a:spcBef>
            </a:pPr>
            <a:r>
              <a:rPr lang="ja-JP" altLang="en-US" sz="2400" b="1" dirty="0" smtClean="0">
                <a:latin typeface="Meiryo UI" pitchFamily="50" charset="-128"/>
                <a:ea typeface="Meiryo UI" pitchFamily="50" charset="-128"/>
                <a:cs typeface="Meiryo UI" pitchFamily="50" charset="-128"/>
              </a:rPr>
              <a:t>３</a:t>
            </a:r>
            <a:r>
              <a:rPr lang="en-US" altLang="ja-JP" sz="2400" b="1" dirty="0" smtClean="0">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 言語</a:t>
            </a:r>
            <a:r>
              <a:rPr lang="ja-JP" altLang="en-US" sz="2400" b="1" dirty="0">
                <a:latin typeface="Meiryo UI" pitchFamily="50" charset="-128"/>
                <a:ea typeface="Meiryo UI" pitchFamily="50" charset="-128"/>
                <a:cs typeface="Meiryo UI" pitchFamily="50" charset="-128"/>
              </a:rPr>
              <a:t>能力の障害：進行性の発語の減少、常同言語</a:t>
            </a:r>
          </a:p>
          <a:p>
            <a:pPr eaLnBrk="1" hangingPunct="1"/>
            <a:r>
              <a:rPr lang="ja-JP" altLang="en-US" sz="2400" b="1" dirty="0">
                <a:latin typeface="Meiryo UI" pitchFamily="50" charset="-128"/>
                <a:ea typeface="Meiryo UI" pitchFamily="50" charset="-128"/>
                <a:cs typeface="Meiryo UI" pitchFamily="50" charset="-128"/>
              </a:rPr>
              <a:t>　</a:t>
            </a:r>
            <a:r>
              <a:rPr lang="ja-JP" altLang="en-US" sz="1600" b="1" dirty="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反響言語と保続</a:t>
            </a:r>
          </a:p>
          <a:p>
            <a:pPr eaLnBrk="1" hangingPunct="1">
              <a:spcBef>
                <a:spcPts val="1200"/>
              </a:spcBef>
            </a:pPr>
            <a:r>
              <a:rPr lang="ja-JP" altLang="en-US" sz="2400" b="1" dirty="0" smtClean="0">
                <a:latin typeface="Meiryo UI" pitchFamily="50" charset="-128"/>
                <a:ea typeface="Meiryo UI" pitchFamily="50" charset="-128"/>
                <a:cs typeface="Meiryo UI" pitchFamily="50" charset="-128"/>
              </a:rPr>
              <a:t>４</a:t>
            </a:r>
            <a:r>
              <a:rPr lang="en-US" altLang="ja-JP" sz="2400" b="1" dirty="0" smtClean="0">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 空間</a:t>
            </a:r>
            <a:r>
              <a:rPr lang="ja-JP" altLang="en-US" sz="2400" b="1" dirty="0">
                <a:latin typeface="Meiryo UI" pitchFamily="50" charset="-128"/>
                <a:ea typeface="Meiryo UI" pitchFamily="50" charset="-128"/>
                <a:cs typeface="Meiryo UI" pitchFamily="50" charset="-128"/>
              </a:rPr>
              <a:t>認知と習慣は保たれる　</a:t>
            </a:r>
          </a:p>
        </p:txBody>
      </p:sp>
      <p:sp>
        <p:nvSpPr>
          <p:cNvPr id="59396" name="Text Box 5"/>
          <p:cNvSpPr txBox="1">
            <a:spLocks noChangeArrowheads="1"/>
          </p:cNvSpPr>
          <p:nvPr/>
        </p:nvSpPr>
        <p:spPr bwMode="auto">
          <a:xfrm>
            <a:off x="0" y="0"/>
            <a:ext cx="22336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11</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59397" name="Rectangle 3"/>
          <p:cNvSpPr>
            <a:spLocks noChangeArrowheads="1"/>
          </p:cNvSpPr>
          <p:nvPr/>
        </p:nvSpPr>
        <p:spPr bwMode="auto">
          <a:xfrm>
            <a:off x="309563" y="10445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31253361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3"/>
          <p:cNvSpPr txBox="1">
            <a:spLocks noChangeArrowheads="1"/>
          </p:cNvSpPr>
          <p:nvPr/>
        </p:nvSpPr>
        <p:spPr bwMode="auto">
          <a:xfrm>
            <a:off x="359461" y="1187146"/>
            <a:ext cx="8529851" cy="3247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000" b="1" dirty="0" smtClean="0">
                <a:latin typeface="Meiryo UI" pitchFamily="50" charset="-128"/>
                <a:ea typeface="Meiryo UI" pitchFamily="50" charset="-128"/>
                <a:cs typeface="Meiryo UI" pitchFamily="50" charset="-128"/>
              </a:rPr>
              <a:t>    主   訴：</a:t>
            </a:r>
            <a:r>
              <a:rPr lang="ja-JP" altLang="en-US" sz="2000" b="1" dirty="0">
                <a:latin typeface="Meiryo UI" pitchFamily="50" charset="-128"/>
                <a:ea typeface="Meiryo UI" pitchFamily="50" charset="-128"/>
                <a:cs typeface="Meiryo UI" pitchFamily="50" charset="-128"/>
              </a:rPr>
              <a:t>異常</a:t>
            </a:r>
            <a:r>
              <a:rPr lang="ja-JP" altLang="en-US" sz="2000" b="1" dirty="0" smtClean="0">
                <a:latin typeface="Meiryo UI" pitchFamily="50" charset="-128"/>
                <a:ea typeface="Meiryo UI" pitchFamily="50" charset="-128"/>
                <a:cs typeface="Meiryo UI" pitchFamily="50" charset="-128"/>
              </a:rPr>
              <a:t>行動</a:t>
            </a:r>
            <a:endParaRPr lang="ja-JP" altLang="en-US" sz="2000" b="1" dirty="0">
              <a:latin typeface="Meiryo UI" pitchFamily="50" charset="-128"/>
              <a:ea typeface="Meiryo UI" pitchFamily="50" charset="-128"/>
              <a:cs typeface="Meiryo UI" pitchFamily="50" charset="-128"/>
            </a:endParaRPr>
          </a:p>
          <a:p>
            <a:pPr eaLnBrk="1" hangingPunct="1"/>
            <a:r>
              <a:rPr lang="ja-JP" altLang="en-US" sz="2000" b="1" dirty="0" smtClean="0">
                <a:latin typeface="Meiryo UI" pitchFamily="50" charset="-128"/>
                <a:ea typeface="Meiryo UI" pitchFamily="50" charset="-128"/>
                <a:cs typeface="Meiryo UI" pitchFamily="50" charset="-128"/>
              </a:rPr>
              <a:t>    家族歴</a:t>
            </a:r>
            <a:r>
              <a:rPr lang="ja-JP" altLang="en-US" sz="2000" b="1" dirty="0">
                <a:latin typeface="Meiryo UI" pitchFamily="50" charset="-128"/>
                <a:ea typeface="Meiryo UI" pitchFamily="50" charset="-128"/>
                <a:cs typeface="Meiryo UI" pitchFamily="50" charset="-128"/>
              </a:rPr>
              <a:t>：姉が</a:t>
            </a:r>
            <a:r>
              <a:rPr lang="ja-JP" altLang="en-US" sz="2000" b="1" dirty="0" smtClean="0">
                <a:latin typeface="Meiryo UI" pitchFamily="50" charset="-128"/>
                <a:ea typeface="Meiryo UI" pitchFamily="50" charset="-128"/>
                <a:cs typeface="Meiryo UI" pitchFamily="50" charset="-128"/>
              </a:rPr>
              <a:t>認知症</a:t>
            </a:r>
            <a:endParaRPr lang="ja-JP" altLang="en-US" sz="2000" b="1" dirty="0">
              <a:latin typeface="Meiryo UI" pitchFamily="50" charset="-128"/>
              <a:ea typeface="Meiryo UI" pitchFamily="50" charset="-128"/>
              <a:cs typeface="Meiryo UI" pitchFamily="50" charset="-128"/>
            </a:endParaRPr>
          </a:p>
          <a:p>
            <a:pPr eaLnBrk="1" hangingPunct="1"/>
            <a:r>
              <a:rPr lang="ja-JP" altLang="en-US" sz="2000" b="1" dirty="0" smtClean="0">
                <a:latin typeface="Meiryo UI" pitchFamily="50" charset="-128"/>
                <a:ea typeface="Meiryo UI" pitchFamily="50" charset="-128"/>
                <a:cs typeface="Meiryo UI" pitchFamily="50" charset="-128"/>
              </a:rPr>
              <a:t>    現病歴</a:t>
            </a:r>
            <a:r>
              <a:rPr lang="ja-JP" altLang="en-US" sz="2000" b="1" dirty="0">
                <a:latin typeface="Meiryo UI" pitchFamily="50" charset="-128"/>
                <a:ea typeface="Meiryo UI" pitchFamily="50" charset="-128"/>
                <a:cs typeface="Meiryo UI" pitchFamily="50" charset="-128"/>
              </a:rPr>
              <a:t>：平成</a:t>
            </a:r>
            <a:r>
              <a:rPr lang="en-US" altLang="ja-JP" sz="2000" b="1" dirty="0">
                <a:latin typeface="Meiryo UI" pitchFamily="50" charset="-128"/>
                <a:ea typeface="Meiryo UI" pitchFamily="50" charset="-128"/>
                <a:cs typeface="Meiryo UI" pitchFamily="50" charset="-128"/>
              </a:rPr>
              <a:t>X</a:t>
            </a:r>
            <a:r>
              <a:rPr lang="ja-JP" altLang="en-US" sz="2000" b="1" dirty="0">
                <a:latin typeface="Meiryo UI" pitchFamily="50" charset="-128"/>
                <a:ea typeface="Meiryo UI" pitchFamily="50" charset="-128"/>
                <a:cs typeface="Meiryo UI" pitchFamily="50" charset="-128"/>
              </a:rPr>
              <a:t>年４月頃</a:t>
            </a:r>
            <a:r>
              <a:rPr lang="ja-JP" altLang="en-US" sz="2000" b="1" dirty="0" smtClean="0">
                <a:latin typeface="Meiryo UI" pitchFamily="50" charset="-128"/>
                <a:ea typeface="Meiryo UI" pitchFamily="50" charset="-128"/>
                <a:cs typeface="Meiryo UI" pitchFamily="50" charset="-128"/>
              </a:rPr>
              <a:t>から 不眠</a:t>
            </a:r>
            <a:r>
              <a:rPr lang="ja-JP" altLang="en-US" sz="2000" b="1" dirty="0">
                <a:latin typeface="Meiryo UI" pitchFamily="50" charset="-128"/>
                <a:ea typeface="Meiryo UI" pitchFamily="50" charset="-128"/>
                <a:cs typeface="Meiryo UI" pitchFamily="50" charset="-128"/>
              </a:rPr>
              <a:t>、</a:t>
            </a:r>
            <a:r>
              <a:rPr lang="ja-JP" altLang="en-US" sz="2000" b="1" dirty="0" smtClean="0">
                <a:latin typeface="Meiryo UI" pitchFamily="50" charset="-128"/>
                <a:ea typeface="Meiryo UI" pitchFamily="50" charset="-128"/>
                <a:cs typeface="Meiryo UI" pitchFamily="50" charset="-128"/>
              </a:rPr>
              <a:t>７月頃から</a:t>
            </a:r>
            <a:r>
              <a:rPr lang="ja-JP" altLang="en-US" sz="2000" b="1" dirty="0">
                <a:latin typeface="Meiryo UI" pitchFamily="50" charset="-128"/>
                <a:ea typeface="Meiryo UI" pitchFamily="50" charset="-128"/>
                <a:cs typeface="Meiryo UI" pitchFamily="50" charset="-128"/>
              </a:rPr>
              <a:t>無口になった</a:t>
            </a:r>
            <a:r>
              <a:rPr lang="ja-JP" altLang="en-US" sz="2000" b="1" dirty="0" smtClean="0">
                <a:latin typeface="Meiryo UI" pitchFamily="50" charset="-128"/>
                <a:ea typeface="Meiryo UI" pitchFamily="50" charset="-128"/>
                <a:cs typeface="Meiryo UI" pitchFamily="50" charset="-128"/>
              </a:rPr>
              <a:t>。  本来</a:t>
            </a:r>
            <a:r>
              <a:rPr lang="ja-JP" altLang="en-US" sz="2000" b="1" dirty="0">
                <a:latin typeface="Meiryo UI" pitchFamily="50" charset="-128"/>
                <a:ea typeface="Meiryo UI" pitchFamily="50" charset="-128"/>
                <a:cs typeface="Meiryo UI" pitchFamily="50" charset="-128"/>
              </a:rPr>
              <a:t>は</a:t>
            </a:r>
            <a:endParaRPr lang="en-US" altLang="ja-JP" sz="2000" b="1" dirty="0" smtClean="0">
              <a:latin typeface="Meiryo UI" pitchFamily="50" charset="-128"/>
              <a:ea typeface="Meiryo UI" pitchFamily="50" charset="-128"/>
              <a:cs typeface="Meiryo UI" pitchFamily="50" charset="-128"/>
            </a:endParaRPr>
          </a:p>
          <a:p>
            <a:pPr eaLnBrk="1" hangingPunct="1"/>
            <a:r>
              <a:rPr lang="ja-JP" altLang="en-US" sz="2000" b="1" dirty="0" smtClean="0">
                <a:latin typeface="Meiryo UI" pitchFamily="50" charset="-128"/>
                <a:ea typeface="Meiryo UI" pitchFamily="50" charset="-128"/>
                <a:cs typeface="Meiryo UI" pitchFamily="50" charset="-128"/>
              </a:rPr>
              <a:t>                社交的でおしゃれ</a:t>
            </a:r>
            <a:r>
              <a:rPr lang="ja-JP" altLang="en-US" sz="2000" b="1" dirty="0">
                <a:latin typeface="Meiryo UI" pitchFamily="50" charset="-128"/>
                <a:ea typeface="Meiryo UI" pitchFamily="50" charset="-128"/>
                <a:cs typeface="Meiryo UI" pitchFamily="50" charset="-128"/>
              </a:rPr>
              <a:t>な性格</a:t>
            </a:r>
            <a:r>
              <a:rPr lang="ja-JP" altLang="en-US" sz="2000" b="1" dirty="0" smtClean="0">
                <a:latin typeface="Meiryo UI" pitchFamily="50" charset="-128"/>
                <a:ea typeface="Meiryo UI" pitchFamily="50" charset="-128"/>
                <a:cs typeface="Meiryo UI" pitchFamily="50" charset="-128"/>
              </a:rPr>
              <a:t>だったが、家族とも口をきかなく</a:t>
            </a:r>
            <a:r>
              <a:rPr lang="ja-JP" altLang="en-US" sz="2000" b="1" dirty="0">
                <a:latin typeface="Meiryo UI" pitchFamily="50" charset="-128"/>
                <a:ea typeface="Meiryo UI" pitchFamily="50" charset="-128"/>
                <a:cs typeface="Meiryo UI" pitchFamily="50" charset="-128"/>
              </a:rPr>
              <a:t>かった。</a:t>
            </a:r>
          </a:p>
          <a:p>
            <a:pPr eaLnBrk="1" hangingPunct="1">
              <a:spcBef>
                <a:spcPts val="600"/>
              </a:spcBef>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平成</a:t>
            </a:r>
            <a:r>
              <a:rPr lang="en-US" altLang="ja-JP" sz="2000" b="1" dirty="0">
                <a:latin typeface="Meiryo UI" pitchFamily="50" charset="-128"/>
                <a:ea typeface="Meiryo UI" pitchFamily="50" charset="-128"/>
                <a:cs typeface="Meiryo UI" pitchFamily="50" charset="-128"/>
              </a:rPr>
              <a:t>X+2</a:t>
            </a:r>
            <a:r>
              <a:rPr lang="ja-JP" altLang="en-US" sz="2000" b="1" dirty="0">
                <a:latin typeface="Meiryo UI" pitchFamily="50" charset="-128"/>
                <a:ea typeface="Meiryo UI" pitchFamily="50" charset="-128"/>
                <a:cs typeface="Meiryo UI" pitchFamily="50" charset="-128"/>
              </a:rPr>
              <a:t>年６月頃</a:t>
            </a:r>
            <a:r>
              <a:rPr lang="ja-JP" altLang="en-US" sz="2000" b="1" dirty="0" smtClean="0">
                <a:latin typeface="Meiryo UI" pitchFamily="50" charset="-128"/>
                <a:ea typeface="Meiryo UI" pitchFamily="50" charset="-128"/>
                <a:cs typeface="Meiryo UI" pitchFamily="50" charset="-128"/>
              </a:rPr>
              <a:t>から 異常</a:t>
            </a:r>
            <a:r>
              <a:rPr lang="ja-JP" altLang="en-US" sz="2000" b="1" dirty="0">
                <a:latin typeface="Meiryo UI" pitchFamily="50" charset="-128"/>
                <a:ea typeface="Meiryo UI" pitchFamily="50" charset="-128"/>
                <a:cs typeface="Meiryo UI" pitchFamily="50" charset="-128"/>
              </a:rPr>
              <a:t>行動出現</a:t>
            </a:r>
          </a:p>
          <a:p>
            <a:pPr eaLnBrk="1" hangingPunct="1">
              <a:spcBef>
                <a:spcPts val="0"/>
              </a:spcBef>
            </a:pPr>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2000" b="1" dirty="0" smtClean="0">
                <a:solidFill>
                  <a:schemeClr val="tx1">
                    <a:lumMod val="50000"/>
                    <a:lumOff val="50000"/>
                  </a:schemeClr>
                </a:solidFill>
                <a:latin typeface="Meiryo UI" pitchFamily="50" charset="-128"/>
                <a:ea typeface="Meiryo UI" pitchFamily="50" charset="-128"/>
                <a:cs typeface="Meiryo UI" pitchFamily="50" charset="-128"/>
              </a:rPr>
              <a:t>         ● 安全</a:t>
            </a:r>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ピンを１日に何回も買いにいき</a:t>
            </a:r>
            <a:r>
              <a:rPr lang="ja-JP" altLang="en-US" sz="2000" b="1" dirty="0" smtClean="0">
                <a:solidFill>
                  <a:schemeClr val="tx1">
                    <a:lumMod val="50000"/>
                    <a:lumOff val="50000"/>
                  </a:schemeClr>
                </a:solidFill>
                <a:latin typeface="Meiryo UI" pitchFamily="50" charset="-128"/>
                <a:ea typeface="Meiryo UI" pitchFamily="50" charset="-128"/>
                <a:cs typeface="Meiryo UI" pitchFamily="50" charset="-128"/>
              </a:rPr>
              <a:t>、お金を払わず</a:t>
            </a:r>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に帰ってくる。</a:t>
            </a:r>
          </a:p>
          <a:p>
            <a:pPr eaLnBrk="1" hangingPunct="1">
              <a:spcBef>
                <a:spcPts val="0"/>
              </a:spcBef>
            </a:pPr>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20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2000" b="1" dirty="0" smtClean="0">
                <a:solidFill>
                  <a:schemeClr val="tx1">
                    <a:lumMod val="50000"/>
                    <a:lumOff val="50000"/>
                  </a:schemeClr>
                </a:solidFill>
                <a:latin typeface="Meiryo UI" pitchFamily="50" charset="-128"/>
                <a:ea typeface="Meiryo UI" pitchFamily="50" charset="-128"/>
                <a:cs typeface="Meiryo UI" pitchFamily="50" charset="-128"/>
              </a:rPr>
              <a:t>   ● スーパー</a:t>
            </a:r>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のビニール袋を際限なく引っ張り出す。</a:t>
            </a:r>
          </a:p>
          <a:p>
            <a:pPr eaLnBrk="1" hangingPunct="1">
              <a:spcBef>
                <a:spcPts val="0"/>
              </a:spcBef>
            </a:pPr>
            <a:r>
              <a:rPr lang="ja-JP" altLang="en-US" sz="2000" b="1" dirty="0" smtClean="0">
                <a:solidFill>
                  <a:schemeClr val="tx1">
                    <a:lumMod val="50000"/>
                    <a:lumOff val="50000"/>
                  </a:schemeClr>
                </a:solidFill>
                <a:latin typeface="Meiryo UI" pitchFamily="50" charset="-128"/>
                <a:ea typeface="Meiryo UI" pitchFamily="50" charset="-128"/>
                <a:cs typeface="Meiryo UI" pitchFamily="50" charset="-128"/>
              </a:rPr>
              <a:t>             ● 全裸</a:t>
            </a:r>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で洗濯物</a:t>
            </a:r>
            <a:r>
              <a:rPr lang="ja-JP" altLang="en-US" sz="2000" b="1" dirty="0" smtClean="0">
                <a:solidFill>
                  <a:schemeClr val="tx1">
                    <a:lumMod val="50000"/>
                    <a:lumOff val="50000"/>
                  </a:schemeClr>
                </a:solidFill>
                <a:latin typeface="Meiryo UI" pitchFamily="50" charset="-128"/>
                <a:ea typeface="Meiryo UI" pitchFamily="50" charset="-128"/>
                <a:cs typeface="Meiryo UI" pitchFamily="50" charset="-128"/>
              </a:rPr>
              <a:t>を乾かす。</a:t>
            </a:r>
            <a:endParaRPr lang="ja-JP" altLang="en-US" sz="2000" b="1" dirty="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0"/>
              </a:spcBef>
            </a:pPr>
            <a:r>
              <a:rPr lang="ja-JP" altLang="en-US" sz="2000" b="1" dirty="0" smtClean="0">
                <a:solidFill>
                  <a:schemeClr val="tx1">
                    <a:lumMod val="50000"/>
                    <a:lumOff val="50000"/>
                  </a:schemeClr>
                </a:solidFill>
                <a:latin typeface="Meiryo UI" pitchFamily="50" charset="-128"/>
                <a:ea typeface="Meiryo UI" pitchFamily="50" charset="-128"/>
                <a:cs typeface="Meiryo UI" pitchFamily="50" charset="-128"/>
              </a:rPr>
              <a:t>             ● ヘアドライアー</a:t>
            </a:r>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で洗濯物を乾かし続ける。</a:t>
            </a:r>
          </a:p>
          <a:p>
            <a:pPr eaLnBrk="1" hangingPunct="1">
              <a:spcBef>
                <a:spcPts val="0"/>
              </a:spcBef>
            </a:pPr>
            <a:r>
              <a:rPr lang="ja-JP" altLang="en-US" sz="2000" b="1" dirty="0" smtClean="0">
                <a:solidFill>
                  <a:schemeClr val="tx1">
                    <a:lumMod val="50000"/>
                    <a:lumOff val="50000"/>
                  </a:schemeClr>
                </a:solidFill>
                <a:latin typeface="Meiryo UI" pitchFamily="50" charset="-128"/>
                <a:ea typeface="Meiryo UI" pitchFamily="50" charset="-128"/>
                <a:cs typeface="Meiryo UI" pitchFamily="50" charset="-128"/>
              </a:rPr>
              <a:t>     </a:t>
            </a:r>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2000" b="1" dirty="0" smtClean="0">
                <a:solidFill>
                  <a:schemeClr val="tx1">
                    <a:lumMod val="50000"/>
                    <a:lumOff val="50000"/>
                  </a:schemeClr>
                </a:solidFill>
                <a:latin typeface="Meiryo UI" pitchFamily="50" charset="-128"/>
                <a:ea typeface="Meiryo UI" pitchFamily="50" charset="-128"/>
                <a:cs typeface="Meiryo UI" pitchFamily="50" charset="-128"/>
              </a:rPr>
              <a:t>   ● 他人</a:t>
            </a:r>
            <a:r>
              <a:rPr lang="ja-JP" altLang="en-US" sz="2000" b="1" dirty="0">
                <a:solidFill>
                  <a:schemeClr val="tx1">
                    <a:lumMod val="50000"/>
                    <a:lumOff val="50000"/>
                  </a:schemeClr>
                </a:solidFill>
                <a:latin typeface="Meiryo UI" pitchFamily="50" charset="-128"/>
                <a:ea typeface="Meiryo UI" pitchFamily="50" charset="-128"/>
                <a:cs typeface="Meiryo UI" pitchFamily="50" charset="-128"/>
              </a:rPr>
              <a:t>のゴミ袋に自分の家のゴミをいれる。</a:t>
            </a:r>
          </a:p>
        </p:txBody>
      </p:sp>
      <p:sp>
        <p:nvSpPr>
          <p:cNvPr id="2" name="正方形/長方形 1"/>
          <p:cNvSpPr>
            <a:spLocks noChangeArrowheads="1"/>
          </p:cNvSpPr>
          <p:nvPr/>
        </p:nvSpPr>
        <p:spPr bwMode="auto">
          <a:xfrm>
            <a:off x="1209675" y="333375"/>
            <a:ext cx="6829425" cy="460375"/>
          </a:xfrm>
          <a:prstGeom prst="rect">
            <a:avLst/>
          </a:prstGeom>
          <a:noFill/>
          <a:ln>
            <a:noFill/>
          </a:ln>
          <a:extLst>
            <a:ext uri="{909E8E84-426E-40DD-AFC4-6F175D3DCCD1}">
              <a14:hiddenFill xmlns:a14="http://schemas.microsoft.com/office/drawing/2010/main">
                <a:solidFill>
                  <a:srgbClr val="7F7F7F"/>
                </a:solidFill>
              </a14:hiddenFill>
            </a:ext>
            <a:ext uri="{91240B29-F687-4F45-9708-019B960494DF}">
              <a14:hiddenLine xmlns:a14="http://schemas.microsoft.com/office/drawing/2010/main" w="25400" algn="ctr">
                <a:solidFill>
                  <a:srgbClr val="7F7F7F"/>
                </a:solidFill>
                <a:miter lim="800000"/>
                <a:headEnd/>
                <a:tailEnd/>
              </a14:hiddenLine>
            </a:ext>
          </a:extLst>
        </p:spPr>
        <p:txBody>
          <a:bodyPr anchor="ctr"/>
          <a:lstStyle/>
          <a:p>
            <a:pPr algn="ctr"/>
            <a:r>
              <a:rPr lang="ja-JP" altLang="en-US" sz="3000" b="1">
                <a:latin typeface="Meiryo UI" pitchFamily="50" charset="-128"/>
                <a:ea typeface="Meiryo UI" pitchFamily="50" charset="-128"/>
                <a:cs typeface="Meiryo UI" pitchFamily="50" charset="-128"/>
              </a:rPr>
              <a:t>前頭側頭型認知症</a:t>
            </a:r>
            <a:r>
              <a:rPr lang="ja-JP" altLang="en-US" sz="2400" b="1">
                <a:solidFill>
                  <a:schemeClr val="bg2"/>
                </a:solidFill>
                <a:latin typeface="Meiryo UI" pitchFamily="50" charset="-128"/>
                <a:ea typeface="Meiryo UI" pitchFamily="50" charset="-128"/>
                <a:cs typeface="Meiryo UI" pitchFamily="50" charset="-128"/>
              </a:rPr>
              <a:t>（</a:t>
            </a:r>
            <a:r>
              <a:rPr lang="en-US" altLang="ja-JP" sz="2400" b="1">
                <a:solidFill>
                  <a:schemeClr val="bg2"/>
                </a:solidFill>
                <a:latin typeface="Meiryo UI" pitchFamily="50" charset="-128"/>
                <a:ea typeface="Meiryo UI" pitchFamily="50" charset="-128"/>
                <a:cs typeface="Meiryo UI" pitchFamily="50" charset="-128"/>
              </a:rPr>
              <a:t>62</a:t>
            </a:r>
            <a:r>
              <a:rPr lang="ja-JP" altLang="en-US" sz="2400" b="1">
                <a:solidFill>
                  <a:schemeClr val="bg2"/>
                </a:solidFill>
                <a:latin typeface="Meiryo UI" pitchFamily="50" charset="-128"/>
                <a:ea typeface="Meiryo UI" pitchFamily="50" charset="-128"/>
                <a:cs typeface="Meiryo UI" pitchFamily="50" charset="-128"/>
              </a:rPr>
              <a:t>歳</a:t>
            </a:r>
            <a:r>
              <a:rPr lang="en-US" altLang="ja-JP" sz="2400" b="1">
                <a:solidFill>
                  <a:schemeClr val="bg2"/>
                </a:solidFill>
                <a:latin typeface="Meiryo UI" pitchFamily="50" charset="-128"/>
                <a:ea typeface="Meiryo UI" pitchFamily="50" charset="-128"/>
                <a:cs typeface="Meiryo UI" pitchFamily="50" charset="-128"/>
              </a:rPr>
              <a:t>･</a:t>
            </a:r>
            <a:r>
              <a:rPr lang="ja-JP" altLang="en-US" sz="2400" b="1">
                <a:solidFill>
                  <a:schemeClr val="bg2"/>
                </a:solidFill>
                <a:latin typeface="Meiryo UI" pitchFamily="50" charset="-128"/>
                <a:ea typeface="Meiryo UI" pitchFamily="50" charset="-128"/>
                <a:cs typeface="Meiryo UI" pitchFamily="50" charset="-128"/>
              </a:rPr>
              <a:t>女性）</a:t>
            </a:r>
          </a:p>
        </p:txBody>
      </p:sp>
      <p:sp>
        <p:nvSpPr>
          <p:cNvPr id="60421" name="Rectangle 3"/>
          <p:cNvSpPr>
            <a:spLocks noChangeArrowheads="1"/>
          </p:cNvSpPr>
          <p:nvPr/>
        </p:nvSpPr>
        <p:spPr bwMode="auto">
          <a:xfrm>
            <a:off x="242888" y="87312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6" name="Text Box 5"/>
          <p:cNvSpPr txBox="1">
            <a:spLocks noChangeArrowheads="1"/>
          </p:cNvSpPr>
          <p:nvPr/>
        </p:nvSpPr>
        <p:spPr bwMode="auto">
          <a:xfrm>
            <a:off x="0" y="0"/>
            <a:ext cx="21478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-12</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7" name="Text Box 3"/>
          <p:cNvSpPr txBox="1">
            <a:spLocks noChangeArrowheads="1"/>
          </p:cNvSpPr>
          <p:nvPr/>
        </p:nvSpPr>
        <p:spPr bwMode="auto">
          <a:xfrm>
            <a:off x="359460" y="4419186"/>
            <a:ext cx="8529851" cy="216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ts val="0"/>
              </a:spcBef>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これら</a:t>
            </a:r>
            <a:r>
              <a:rPr lang="ja-JP" altLang="en-US" sz="2000" b="1" dirty="0">
                <a:latin typeface="Meiryo UI" pitchFamily="50" charset="-128"/>
                <a:ea typeface="Meiryo UI" pitchFamily="50" charset="-128"/>
                <a:cs typeface="Meiryo UI" pitchFamily="50" charset="-128"/>
              </a:rPr>
              <a:t>の異常行動を夫が非難すると反抗的に</a:t>
            </a:r>
            <a:r>
              <a:rPr lang="ja-JP" altLang="en-US" sz="2000" b="1" dirty="0" smtClean="0">
                <a:latin typeface="Meiryo UI" pitchFamily="50" charset="-128"/>
                <a:ea typeface="Meiryo UI" pitchFamily="50" charset="-128"/>
                <a:cs typeface="Meiryo UI" pitchFamily="50" charset="-128"/>
              </a:rPr>
              <a:t>なり暴力</a:t>
            </a:r>
            <a:r>
              <a:rPr lang="ja-JP" altLang="en-US" sz="2000" b="1" dirty="0">
                <a:latin typeface="Meiryo UI" pitchFamily="50" charset="-128"/>
                <a:ea typeface="Meiryo UI" pitchFamily="50" charset="-128"/>
                <a:cs typeface="Meiryo UI" pitchFamily="50" charset="-128"/>
              </a:rPr>
              <a:t>をふるった。</a:t>
            </a:r>
          </a:p>
          <a:p>
            <a:pPr eaLnBrk="1" hangingPunct="1">
              <a:spcBef>
                <a:spcPts val="600"/>
              </a:spcBef>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平成</a:t>
            </a:r>
            <a:r>
              <a:rPr lang="en-US" altLang="ja-JP" sz="2000" b="1" dirty="0">
                <a:latin typeface="Meiryo UI" pitchFamily="50" charset="-128"/>
                <a:ea typeface="Meiryo UI" pitchFamily="50" charset="-128"/>
                <a:cs typeface="Meiryo UI" pitchFamily="50" charset="-128"/>
              </a:rPr>
              <a:t>X+2</a:t>
            </a:r>
            <a:r>
              <a:rPr lang="ja-JP" altLang="en-US" sz="2000" b="1" dirty="0" smtClean="0">
                <a:latin typeface="Meiryo UI" pitchFamily="50" charset="-128"/>
                <a:ea typeface="Meiryo UI" pitchFamily="50" charset="-128"/>
                <a:cs typeface="Meiryo UI" pitchFamily="50" charset="-128"/>
              </a:rPr>
              <a:t>年</a:t>
            </a:r>
            <a:r>
              <a:rPr lang="en-US" altLang="ja-JP" sz="2000" b="1" dirty="0" smtClean="0">
                <a:latin typeface="Meiryo UI" pitchFamily="50" charset="-128"/>
                <a:ea typeface="Meiryo UI" pitchFamily="50" charset="-128"/>
                <a:cs typeface="Meiryo UI" pitchFamily="50" charset="-128"/>
              </a:rPr>
              <a:t>10</a:t>
            </a:r>
            <a:r>
              <a:rPr lang="ja-JP" altLang="en-US" sz="2000" b="1" dirty="0" smtClean="0">
                <a:latin typeface="Meiryo UI" pitchFamily="50" charset="-128"/>
                <a:ea typeface="Meiryo UI" pitchFamily="50" charset="-128"/>
                <a:cs typeface="Meiryo UI" pitchFamily="50" charset="-128"/>
              </a:rPr>
              <a:t>月    銀行</a:t>
            </a:r>
            <a:r>
              <a:rPr lang="ja-JP" altLang="en-US" sz="2000" b="1" dirty="0">
                <a:latin typeface="Meiryo UI" pitchFamily="50" charset="-128"/>
                <a:ea typeface="Meiryo UI" pitchFamily="50" charset="-128"/>
                <a:cs typeface="Meiryo UI" pitchFamily="50" charset="-128"/>
              </a:rPr>
              <a:t>から大金をおろして</a:t>
            </a:r>
            <a:r>
              <a:rPr lang="ja-JP" altLang="en-US" sz="2000" b="1" dirty="0" smtClean="0">
                <a:latin typeface="Meiryo UI" pitchFamily="50" charset="-128"/>
                <a:ea typeface="Meiryo UI" pitchFamily="50" charset="-128"/>
                <a:cs typeface="Meiryo UI" pitchFamily="50" charset="-128"/>
              </a:rPr>
              <a:t>しまい、どこへしまった</a:t>
            </a:r>
            <a:r>
              <a:rPr lang="ja-JP" altLang="en-US" sz="2000" b="1" dirty="0">
                <a:latin typeface="Meiryo UI" pitchFamily="50" charset="-128"/>
                <a:ea typeface="Meiryo UI" pitchFamily="50" charset="-128"/>
                <a:cs typeface="Meiryo UI" pitchFamily="50" charset="-128"/>
              </a:rPr>
              <a:t>かわ</a:t>
            </a:r>
            <a:r>
              <a:rPr lang="ja-JP" altLang="en-US" sz="2000" b="1" dirty="0" smtClean="0">
                <a:latin typeface="Meiryo UI" pitchFamily="50" charset="-128"/>
                <a:ea typeface="Meiryo UI" pitchFamily="50" charset="-128"/>
                <a:cs typeface="Meiryo UI" pitchFamily="50" charset="-128"/>
              </a:rPr>
              <a:t>か</a:t>
            </a:r>
            <a:endParaRPr lang="en-US" altLang="ja-JP" sz="2000" b="1" dirty="0" smtClean="0">
              <a:latin typeface="Meiryo UI" pitchFamily="50" charset="-128"/>
              <a:ea typeface="Meiryo UI" pitchFamily="50" charset="-128"/>
              <a:cs typeface="Meiryo UI" pitchFamily="50" charset="-128"/>
            </a:endParaRPr>
          </a:p>
          <a:p>
            <a:pPr eaLnBrk="1" hangingPunct="1">
              <a:spcBef>
                <a:spcPts val="600"/>
              </a:spcBef>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らない。部屋</a:t>
            </a:r>
            <a:r>
              <a:rPr lang="ja-JP" altLang="en-US" sz="2000" b="1" dirty="0">
                <a:latin typeface="Meiryo UI" pitchFamily="50" charset="-128"/>
                <a:ea typeface="Meiryo UI" pitchFamily="50" charset="-128"/>
                <a:cs typeface="Meiryo UI" pitchFamily="50" charset="-128"/>
              </a:rPr>
              <a:t>の中は</a:t>
            </a:r>
            <a:r>
              <a:rPr lang="ja-JP" altLang="en-US" sz="2000" b="1" dirty="0" smtClean="0">
                <a:latin typeface="Meiryo UI" pitchFamily="50" charset="-128"/>
                <a:ea typeface="Meiryo UI" pitchFamily="50" charset="-128"/>
                <a:cs typeface="Meiryo UI" pitchFamily="50" charset="-128"/>
              </a:rPr>
              <a:t>泥棒が荒らしたかのように</a:t>
            </a:r>
            <a:r>
              <a:rPr lang="ja-JP" altLang="en-US" sz="2000" b="1" dirty="0">
                <a:latin typeface="Meiryo UI" pitchFamily="50" charset="-128"/>
                <a:ea typeface="Meiryo UI" pitchFamily="50" charset="-128"/>
                <a:cs typeface="Meiryo UI" pitchFamily="50" charset="-128"/>
              </a:rPr>
              <a:t>散らかっている</a:t>
            </a:r>
            <a:r>
              <a:rPr lang="ja-JP" altLang="en-US" sz="2000" b="1" dirty="0" smtClean="0">
                <a:latin typeface="Meiryo UI" pitchFamily="50" charset="-128"/>
                <a:ea typeface="Meiryo UI" pitchFamily="50" charset="-128"/>
                <a:cs typeface="Meiryo UI" pitchFamily="50" charset="-128"/>
              </a:rPr>
              <a:t>。</a:t>
            </a:r>
            <a:endParaRPr lang="en-US" altLang="ja-JP" sz="2000" b="1" dirty="0" smtClean="0">
              <a:latin typeface="Meiryo UI" pitchFamily="50" charset="-128"/>
              <a:ea typeface="Meiryo UI" pitchFamily="50" charset="-128"/>
              <a:cs typeface="Meiryo UI" pitchFamily="50" charset="-128"/>
            </a:endParaRPr>
          </a:p>
          <a:p>
            <a:pPr eaLnBrk="1" hangingPunct="1">
              <a:spcBef>
                <a:spcPts val="0"/>
              </a:spcBef>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夫</a:t>
            </a:r>
            <a:r>
              <a:rPr lang="ja-JP" altLang="en-US" sz="2000" b="1" dirty="0">
                <a:latin typeface="Meiryo UI" pitchFamily="50" charset="-128"/>
                <a:ea typeface="Meiryo UI" pitchFamily="50" charset="-128"/>
                <a:cs typeface="Meiryo UI" pitchFamily="50" charset="-128"/>
              </a:rPr>
              <a:t>が</a:t>
            </a:r>
            <a:r>
              <a:rPr lang="ja-JP" altLang="en-US" sz="2000" b="1" dirty="0" smtClean="0">
                <a:latin typeface="Meiryo UI" pitchFamily="50" charset="-128"/>
                <a:ea typeface="Meiryo UI" pitchFamily="50" charset="-128"/>
                <a:cs typeface="Meiryo UI" pitchFamily="50" charset="-128"/>
              </a:rPr>
              <a:t>片づけても</a:t>
            </a:r>
            <a:r>
              <a:rPr lang="ja-JP" altLang="en-US" sz="2000" b="1" dirty="0">
                <a:latin typeface="Meiryo UI" pitchFamily="50" charset="-128"/>
                <a:ea typeface="Meiryo UI" pitchFamily="50" charset="-128"/>
                <a:cs typeface="Meiryo UI" pitchFamily="50" charset="-128"/>
              </a:rPr>
              <a:t>再び散らかす。</a:t>
            </a:r>
          </a:p>
          <a:p>
            <a:pPr eaLnBrk="1" hangingPunct="1">
              <a:spcBef>
                <a:spcPts val="600"/>
              </a:spcBef>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平成</a:t>
            </a:r>
            <a:r>
              <a:rPr lang="en-US" altLang="ja-JP" sz="2000" b="1" dirty="0">
                <a:latin typeface="Meiryo UI" pitchFamily="50" charset="-128"/>
                <a:ea typeface="Meiryo UI" pitchFamily="50" charset="-128"/>
                <a:cs typeface="Meiryo UI" pitchFamily="50" charset="-128"/>
              </a:rPr>
              <a:t>13</a:t>
            </a:r>
            <a:r>
              <a:rPr lang="ja-JP" altLang="en-US" sz="2000" b="1" dirty="0">
                <a:latin typeface="Meiryo UI" pitchFamily="50" charset="-128"/>
                <a:ea typeface="Meiryo UI" pitchFamily="50" charset="-128"/>
                <a:cs typeface="Meiryo UI" pitchFamily="50" charset="-128"/>
              </a:rPr>
              <a:t>年</a:t>
            </a:r>
            <a:r>
              <a:rPr lang="en-US" altLang="ja-JP" sz="2000" b="1" dirty="0">
                <a:latin typeface="Meiryo UI" pitchFamily="50" charset="-128"/>
                <a:ea typeface="Meiryo UI" pitchFamily="50" charset="-128"/>
                <a:cs typeface="Meiryo UI" pitchFamily="50" charset="-128"/>
              </a:rPr>
              <a:t>1</a:t>
            </a:r>
            <a:r>
              <a:rPr lang="ja-JP" altLang="en-US" sz="2000" b="1" dirty="0">
                <a:latin typeface="Meiryo UI" pitchFamily="50" charset="-128"/>
                <a:ea typeface="Meiryo UI" pitchFamily="50" charset="-128"/>
                <a:cs typeface="Meiryo UI" pitchFamily="50" charset="-128"/>
              </a:rPr>
              <a:t>月 </a:t>
            </a:r>
            <a:r>
              <a:rPr lang="ja-JP" altLang="en-US" sz="2000" b="1" dirty="0" smtClean="0">
                <a:latin typeface="Meiryo UI" pitchFamily="50" charset="-128"/>
                <a:ea typeface="Meiryo UI" pitchFamily="50" charset="-128"/>
                <a:cs typeface="Meiryo UI" pitchFamily="50" charset="-128"/>
              </a:rPr>
              <a:t> 初診  </a:t>
            </a:r>
            <a:r>
              <a:rPr lang="ja-JP" altLang="en-US" sz="2000" b="1" dirty="0">
                <a:latin typeface="Meiryo UI" pitchFamily="50" charset="-128"/>
                <a:ea typeface="Meiryo UI" pitchFamily="50" charset="-128"/>
                <a:cs typeface="Meiryo UI" pitchFamily="50" charset="-128"/>
              </a:rPr>
              <a:t>　神経学的に特記すべき所見なし。</a:t>
            </a:r>
            <a:r>
              <a:rPr lang="en-US" altLang="ja-JP" sz="2000" b="1" dirty="0">
                <a:latin typeface="Meiryo UI" pitchFamily="50" charset="-128"/>
                <a:ea typeface="Meiryo UI" pitchFamily="50" charset="-128"/>
                <a:cs typeface="Meiryo UI" pitchFamily="50" charset="-128"/>
              </a:rPr>
              <a:t>MMSE </a:t>
            </a:r>
            <a:r>
              <a:rPr lang="en-US" altLang="ja-JP" sz="2000" b="1" dirty="0" smtClean="0">
                <a:latin typeface="Meiryo UI" pitchFamily="50" charset="-128"/>
                <a:ea typeface="Meiryo UI" pitchFamily="50" charset="-128"/>
                <a:cs typeface="Meiryo UI" pitchFamily="50" charset="-128"/>
              </a:rPr>
              <a:t>19/30</a:t>
            </a:r>
          </a:p>
          <a:p>
            <a:pPr eaLnBrk="1" hangingPunct="1">
              <a:spcBef>
                <a:spcPts val="0"/>
              </a:spcBef>
            </a:pPr>
            <a:r>
              <a:rPr lang="ja-JP" altLang="en-US" sz="20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                 病</a:t>
            </a:r>
            <a:r>
              <a:rPr lang="ja-JP" altLang="en-US" sz="2000" b="1" dirty="0">
                <a:latin typeface="Meiryo UI" pitchFamily="50" charset="-128"/>
                <a:ea typeface="Meiryo UI" pitchFamily="50" charset="-128"/>
                <a:cs typeface="Meiryo UI" pitchFamily="50" charset="-128"/>
              </a:rPr>
              <a:t>識は全くなく、夫</a:t>
            </a:r>
            <a:r>
              <a:rPr lang="ja-JP" altLang="en-US" sz="2000" b="1" dirty="0" smtClean="0">
                <a:latin typeface="Meiryo UI" pitchFamily="50" charset="-128"/>
                <a:ea typeface="Meiryo UI" pitchFamily="50" charset="-128"/>
                <a:cs typeface="Meiryo UI" pitchFamily="50" charset="-128"/>
              </a:rPr>
              <a:t>の</a:t>
            </a:r>
            <a:r>
              <a:rPr lang="ja-JP" altLang="en-US" sz="2000" b="1" dirty="0">
                <a:latin typeface="Meiryo UI" pitchFamily="50" charset="-128"/>
                <a:ea typeface="Meiryo UI" pitchFamily="50" charset="-128"/>
                <a:cs typeface="Meiryo UI" pitchFamily="50" charset="-128"/>
              </a:rPr>
              <a:t>言って</a:t>
            </a:r>
            <a:r>
              <a:rPr lang="ja-JP" altLang="en-US" sz="2000" b="1" dirty="0" smtClean="0">
                <a:latin typeface="Meiryo UI" pitchFamily="50" charset="-128"/>
                <a:ea typeface="Meiryo UI" pitchFamily="50" charset="-128"/>
                <a:cs typeface="Meiryo UI" pitchFamily="50" charset="-128"/>
              </a:rPr>
              <a:t>いる</a:t>
            </a:r>
            <a:r>
              <a:rPr lang="ja-JP" altLang="en-US" sz="2000" b="1" dirty="0">
                <a:latin typeface="Meiryo UI" pitchFamily="50" charset="-128"/>
                <a:ea typeface="Meiryo UI" pitchFamily="50" charset="-128"/>
                <a:cs typeface="Meiryo UI" pitchFamily="50" charset="-128"/>
              </a:rPr>
              <a:t>ことはすべて</a:t>
            </a:r>
            <a:r>
              <a:rPr lang="ja-JP" altLang="en-US" sz="2000" b="1" dirty="0" smtClean="0">
                <a:latin typeface="Meiryo UI" pitchFamily="50" charset="-128"/>
                <a:ea typeface="Meiryo UI" pitchFamily="50" charset="-128"/>
                <a:cs typeface="Meiryo UI" pitchFamily="50" charset="-128"/>
              </a:rPr>
              <a:t>嘘であると言いきる</a:t>
            </a:r>
            <a:r>
              <a:rPr lang="ja-JP" altLang="en-US" sz="2000" b="1" dirty="0">
                <a:latin typeface="Meiryo UI" pitchFamily="50" charset="-128"/>
                <a:ea typeface="Meiryo UI" pitchFamily="50" charset="-128"/>
                <a:cs typeface="Meiryo UI" pitchFamily="50" charset="-128"/>
              </a:rPr>
              <a:t>。</a:t>
            </a:r>
          </a:p>
        </p:txBody>
      </p:sp>
    </p:spTree>
    <p:extLst>
      <p:ext uri="{BB962C8B-B14F-4D97-AF65-F5344CB8AC3E}">
        <p14:creationId xmlns:p14="http://schemas.microsoft.com/office/powerpoint/2010/main" val="4772016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1868557" y="6232872"/>
            <a:ext cx="6927572" cy="46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6" rIns="91390" bIns="45696" anchor="b">
            <a:spAutoFit/>
          </a:bodyPr>
          <a:lstStyle>
            <a:lvl1pPr defTabSz="915988">
              <a:defRPr kumimoji="1" sz="3200">
                <a:solidFill>
                  <a:schemeClr val="tx1"/>
                </a:solidFill>
                <a:latin typeface="Arial" pitchFamily="34" charset="0"/>
                <a:ea typeface="ＭＳ Ｐゴシック" pitchFamily="50" charset="-128"/>
              </a:defRPr>
            </a:lvl1pPr>
            <a:lvl2pPr defTabSz="915988">
              <a:defRPr kumimoji="1" sz="2800">
                <a:solidFill>
                  <a:schemeClr val="tx1"/>
                </a:solidFill>
                <a:latin typeface="Arial" pitchFamily="34" charset="0"/>
                <a:ea typeface="ＭＳ Ｐゴシック" pitchFamily="50" charset="-128"/>
              </a:defRPr>
            </a:lvl2pPr>
            <a:lvl3pPr defTabSz="915988">
              <a:defRPr kumimoji="1" sz="2400">
                <a:solidFill>
                  <a:schemeClr val="tx1"/>
                </a:solidFill>
                <a:latin typeface="Arial" pitchFamily="34" charset="0"/>
                <a:ea typeface="ＭＳ Ｐゴシック" pitchFamily="50" charset="-128"/>
              </a:defRPr>
            </a:lvl3pPr>
            <a:lvl4pPr defTabSz="915988">
              <a:defRPr kumimoji="1" sz="2000">
                <a:solidFill>
                  <a:schemeClr val="tx1"/>
                </a:solidFill>
                <a:latin typeface="Arial" pitchFamily="34" charset="0"/>
                <a:ea typeface="ＭＳ Ｐゴシック" pitchFamily="50" charset="-128"/>
              </a:defRPr>
            </a:lvl4pPr>
            <a:lvl5pPr defTabSz="915988">
              <a:defRPr kumimoji="1" sz="2000">
                <a:solidFill>
                  <a:schemeClr val="tx1"/>
                </a:solidFill>
                <a:latin typeface="Arial" pitchFamily="34" charset="0"/>
                <a:ea typeface="ＭＳ Ｐゴシック" pitchFamily="50" charset="-128"/>
              </a:defRPr>
            </a:lvl5pPr>
            <a:lvl6pPr defTabSz="915988" eaLnBrk="0" hangingPunct="0">
              <a:defRPr kumimoji="1" sz="2000">
                <a:solidFill>
                  <a:schemeClr val="tx1"/>
                </a:solidFill>
                <a:latin typeface="Arial" pitchFamily="34" charset="0"/>
                <a:ea typeface="ＭＳ Ｐゴシック" pitchFamily="50" charset="-128"/>
              </a:defRPr>
            </a:lvl6pPr>
            <a:lvl7pPr defTabSz="915988" eaLnBrk="0" hangingPunct="0">
              <a:defRPr kumimoji="1" sz="2000">
                <a:solidFill>
                  <a:schemeClr val="tx1"/>
                </a:solidFill>
                <a:latin typeface="Arial" pitchFamily="34" charset="0"/>
                <a:ea typeface="ＭＳ Ｐゴシック" pitchFamily="50" charset="-128"/>
              </a:defRPr>
            </a:lvl7pPr>
            <a:lvl8pPr defTabSz="915988" eaLnBrk="0" hangingPunct="0">
              <a:defRPr kumimoji="1" sz="2000">
                <a:solidFill>
                  <a:schemeClr val="tx1"/>
                </a:solidFill>
                <a:latin typeface="Arial" pitchFamily="34" charset="0"/>
                <a:ea typeface="ＭＳ Ｐゴシック" pitchFamily="50" charset="-128"/>
              </a:defRPr>
            </a:lvl8pPr>
            <a:lvl9pPr defTabSz="915988" eaLnBrk="0" hangingPunct="0">
              <a:defRPr kumimoji="1" sz="2000">
                <a:solidFill>
                  <a:schemeClr val="tx1"/>
                </a:solidFill>
                <a:latin typeface="Arial" pitchFamily="34" charset="0"/>
                <a:ea typeface="ＭＳ Ｐゴシック" pitchFamily="50" charset="-128"/>
              </a:defRPr>
            </a:lvl9pPr>
          </a:lstStyle>
          <a:p>
            <a:pPr algn="just" eaLnBrk="1" hangingPunct="1"/>
            <a:r>
              <a:rPr kumimoji="0" lang="en-US" altLang="ja-JP" sz="1200" b="1" dirty="0" err="1">
                <a:latin typeface="Meiryo UI" pitchFamily="50" charset="-128"/>
                <a:ea typeface="Meiryo UI" pitchFamily="50" charset="-128"/>
                <a:cs typeface="Meiryo UI" pitchFamily="50" charset="-128"/>
              </a:rPr>
              <a:t>Román</a:t>
            </a:r>
            <a:r>
              <a:rPr kumimoji="0" lang="en-US" altLang="ja-JP" sz="1200" b="1" dirty="0">
                <a:latin typeface="Meiryo UI" pitchFamily="50" charset="-128"/>
                <a:ea typeface="Meiryo UI" pitchFamily="50" charset="-128"/>
                <a:cs typeface="Meiryo UI" pitchFamily="50" charset="-128"/>
              </a:rPr>
              <a:t> GC et al: Vascular dementia; Diagnostic criteria for research studies-Report of the NINDS-AIREN International Workshop. Neurology 1993; 43: 250-260</a:t>
            </a:r>
          </a:p>
        </p:txBody>
      </p:sp>
      <p:sp>
        <p:nvSpPr>
          <p:cNvPr id="64515" name="Rectangle 3"/>
          <p:cNvSpPr>
            <a:spLocks noChangeArrowheads="1"/>
          </p:cNvSpPr>
          <p:nvPr/>
        </p:nvSpPr>
        <p:spPr bwMode="auto">
          <a:xfrm>
            <a:off x="636104" y="252413"/>
            <a:ext cx="7772400" cy="781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390" tIns="45696" rIns="91390" bIns="45696" anchor="ctr"/>
          <a:lstStyle/>
          <a:p>
            <a:pPr algn="ctr" defTabSz="1003300" eaLnBrk="1" hangingPunct="1"/>
            <a:r>
              <a:rPr lang="en-US" altLang="ja-JP" sz="2000" b="1" dirty="0">
                <a:latin typeface="Meiryo UI" pitchFamily="50" charset="-128"/>
                <a:ea typeface="Meiryo UI" pitchFamily="50" charset="-128"/>
                <a:cs typeface="Meiryo UI" pitchFamily="50" charset="-128"/>
              </a:rPr>
              <a:t>NINDS-AIREN</a:t>
            </a:r>
            <a:r>
              <a:rPr lang="ja-JP" altLang="en-US" sz="2000" b="1" dirty="0">
                <a:latin typeface="Meiryo UI" pitchFamily="50" charset="-128"/>
                <a:ea typeface="Meiryo UI" pitchFamily="50" charset="-128"/>
                <a:cs typeface="Meiryo UI" pitchFamily="50" charset="-128"/>
              </a:rPr>
              <a:t>による </a:t>
            </a:r>
            <a:endParaRPr lang="en-US" altLang="ja-JP" sz="2000" b="1" dirty="0" smtClean="0">
              <a:latin typeface="Meiryo UI" pitchFamily="50" charset="-128"/>
              <a:ea typeface="Meiryo UI" pitchFamily="50" charset="-128"/>
              <a:cs typeface="Meiryo UI" pitchFamily="50" charset="-128"/>
            </a:endParaRPr>
          </a:p>
          <a:p>
            <a:pPr algn="ctr" defTabSz="1003300" eaLnBrk="1" hangingPunct="1"/>
            <a:r>
              <a:rPr lang="ja-JP" altLang="en-US" sz="3000" b="1" dirty="0" smtClean="0">
                <a:latin typeface="Meiryo UI" pitchFamily="50" charset="-128"/>
                <a:ea typeface="Meiryo UI" pitchFamily="50" charset="-128"/>
                <a:cs typeface="Meiryo UI" pitchFamily="50" charset="-128"/>
              </a:rPr>
              <a:t>血管性</a:t>
            </a:r>
            <a:r>
              <a:rPr lang="ja-JP" altLang="en-US" sz="3000" b="1" dirty="0">
                <a:latin typeface="Meiryo UI" pitchFamily="50" charset="-128"/>
                <a:ea typeface="Meiryo UI" pitchFamily="50" charset="-128"/>
                <a:cs typeface="Meiryo UI" pitchFamily="50" charset="-128"/>
              </a:rPr>
              <a:t>認知症の診断基準</a:t>
            </a:r>
          </a:p>
        </p:txBody>
      </p:sp>
      <p:sp>
        <p:nvSpPr>
          <p:cNvPr id="64516" name="Text Box 4"/>
          <p:cNvSpPr txBox="1">
            <a:spLocks noChangeArrowheads="1"/>
          </p:cNvSpPr>
          <p:nvPr/>
        </p:nvSpPr>
        <p:spPr bwMode="auto">
          <a:xfrm>
            <a:off x="944216" y="1343025"/>
            <a:ext cx="7953721" cy="4832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0" tIns="45696" rIns="91390" bIns="45696">
            <a:spAutoFit/>
          </a:bodyPr>
          <a:lstStyle>
            <a:lvl1pPr defTabSz="915988">
              <a:defRPr kumimoji="1" sz="3200">
                <a:solidFill>
                  <a:schemeClr val="tx1"/>
                </a:solidFill>
                <a:latin typeface="Arial" pitchFamily="34" charset="0"/>
                <a:ea typeface="ＭＳ Ｐゴシック" pitchFamily="50" charset="-128"/>
              </a:defRPr>
            </a:lvl1pPr>
            <a:lvl2pPr defTabSz="915988">
              <a:defRPr kumimoji="1" sz="2800">
                <a:solidFill>
                  <a:schemeClr val="tx1"/>
                </a:solidFill>
                <a:latin typeface="Arial" pitchFamily="34" charset="0"/>
                <a:ea typeface="ＭＳ Ｐゴシック" pitchFamily="50" charset="-128"/>
              </a:defRPr>
            </a:lvl2pPr>
            <a:lvl3pPr defTabSz="915988">
              <a:defRPr kumimoji="1" sz="2400">
                <a:solidFill>
                  <a:schemeClr val="tx1"/>
                </a:solidFill>
                <a:latin typeface="Arial" pitchFamily="34" charset="0"/>
                <a:ea typeface="ＭＳ Ｐゴシック" pitchFamily="50" charset="-128"/>
              </a:defRPr>
            </a:lvl3pPr>
            <a:lvl4pPr defTabSz="915988">
              <a:defRPr kumimoji="1" sz="2000">
                <a:solidFill>
                  <a:schemeClr val="tx1"/>
                </a:solidFill>
                <a:latin typeface="Arial" pitchFamily="34" charset="0"/>
                <a:ea typeface="ＭＳ Ｐゴシック" pitchFamily="50" charset="-128"/>
              </a:defRPr>
            </a:lvl4pPr>
            <a:lvl5pPr defTabSz="915988">
              <a:defRPr kumimoji="1" sz="2000">
                <a:solidFill>
                  <a:schemeClr val="tx1"/>
                </a:solidFill>
                <a:latin typeface="Arial" pitchFamily="34" charset="0"/>
                <a:ea typeface="ＭＳ Ｐゴシック" pitchFamily="50" charset="-128"/>
              </a:defRPr>
            </a:lvl5pPr>
            <a:lvl6pPr defTabSz="915988" eaLnBrk="0" hangingPunct="0">
              <a:defRPr kumimoji="1" sz="2000">
                <a:solidFill>
                  <a:schemeClr val="tx1"/>
                </a:solidFill>
                <a:latin typeface="Arial" pitchFamily="34" charset="0"/>
                <a:ea typeface="ＭＳ Ｐゴシック" pitchFamily="50" charset="-128"/>
              </a:defRPr>
            </a:lvl6pPr>
            <a:lvl7pPr defTabSz="915988" eaLnBrk="0" hangingPunct="0">
              <a:defRPr kumimoji="1" sz="2000">
                <a:solidFill>
                  <a:schemeClr val="tx1"/>
                </a:solidFill>
                <a:latin typeface="Arial" pitchFamily="34" charset="0"/>
                <a:ea typeface="ＭＳ Ｐゴシック" pitchFamily="50" charset="-128"/>
              </a:defRPr>
            </a:lvl7pPr>
            <a:lvl8pPr defTabSz="915988" eaLnBrk="0" hangingPunct="0">
              <a:defRPr kumimoji="1" sz="2000">
                <a:solidFill>
                  <a:schemeClr val="tx1"/>
                </a:solidFill>
                <a:latin typeface="Arial" pitchFamily="34" charset="0"/>
                <a:ea typeface="ＭＳ Ｐゴシック" pitchFamily="50" charset="-128"/>
              </a:defRPr>
            </a:lvl8pPr>
            <a:lvl9pPr defTabSz="915988" eaLnBrk="0" hangingPunct="0">
              <a:defRPr kumimoji="1" sz="2000">
                <a:solidFill>
                  <a:schemeClr val="tx1"/>
                </a:solidFill>
                <a:latin typeface="Arial" pitchFamily="34" charset="0"/>
                <a:ea typeface="ＭＳ Ｐゴシック" pitchFamily="50" charset="-128"/>
              </a:defRPr>
            </a:lvl9pPr>
          </a:lstStyle>
          <a:p>
            <a:pPr eaLnBrk="1" hangingPunct="1">
              <a:lnSpc>
                <a:spcPct val="120000"/>
              </a:lnSpc>
            </a:pPr>
            <a:r>
              <a:rPr lang="ja-JP" altLang="en-US" sz="2000" b="1" dirty="0" smtClean="0">
                <a:latin typeface="Meiryo UI" pitchFamily="50" charset="-128"/>
                <a:ea typeface="Meiryo UI" pitchFamily="50" charset="-128"/>
                <a:cs typeface="Meiryo UI" pitchFamily="50" charset="-128"/>
              </a:rPr>
              <a:t>１</a:t>
            </a:r>
            <a:r>
              <a:rPr lang="en-US" altLang="ja-JP" sz="2000" b="1" dirty="0" smtClean="0">
                <a:latin typeface="Meiryo UI" pitchFamily="50" charset="-128"/>
                <a:ea typeface="Meiryo UI" pitchFamily="50" charset="-128"/>
                <a:cs typeface="Meiryo UI" pitchFamily="50" charset="-128"/>
              </a:rPr>
              <a:t>.</a:t>
            </a:r>
            <a:r>
              <a:rPr lang="ja-JP" altLang="en-US" sz="2000" b="1" dirty="0" smtClean="0">
                <a:latin typeface="Meiryo UI" pitchFamily="50" charset="-128"/>
                <a:ea typeface="Meiryo UI" pitchFamily="50" charset="-128"/>
                <a:cs typeface="Meiryo UI" pitchFamily="50" charset="-128"/>
              </a:rPr>
              <a:t> 認知症</a:t>
            </a:r>
            <a:endParaRPr lang="ja-JP" altLang="en-US" sz="2000" b="1" dirty="0">
              <a:latin typeface="Meiryo UI" pitchFamily="50" charset="-128"/>
              <a:ea typeface="Meiryo UI" pitchFamily="50" charset="-128"/>
              <a:cs typeface="Meiryo UI" pitchFamily="50" charset="-128"/>
            </a:endParaRPr>
          </a:p>
          <a:p>
            <a:pPr eaLnBrk="1" hangingPunct="1">
              <a:lnSpc>
                <a:spcPct val="120000"/>
              </a:lnSpc>
            </a:pPr>
            <a:r>
              <a:rPr lang="ja-JP" altLang="en-US" sz="2000" b="1" dirty="0">
                <a:solidFill>
                  <a:srgbClr val="5F5F5F"/>
                </a:solidFill>
                <a:latin typeface="Meiryo UI" pitchFamily="50" charset="-128"/>
                <a:ea typeface="Meiryo UI" pitchFamily="50" charset="-128"/>
                <a:cs typeface="Meiryo UI" pitchFamily="50" charset="-128"/>
              </a:rPr>
              <a:t>　　　ａ</a:t>
            </a:r>
            <a:r>
              <a:rPr lang="en-US" altLang="ja-JP" sz="2000" b="1" dirty="0">
                <a:solidFill>
                  <a:srgbClr val="5F5F5F"/>
                </a:solidFill>
                <a:latin typeface="Meiryo UI" pitchFamily="50" charset="-128"/>
                <a:ea typeface="Meiryo UI" pitchFamily="50" charset="-128"/>
                <a:cs typeface="Meiryo UI" pitchFamily="50" charset="-128"/>
              </a:rPr>
              <a:t>. </a:t>
            </a:r>
            <a:r>
              <a:rPr lang="ja-JP" altLang="en-US" sz="2000" b="1" dirty="0">
                <a:solidFill>
                  <a:srgbClr val="5F5F5F"/>
                </a:solidFill>
                <a:latin typeface="Meiryo UI" pitchFamily="50" charset="-128"/>
                <a:ea typeface="Meiryo UI" pitchFamily="50" charset="-128"/>
                <a:cs typeface="Meiryo UI" pitchFamily="50" charset="-128"/>
              </a:rPr>
              <a:t>記憶障害および認知機能に障害があること</a:t>
            </a:r>
          </a:p>
          <a:p>
            <a:pPr eaLnBrk="1" hangingPunct="1">
              <a:lnSpc>
                <a:spcPct val="120000"/>
              </a:lnSpc>
            </a:pPr>
            <a:r>
              <a:rPr lang="ja-JP" altLang="en-US" sz="2000" b="1" dirty="0">
                <a:solidFill>
                  <a:srgbClr val="5F5F5F"/>
                </a:solidFill>
                <a:latin typeface="Meiryo UI" pitchFamily="50" charset="-128"/>
                <a:ea typeface="Meiryo UI" pitchFamily="50" charset="-128"/>
                <a:cs typeface="Meiryo UI" pitchFamily="50" charset="-128"/>
              </a:rPr>
              <a:t>　　　</a:t>
            </a:r>
            <a:r>
              <a:rPr lang="ja-JP" altLang="en-US" sz="2000" b="1" dirty="0" err="1">
                <a:solidFill>
                  <a:srgbClr val="5F5F5F"/>
                </a:solidFill>
                <a:latin typeface="Meiryo UI" pitchFamily="50" charset="-128"/>
                <a:ea typeface="Meiryo UI" pitchFamily="50" charset="-128"/>
                <a:cs typeface="Meiryo UI" pitchFamily="50" charset="-128"/>
              </a:rPr>
              <a:t>ｂ</a:t>
            </a:r>
            <a:r>
              <a:rPr lang="en-US" altLang="ja-JP" sz="2000" b="1" dirty="0">
                <a:solidFill>
                  <a:srgbClr val="5F5F5F"/>
                </a:solidFill>
                <a:latin typeface="Meiryo UI" pitchFamily="50" charset="-128"/>
                <a:ea typeface="Meiryo UI" pitchFamily="50" charset="-128"/>
                <a:cs typeface="Meiryo UI" pitchFamily="50" charset="-128"/>
              </a:rPr>
              <a:t>. </a:t>
            </a:r>
            <a:r>
              <a:rPr lang="ja-JP" altLang="en-US" sz="2000" b="1" dirty="0">
                <a:solidFill>
                  <a:srgbClr val="5F5F5F"/>
                </a:solidFill>
                <a:latin typeface="Meiryo UI" pitchFamily="50" charset="-128"/>
                <a:ea typeface="Meiryo UI" pitchFamily="50" charset="-128"/>
                <a:cs typeface="Meiryo UI" pitchFamily="50" charset="-128"/>
              </a:rPr>
              <a:t>それらは神経心理検査で裏づけされたうえで診察で証明</a:t>
            </a:r>
          </a:p>
          <a:p>
            <a:pPr eaLnBrk="1" hangingPunct="1">
              <a:lnSpc>
                <a:spcPct val="120000"/>
              </a:lnSpc>
            </a:pPr>
            <a:r>
              <a:rPr lang="ja-JP" altLang="en-US" sz="2000" b="1" dirty="0">
                <a:solidFill>
                  <a:srgbClr val="5F5F5F"/>
                </a:solidFill>
                <a:latin typeface="Meiryo UI" pitchFamily="50" charset="-128"/>
                <a:ea typeface="Meiryo UI" pitchFamily="50" charset="-128"/>
                <a:cs typeface="Meiryo UI" pitchFamily="50" charset="-128"/>
              </a:rPr>
              <a:t>　　　</a:t>
            </a:r>
            <a:r>
              <a:rPr lang="ja-JP" altLang="en-US" sz="2000" b="1" dirty="0" err="1">
                <a:solidFill>
                  <a:srgbClr val="5F5F5F"/>
                </a:solidFill>
                <a:latin typeface="Meiryo UI" pitchFamily="50" charset="-128"/>
                <a:ea typeface="Meiryo UI" pitchFamily="50" charset="-128"/>
                <a:cs typeface="Meiryo UI" pitchFamily="50" charset="-128"/>
              </a:rPr>
              <a:t>ｃ</a:t>
            </a:r>
            <a:r>
              <a:rPr lang="en-US" altLang="ja-JP" sz="2000" b="1" dirty="0">
                <a:solidFill>
                  <a:srgbClr val="5F5F5F"/>
                </a:solidFill>
                <a:latin typeface="Meiryo UI" pitchFamily="50" charset="-128"/>
                <a:ea typeface="Meiryo UI" pitchFamily="50" charset="-128"/>
                <a:cs typeface="Meiryo UI" pitchFamily="50" charset="-128"/>
              </a:rPr>
              <a:t>. </a:t>
            </a:r>
            <a:r>
              <a:rPr lang="ja-JP" altLang="en-US" sz="2000" b="1" dirty="0">
                <a:solidFill>
                  <a:srgbClr val="5F5F5F"/>
                </a:solidFill>
                <a:latin typeface="Meiryo UI" pitchFamily="50" charset="-128"/>
                <a:ea typeface="Meiryo UI" pitchFamily="50" charset="-128"/>
                <a:cs typeface="Meiryo UI" pitchFamily="50" charset="-128"/>
              </a:rPr>
              <a:t>これらが脳卒中による身体的ハンディキャップによらない</a:t>
            </a:r>
          </a:p>
          <a:p>
            <a:pPr eaLnBrk="1" hangingPunct="1">
              <a:lnSpc>
                <a:spcPct val="120000"/>
              </a:lnSpc>
              <a:spcBef>
                <a:spcPct val="50000"/>
              </a:spcBef>
            </a:pPr>
            <a:r>
              <a:rPr lang="ja-JP" altLang="en-US" sz="2000" b="1" dirty="0" smtClean="0">
                <a:latin typeface="Meiryo UI" pitchFamily="50" charset="-128"/>
                <a:ea typeface="Meiryo UI" pitchFamily="50" charset="-128"/>
                <a:cs typeface="Meiryo UI" pitchFamily="50" charset="-128"/>
              </a:rPr>
              <a:t>２</a:t>
            </a:r>
            <a:r>
              <a:rPr lang="en-US" altLang="ja-JP" sz="2000" b="1" dirty="0" smtClean="0">
                <a:latin typeface="Meiryo UI" pitchFamily="50" charset="-128"/>
                <a:ea typeface="Meiryo UI" pitchFamily="50" charset="-128"/>
                <a:cs typeface="Meiryo UI" pitchFamily="50" charset="-128"/>
              </a:rPr>
              <a:t>.</a:t>
            </a:r>
            <a:r>
              <a:rPr lang="ja-JP" altLang="en-US" sz="2000" b="1" dirty="0" smtClean="0">
                <a:latin typeface="Meiryo UI" pitchFamily="50" charset="-128"/>
                <a:ea typeface="Meiryo UI" pitchFamily="50" charset="-128"/>
                <a:cs typeface="Meiryo UI" pitchFamily="50" charset="-128"/>
              </a:rPr>
              <a:t> 脳</a:t>
            </a:r>
            <a:r>
              <a:rPr lang="ja-JP" altLang="en-US" sz="2000" b="1" dirty="0">
                <a:latin typeface="Meiryo UI" pitchFamily="50" charset="-128"/>
                <a:ea typeface="Meiryo UI" pitchFamily="50" charset="-128"/>
                <a:cs typeface="Meiryo UI" pitchFamily="50" charset="-128"/>
              </a:rPr>
              <a:t>血管障害</a:t>
            </a:r>
          </a:p>
          <a:p>
            <a:pPr eaLnBrk="1" hangingPunct="1">
              <a:lnSpc>
                <a:spcPct val="120000"/>
              </a:lnSpc>
            </a:pPr>
            <a:r>
              <a:rPr lang="ja-JP" altLang="en-US" sz="2000" b="1" dirty="0">
                <a:solidFill>
                  <a:srgbClr val="5F5F5F"/>
                </a:solidFill>
                <a:latin typeface="Meiryo UI" pitchFamily="50" charset="-128"/>
                <a:ea typeface="Meiryo UI" pitchFamily="50" charset="-128"/>
                <a:cs typeface="Meiryo UI" pitchFamily="50" charset="-128"/>
              </a:rPr>
              <a:t>　　　ａ</a:t>
            </a:r>
            <a:r>
              <a:rPr lang="en-US" altLang="ja-JP" sz="2000" b="1" dirty="0">
                <a:solidFill>
                  <a:srgbClr val="5F5F5F"/>
                </a:solidFill>
                <a:latin typeface="Meiryo UI" pitchFamily="50" charset="-128"/>
                <a:ea typeface="Meiryo UI" pitchFamily="50" charset="-128"/>
                <a:cs typeface="Meiryo UI" pitchFamily="50" charset="-128"/>
              </a:rPr>
              <a:t>. </a:t>
            </a:r>
            <a:r>
              <a:rPr lang="ja-JP" altLang="en-US" sz="2000" b="1" dirty="0">
                <a:solidFill>
                  <a:srgbClr val="5F5F5F"/>
                </a:solidFill>
                <a:latin typeface="Meiryo UI" pitchFamily="50" charset="-128"/>
                <a:ea typeface="Meiryo UI" pitchFamily="50" charset="-128"/>
                <a:cs typeface="Meiryo UI" pitchFamily="50" charset="-128"/>
              </a:rPr>
              <a:t>脳血管障害による局在徴候が神経学的検査で認められる</a:t>
            </a:r>
          </a:p>
          <a:p>
            <a:pPr eaLnBrk="1" hangingPunct="1">
              <a:lnSpc>
                <a:spcPct val="120000"/>
              </a:lnSpc>
            </a:pPr>
            <a:r>
              <a:rPr lang="ja-JP" altLang="en-US" sz="2000" b="1" dirty="0">
                <a:solidFill>
                  <a:srgbClr val="5F5F5F"/>
                </a:solidFill>
                <a:latin typeface="Meiryo UI" pitchFamily="50" charset="-128"/>
                <a:ea typeface="Meiryo UI" pitchFamily="50" charset="-128"/>
                <a:cs typeface="Meiryo UI" pitchFamily="50" charset="-128"/>
              </a:rPr>
              <a:t>　　　</a:t>
            </a:r>
            <a:r>
              <a:rPr lang="ja-JP" altLang="en-US" sz="2000" b="1" dirty="0" err="1">
                <a:solidFill>
                  <a:srgbClr val="5F5F5F"/>
                </a:solidFill>
                <a:latin typeface="Meiryo UI" pitchFamily="50" charset="-128"/>
                <a:ea typeface="Meiryo UI" pitchFamily="50" charset="-128"/>
                <a:cs typeface="Meiryo UI" pitchFamily="50" charset="-128"/>
              </a:rPr>
              <a:t>ｂ</a:t>
            </a:r>
            <a:r>
              <a:rPr lang="en-US" altLang="ja-JP" sz="2000" b="1" dirty="0">
                <a:solidFill>
                  <a:srgbClr val="5F5F5F"/>
                </a:solidFill>
                <a:latin typeface="Meiryo UI" pitchFamily="50" charset="-128"/>
                <a:ea typeface="Meiryo UI" pitchFamily="50" charset="-128"/>
                <a:cs typeface="Meiryo UI" pitchFamily="50" charset="-128"/>
              </a:rPr>
              <a:t>. </a:t>
            </a:r>
            <a:r>
              <a:rPr lang="ja-JP" altLang="en-US" sz="2000" b="1" dirty="0">
                <a:solidFill>
                  <a:srgbClr val="5F5F5F"/>
                </a:solidFill>
                <a:latin typeface="Meiryo UI" pitchFamily="50" charset="-128"/>
                <a:ea typeface="Meiryo UI" pitchFamily="50" charset="-128"/>
                <a:cs typeface="Meiryo UI" pitchFamily="50" charset="-128"/>
              </a:rPr>
              <a:t>脳画像検査で対応した脳血管性病変がみられること</a:t>
            </a:r>
          </a:p>
          <a:p>
            <a:pPr eaLnBrk="1" hangingPunct="1">
              <a:lnSpc>
                <a:spcPct val="120000"/>
              </a:lnSpc>
              <a:spcBef>
                <a:spcPct val="50000"/>
              </a:spcBef>
            </a:pPr>
            <a:r>
              <a:rPr lang="ja-JP" altLang="en-US" sz="2000" b="1" dirty="0" smtClean="0">
                <a:latin typeface="Meiryo UI" pitchFamily="50" charset="-128"/>
                <a:ea typeface="Meiryo UI" pitchFamily="50" charset="-128"/>
                <a:cs typeface="Meiryo UI" pitchFamily="50" charset="-128"/>
              </a:rPr>
              <a:t>３</a:t>
            </a:r>
            <a:r>
              <a:rPr lang="en-US" altLang="ja-JP" sz="2000" b="1" dirty="0" smtClean="0">
                <a:latin typeface="Meiryo UI" pitchFamily="50" charset="-128"/>
                <a:ea typeface="Meiryo UI" pitchFamily="50" charset="-128"/>
                <a:cs typeface="Meiryo UI" pitchFamily="50" charset="-128"/>
              </a:rPr>
              <a:t>.</a:t>
            </a:r>
            <a:r>
              <a:rPr lang="ja-JP" altLang="en-US" sz="2000" b="1" dirty="0" smtClean="0">
                <a:latin typeface="Meiryo UI" pitchFamily="50" charset="-128"/>
                <a:ea typeface="Meiryo UI" pitchFamily="50" charset="-128"/>
                <a:cs typeface="Meiryo UI" pitchFamily="50" charset="-128"/>
              </a:rPr>
              <a:t> 認知症</a:t>
            </a:r>
            <a:r>
              <a:rPr lang="ja-JP" altLang="en-US" sz="2000" b="1" dirty="0">
                <a:latin typeface="Meiryo UI" pitchFamily="50" charset="-128"/>
                <a:ea typeface="Meiryo UI" pitchFamily="50" charset="-128"/>
                <a:cs typeface="Meiryo UI" pitchFamily="50" charset="-128"/>
              </a:rPr>
              <a:t>と脳血管障害との関連</a:t>
            </a:r>
          </a:p>
          <a:p>
            <a:pPr eaLnBrk="1" hangingPunct="1">
              <a:lnSpc>
                <a:spcPct val="120000"/>
              </a:lnSpc>
            </a:pPr>
            <a:r>
              <a:rPr lang="ja-JP" altLang="en-US" sz="2000" b="1" dirty="0">
                <a:solidFill>
                  <a:srgbClr val="5F5F5F"/>
                </a:solidFill>
                <a:latin typeface="Meiryo UI" pitchFamily="50" charset="-128"/>
                <a:ea typeface="Meiryo UI" pitchFamily="50" charset="-128"/>
                <a:cs typeface="Meiryo UI" pitchFamily="50" charset="-128"/>
              </a:rPr>
              <a:t>　　　　（ａ</a:t>
            </a:r>
            <a:r>
              <a:rPr lang="en-US" altLang="ja-JP" sz="2000" b="1" dirty="0">
                <a:solidFill>
                  <a:srgbClr val="5F5F5F"/>
                </a:solidFill>
                <a:latin typeface="Meiryo UI" pitchFamily="50" charset="-128"/>
                <a:ea typeface="Meiryo UI" pitchFamily="50" charset="-128"/>
                <a:cs typeface="Meiryo UI" pitchFamily="50" charset="-128"/>
              </a:rPr>
              <a:t>.</a:t>
            </a:r>
            <a:r>
              <a:rPr lang="ja-JP" altLang="en-US" sz="2000" b="1" dirty="0" err="1">
                <a:solidFill>
                  <a:srgbClr val="5F5F5F"/>
                </a:solidFill>
                <a:latin typeface="Meiryo UI" pitchFamily="50" charset="-128"/>
                <a:ea typeface="Meiryo UI" pitchFamily="50" charset="-128"/>
                <a:cs typeface="Meiryo UI" pitchFamily="50" charset="-128"/>
              </a:rPr>
              <a:t>ｂ</a:t>
            </a:r>
            <a:r>
              <a:rPr lang="en-US" altLang="ja-JP" sz="2000" b="1" dirty="0">
                <a:solidFill>
                  <a:srgbClr val="5F5F5F"/>
                </a:solidFill>
                <a:latin typeface="Meiryo UI" pitchFamily="50" charset="-128"/>
                <a:ea typeface="Meiryo UI" pitchFamily="50" charset="-128"/>
                <a:cs typeface="Meiryo UI" pitchFamily="50" charset="-128"/>
              </a:rPr>
              <a:t>.</a:t>
            </a:r>
            <a:r>
              <a:rPr lang="ja-JP" altLang="en-US" sz="2000" b="1" dirty="0">
                <a:solidFill>
                  <a:srgbClr val="5F5F5F"/>
                </a:solidFill>
                <a:latin typeface="Meiryo UI" pitchFamily="50" charset="-128"/>
                <a:ea typeface="Meiryo UI" pitchFamily="50" charset="-128"/>
                <a:cs typeface="Meiryo UI" pitchFamily="50" charset="-128"/>
              </a:rPr>
              <a:t>が単独でみられるか両者が見られる場合）</a:t>
            </a:r>
          </a:p>
          <a:p>
            <a:pPr eaLnBrk="1" hangingPunct="1">
              <a:lnSpc>
                <a:spcPct val="120000"/>
              </a:lnSpc>
            </a:pPr>
            <a:r>
              <a:rPr lang="ja-JP" altLang="en-US" sz="2000" b="1" dirty="0">
                <a:solidFill>
                  <a:srgbClr val="5F5F5F"/>
                </a:solidFill>
                <a:latin typeface="Meiryo UI" pitchFamily="50" charset="-128"/>
                <a:ea typeface="Meiryo UI" pitchFamily="50" charset="-128"/>
                <a:cs typeface="Meiryo UI" pitchFamily="50" charset="-128"/>
              </a:rPr>
              <a:t>　　　ａ</a:t>
            </a:r>
            <a:r>
              <a:rPr lang="en-US" altLang="ja-JP" sz="2000" b="1" dirty="0">
                <a:solidFill>
                  <a:srgbClr val="5F5F5F"/>
                </a:solidFill>
                <a:latin typeface="Meiryo UI" pitchFamily="50" charset="-128"/>
                <a:ea typeface="Meiryo UI" pitchFamily="50" charset="-128"/>
                <a:cs typeface="Meiryo UI" pitchFamily="50" charset="-128"/>
              </a:rPr>
              <a:t>. </a:t>
            </a:r>
            <a:r>
              <a:rPr lang="ja-JP" altLang="en-US" sz="2000" b="1" dirty="0">
                <a:solidFill>
                  <a:srgbClr val="5F5F5F"/>
                </a:solidFill>
                <a:latin typeface="Meiryo UI" pitchFamily="50" charset="-128"/>
                <a:ea typeface="Meiryo UI" pitchFamily="50" charset="-128"/>
                <a:cs typeface="Meiryo UI" pitchFamily="50" charset="-128"/>
              </a:rPr>
              <a:t>脳卒中発症後３ヶ月以内の認知症発症</a:t>
            </a:r>
          </a:p>
          <a:p>
            <a:pPr eaLnBrk="1" hangingPunct="1">
              <a:lnSpc>
                <a:spcPct val="120000"/>
              </a:lnSpc>
            </a:pPr>
            <a:r>
              <a:rPr lang="ja-JP" altLang="en-US" sz="2000" b="1" dirty="0">
                <a:solidFill>
                  <a:srgbClr val="5F5F5F"/>
                </a:solidFill>
                <a:latin typeface="Meiryo UI" pitchFamily="50" charset="-128"/>
                <a:ea typeface="Meiryo UI" pitchFamily="50" charset="-128"/>
                <a:cs typeface="Meiryo UI" pitchFamily="50" charset="-128"/>
              </a:rPr>
              <a:t>　　　</a:t>
            </a:r>
            <a:r>
              <a:rPr lang="ja-JP" altLang="en-US" sz="2000" b="1" dirty="0" err="1">
                <a:solidFill>
                  <a:srgbClr val="5F5F5F"/>
                </a:solidFill>
                <a:latin typeface="Meiryo UI" pitchFamily="50" charset="-128"/>
                <a:ea typeface="Meiryo UI" pitchFamily="50" charset="-128"/>
                <a:cs typeface="Meiryo UI" pitchFamily="50" charset="-128"/>
              </a:rPr>
              <a:t>ｂ</a:t>
            </a:r>
            <a:r>
              <a:rPr lang="en-US" altLang="ja-JP" sz="2000" b="1" dirty="0">
                <a:solidFill>
                  <a:srgbClr val="5F5F5F"/>
                </a:solidFill>
                <a:latin typeface="Meiryo UI" pitchFamily="50" charset="-128"/>
                <a:ea typeface="Meiryo UI" pitchFamily="50" charset="-128"/>
                <a:cs typeface="Meiryo UI" pitchFamily="50" charset="-128"/>
              </a:rPr>
              <a:t>. </a:t>
            </a:r>
            <a:r>
              <a:rPr lang="ja-JP" altLang="en-US" sz="2000" b="1" dirty="0">
                <a:solidFill>
                  <a:srgbClr val="5F5F5F"/>
                </a:solidFill>
                <a:latin typeface="Meiryo UI" pitchFamily="50" charset="-128"/>
                <a:ea typeface="Meiryo UI" pitchFamily="50" charset="-128"/>
                <a:cs typeface="Meiryo UI" pitchFamily="50" charset="-128"/>
              </a:rPr>
              <a:t>認知機能の急速な低下、あるいは認知機能障害の動揺性</a:t>
            </a:r>
          </a:p>
          <a:p>
            <a:pPr eaLnBrk="1" hangingPunct="1">
              <a:lnSpc>
                <a:spcPct val="120000"/>
              </a:lnSpc>
            </a:pPr>
            <a:r>
              <a:rPr lang="ja-JP" altLang="en-US" sz="2000" b="1" dirty="0">
                <a:solidFill>
                  <a:srgbClr val="5F5F5F"/>
                </a:solidFill>
                <a:latin typeface="Meiryo UI" pitchFamily="50" charset="-128"/>
                <a:ea typeface="Meiryo UI" pitchFamily="50" charset="-128"/>
                <a:cs typeface="Meiryo UI" pitchFamily="50" charset="-128"/>
              </a:rPr>
              <a:t>　　　</a:t>
            </a:r>
            <a:r>
              <a:rPr lang="ja-JP" altLang="en-US" sz="1400" b="1" dirty="0">
                <a:solidFill>
                  <a:srgbClr val="5F5F5F"/>
                </a:solidFill>
                <a:latin typeface="Meiryo UI" pitchFamily="50" charset="-128"/>
                <a:ea typeface="Meiryo UI" pitchFamily="50" charset="-128"/>
                <a:cs typeface="Meiryo UI" pitchFamily="50" charset="-128"/>
              </a:rPr>
              <a:t>　  </a:t>
            </a:r>
            <a:r>
              <a:rPr lang="ja-JP" altLang="en-US" sz="2000" b="1" dirty="0">
                <a:solidFill>
                  <a:srgbClr val="5F5F5F"/>
                </a:solidFill>
                <a:latin typeface="Meiryo UI" pitchFamily="50" charset="-128"/>
                <a:ea typeface="Meiryo UI" pitchFamily="50" charset="-128"/>
                <a:cs typeface="Meiryo UI" pitchFamily="50" charset="-128"/>
              </a:rPr>
              <a:t>あるいは階段状の進行</a:t>
            </a:r>
          </a:p>
        </p:txBody>
      </p:sp>
      <p:sp>
        <p:nvSpPr>
          <p:cNvPr id="64517" name="Text Box 5"/>
          <p:cNvSpPr txBox="1">
            <a:spLocks noChangeArrowheads="1"/>
          </p:cNvSpPr>
          <p:nvPr/>
        </p:nvSpPr>
        <p:spPr bwMode="auto">
          <a:xfrm>
            <a:off x="0" y="0"/>
            <a:ext cx="23098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13</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64518" name="Rectangle 3"/>
          <p:cNvSpPr>
            <a:spLocks noChangeArrowheads="1"/>
          </p:cNvSpPr>
          <p:nvPr/>
        </p:nvSpPr>
        <p:spPr bwMode="auto">
          <a:xfrm>
            <a:off x="309563" y="10874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87652460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6"/>
          <p:cNvSpPr>
            <a:spLocks noChangeArrowheads="1"/>
          </p:cNvSpPr>
          <p:nvPr/>
        </p:nvSpPr>
        <p:spPr bwMode="auto">
          <a:xfrm>
            <a:off x="565150" y="371752"/>
            <a:ext cx="78390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eaLnBrk="1" hangingPunct="1"/>
            <a:r>
              <a:rPr lang="ja-JP" altLang="en-US" sz="3000" b="1" dirty="0">
                <a:latin typeface="Meiryo UI" pitchFamily="50" charset="-128"/>
                <a:ea typeface="Meiryo UI" pitchFamily="50" charset="-128"/>
                <a:cs typeface="Meiryo UI" pitchFamily="50" charset="-128"/>
              </a:rPr>
              <a:t>血管性認知症の考え方の変化</a:t>
            </a:r>
          </a:p>
        </p:txBody>
      </p:sp>
      <p:sp>
        <p:nvSpPr>
          <p:cNvPr id="65539" name="Oval 2"/>
          <p:cNvSpPr>
            <a:spLocks noChangeArrowheads="1"/>
          </p:cNvSpPr>
          <p:nvPr/>
        </p:nvSpPr>
        <p:spPr bwMode="auto">
          <a:xfrm>
            <a:off x="4800600" y="1464918"/>
            <a:ext cx="1462396" cy="852675"/>
          </a:xfrm>
          <a:prstGeom prst="ellipse">
            <a:avLst/>
          </a:prstGeom>
          <a:solidFill>
            <a:srgbClr val="FF7C80"/>
          </a:solidFill>
          <a:ln w="9525">
            <a:solidFill>
              <a:schemeClr val="tx1"/>
            </a:solidFill>
            <a:round/>
            <a:headEnd/>
            <a:tailEnd/>
          </a:ln>
        </p:spPr>
        <p:txBody>
          <a:bodyPr wrap="none" anchor="ctr"/>
          <a:lstStyle/>
          <a:p>
            <a:pPr algn="ctr" eaLnBrk="1" hangingPunct="1"/>
            <a:r>
              <a:rPr lang="ja-JP" altLang="en-US" sz="1400" b="1" dirty="0">
                <a:latin typeface="Meiryo UI" pitchFamily="50" charset="-128"/>
                <a:ea typeface="Meiryo UI" pitchFamily="50" charset="-128"/>
                <a:cs typeface="Meiryo UI" pitchFamily="50" charset="-128"/>
              </a:rPr>
              <a:t>アルツハイマー型</a:t>
            </a:r>
          </a:p>
          <a:p>
            <a:pPr algn="ctr" eaLnBrk="1" hangingPunct="1"/>
            <a:r>
              <a:rPr lang="ja-JP" altLang="en-US" sz="1400" b="1" dirty="0">
                <a:latin typeface="Meiryo UI" pitchFamily="50" charset="-128"/>
                <a:ea typeface="Meiryo UI" pitchFamily="50" charset="-128"/>
                <a:cs typeface="Meiryo UI" pitchFamily="50" charset="-128"/>
              </a:rPr>
              <a:t>認知症</a:t>
            </a:r>
          </a:p>
        </p:txBody>
      </p:sp>
      <p:sp>
        <p:nvSpPr>
          <p:cNvPr id="65540" name="Oval 4"/>
          <p:cNvSpPr>
            <a:spLocks noChangeArrowheads="1"/>
          </p:cNvSpPr>
          <p:nvPr/>
        </p:nvSpPr>
        <p:spPr bwMode="auto">
          <a:xfrm>
            <a:off x="6889292" y="1708796"/>
            <a:ext cx="1987550" cy="171000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ja-JP" altLang="ja-JP" sz="2800"/>
          </a:p>
        </p:txBody>
      </p:sp>
      <p:sp>
        <p:nvSpPr>
          <p:cNvPr id="65541" name="AutoShape 5"/>
          <p:cNvSpPr>
            <a:spLocks noChangeArrowheads="1"/>
          </p:cNvSpPr>
          <p:nvPr/>
        </p:nvSpPr>
        <p:spPr bwMode="auto">
          <a:xfrm rot="1070885">
            <a:off x="6316194" y="1954058"/>
            <a:ext cx="536575" cy="453324"/>
          </a:xfrm>
          <a:prstGeom prst="leftRightArrow">
            <a:avLst>
              <a:gd name="adj1" fmla="val 50000"/>
              <a:gd name="adj2" fmla="val 33355"/>
            </a:avLst>
          </a:prstGeom>
          <a:solidFill>
            <a:schemeClr val="bg2"/>
          </a:solidFill>
          <a:ln>
            <a:noFill/>
          </a:ln>
          <a:extLst/>
        </p:spPr>
        <p:txBody>
          <a:bodyPr wrap="none" anchor="ctr"/>
          <a:lstStyle/>
          <a:p>
            <a:pPr eaLnBrk="1" hangingPunct="1"/>
            <a:endParaRPr lang="ja-JP" altLang="en-US" sz="1700"/>
          </a:p>
        </p:txBody>
      </p:sp>
      <p:sp>
        <p:nvSpPr>
          <p:cNvPr id="65542" name="Oval 6"/>
          <p:cNvSpPr>
            <a:spLocks noChangeArrowheads="1"/>
          </p:cNvSpPr>
          <p:nvPr/>
        </p:nvSpPr>
        <p:spPr bwMode="auto">
          <a:xfrm>
            <a:off x="7116270" y="2019611"/>
            <a:ext cx="1428750" cy="918180"/>
          </a:xfrm>
          <a:prstGeom prst="ellipse">
            <a:avLst/>
          </a:prstGeom>
          <a:solidFill>
            <a:srgbClr val="5199E9"/>
          </a:solidFill>
          <a:ln w="9525">
            <a:solidFill>
              <a:schemeClr val="tx1"/>
            </a:solidFill>
            <a:round/>
            <a:headEnd/>
            <a:tailEnd/>
          </a:ln>
        </p:spPr>
        <p:txBody>
          <a:bodyPr wrap="none" anchor="ctr"/>
          <a:lstStyle/>
          <a:p>
            <a:pPr algn="ctr" eaLnBrk="1" hangingPunct="1"/>
            <a:r>
              <a:rPr lang="ja-JP" altLang="en-US" sz="1800" b="1" dirty="0" smtClean="0">
                <a:solidFill>
                  <a:schemeClr val="bg1"/>
                </a:solidFill>
                <a:latin typeface="Meiryo UI" pitchFamily="50" charset="-128"/>
                <a:ea typeface="Meiryo UI" pitchFamily="50" charset="-128"/>
                <a:cs typeface="Meiryo UI" pitchFamily="50" charset="-128"/>
              </a:rPr>
              <a:t>血管性</a:t>
            </a:r>
            <a:endParaRPr lang="en-US" altLang="ja-JP" sz="1800" b="1" dirty="0" smtClean="0">
              <a:solidFill>
                <a:schemeClr val="bg1"/>
              </a:solidFill>
              <a:latin typeface="Meiryo UI" pitchFamily="50" charset="-128"/>
              <a:ea typeface="Meiryo UI" pitchFamily="50" charset="-128"/>
              <a:cs typeface="Meiryo UI" pitchFamily="50" charset="-128"/>
            </a:endParaRPr>
          </a:p>
          <a:p>
            <a:pPr algn="ctr" eaLnBrk="1" hangingPunct="1"/>
            <a:r>
              <a:rPr lang="ja-JP" altLang="en-US" sz="1800" b="1" dirty="0" smtClean="0">
                <a:solidFill>
                  <a:schemeClr val="bg1"/>
                </a:solidFill>
                <a:latin typeface="Meiryo UI" pitchFamily="50" charset="-128"/>
                <a:ea typeface="Meiryo UI" pitchFamily="50" charset="-128"/>
                <a:cs typeface="Meiryo UI" pitchFamily="50" charset="-128"/>
              </a:rPr>
              <a:t>認知症</a:t>
            </a:r>
            <a:endParaRPr lang="ja-JP" altLang="en-US" sz="1800" b="1" dirty="0">
              <a:solidFill>
                <a:schemeClr val="bg1"/>
              </a:solidFill>
              <a:latin typeface="Meiryo UI" pitchFamily="50" charset="-128"/>
              <a:ea typeface="Meiryo UI" pitchFamily="50" charset="-128"/>
              <a:cs typeface="Meiryo UI" pitchFamily="50" charset="-128"/>
            </a:endParaRPr>
          </a:p>
        </p:txBody>
      </p:sp>
      <p:sp>
        <p:nvSpPr>
          <p:cNvPr id="65543" name="Text Box 7"/>
          <p:cNvSpPr txBox="1">
            <a:spLocks noChangeArrowheads="1"/>
          </p:cNvSpPr>
          <p:nvPr/>
        </p:nvSpPr>
        <p:spPr bwMode="auto">
          <a:xfrm>
            <a:off x="7362541" y="2972579"/>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600" b="1" dirty="0">
                <a:latin typeface="Meiryo UI" pitchFamily="50" charset="-128"/>
                <a:ea typeface="Meiryo UI" pitchFamily="50" charset="-128"/>
                <a:cs typeface="Meiryo UI" pitchFamily="50" charset="-128"/>
              </a:rPr>
              <a:t>脳血管障害</a:t>
            </a:r>
          </a:p>
        </p:txBody>
      </p:sp>
      <p:sp>
        <p:nvSpPr>
          <p:cNvPr id="65544" name="Oval 5"/>
          <p:cNvSpPr>
            <a:spLocks noChangeArrowheads="1"/>
          </p:cNvSpPr>
          <p:nvPr/>
        </p:nvSpPr>
        <p:spPr bwMode="auto">
          <a:xfrm>
            <a:off x="2565400" y="4286250"/>
            <a:ext cx="3790950" cy="1960563"/>
          </a:xfrm>
          <a:prstGeom prst="ellipse">
            <a:avLst/>
          </a:prstGeom>
          <a:pattFill prst="wdUpDiag">
            <a:fgClr>
              <a:srgbClr val="FF7C80"/>
            </a:fgClr>
            <a:bgClr>
              <a:schemeClr val="bg1"/>
            </a:bgClr>
          </a:pattFill>
          <a:ln w="9525">
            <a:solidFill>
              <a:schemeClr val="tx1"/>
            </a:solidFill>
            <a:round/>
            <a:headEnd/>
            <a:tailEnd/>
          </a:ln>
        </p:spPr>
        <p:txBody>
          <a:bodyPr wrap="none" anchor="ctr"/>
          <a:lstStyle/>
          <a:p>
            <a:pPr algn="ctr" eaLnBrk="1" hangingPunct="1"/>
            <a:endParaRPr lang="ja-JP" altLang="ja-JP" sz="2800" b="1">
              <a:latin typeface="メイリオ" pitchFamily="50" charset="-128"/>
              <a:ea typeface="メイリオ" pitchFamily="50" charset="-128"/>
              <a:cs typeface="メイリオ" pitchFamily="50" charset="-128"/>
            </a:endParaRPr>
          </a:p>
        </p:txBody>
      </p:sp>
      <p:sp>
        <p:nvSpPr>
          <p:cNvPr id="65545" name="Oval 6"/>
          <p:cNvSpPr>
            <a:spLocks noChangeArrowheads="1"/>
          </p:cNvSpPr>
          <p:nvPr/>
        </p:nvSpPr>
        <p:spPr bwMode="auto">
          <a:xfrm>
            <a:off x="3595619" y="3846444"/>
            <a:ext cx="4227513" cy="2629314"/>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ja-JP" altLang="ja-JP" sz="2800" b="1">
              <a:latin typeface="メイリオ" pitchFamily="50" charset="-128"/>
              <a:ea typeface="メイリオ" pitchFamily="50" charset="-128"/>
              <a:cs typeface="メイリオ" pitchFamily="50" charset="-128"/>
            </a:endParaRPr>
          </a:p>
        </p:txBody>
      </p:sp>
      <p:sp>
        <p:nvSpPr>
          <p:cNvPr id="65546" name="Oval 7"/>
          <p:cNvSpPr>
            <a:spLocks noChangeArrowheads="1"/>
          </p:cNvSpPr>
          <p:nvPr/>
        </p:nvSpPr>
        <p:spPr bwMode="auto">
          <a:xfrm>
            <a:off x="4656137" y="4424363"/>
            <a:ext cx="2458210" cy="138547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1" hangingPunct="1"/>
            <a:endParaRPr lang="ja-JP" altLang="ja-JP" sz="2000" b="1">
              <a:latin typeface="メイリオ" pitchFamily="50" charset="-128"/>
              <a:ea typeface="メイリオ" pitchFamily="50" charset="-128"/>
              <a:cs typeface="メイリオ" pitchFamily="50" charset="-128"/>
            </a:endParaRPr>
          </a:p>
        </p:txBody>
      </p:sp>
      <p:sp>
        <p:nvSpPr>
          <p:cNvPr id="65547" name="Text Box 8"/>
          <p:cNvSpPr txBox="1">
            <a:spLocks noChangeArrowheads="1"/>
          </p:cNvSpPr>
          <p:nvPr/>
        </p:nvSpPr>
        <p:spPr bwMode="auto">
          <a:xfrm>
            <a:off x="6453188" y="5805488"/>
            <a:ext cx="1327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800" b="1" dirty="0">
                <a:latin typeface="Meiryo UI" pitchFamily="50" charset="-128"/>
                <a:ea typeface="Meiryo UI" pitchFamily="50" charset="-128"/>
                <a:cs typeface="Meiryo UI" pitchFamily="50" charset="-128"/>
              </a:rPr>
              <a:t>脳血管障害</a:t>
            </a:r>
          </a:p>
          <a:p>
            <a:pPr algn="ctr" eaLnBrk="1" hangingPunct="1"/>
            <a:r>
              <a:rPr lang="en-US" altLang="ja-JP" sz="1800" b="1" dirty="0">
                <a:latin typeface="Meiryo UI" pitchFamily="50" charset="-128"/>
                <a:ea typeface="Meiryo UI" pitchFamily="50" charset="-128"/>
                <a:cs typeface="Meiryo UI" pitchFamily="50" charset="-128"/>
              </a:rPr>
              <a:t>(CVD)</a:t>
            </a:r>
          </a:p>
        </p:txBody>
      </p:sp>
      <p:sp>
        <p:nvSpPr>
          <p:cNvPr id="65548" name="Text Box 9"/>
          <p:cNvSpPr txBox="1">
            <a:spLocks noChangeArrowheads="1"/>
          </p:cNvSpPr>
          <p:nvPr/>
        </p:nvSpPr>
        <p:spPr bwMode="auto">
          <a:xfrm>
            <a:off x="4040981" y="5645944"/>
            <a:ext cx="123031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1800" b="1" dirty="0">
                <a:latin typeface="Meiryo UI" pitchFamily="50" charset="-128"/>
                <a:ea typeface="Meiryo UI" pitchFamily="50" charset="-128"/>
                <a:cs typeface="Meiryo UI" pitchFamily="50" charset="-128"/>
              </a:rPr>
              <a:t>AD+CVD</a:t>
            </a:r>
          </a:p>
        </p:txBody>
      </p:sp>
      <p:sp>
        <p:nvSpPr>
          <p:cNvPr id="65549" name="Freeform 10"/>
          <p:cNvSpPr>
            <a:spLocks/>
          </p:cNvSpPr>
          <p:nvPr/>
        </p:nvSpPr>
        <p:spPr bwMode="auto">
          <a:xfrm>
            <a:off x="4646613" y="4448175"/>
            <a:ext cx="1714500" cy="1389063"/>
          </a:xfrm>
          <a:custGeom>
            <a:avLst/>
            <a:gdLst>
              <a:gd name="T0" fmla="*/ 2147483647 w 1600"/>
              <a:gd name="T1" fmla="*/ 2147483647 h 1211"/>
              <a:gd name="T2" fmla="*/ 2147483647 w 1600"/>
              <a:gd name="T3" fmla="*/ 2147483647 h 1211"/>
              <a:gd name="T4" fmla="*/ 2147483647 w 1600"/>
              <a:gd name="T5" fmla="*/ 2147483647 h 1211"/>
              <a:gd name="T6" fmla="*/ 2147483647 w 1600"/>
              <a:gd name="T7" fmla="*/ 2147483647 h 1211"/>
              <a:gd name="T8" fmla="*/ 2147483647 w 1600"/>
              <a:gd name="T9" fmla="*/ 2147483647 h 1211"/>
              <a:gd name="T10" fmla="*/ 2147483647 w 1600"/>
              <a:gd name="T11" fmla="*/ 2147483647 h 1211"/>
              <a:gd name="T12" fmla="*/ 2147483647 w 1600"/>
              <a:gd name="T13" fmla="*/ 2147483647 h 1211"/>
              <a:gd name="T14" fmla="*/ 2147483647 w 1600"/>
              <a:gd name="T15" fmla="*/ 2147483647 h 1211"/>
              <a:gd name="T16" fmla="*/ 2147483647 w 1600"/>
              <a:gd name="T17" fmla="*/ 2147483647 h 1211"/>
              <a:gd name="T18" fmla="*/ 2147483647 w 1600"/>
              <a:gd name="T19" fmla="*/ 2147483647 h 1211"/>
              <a:gd name="T20" fmla="*/ 2147483647 w 1600"/>
              <a:gd name="T21" fmla="*/ 2147483647 h 1211"/>
              <a:gd name="T22" fmla="*/ 2147483647 w 1600"/>
              <a:gd name="T23" fmla="*/ 2147483647 h 1211"/>
              <a:gd name="T24" fmla="*/ 2147483647 w 1600"/>
              <a:gd name="T25" fmla="*/ 2147483647 h 1211"/>
              <a:gd name="T26" fmla="*/ 2147483647 w 1600"/>
              <a:gd name="T27" fmla="*/ 2147483647 h 1211"/>
              <a:gd name="T28" fmla="*/ 2147483647 w 1600"/>
              <a:gd name="T29" fmla="*/ 2147483647 h 1211"/>
              <a:gd name="T30" fmla="*/ 2147483647 w 1600"/>
              <a:gd name="T31" fmla="*/ 2147483647 h 1211"/>
              <a:gd name="T32" fmla="*/ 2147483647 w 1600"/>
              <a:gd name="T33" fmla="*/ 2147483647 h 1211"/>
              <a:gd name="T34" fmla="*/ 2147483647 w 1600"/>
              <a:gd name="T35" fmla="*/ 2147483647 h 1211"/>
              <a:gd name="T36" fmla="*/ 2147483647 w 1600"/>
              <a:gd name="T37" fmla="*/ 2147483647 h 1211"/>
              <a:gd name="T38" fmla="*/ 2147483647 w 1600"/>
              <a:gd name="T39" fmla="*/ 2147483647 h 1211"/>
              <a:gd name="T40" fmla="*/ 2147483647 w 1600"/>
              <a:gd name="T41" fmla="*/ 2147483647 h 1211"/>
              <a:gd name="T42" fmla="*/ 2147483647 w 1600"/>
              <a:gd name="T43" fmla="*/ 2147483647 h 1211"/>
              <a:gd name="T44" fmla="*/ 2147483647 w 1600"/>
              <a:gd name="T45" fmla="*/ 2147483647 h 1211"/>
              <a:gd name="T46" fmla="*/ 2147483647 w 1600"/>
              <a:gd name="T47" fmla="*/ 2147483647 h 1211"/>
              <a:gd name="T48" fmla="*/ 2147483647 w 1600"/>
              <a:gd name="T49" fmla="*/ 2147483647 h 1211"/>
              <a:gd name="T50" fmla="*/ 2147483647 w 1600"/>
              <a:gd name="T51" fmla="*/ 2147483647 h 1211"/>
              <a:gd name="T52" fmla="*/ 2147483647 w 1600"/>
              <a:gd name="T53" fmla="*/ 2147483647 h 1211"/>
              <a:gd name="T54" fmla="*/ 2147483647 w 1600"/>
              <a:gd name="T55" fmla="*/ 2147483647 h 1211"/>
              <a:gd name="T56" fmla="*/ 2147483647 w 1600"/>
              <a:gd name="T57" fmla="*/ 2147483647 h 1211"/>
              <a:gd name="T58" fmla="*/ 2147483647 w 1600"/>
              <a:gd name="T59" fmla="*/ 2147483647 h 1211"/>
              <a:gd name="T60" fmla="*/ 2147483647 w 1600"/>
              <a:gd name="T61" fmla="*/ 2147483647 h 1211"/>
              <a:gd name="T62" fmla="*/ 2147483647 w 1600"/>
              <a:gd name="T63" fmla="*/ 2147483647 h 1211"/>
              <a:gd name="T64" fmla="*/ 2147483647 w 1600"/>
              <a:gd name="T65" fmla="*/ 2147483647 h 1211"/>
              <a:gd name="T66" fmla="*/ 2147483647 w 1600"/>
              <a:gd name="T67" fmla="*/ 2147483647 h 1211"/>
              <a:gd name="T68" fmla="*/ 2147483647 w 1600"/>
              <a:gd name="T69" fmla="*/ 2147483647 h 1211"/>
              <a:gd name="T70" fmla="*/ 2147483647 w 1600"/>
              <a:gd name="T71" fmla="*/ 2147483647 h 1211"/>
              <a:gd name="T72" fmla="*/ 2147483647 w 1600"/>
              <a:gd name="T73" fmla="*/ 2147483647 h 1211"/>
              <a:gd name="T74" fmla="*/ 2147483647 w 1600"/>
              <a:gd name="T75" fmla="*/ 2147483647 h 1211"/>
              <a:gd name="T76" fmla="*/ 2147483647 w 1600"/>
              <a:gd name="T77" fmla="*/ 2147483647 h 1211"/>
              <a:gd name="T78" fmla="*/ 2147483647 w 1600"/>
              <a:gd name="T79" fmla="*/ 2147483647 h 1211"/>
              <a:gd name="T80" fmla="*/ 2147483647 w 1600"/>
              <a:gd name="T81" fmla="*/ 2147483647 h 1211"/>
              <a:gd name="T82" fmla="*/ 2147483647 w 1600"/>
              <a:gd name="T83" fmla="*/ 2147483647 h 121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00"/>
              <a:gd name="T127" fmla="*/ 0 h 1211"/>
              <a:gd name="T128" fmla="*/ 1600 w 1600"/>
              <a:gd name="T129" fmla="*/ 1211 h 121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00" h="1211">
                <a:moveTo>
                  <a:pt x="852" y="4"/>
                </a:moveTo>
                <a:cubicBezTo>
                  <a:pt x="806" y="8"/>
                  <a:pt x="765" y="27"/>
                  <a:pt x="720" y="34"/>
                </a:cubicBezTo>
                <a:cubicBezTo>
                  <a:pt x="695" y="38"/>
                  <a:pt x="668" y="40"/>
                  <a:pt x="642" y="43"/>
                </a:cubicBezTo>
                <a:cubicBezTo>
                  <a:pt x="619" y="51"/>
                  <a:pt x="596" y="56"/>
                  <a:pt x="573" y="64"/>
                </a:cubicBezTo>
                <a:cubicBezTo>
                  <a:pt x="558" y="69"/>
                  <a:pt x="536" y="70"/>
                  <a:pt x="522" y="79"/>
                </a:cubicBezTo>
                <a:cubicBezTo>
                  <a:pt x="488" y="101"/>
                  <a:pt x="443" y="114"/>
                  <a:pt x="405" y="127"/>
                </a:cubicBezTo>
                <a:cubicBezTo>
                  <a:pt x="389" y="132"/>
                  <a:pt x="377" y="148"/>
                  <a:pt x="360" y="154"/>
                </a:cubicBezTo>
                <a:cubicBezTo>
                  <a:pt x="349" y="170"/>
                  <a:pt x="327" y="178"/>
                  <a:pt x="309" y="184"/>
                </a:cubicBezTo>
                <a:cubicBezTo>
                  <a:pt x="302" y="186"/>
                  <a:pt x="298" y="194"/>
                  <a:pt x="291" y="196"/>
                </a:cubicBezTo>
                <a:cubicBezTo>
                  <a:pt x="285" y="198"/>
                  <a:pt x="273" y="202"/>
                  <a:pt x="273" y="202"/>
                </a:cubicBezTo>
                <a:cubicBezTo>
                  <a:pt x="267" y="212"/>
                  <a:pt x="254" y="222"/>
                  <a:pt x="243" y="226"/>
                </a:cubicBezTo>
                <a:cubicBezTo>
                  <a:pt x="234" y="239"/>
                  <a:pt x="216" y="248"/>
                  <a:pt x="201" y="253"/>
                </a:cubicBezTo>
                <a:cubicBezTo>
                  <a:pt x="194" y="264"/>
                  <a:pt x="180" y="272"/>
                  <a:pt x="168" y="280"/>
                </a:cubicBezTo>
                <a:cubicBezTo>
                  <a:pt x="154" y="301"/>
                  <a:pt x="162" y="294"/>
                  <a:pt x="147" y="304"/>
                </a:cubicBezTo>
                <a:cubicBezTo>
                  <a:pt x="143" y="316"/>
                  <a:pt x="131" y="327"/>
                  <a:pt x="120" y="334"/>
                </a:cubicBezTo>
                <a:cubicBezTo>
                  <a:pt x="113" y="345"/>
                  <a:pt x="101" y="357"/>
                  <a:pt x="90" y="364"/>
                </a:cubicBezTo>
                <a:cubicBezTo>
                  <a:pt x="84" y="381"/>
                  <a:pt x="75" y="396"/>
                  <a:pt x="60" y="406"/>
                </a:cubicBezTo>
                <a:cubicBezTo>
                  <a:pt x="45" y="429"/>
                  <a:pt x="35" y="456"/>
                  <a:pt x="24" y="481"/>
                </a:cubicBezTo>
                <a:cubicBezTo>
                  <a:pt x="24" y="481"/>
                  <a:pt x="17" y="503"/>
                  <a:pt x="15" y="508"/>
                </a:cubicBezTo>
                <a:cubicBezTo>
                  <a:pt x="14" y="511"/>
                  <a:pt x="12" y="517"/>
                  <a:pt x="12" y="517"/>
                </a:cubicBezTo>
                <a:cubicBezTo>
                  <a:pt x="10" y="536"/>
                  <a:pt x="6" y="553"/>
                  <a:pt x="0" y="571"/>
                </a:cubicBezTo>
                <a:cubicBezTo>
                  <a:pt x="6" y="612"/>
                  <a:pt x="17" y="653"/>
                  <a:pt x="24" y="694"/>
                </a:cubicBezTo>
                <a:cubicBezTo>
                  <a:pt x="28" y="717"/>
                  <a:pt x="33" y="752"/>
                  <a:pt x="54" y="766"/>
                </a:cubicBezTo>
                <a:cubicBezTo>
                  <a:pt x="66" y="784"/>
                  <a:pt x="67" y="804"/>
                  <a:pt x="87" y="817"/>
                </a:cubicBezTo>
                <a:cubicBezTo>
                  <a:pt x="89" y="820"/>
                  <a:pt x="90" y="823"/>
                  <a:pt x="93" y="826"/>
                </a:cubicBezTo>
                <a:cubicBezTo>
                  <a:pt x="96" y="829"/>
                  <a:pt x="100" y="829"/>
                  <a:pt x="102" y="832"/>
                </a:cubicBezTo>
                <a:cubicBezTo>
                  <a:pt x="118" y="851"/>
                  <a:pt x="126" y="878"/>
                  <a:pt x="147" y="892"/>
                </a:cubicBezTo>
                <a:cubicBezTo>
                  <a:pt x="157" y="907"/>
                  <a:pt x="150" y="899"/>
                  <a:pt x="171" y="913"/>
                </a:cubicBezTo>
                <a:cubicBezTo>
                  <a:pt x="174" y="915"/>
                  <a:pt x="180" y="919"/>
                  <a:pt x="180" y="919"/>
                </a:cubicBezTo>
                <a:cubicBezTo>
                  <a:pt x="183" y="923"/>
                  <a:pt x="198" y="938"/>
                  <a:pt x="201" y="940"/>
                </a:cubicBezTo>
                <a:cubicBezTo>
                  <a:pt x="206" y="943"/>
                  <a:pt x="219" y="946"/>
                  <a:pt x="219" y="946"/>
                </a:cubicBezTo>
                <a:cubicBezTo>
                  <a:pt x="227" y="958"/>
                  <a:pt x="240" y="959"/>
                  <a:pt x="252" y="967"/>
                </a:cubicBezTo>
                <a:cubicBezTo>
                  <a:pt x="266" y="988"/>
                  <a:pt x="295" y="1001"/>
                  <a:pt x="318" y="1012"/>
                </a:cubicBezTo>
                <a:cubicBezTo>
                  <a:pt x="321" y="1013"/>
                  <a:pt x="324" y="1013"/>
                  <a:pt x="327" y="1015"/>
                </a:cubicBezTo>
                <a:cubicBezTo>
                  <a:pt x="333" y="1019"/>
                  <a:pt x="339" y="1023"/>
                  <a:pt x="345" y="1027"/>
                </a:cubicBezTo>
                <a:cubicBezTo>
                  <a:pt x="348" y="1029"/>
                  <a:pt x="354" y="1033"/>
                  <a:pt x="354" y="1033"/>
                </a:cubicBezTo>
                <a:cubicBezTo>
                  <a:pt x="363" y="1047"/>
                  <a:pt x="421" y="1063"/>
                  <a:pt x="438" y="1069"/>
                </a:cubicBezTo>
                <a:cubicBezTo>
                  <a:pt x="445" y="1071"/>
                  <a:pt x="450" y="1077"/>
                  <a:pt x="456" y="1081"/>
                </a:cubicBezTo>
                <a:cubicBezTo>
                  <a:pt x="471" y="1091"/>
                  <a:pt x="519" y="1103"/>
                  <a:pt x="537" y="1108"/>
                </a:cubicBezTo>
                <a:cubicBezTo>
                  <a:pt x="580" y="1119"/>
                  <a:pt x="615" y="1140"/>
                  <a:pt x="660" y="1144"/>
                </a:cubicBezTo>
                <a:cubicBezTo>
                  <a:pt x="685" y="1149"/>
                  <a:pt x="711" y="1157"/>
                  <a:pt x="735" y="1165"/>
                </a:cubicBezTo>
                <a:cubicBezTo>
                  <a:pt x="749" y="1170"/>
                  <a:pt x="765" y="1168"/>
                  <a:pt x="780" y="1171"/>
                </a:cubicBezTo>
                <a:cubicBezTo>
                  <a:pt x="791" y="1173"/>
                  <a:pt x="802" y="1177"/>
                  <a:pt x="813" y="1180"/>
                </a:cubicBezTo>
                <a:cubicBezTo>
                  <a:pt x="822" y="1182"/>
                  <a:pt x="840" y="1189"/>
                  <a:pt x="840" y="1189"/>
                </a:cubicBezTo>
                <a:cubicBezTo>
                  <a:pt x="868" y="1184"/>
                  <a:pt x="863" y="1184"/>
                  <a:pt x="903" y="1189"/>
                </a:cubicBezTo>
                <a:cubicBezTo>
                  <a:pt x="911" y="1190"/>
                  <a:pt x="919" y="1192"/>
                  <a:pt x="927" y="1195"/>
                </a:cubicBezTo>
                <a:cubicBezTo>
                  <a:pt x="933" y="1197"/>
                  <a:pt x="945" y="1201"/>
                  <a:pt x="945" y="1201"/>
                </a:cubicBezTo>
                <a:cubicBezTo>
                  <a:pt x="992" y="1196"/>
                  <a:pt x="1045" y="1203"/>
                  <a:pt x="1092" y="1210"/>
                </a:cubicBezTo>
                <a:cubicBezTo>
                  <a:pt x="1153" y="1206"/>
                  <a:pt x="1214" y="1211"/>
                  <a:pt x="1275" y="1207"/>
                </a:cubicBezTo>
                <a:cubicBezTo>
                  <a:pt x="1281" y="1205"/>
                  <a:pt x="1289" y="1206"/>
                  <a:pt x="1293" y="1201"/>
                </a:cubicBezTo>
                <a:cubicBezTo>
                  <a:pt x="1295" y="1198"/>
                  <a:pt x="1296" y="1194"/>
                  <a:pt x="1299" y="1192"/>
                </a:cubicBezTo>
                <a:cubicBezTo>
                  <a:pt x="1304" y="1189"/>
                  <a:pt x="1317" y="1186"/>
                  <a:pt x="1317" y="1186"/>
                </a:cubicBezTo>
                <a:cubicBezTo>
                  <a:pt x="1324" y="1175"/>
                  <a:pt x="1330" y="1175"/>
                  <a:pt x="1341" y="1168"/>
                </a:cubicBezTo>
                <a:cubicBezTo>
                  <a:pt x="1351" y="1153"/>
                  <a:pt x="1344" y="1161"/>
                  <a:pt x="1365" y="1147"/>
                </a:cubicBezTo>
                <a:cubicBezTo>
                  <a:pt x="1368" y="1145"/>
                  <a:pt x="1374" y="1141"/>
                  <a:pt x="1374" y="1141"/>
                </a:cubicBezTo>
                <a:cubicBezTo>
                  <a:pt x="1377" y="1137"/>
                  <a:pt x="1392" y="1122"/>
                  <a:pt x="1395" y="1120"/>
                </a:cubicBezTo>
                <a:cubicBezTo>
                  <a:pt x="1400" y="1117"/>
                  <a:pt x="1413" y="1114"/>
                  <a:pt x="1413" y="1114"/>
                </a:cubicBezTo>
                <a:cubicBezTo>
                  <a:pt x="1417" y="1102"/>
                  <a:pt x="1421" y="1097"/>
                  <a:pt x="1431" y="1090"/>
                </a:cubicBezTo>
                <a:cubicBezTo>
                  <a:pt x="1433" y="1087"/>
                  <a:pt x="1434" y="1084"/>
                  <a:pt x="1437" y="1081"/>
                </a:cubicBezTo>
                <a:cubicBezTo>
                  <a:pt x="1440" y="1078"/>
                  <a:pt x="1444" y="1078"/>
                  <a:pt x="1446" y="1075"/>
                </a:cubicBezTo>
                <a:cubicBezTo>
                  <a:pt x="1454" y="1065"/>
                  <a:pt x="1452" y="1059"/>
                  <a:pt x="1464" y="1051"/>
                </a:cubicBezTo>
                <a:cubicBezTo>
                  <a:pt x="1470" y="1042"/>
                  <a:pt x="1482" y="1027"/>
                  <a:pt x="1491" y="1021"/>
                </a:cubicBezTo>
                <a:cubicBezTo>
                  <a:pt x="1499" y="998"/>
                  <a:pt x="1487" y="1025"/>
                  <a:pt x="1503" y="1006"/>
                </a:cubicBezTo>
                <a:cubicBezTo>
                  <a:pt x="1513" y="993"/>
                  <a:pt x="1516" y="973"/>
                  <a:pt x="1530" y="964"/>
                </a:cubicBezTo>
                <a:cubicBezTo>
                  <a:pt x="1537" y="943"/>
                  <a:pt x="1531" y="950"/>
                  <a:pt x="1545" y="940"/>
                </a:cubicBezTo>
                <a:cubicBezTo>
                  <a:pt x="1555" y="909"/>
                  <a:pt x="1570" y="879"/>
                  <a:pt x="1578" y="847"/>
                </a:cubicBezTo>
                <a:cubicBezTo>
                  <a:pt x="1581" y="834"/>
                  <a:pt x="1583" y="821"/>
                  <a:pt x="1587" y="808"/>
                </a:cubicBezTo>
                <a:cubicBezTo>
                  <a:pt x="1589" y="802"/>
                  <a:pt x="1593" y="790"/>
                  <a:pt x="1593" y="790"/>
                </a:cubicBezTo>
                <a:cubicBezTo>
                  <a:pt x="1597" y="743"/>
                  <a:pt x="1600" y="699"/>
                  <a:pt x="1596" y="652"/>
                </a:cubicBezTo>
                <a:cubicBezTo>
                  <a:pt x="1594" y="632"/>
                  <a:pt x="1583" y="612"/>
                  <a:pt x="1578" y="592"/>
                </a:cubicBezTo>
                <a:cubicBezTo>
                  <a:pt x="1564" y="534"/>
                  <a:pt x="1536" y="485"/>
                  <a:pt x="1503" y="436"/>
                </a:cubicBezTo>
                <a:cubicBezTo>
                  <a:pt x="1485" y="409"/>
                  <a:pt x="1467" y="367"/>
                  <a:pt x="1440" y="349"/>
                </a:cubicBezTo>
                <a:cubicBezTo>
                  <a:pt x="1433" y="338"/>
                  <a:pt x="1433" y="332"/>
                  <a:pt x="1422" y="325"/>
                </a:cubicBezTo>
                <a:cubicBezTo>
                  <a:pt x="1412" y="310"/>
                  <a:pt x="1398" y="299"/>
                  <a:pt x="1383" y="289"/>
                </a:cubicBezTo>
                <a:cubicBezTo>
                  <a:pt x="1360" y="274"/>
                  <a:pt x="1386" y="286"/>
                  <a:pt x="1368" y="271"/>
                </a:cubicBezTo>
                <a:cubicBezTo>
                  <a:pt x="1350" y="255"/>
                  <a:pt x="1326" y="244"/>
                  <a:pt x="1305" y="232"/>
                </a:cubicBezTo>
                <a:cubicBezTo>
                  <a:pt x="1293" y="225"/>
                  <a:pt x="1281" y="216"/>
                  <a:pt x="1269" y="208"/>
                </a:cubicBezTo>
                <a:cubicBezTo>
                  <a:pt x="1263" y="204"/>
                  <a:pt x="1251" y="196"/>
                  <a:pt x="1251" y="196"/>
                </a:cubicBezTo>
                <a:cubicBezTo>
                  <a:pt x="1238" y="177"/>
                  <a:pt x="1215" y="170"/>
                  <a:pt x="1194" y="160"/>
                </a:cubicBezTo>
                <a:cubicBezTo>
                  <a:pt x="1170" y="148"/>
                  <a:pt x="1146" y="133"/>
                  <a:pt x="1122" y="121"/>
                </a:cubicBezTo>
                <a:cubicBezTo>
                  <a:pt x="1107" y="114"/>
                  <a:pt x="1093" y="108"/>
                  <a:pt x="1077" y="103"/>
                </a:cubicBezTo>
                <a:cubicBezTo>
                  <a:pt x="1071" y="101"/>
                  <a:pt x="1059" y="97"/>
                  <a:pt x="1059" y="97"/>
                </a:cubicBezTo>
                <a:cubicBezTo>
                  <a:pt x="1039" y="67"/>
                  <a:pt x="961" y="46"/>
                  <a:pt x="927" y="31"/>
                </a:cubicBezTo>
                <a:cubicBezTo>
                  <a:pt x="921" y="28"/>
                  <a:pt x="914" y="29"/>
                  <a:pt x="909" y="25"/>
                </a:cubicBezTo>
                <a:cubicBezTo>
                  <a:pt x="905" y="22"/>
                  <a:pt x="856" y="0"/>
                  <a:pt x="852" y="4"/>
                </a:cubicBezTo>
                <a:close/>
              </a:path>
            </a:pathLst>
          </a:custGeom>
          <a:pattFill prst="dkDnDiag">
            <a:fgClr>
              <a:srgbClr val="5199E9"/>
            </a:fgClr>
            <a:bgClr>
              <a:srgbClr val="FF7C80"/>
            </a:bgClr>
          </a:pattFill>
          <a:ln w="9525">
            <a:solidFill>
              <a:schemeClr val="tx1"/>
            </a:solidFill>
            <a:round/>
            <a:headEnd/>
            <a:tailEnd/>
          </a:ln>
        </p:spPr>
        <p:txBody>
          <a:bodyPr/>
          <a:lstStyle/>
          <a:p>
            <a:endParaRPr lang="ja-JP" altLang="en-US"/>
          </a:p>
        </p:txBody>
      </p:sp>
      <p:sp>
        <p:nvSpPr>
          <p:cNvPr id="65550" name="Freeform 11"/>
          <p:cNvSpPr>
            <a:spLocks/>
          </p:cNvSpPr>
          <p:nvPr/>
        </p:nvSpPr>
        <p:spPr bwMode="auto">
          <a:xfrm>
            <a:off x="5545897" y="4431061"/>
            <a:ext cx="1568450" cy="1390650"/>
          </a:xfrm>
          <a:custGeom>
            <a:avLst/>
            <a:gdLst>
              <a:gd name="T0" fmla="*/ 2147483647 w 1464"/>
              <a:gd name="T1" fmla="*/ 2147483647 h 1212"/>
              <a:gd name="T2" fmla="*/ 2147483647 w 1464"/>
              <a:gd name="T3" fmla="*/ 2147483647 h 1212"/>
              <a:gd name="T4" fmla="*/ 2147483647 w 1464"/>
              <a:gd name="T5" fmla="*/ 2147483647 h 1212"/>
              <a:gd name="T6" fmla="*/ 2147483647 w 1464"/>
              <a:gd name="T7" fmla="*/ 2147483647 h 1212"/>
              <a:gd name="T8" fmla="*/ 2147483647 w 1464"/>
              <a:gd name="T9" fmla="*/ 2147483647 h 1212"/>
              <a:gd name="T10" fmla="*/ 2147483647 w 1464"/>
              <a:gd name="T11" fmla="*/ 2147483647 h 1212"/>
              <a:gd name="T12" fmla="*/ 2147483647 w 1464"/>
              <a:gd name="T13" fmla="*/ 2147483647 h 1212"/>
              <a:gd name="T14" fmla="*/ 2147483647 w 1464"/>
              <a:gd name="T15" fmla="*/ 2147483647 h 1212"/>
              <a:gd name="T16" fmla="*/ 2147483647 w 1464"/>
              <a:gd name="T17" fmla="*/ 2147483647 h 1212"/>
              <a:gd name="T18" fmla="*/ 2147483647 w 1464"/>
              <a:gd name="T19" fmla="*/ 2147483647 h 1212"/>
              <a:gd name="T20" fmla="*/ 2147483647 w 1464"/>
              <a:gd name="T21" fmla="*/ 2147483647 h 1212"/>
              <a:gd name="T22" fmla="*/ 2147483647 w 1464"/>
              <a:gd name="T23" fmla="*/ 2147483647 h 1212"/>
              <a:gd name="T24" fmla="*/ 2147483647 w 1464"/>
              <a:gd name="T25" fmla="*/ 2147483647 h 1212"/>
              <a:gd name="T26" fmla="*/ 2147483647 w 1464"/>
              <a:gd name="T27" fmla="*/ 2147483647 h 1212"/>
              <a:gd name="T28" fmla="*/ 2147483647 w 1464"/>
              <a:gd name="T29" fmla="*/ 2147483647 h 1212"/>
              <a:gd name="T30" fmla="*/ 2147483647 w 1464"/>
              <a:gd name="T31" fmla="*/ 2147483647 h 1212"/>
              <a:gd name="T32" fmla="*/ 2147483647 w 1464"/>
              <a:gd name="T33" fmla="*/ 2147483647 h 1212"/>
              <a:gd name="T34" fmla="*/ 2147483647 w 1464"/>
              <a:gd name="T35" fmla="*/ 2147483647 h 1212"/>
              <a:gd name="T36" fmla="*/ 2147483647 w 1464"/>
              <a:gd name="T37" fmla="*/ 2147483647 h 1212"/>
              <a:gd name="T38" fmla="*/ 2147483647 w 1464"/>
              <a:gd name="T39" fmla="*/ 2147483647 h 1212"/>
              <a:gd name="T40" fmla="*/ 2147483647 w 1464"/>
              <a:gd name="T41" fmla="*/ 2147483647 h 1212"/>
              <a:gd name="T42" fmla="*/ 2147483647 w 1464"/>
              <a:gd name="T43" fmla="*/ 2147483647 h 1212"/>
              <a:gd name="T44" fmla="*/ 2147483647 w 1464"/>
              <a:gd name="T45" fmla="*/ 2147483647 h 1212"/>
              <a:gd name="T46" fmla="*/ 2147483647 w 1464"/>
              <a:gd name="T47" fmla="*/ 2147483647 h 1212"/>
              <a:gd name="T48" fmla="*/ 2147483647 w 1464"/>
              <a:gd name="T49" fmla="*/ 2147483647 h 1212"/>
              <a:gd name="T50" fmla="*/ 2147483647 w 1464"/>
              <a:gd name="T51" fmla="*/ 2147483647 h 1212"/>
              <a:gd name="T52" fmla="*/ 2147483647 w 1464"/>
              <a:gd name="T53" fmla="*/ 2147483647 h 1212"/>
              <a:gd name="T54" fmla="*/ 2147483647 w 1464"/>
              <a:gd name="T55" fmla="*/ 2147483647 h 1212"/>
              <a:gd name="T56" fmla="*/ 2147483647 w 1464"/>
              <a:gd name="T57" fmla="*/ 2147483647 h 1212"/>
              <a:gd name="T58" fmla="*/ 2147483647 w 1464"/>
              <a:gd name="T59" fmla="*/ 2147483647 h 1212"/>
              <a:gd name="T60" fmla="*/ 2147483647 w 1464"/>
              <a:gd name="T61" fmla="*/ 2147483647 h 1212"/>
              <a:gd name="T62" fmla="*/ 2147483647 w 1464"/>
              <a:gd name="T63" fmla="*/ 2147483647 h 1212"/>
              <a:gd name="T64" fmla="*/ 2147483647 w 1464"/>
              <a:gd name="T65" fmla="*/ 2147483647 h 1212"/>
              <a:gd name="T66" fmla="*/ 2147483647 w 1464"/>
              <a:gd name="T67" fmla="*/ 2147483647 h 1212"/>
              <a:gd name="T68" fmla="*/ 2147483647 w 1464"/>
              <a:gd name="T69" fmla="*/ 2147483647 h 1212"/>
              <a:gd name="T70" fmla="*/ 2147483647 w 1464"/>
              <a:gd name="T71" fmla="*/ 2147483647 h 1212"/>
              <a:gd name="T72" fmla="*/ 2147483647 w 1464"/>
              <a:gd name="T73" fmla="*/ 2147483647 h 1212"/>
              <a:gd name="T74" fmla="*/ 2147483647 w 1464"/>
              <a:gd name="T75" fmla="*/ 2147483647 h 1212"/>
              <a:gd name="T76" fmla="*/ 2147483647 w 1464"/>
              <a:gd name="T77" fmla="*/ 2147483647 h 12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464"/>
              <a:gd name="T118" fmla="*/ 0 h 1212"/>
              <a:gd name="T119" fmla="*/ 1464 w 1464"/>
              <a:gd name="T120" fmla="*/ 1212 h 12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464" h="1212">
                <a:moveTo>
                  <a:pt x="15" y="18"/>
                </a:moveTo>
                <a:cubicBezTo>
                  <a:pt x="32" y="12"/>
                  <a:pt x="48" y="9"/>
                  <a:pt x="66" y="6"/>
                </a:cubicBezTo>
                <a:cubicBezTo>
                  <a:pt x="123" y="16"/>
                  <a:pt x="210" y="2"/>
                  <a:pt x="267" y="0"/>
                </a:cubicBezTo>
                <a:cubicBezTo>
                  <a:pt x="402" y="7"/>
                  <a:pt x="339" y="5"/>
                  <a:pt x="456" y="9"/>
                </a:cubicBezTo>
                <a:cubicBezTo>
                  <a:pt x="506" y="14"/>
                  <a:pt x="556" y="20"/>
                  <a:pt x="606" y="24"/>
                </a:cubicBezTo>
                <a:cubicBezTo>
                  <a:pt x="641" y="30"/>
                  <a:pt x="672" y="36"/>
                  <a:pt x="708" y="39"/>
                </a:cubicBezTo>
                <a:cubicBezTo>
                  <a:pt x="728" y="43"/>
                  <a:pt x="745" y="48"/>
                  <a:pt x="765" y="51"/>
                </a:cubicBezTo>
                <a:cubicBezTo>
                  <a:pt x="797" y="62"/>
                  <a:pt x="831" y="73"/>
                  <a:pt x="864" y="78"/>
                </a:cubicBezTo>
                <a:cubicBezTo>
                  <a:pt x="926" y="99"/>
                  <a:pt x="986" y="121"/>
                  <a:pt x="1047" y="141"/>
                </a:cubicBezTo>
                <a:cubicBezTo>
                  <a:pt x="1057" y="144"/>
                  <a:pt x="1064" y="156"/>
                  <a:pt x="1074" y="159"/>
                </a:cubicBezTo>
                <a:cubicBezTo>
                  <a:pt x="1116" y="173"/>
                  <a:pt x="1149" y="202"/>
                  <a:pt x="1191" y="216"/>
                </a:cubicBezTo>
                <a:cubicBezTo>
                  <a:pt x="1201" y="219"/>
                  <a:pt x="1208" y="228"/>
                  <a:pt x="1218" y="231"/>
                </a:cubicBezTo>
                <a:cubicBezTo>
                  <a:pt x="1223" y="245"/>
                  <a:pt x="1255" y="267"/>
                  <a:pt x="1272" y="273"/>
                </a:cubicBezTo>
                <a:cubicBezTo>
                  <a:pt x="1279" y="284"/>
                  <a:pt x="1290" y="296"/>
                  <a:pt x="1302" y="300"/>
                </a:cubicBezTo>
                <a:cubicBezTo>
                  <a:pt x="1305" y="310"/>
                  <a:pt x="1318" y="320"/>
                  <a:pt x="1329" y="324"/>
                </a:cubicBezTo>
                <a:cubicBezTo>
                  <a:pt x="1337" y="348"/>
                  <a:pt x="1325" y="320"/>
                  <a:pt x="1341" y="336"/>
                </a:cubicBezTo>
                <a:cubicBezTo>
                  <a:pt x="1357" y="352"/>
                  <a:pt x="1361" y="374"/>
                  <a:pt x="1380" y="387"/>
                </a:cubicBezTo>
                <a:cubicBezTo>
                  <a:pt x="1384" y="398"/>
                  <a:pt x="1394" y="411"/>
                  <a:pt x="1404" y="417"/>
                </a:cubicBezTo>
                <a:cubicBezTo>
                  <a:pt x="1410" y="434"/>
                  <a:pt x="1426" y="446"/>
                  <a:pt x="1431" y="462"/>
                </a:cubicBezTo>
                <a:cubicBezTo>
                  <a:pt x="1438" y="483"/>
                  <a:pt x="1433" y="475"/>
                  <a:pt x="1443" y="489"/>
                </a:cubicBezTo>
                <a:cubicBezTo>
                  <a:pt x="1446" y="499"/>
                  <a:pt x="1452" y="519"/>
                  <a:pt x="1452" y="519"/>
                </a:cubicBezTo>
                <a:cubicBezTo>
                  <a:pt x="1455" y="542"/>
                  <a:pt x="1457" y="566"/>
                  <a:pt x="1464" y="588"/>
                </a:cubicBezTo>
                <a:cubicBezTo>
                  <a:pt x="1463" y="616"/>
                  <a:pt x="1463" y="644"/>
                  <a:pt x="1461" y="672"/>
                </a:cubicBezTo>
                <a:cubicBezTo>
                  <a:pt x="1458" y="706"/>
                  <a:pt x="1423" y="779"/>
                  <a:pt x="1404" y="807"/>
                </a:cubicBezTo>
                <a:cubicBezTo>
                  <a:pt x="1395" y="821"/>
                  <a:pt x="1388" y="840"/>
                  <a:pt x="1371" y="846"/>
                </a:cubicBezTo>
                <a:cubicBezTo>
                  <a:pt x="1363" y="870"/>
                  <a:pt x="1375" y="842"/>
                  <a:pt x="1359" y="858"/>
                </a:cubicBezTo>
                <a:cubicBezTo>
                  <a:pt x="1343" y="874"/>
                  <a:pt x="1371" y="862"/>
                  <a:pt x="1347" y="870"/>
                </a:cubicBezTo>
                <a:cubicBezTo>
                  <a:pt x="1339" y="894"/>
                  <a:pt x="1351" y="866"/>
                  <a:pt x="1335" y="882"/>
                </a:cubicBezTo>
                <a:cubicBezTo>
                  <a:pt x="1333" y="884"/>
                  <a:pt x="1334" y="888"/>
                  <a:pt x="1332" y="891"/>
                </a:cubicBezTo>
                <a:cubicBezTo>
                  <a:pt x="1326" y="900"/>
                  <a:pt x="1318" y="909"/>
                  <a:pt x="1308" y="912"/>
                </a:cubicBezTo>
                <a:cubicBezTo>
                  <a:pt x="1302" y="921"/>
                  <a:pt x="1284" y="933"/>
                  <a:pt x="1284" y="933"/>
                </a:cubicBezTo>
                <a:cubicBezTo>
                  <a:pt x="1271" y="952"/>
                  <a:pt x="1258" y="962"/>
                  <a:pt x="1236" y="969"/>
                </a:cubicBezTo>
                <a:cubicBezTo>
                  <a:pt x="1226" y="984"/>
                  <a:pt x="1203" y="996"/>
                  <a:pt x="1185" y="1002"/>
                </a:cubicBezTo>
                <a:cubicBezTo>
                  <a:pt x="1173" y="1020"/>
                  <a:pt x="1136" y="1028"/>
                  <a:pt x="1116" y="1035"/>
                </a:cubicBezTo>
                <a:cubicBezTo>
                  <a:pt x="1107" y="1038"/>
                  <a:pt x="1098" y="1041"/>
                  <a:pt x="1089" y="1044"/>
                </a:cubicBezTo>
                <a:cubicBezTo>
                  <a:pt x="1086" y="1045"/>
                  <a:pt x="1080" y="1047"/>
                  <a:pt x="1080" y="1047"/>
                </a:cubicBezTo>
                <a:cubicBezTo>
                  <a:pt x="1095" y="1052"/>
                  <a:pt x="1086" y="1051"/>
                  <a:pt x="1107" y="1044"/>
                </a:cubicBezTo>
                <a:cubicBezTo>
                  <a:pt x="1110" y="1043"/>
                  <a:pt x="1116" y="1041"/>
                  <a:pt x="1116" y="1041"/>
                </a:cubicBezTo>
                <a:cubicBezTo>
                  <a:pt x="1116" y="1041"/>
                  <a:pt x="1104" y="1045"/>
                  <a:pt x="1098" y="1047"/>
                </a:cubicBezTo>
                <a:cubicBezTo>
                  <a:pt x="1089" y="1050"/>
                  <a:pt x="1080" y="1058"/>
                  <a:pt x="1071" y="1062"/>
                </a:cubicBezTo>
                <a:cubicBezTo>
                  <a:pt x="1033" y="1079"/>
                  <a:pt x="994" y="1097"/>
                  <a:pt x="954" y="1107"/>
                </a:cubicBezTo>
                <a:cubicBezTo>
                  <a:pt x="934" y="1112"/>
                  <a:pt x="919" y="1122"/>
                  <a:pt x="900" y="1128"/>
                </a:cubicBezTo>
                <a:cubicBezTo>
                  <a:pt x="893" y="1130"/>
                  <a:pt x="889" y="1138"/>
                  <a:pt x="882" y="1140"/>
                </a:cubicBezTo>
                <a:cubicBezTo>
                  <a:pt x="851" y="1148"/>
                  <a:pt x="821" y="1162"/>
                  <a:pt x="789" y="1167"/>
                </a:cubicBezTo>
                <a:cubicBezTo>
                  <a:pt x="726" y="1177"/>
                  <a:pt x="667" y="1187"/>
                  <a:pt x="603" y="1191"/>
                </a:cubicBezTo>
                <a:cubicBezTo>
                  <a:pt x="563" y="1204"/>
                  <a:pt x="591" y="1197"/>
                  <a:pt x="516" y="1200"/>
                </a:cubicBezTo>
                <a:cubicBezTo>
                  <a:pt x="481" y="1212"/>
                  <a:pt x="483" y="1209"/>
                  <a:pt x="435" y="1212"/>
                </a:cubicBezTo>
                <a:cubicBezTo>
                  <a:pt x="461" y="1195"/>
                  <a:pt x="490" y="1184"/>
                  <a:pt x="516" y="1167"/>
                </a:cubicBezTo>
                <a:cubicBezTo>
                  <a:pt x="525" y="1161"/>
                  <a:pt x="534" y="1155"/>
                  <a:pt x="543" y="1149"/>
                </a:cubicBezTo>
                <a:cubicBezTo>
                  <a:pt x="546" y="1147"/>
                  <a:pt x="552" y="1143"/>
                  <a:pt x="552" y="1143"/>
                </a:cubicBezTo>
                <a:cubicBezTo>
                  <a:pt x="556" y="1132"/>
                  <a:pt x="569" y="1123"/>
                  <a:pt x="579" y="1116"/>
                </a:cubicBezTo>
                <a:cubicBezTo>
                  <a:pt x="583" y="1104"/>
                  <a:pt x="585" y="1099"/>
                  <a:pt x="597" y="1095"/>
                </a:cubicBezTo>
                <a:cubicBezTo>
                  <a:pt x="599" y="1092"/>
                  <a:pt x="600" y="1089"/>
                  <a:pt x="603" y="1086"/>
                </a:cubicBezTo>
                <a:cubicBezTo>
                  <a:pt x="606" y="1083"/>
                  <a:pt x="610" y="1083"/>
                  <a:pt x="612" y="1080"/>
                </a:cubicBezTo>
                <a:cubicBezTo>
                  <a:pt x="624" y="1066"/>
                  <a:pt x="644" y="1019"/>
                  <a:pt x="660" y="1014"/>
                </a:cubicBezTo>
                <a:cubicBezTo>
                  <a:pt x="668" y="991"/>
                  <a:pt x="683" y="973"/>
                  <a:pt x="693" y="951"/>
                </a:cubicBezTo>
                <a:cubicBezTo>
                  <a:pt x="702" y="930"/>
                  <a:pt x="710" y="909"/>
                  <a:pt x="720" y="888"/>
                </a:cubicBezTo>
                <a:cubicBezTo>
                  <a:pt x="738" y="853"/>
                  <a:pt x="738" y="806"/>
                  <a:pt x="741" y="768"/>
                </a:cubicBezTo>
                <a:cubicBezTo>
                  <a:pt x="739" y="707"/>
                  <a:pt x="748" y="617"/>
                  <a:pt x="711" y="561"/>
                </a:cubicBezTo>
                <a:cubicBezTo>
                  <a:pt x="705" y="535"/>
                  <a:pt x="676" y="476"/>
                  <a:pt x="654" y="462"/>
                </a:cubicBezTo>
                <a:cubicBezTo>
                  <a:pt x="650" y="450"/>
                  <a:pt x="647" y="433"/>
                  <a:pt x="639" y="423"/>
                </a:cubicBezTo>
                <a:cubicBezTo>
                  <a:pt x="633" y="415"/>
                  <a:pt x="612" y="411"/>
                  <a:pt x="612" y="411"/>
                </a:cubicBezTo>
                <a:cubicBezTo>
                  <a:pt x="603" y="397"/>
                  <a:pt x="591" y="368"/>
                  <a:pt x="579" y="360"/>
                </a:cubicBezTo>
                <a:cubicBezTo>
                  <a:pt x="574" y="345"/>
                  <a:pt x="558" y="332"/>
                  <a:pt x="543" y="327"/>
                </a:cubicBezTo>
                <a:cubicBezTo>
                  <a:pt x="539" y="316"/>
                  <a:pt x="529" y="303"/>
                  <a:pt x="519" y="297"/>
                </a:cubicBezTo>
                <a:cubicBezTo>
                  <a:pt x="516" y="287"/>
                  <a:pt x="503" y="277"/>
                  <a:pt x="492" y="273"/>
                </a:cubicBezTo>
                <a:cubicBezTo>
                  <a:pt x="488" y="267"/>
                  <a:pt x="477" y="252"/>
                  <a:pt x="471" y="249"/>
                </a:cubicBezTo>
                <a:cubicBezTo>
                  <a:pt x="453" y="239"/>
                  <a:pt x="429" y="240"/>
                  <a:pt x="411" y="228"/>
                </a:cubicBezTo>
                <a:cubicBezTo>
                  <a:pt x="401" y="213"/>
                  <a:pt x="408" y="221"/>
                  <a:pt x="387" y="207"/>
                </a:cubicBezTo>
                <a:cubicBezTo>
                  <a:pt x="384" y="205"/>
                  <a:pt x="378" y="201"/>
                  <a:pt x="378" y="201"/>
                </a:cubicBezTo>
                <a:cubicBezTo>
                  <a:pt x="379" y="198"/>
                  <a:pt x="383" y="195"/>
                  <a:pt x="381" y="192"/>
                </a:cubicBezTo>
                <a:cubicBezTo>
                  <a:pt x="369" y="175"/>
                  <a:pt x="335" y="167"/>
                  <a:pt x="318" y="156"/>
                </a:cubicBezTo>
                <a:cubicBezTo>
                  <a:pt x="289" y="137"/>
                  <a:pt x="267" y="128"/>
                  <a:pt x="234" y="117"/>
                </a:cubicBezTo>
                <a:cubicBezTo>
                  <a:pt x="216" y="111"/>
                  <a:pt x="198" y="98"/>
                  <a:pt x="180" y="90"/>
                </a:cubicBezTo>
                <a:cubicBezTo>
                  <a:pt x="157" y="80"/>
                  <a:pt x="132" y="74"/>
                  <a:pt x="108" y="66"/>
                </a:cubicBezTo>
                <a:cubicBezTo>
                  <a:pt x="92" y="61"/>
                  <a:pt x="102" y="65"/>
                  <a:pt x="81" y="51"/>
                </a:cubicBezTo>
                <a:cubicBezTo>
                  <a:pt x="67" y="42"/>
                  <a:pt x="50" y="40"/>
                  <a:pt x="36" y="30"/>
                </a:cubicBezTo>
                <a:cubicBezTo>
                  <a:pt x="31" y="27"/>
                  <a:pt x="0" y="18"/>
                  <a:pt x="15" y="18"/>
                </a:cubicBezTo>
                <a:close/>
              </a:path>
            </a:pathLst>
          </a:custGeom>
          <a:solidFill>
            <a:srgbClr val="5199E9"/>
          </a:solidFill>
          <a:ln w="9525">
            <a:solidFill>
              <a:schemeClr val="tx1"/>
            </a:solidFill>
            <a:round/>
            <a:headEnd/>
            <a:tailEnd/>
          </a:ln>
        </p:spPr>
        <p:txBody>
          <a:bodyPr/>
          <a:lstStyle/>
          <a:p>
            <a:endParaRPr lang="ja-JP" altLang="en-US"/>
          </a:p>
        </p:txBody>
      </p:sp>
      <p:sp>
        <p:nvSpPr>
          <p:cNvPr id="65551" name="Freeform 12"/>
          <p:cNvSpPr>
            <a:spLocks/>
          </p:cNvSpPr>
          <p:nvPr/>
        </p:nvSpPr>
        <p:spPr bwMode="auto">
          <a:xfrm>
            <a:off x="2547524" y="4286250"/>
            <a:ext cx="1944687" cy="1974850"/>
          </a:xfrm>
          <a:custGeom>
            <a:avLst/>
            <a:gdLst>
              <a:gd name="T0" fmla="*/ 2147483647 w 1816"/>
              <a:gd name="T1" fmla="*/ 2147483647 h 1721"/>
              <a:gd name="T2" fmla="*/ 2147483647 w 1816"/>
              <a:gd name="T3" fmla="*/ 2147483647 h 1721"/>
              <a:gd name="T4" fmla="*/ 2147483647 w 1816"/>
              <a:gd name="T5" fmla="*/ 2147483647 h 1721"/>
              <a:gd name="T6" fmla="*/ 2147483647 w 1816"/>
              <a:gd name="T7" fmla="*/ 2147483647 h 1721"/>
              <a:gd name="T8" fmla="*/ 2147483647 w 1816"/>
              <a:gd name="T9" fmla="*/ 2147483647 h 1721"/>
              <a:gd name="T10" fmla="*/ 2147483647 w 1816"/>
              <a:gd name="T11" fmla="*/ 2147483647 h 1721"/>
              <a:gd name="T12" fmla="*/ 2147483647 w 1816"/>
              <a:gd name="T13" fmla="*/ 2147483647 h 1721"/>
              <a:gd name="T14" fmla="*/ 2147483647 w 1816"/>
              <a:gd name="T15" fmla="*/ 2147483647 h 1721"/>
              <a:gd name="T16" fmla="*/ 2147483647 w 1816"/>
              <a:gd name="T17" fmla="*/ 2147483647 h 1721"/>
              <a:gd name="T18" fmla="*/ 2147483647 w 1816"/>
              <a:gd name="T19" fmla="*/ 2147483647 h 1721"/>
              <a:gd name="T20" fmla="*/ 2147483647 w 1816"/>
              <a:gd name="T21" fmla="*/ 2147483647 h 1721"/>
              <a:gd name="T22" fmla="*/ 2147483647 w 1816"/>
              <a:gd name="T23" fmla="*/ 2147483647 h 1721"/>
              <a:gd name="T24" fmla="*/ 2147483647 w 1816"/>
              <a:gd name="T25" fmla="*/ 2147483647 h 1721"/>
              <a:gd name="T26" fmla="*/ 2147483647 w 1816"/>
              <a:gd name="T27" fmla="*/ 2147483647 h 1721"/>
              <a:gd name="T28" fmla="*/ 2147483647 w 1816"/>
              <a:gd name="T29" fmla="*/ 2147483647 h 1721"/>
              <a:gd name="T30" fmla="*/ 2147483647 w 1816"/>
              <a:gd name="T31" fmla="*/ 2147483647 h 1721"/>
              <a:gd name="T32" fmla="*/ 2147483647 w 1816"/>
              <a:gd name="T33" fmla="*/ 2147483647 h 1721"/>
              <a:gd name="T34" fmla="*/ 2147483647 w 1816"/>
              <a:gd name="T35" fmla="*/ 2147483647 h 1721"/>
              <a:gd name="T36" fmla="*/ 2147483647 w 1816"/>
              <a:gd name="T37" fmla="*/ 2147483647 h 1721"/>
              <a:gd name="T38" fmla="*/ 2147483647 w 1816"/>
              <a:gd name="T39" fmla="*/ 2147483647 h 1721"/>
              <a:gd name="T40" fmla="*/ 2147483647 w 1816"/>
              <a:gd name="T41" fmla="*/ 2147483647 h 1721"/>
              <a:gd name="T42" fmla="*/ 2147483647 w 1816"/>
              <a:gd name="T43" fmla="*/ 2147483647 h 1721"/>
              <a:gd name="T44" fmla="*/ 2147483647 w 1816"/>
              <a:gd name="T45" fmla="*/ 2147483647 h 1721"/>
              <a:gd name="T46" fmla="*/ 2147483647 w 1816"/>
              <a:gd name="T47" fmla="*/ 2147483647 h 1721"/>
              <a:gd name="T48" fmla="*/ 2147483647 w 1816"/>
              <a:gd name="T49" fmla="*/ 2147483647 h 1721"/>
              <a:gd name="T50" fmla="*/ 2147483647 w 1816"/>
              <a:gd name="T51" fmla="*/ 2147483647 h 1721"/>
              <a:gd name="T52" fmla="*/ 2147483647 w 1816"/>
              <a:gd name="T53" fmla="*/ 2147483647 h 1721"/>
              <a:gd name="T54" fmla="*/ 2147483647 w 1816"/>
              <a:gd name="T55" fmla="*/ 2147483647 h 1721"/>
              <a:gd name="T56" fmla="*/ 2147483647 w 1816"/>
              <a:gd name="T57" fmla="*/ 2147483647 h 1721"/>
              <a:gd name="T58" fmla="*/ 2147483647 w 1816"/>
              <a:gd name="T59" fmla="*/ 2147483647 h 1721"/>
              <a:gd name="T60" fmla="*/ 2147483647 w 1816"/>
              <a:gd name="T61" fmla="*/ 2147483647 h 1721"/>
              <a:gd name="T62" fmla="*/ 2147483647 w 1816"/>
              <a:gd name="T63" fmla="*/ 2147483647 h 1721"/>
              <a:gd name="T64" fmla="*/ 2147483647 w 1816"/>
              <a:gd name="T65" fmla="*/ 2147483647 h 1721"/>
              <a:gd name="T66" fmla="*/ 2147483647 w 1816"/>
              <a:gd name="T67" fmla="*/ 2147483647 h 1721"/>
              <a:gd name="T68" fmla="*/ 2147483647 w 1816"/>
              <a:gd name="T69" fmla="*/ 2147483647 h 1721"/>
              <a:gd name="T70" fmla="*/ 2147483647 w 1816"/>
              <a:gd name="T71" fmla="*/ 2147483647 h 1721"/>
              <a:gd name="T72" fmla="*/ 2147483647 w 1816"/>
              <a:gd name="T73" fmla="*/ 2147483647 h 1721"/>
              <a:gd name="T74" fmla="*/ 2147483647 w 1816"/>
              <a:gd name="T75" fmla="*/ 2147483647 h 1721"/>
              <a:gd name="T76" fmla="*/ 2147483647 w 1816"/>
              <a:gd name="T77" fmla="*/ 2147483647 h 1721"/>
              <a:gd name="T78" fmla="*/ 2147483647 w 1816"/>
              <a:gd name="T79" fmla="*/ 2147483647 h 1721"/>
              <a:gd name="T80" fmla="*/ 2147483647 w 1816"/>
              <a:gd name="T81" fmla="*/ 2147483647 h 1721"/>
              <a:gd name="T82" fmla="*/ 2147483647 w 1816"/>
              <a:gd name="T83" fmla="*/ 2147483647 h 1721"/>
              <a:gd name="T84" fmla="*/ 2147483647 w 1816"/>
              <a:gd name="T85" fmla="*/ 2147483647 h 1721"/>
              <a:gd name="T86" fmla="*/ 2147483647 w 1816"/>
              <a:gd name="T87" fmla="*/ 2147483647 h 1721"/>
              <a:gd name="T88" fmla="*/ 2147483647 w 1816"/>
              <a:gd name="T89" fmla="*/ 2147483647 h 1721"/>
              <a:gd name="T90" fmla="*/ 2147483647 w 1816"/>
              <a:gd name="T91" fmla="*/ 2147483647 h 1721"/>
              <a:gd name="T92" fmla="*/ 2147483647 w 1816"/>
              <a:gd name="T93" fmla="*/ 0 h 172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16"/>
              <a:gd name="T142" fmla="*/ 0 h 1721"/>
              <a:gd name="T143" fmla="*/ 1816 w 1816"/>
              <a:gd name="T144" fmla="*/ 1721 h 172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16" h="1721">
                <a:moveTo>
                  <a:pt x="1460" y="4"/>
                </a:moveTo>
                <a:cubicBezTo>
                  <a:pt x="1387" y="7"/>
                  <a:pt x="1313" y="11"/>
                  <a:pt x="1240" y="20"/>
                </a:cubicBezTo>
                <a:cubicBezTo>
                  <a:pt x="1184" y="39"/>
                  <a:pt x="1130" y="48"/>
                  <a:pt x="1072" y="52"/>
                </a:cubicBezTo>
                <a:cubicBezTo>
                  <a:pt x="1060" y="55"/>
                  <a:pt x="1047" y="54"/>
                  <a:pt x="1036" y="60"/>
                </a:cubicBezTo>
                <a:cubicBezTo>
                  <a:pt x="1032" y="62"/>
                  <a:pt x="1032" y="70"/>
                  <a:pt x="1028" y="72"/>
                </a:cubicBezTo>
                <a:cubicBezTo>
                  <a:pt x="1012" y="80"/>
                  <a:pt x="976" y="82"/>
                  <a:pt x="960" y="84"/>
                </a:cubicBezTo>
                <a:cubicBezTo>
                  <a:pt x="937" y="92"/>
                  <a:pt x="912" y="91"/>
                  <a:pt x="888" y="96"/>
                </a:cubicBezTo>
                <a:cubicBezTo>
                  <a:pt x="825" y="110"/>
                  <a:pt x="761" y="128"/>
                  <a:pt x="700" y="148"/>
                </a:cubicBezTo>
                <a:cubicBezTo>
                  <a:pt x="686" y="153"/>
                  <a:pt x="676" y="164"/>
                  <a:pt x="664" y="172"/>
                </a:cubicBezTo>
                <a:cubicBezTo>
                  <a:pt x="652" y="180"/>
                  <a:pt x="617" y="192"/>
                  <a:pt x="604" y="196"/>
                </a:cubicBezTo>
                <a:cubicBezTo>
                  <a:pt x="580" y="204"/>
                  <a:pt x="557" y="220"/>
                  <a:pt x="532" y="228"/>
                </a:cubicBezTo>
                <a:cubicBezTo>
                  <a:pt x="482" y="245"/>
                  <a:pt x="438" y="279"/>
                  <a:pt x="388" y="296"/>
                </a:cubicBezTo>
                <a:cubicBezTo>
                  <a:pt x="381" y="307"/>
                  <a:pt x="360" y="324"/>
                  <a:pt x="348" y="328"/>
                </a:cubicBezTo>
                <a:cubicBezTo>
                  <a:pt x="335" y="348"/>
                  <a:pt x="304" y="364"/>
                  <a:pt x="280" y="372"/>
                </a:cubicBezTo>
                <a:cubicBezTo>
                  <a:pt x="277" y="376"/>
                  <a:pt x="276" y="381"/>
                  <a:pt x="272" y="384"/>
                </a:cubicBezTo>
                <a:cubicBezTo>
                  <a:pt x="269" y="387"/>
                  <a:pt x="263" y="385"/>
                  <a:pt x="260" y="388"/>
                </a:cubicBezTo>
                <a:cubicBezTo>
                  <a:pt x="257" y="391"/>
                  <a:pt x="258" y="396"/>
                  <a:pt x="256" y="400"/>
                </a:cubicBezTo>
                <a:cubicBezTo>
                  <a:pt x="254" y="404"/>
                  <a:pt x="252" y="409"/>
                  <a:pt x="248" y="412"/>
                </a:cubicBezTo>
                <a:cubicBezTo>
                  <a:pt x="241" y="418"/>
                  <a:pt x="224" y="428"/>
                  <a:pt x="224" y="428"/>
                </a:cubicBezTo>
                <a:cubicBezTo>
                  <a:pt x="221" y="432"/>
                  <a:pt x="219" y="437"/>
                  <a:pt x="216" y="440"/>
                </a:cubicBezTo>
                <a:cubicBezTo>
                  <a:pt x="213" y="443"/>
                  <a:pt x="207" y="444"/>
                  <a:pt x="204" y="448"/>
                </a:cubicBezTo>
                <a:cubicBezTo>
                  <a:pt x="188" y="466"/>
                  <a:pt x="190" y="481"/>
                  <a:pt x="168" y="488"/>
                </a:cubicBezTo>
                <a:cubicBezTo>
                  <a:pt x="165" y="492"/>
                  <a:pt x="164" y="497"/>
                  <a:pt x="160" y="500"/>
                </a:cubicBezTo>
                <a:cubicBezTo>
                  <a:pt x="157" y="503"/>
                  <a:pt x="151" y="501"/>
                  <a:pt x="148" y="504"/>
                </a:cubicBezTo>
                <a:cubicBezTo>
                  <a:pt x="101" y="551"/>
                  <a:pt x="154" y="513"/>
                  <a:pt x="120" y="536"/>
                </a:cubicBezTo>
                <a:cubicBezTo>
                  <a:pt x="115" y="544"/>
                  <a:pt x="105" y="548"/>
                  <a:pt x="100" y="556"/>
                </a:cubicBezTo>
                <a:cubicBezTo>
                  <a:pt x="87" y="577"/>
                  <a:pt x="90" y="597"/>
                  <a:pt x="68" y="612"/>
                </a:cubicBezTo>
                <a:cubicBezTo>
                  <a:pt x="49" y="670"/>
                  <a:pt x="19" y="724"/>
                  <a:pt x="4" y="784"/>
                </a:cubicBezTo>
                <a:cubicBezTo>
                  <a:pt x="7" y="885"/>
                  <a:pt x="0" y="976"/>
                  <a:pt x="56" y="1060"/>
                </a:cubicBezTo>
                <a:cubicBezTo>
                  <a:pt x="71" y="1082"/>
                  <a:pt x="60" y="1088"/>
                  <a:pt x="84" y="1104"/>
                </a:cubicBezTo>
                <a:cubicBezTo>
                  <a:pt x="90" y="1121"/>
                  <a:pt x="97" y="1138"/>
                  <a:pt x="112" y="1148"/>
                </a:cubicBezTo>
                <a:cubicBezTo>
                  <a:pt x="117" y="1164"/>
                  <a:pt x="122" y="1171"/>
                  <a:pt x="136" y="1180"/>
                </a:cubicBezTo>
                <a:cubicBezTo>
                  <a:pt x="146" y="1195"/>
                  <a:pt x="158" y="1214"/>
                  <a:pt x="176" y="1220"/>
                </a:cubicBezTo>
                <a:cubicBezTo>
                  <a:pt x="183" y="1231"/>
                  <a:pt x="204" y="1248"/>
                  <a:pt x="216" y="1252"/>
                </a:cubicBezTo>
                <a:cubicBezTo>
                  <a:pt x="237" y="1284"/>
                  <a:pt x="209" y="1245"/>
                  <a:pt x="236" y="1272"/>
                </a:cubicBezTo>
                <a:cubicBezTo>
                  <a:pt x="247" y="1283"/>
                  <a:pt x="241" y="1283"/>
                  <a:pt x="248" y="1296"/>
                </a:cubicBezTo>
                <a:cubicBezTo>
                  <a:pt x="254" y="1308"/>
                  <a:pt x="269" y="1320"/>
                  <a:pt x="280" y="1328"/>
                </a:cubicBezTo>
                <a:cubicBezTo>
                  <a:pt x="288" y="1334"/>
                  <a:pt x="296" y="1339"/>
                  <a:pt x="304" y="1344"/>
                </a:cubicBezTo>
                <a:cubicBezTo>
                  <a:pt x="311" y="1349"/>
                  <a:pt x="328" y="1352"/>
                  <a:pt x="328" y="1352"/>
                </a:cubicBezTo>
                <a:cubicBezTo>
                  <a:pt x="319" y="1338"/>
                  <a:pt x="304" y="1321"/>
                  <a:pt x="288" y="1316"/>
                </a:cubicBezTo>
                <a:cubicBezTo>
                  <a:pt x="282" y="1299"/>
                  <a:pt x="264" y="1295"/>
                  <a:pt x="248" y="1284"/>
                </a:cubicBezTo>
                <a:cubicBezTo>
                  <a:pt x="244" y="1281"/>
                  <a:pt x="260" y="1292"/>
                  <a:pt x="260" y="1292"/>
                </a:cubicBezTo>
                <a:cubicBezTo>
                  <a:pt x="275" y="1315"/>
                  <a:pt x="286" y="1327"/>
                  <a:pt x="312" y="1336"/>
                </a:cubicBezTo>
                <a:cubicBezTo>
                  <a:pt x="326" y="1357"/>
                  <a:pt x="358" y="1369"/>
                  <a:pt x="380" y="1384"/>
                </a:cubicBezTo>
                <a:cubicBezTo>
                  <a:pt x="391" y="1391"/>
                  <a:pt x="416" y="1400"/>
                  <a:pt x="416" y="1400"/>
                </a:cubicBezTo>
                <a:cubicBezTo>
                  <a:pt x="427" y="1417"/>
                  <a:pt x="443" y="1419"/>
                  <a:pt x="460" y="1428"/>
                </a:cubicBezTo>
                <a:cubicBezTo>
                  <a:pt x="481" y="1440"/>
                  <a:pt x="498" y="1454"/>
                  <a:pt x="520" y="1464"/>
                </a:cubicBezTo>
                <a:cubicBezTo>
                  <a:pt x="532" y="1469"/>
                  <a:pt x="545" y="1469"/>
                  <a:pt x="556" y="1476"/>
                </a:cubicBezTo>
                <a:cubicBezTo>
                  <a:pt x="607" y="1510"/>
                  <a:pt x="677" y="1524"/>
                  <a:pt x="736" y="1544"/>
                </a:cubicBezTo>
                <a:cubicBezTo>
                  <a:pt x="840" y="1579"/>
                  <a:pt x="947" y="1625"/>
                  <a:pt x="1056" y="1636"/>
                </a:cubicBezTo>
                <a:cubicBezTo>
                  <a:pt x="1146" y="1666"/>
                  <a:pt x="1233" y="1674"/>
                  <a:pt x="1328" y="1680"/>
                </a:cubicBezTo>
                <a:cubicBezTo>
                  <a:pt x="1379" y="1688"/>
                  <a:pt x="1419" y="1701"/>
                  <a:pt x="1472" y="1704"/>
                </a:cubicBezTo>
                <a:cubicBezTo>
                  <a:pt x="1539" y="1721"/>
                  <a:pt x="1614" y="1711"/>
                  <a:pt x="1684" y="1720"/>
                </a:cubicBezTo>
                <a:cubicBezTo>
                  <a:pt x="1728" y="1717"/>
                  <a:pt x="1772" y="1713"/>
                  <a:pt x="1816" y="1708"/>
                </a:cubicBezTo>
                <a:cubicBezTo>
                  <a:pt x="1795" y="1694"/>
                  <a:pt x="1780" y="1688"/>
                  <a:pt x="1756" y="1680"/>
                </a:cubicBezTo>
                <a:cubicBezTo>
                  <a:pt x="1747" y="1677"/>
                  <a:pt x="1740" y="1669"/>
                  <a:pt x="1732" y="1664"/>
                </a:cubicBezTo>
                <a:cubicBezTo>
                  <a:pt x="1725" y="1659"/>
                  <a:pt x="1715" y="1661"/>
                  <a:pt x="1708" y="1656"/>
                </a:cubicBezTo>
                <a:cubicBezTo>
                  <a:pt x="1694" y="1646"/>
                  <a:pt x="1676" y="1639"/>
                  <a:pt x="1660" y="1632"/>
                </a:cubicBezTo>
                <a:cubicBezTo>
                  <a:pt x="1633" y="1620"/>
                  <a:pt x="1625" y="1621"/>
                  <a:pt x="1600" y="1604"/>
                </a:cubicBezTo>
                <a:cubicBezTo>
                  <a:pt x="1592" y="1599"/>
                  <a:pt x="1576" y="1588"/>
                  <a:pt x="1576" y="1588"/>
                </a:cubicBezTo>
                <a:cubicBezTo>
                  <a:pt x="1572" y="1576"/>
                  <a:pt x="1553" y="1560"/>
                  <a:pt x="1540" y="1556"/>
                </a:cubicBezTo>
                <a:cubicBezTo>
                  <a:pt x="1532" y="1532"/>
                  <a:pt x="1497" y="1526"/>
                  <a:pt x="1476" y="1512"/>
                </a:cubicBezTo>
                <a:cubicBezTo>
                  <a:pt x="1473" y="1508"/>
                  <a:pt x="1472" y="1503"/>
                  <a:pt x="1468" y="1500"/>
                </a:cubicBezTo>
                <a:cubicBezTo>
                  <a:pt x="1465" y="1497"/>
                  <a:pt x="1459" y="1499"/>
                  <a:pt x="1456" y="1496"/>
                </a:cubicBezTo>
                <a:cubicBezTo>
                  <a:pt x="1453" y="1493"/>
                  <a:pt x="1455" y="1486"/>
                  <a:pt x="1452" y="1484"/>
                </a:cubicBezTo>
                <a:cubicBezTo>
                  <a:pt x="1445" y="1479"/>
                  <a:pt x="1428" y="1476"/>
                  <a:pt x="1428" y="1476"/>
                </a:cubicBezTo>
                <a:cubicBezTo>
                  <a:pt x="1417" y="1460"/>
                  <a:pt x="1401" y="1455"/>
                  <a:pt x="1384" y="1444"/>
                </a:cubicBezTo>
                <a:cubicBezTo>
                  <a:pt x="1376" y="1439"/>
                  <a:pt x="1360" y="1428"/>
                  <a:pt x="1360" y="1428"/>
                </a:cubicBezTo>
                <a:cubicBezTo>
                  <a:pt x="1352" y="1416"/>
                  <a:pt x="1336" y="1396"/>
                  <a:pt x="1324" y="1392"/>
                </a:cubicBezTo>
                <a:cubicBezTo>
                  <a:pt x="1306" y="1364"/>
                  <a:pt x="1317" y="1371"/>
                  <a:pt x="1296" y="1364"/>
                </a:cubicBezTo>
                <a:cubicBezTo>
                  <a:pt x="1292" y="1352"/>
                  <a:pt x="1272" y="1336"/>
                  <a:pt x="1260" y="1328"/>
                </a:cubicBezTo>
                <a:cubicBezTo>
                  <a:pt x="1254" y="1310"/>
                  <a:pt x="1242" y="1296"/>
                  <a:pt x="1232" y="1280"/>
                </a:cubicBezTo>
                <a:cubicBezTo>
                  <a:pt x="1229" y="1276"/>
                  <a:pt x="1229" y="1269"/>
                  <a:pt x="1224" y="1268"/>
                </a:cubicBezTo>
                <a:cubicBezTo>
                  <a:pt x="1200" y="1263"/>
                  <a:pt x="1210" y="1266"/>
                  <a:pt x="1192" y="1260"/>
                </a:cubicBezTo>
                <a:cubicBezTo>
                  <a:pt x="1185" y="1238"/>
                  <a:pt x="1183" y="1229"/>
                  <a:pt x="1164" y="1216"/>
                </a:cubicBezTo>
                <a:cubicBezTo>
                  <a:pt x="1159" y="1200"/>
                  <a:pt x="1154" y="1193"/>
                  <a:pt x="1140" y="1184"/>
                </a:cubicBezTo>
                <a:cubicBezTo>
                  <a:pt x="1132" y="1160"/>
                  <a:pt x="1114" y="1131"/>
                  <a:pt x="1092" y="1116"/>
                </a:cubicBezTo>
                <a:cubicBezTo>
                  <a:pt x="1079" y="1078"/>
                  <a:pt x="1062" y="1043"/>
                  <a:pt x="1044" y="1008"/>
                </a:cubicBezTo>
                <a:cubicBezTo>
                  <a:pt x="1024" y="967"/>
                  <a:pt x="1025" y="919"/>
                  <a:pt x="1016" y="876"/>
                </a:cubicBezTo>
                <a:cubicBezTo>
                  <a:pt x="1010" y="848"/>
                  <a:pt x="1000" y="821"/>
                  <a:pt x="996" y="792"/>
                </a:cubicBezTo>
                <a:cubicBezTo>
                  <a:pt x="1000" y="695"/>
                  <a:pt x="1013" y="604"/>
                  <a:pt x="1044" y="512"/>
                </a:cubicBezTo>
                <a:cubicBezTo>
                  <a:pt x="1054" y="481"/>
                  <a:pt x="1065" y="438"/>
                  <a:pt x="1092" y="420"/>
                </a:cubicBezTo>
                <a:cubicBezTo>
                  <a:pt x="1102" y="389"/>
                  <a:pt x="1116" y="360"/>
                  <a:pt x="1140" y="336"/>
                </a:cubicBezTo>
                <a:cubicBezTo>
                  <a:pt x="1150" y="306"/>
                  <a:pt x="1135" y="342"/>
                  <a:pt x="1156" y="316"/>
                </a:cubicBezTo>
                <a:cubicBezTo>
                  <a:pt x="1168" y="301"/>
                  <a:pt x="1167" y="283"/>
                  <a:pt x="1188" y="276"/>
                </a:cubicBezTo>
                <a:cubicBezTo>
                  <a:pt x="1194" y="259"/>
                  <a:pt x="1209" y="238"/>
                  <a:pt x="1224" y="228"/>
                </a:cubicBezTo>
                <a:cubicBezTo>
                  <a:pt x="1230" y="209"/>
                  <a:pt x="1237" y="194"/>
                  <a:pt x="1256" y="188"/>
                </a:cubicBezTo>
                <a:cubicBezTo>
                  <a:pt x="1265" y="174"/>
                  <a:pt x="1274" y="165"/>
                  <a:pt x="1288" y="156"/>
                </a:cubicBezTo>
                <a:cubicBezTo>
                  <a:pt x="1296" y="144"/>
                  <a:pt x="1320" y="128"/>
                  <a:pt x="1320" y="128"/>
                </a:cubicBezTo>
                <a:cubicBezTo>
                  <a:pt x="1329" y="114"/>
                  <a:pt x="1336" y="109"/>
                  <a:pt x="1352" y="104"/>
                </a:cubicBezTo>
                <a:cubicBezTo>
                  <a:pt x="1362" y="90"/>
                  <a:pt x="1370" y="89"/>
                  <a:pt x="1384" y="80"/>
                </a:cubicBezTo>
                <a:cubicBezTo>
                  <a:pt x="1393" y="66"/>
                  <a:pt x="1400" y="61"/>
                  <a:pt x="1416" y="56"/>
                </a:cubicBezTo>
                <a:cubicBezTo>
                  <a:pt x="1433" y="30"/>
                  <a:pt x="1470" y="21"/>
                  <a:pt x="1496" y="4"/>
                </a:cubicBezTo>
                <a:cubicBezTo>
                  <a:pt x="1492" y="3"/>
                  <a:pt x="1488" y="0"/>
                  <a:pt x="1484" y="0"/>
                </a:cubicBezTo>
                <a:cubicBezTo>
                  <a:pt x="1459" y="3"/>
                  <a:pt x="1460" y="17"/>
                  <a:pt x="1460" y="4"/>
                </a:cubicBezTo>
                <a:close/>
              </a:path>
            </a:pathLst>
          </a:custGeom>
          <a:solidFill>
            <a:srgbClr val="FF7C80"/>
          </a:solidFill>
          <a:ln w="9525">
            <a:solidFill>
              <a:schemeClr val="tx1"/>
            </a:solidFill>
            <a:round/>
            <a:headEnd/>
            <a:tailEnd/>
          </a:ln>
        </p:spPr>
        <p:txBody>
          <a:bodyPr/>
          <a:lstStyle/>
          <a:p>
            <a:endParaRPr lang="ja-JP" altLang="en-US"/>
          </a:p>
        </p:txBody>
      </p:sp>
      <p:sp>
        <p:nvSpPr>
          <p:cNvPr id="65552" name="Text Box 13"/>
          <p:cNvSpPr txBox="1">
            <a:spLocks noChangeArrowheads="1"/>
          </p:cNvSpPr>
          <p:nvPr/>
        </p:nvSpPr>
        <p:spPr bwMode="auto">
          <a:xfrm>
            <a:off x="1754192" y="4847431"/>
            <a:ext cx="20256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800" b="1" dirty="0" smtClean="0">
                <a:latin typeface="Meiryo UI" pitchFamily="50" charset="-128"/>
                <a:ea typeface="Meiryo UI" pitchFamily="50" charset="-128"/>
                <a:cs typeface="Meiryo UI" pitchFamily="50" charset="-128"/>
              </a:rPr>
              <a:t>アルツハイマー型</a:t>
            </a:r>
            <a:endParaRPr lang="en-US" altLang="ja-JP" sz="1800" b="1" dirty="0" smtClean="0">
              <a:latin typeface="Meiryo UI" pitchFamily="50" charset="-128"/>
              <a:ea typeface="Meiryo UI" pitchFamily="50" charset="-128"/>
              <a:cs typeface="Meiryo UI" pitchFamily="50" charset="-128"/>
            </a:endParaRPr>
          </a:p>
          <a:p>
            <a:pPr algn="ctr" eaLnBrk="1" hangingPunct="1"/>
            <a:r>
              <a:rPr lang="ja-JP" altLang="en-US" sz="1800" b="1" dirty="0" smtClean="0">
                <a:latin typeface="Meiryo UI" pitchFamily="50" charset="-128"/>
                <a:ea typeface="Meiryo UI" pitchFamily="50" charset="-128"/>
                <a:cs typeface="Meiryo UI" pitchFamily="50" charset="-128"/>
              </a:rPr>
              <a:t>認知症</a:t>
            </a:r>
            <a:endParaRPr lang="en-US" altLang="ja-JP" sz="1800" b="1" dirty="0" smtClean="0">
              <a:latin typeface="Meiryo UI" pitchFamily="50" charset="-128"/>
              <a:ea typeface="Meiryo UI" pitchFamily="50" charset="-128"/>
              <a:cs typeface="Meiryo UI" pitchFamily="50" charset="-128"/>
            </a:endParaRPr>
          </a:p>
          <a:p>
            <a:pPr algn="ctr" eaLnBrk="1" hangingPunct="1"/>
            <a:r>
              <a:rPr lang="ja-JP" altLang="en-US" sz="1800" b="1" dirty="0" smtClean="0">
                <a:latin typeface="Meiryo UI" pitchFamily="50" charset="-128"/>
                <a:ea typeface="Meiryo UI" pitchFamily="50" charset="-128"/>
                <a:cs typeface="Meiryo UI" pitchFamily="50" charset="-128"/>
              </a:rPr>
              <a:t> </a:t>
            </a:r>
            <a:r>
              <a:rPr lang="en-US" altLang="ja-JP" sz="1800" b="1" dirty="0">
                <a:latin typeface="Meiryo UI" pitchFamily="50" charset="-128"/>
                <a:ea typeface="Meiryo UI" pitchFamily="50" charset="-128"/>
                <a:cs typeface="Meiryo UI" pitchFamily="50" charset="-128"/>
              </a:rPr>
              <a:t>(AD)</a:t>
            </a:r>
          </a:p>
        </p:txBody>
      </p:sp>
      <p:sp>
        <p:nvSpPr>
          <p:cNvPr id="65553" name="Text Box 14"/>
          <p:cNvSpPr txBox="1">
            <a:spLocks noChangeArrowheads="1"/>
          </p:cNvSpPr>
          <p:nvPr/>
        </p:nvSpPr>
        <p:spPr bwMode="auto">
          <a:xfrm>
            <a:off x="6294773" y="4738919"/>
            <a:ext cx="1555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800" b="1" dirty="0">
                <a:solidFill>
                  <a:schemeClr val="bg1"/>
                </a:solidFill>
                <a:latin typeface="Meiryo UI" pitchFamily="50" charset="-128"/>
                <a:ea typeface="Meiryo UI" pitchFamily="50" charset="-128"/>
                <a:cs typeface="Meiryo UI" pitchFamily="50" charset="-128"/>
              </a:rPr>
              <a:t>血管性</a:t>
            </a:r>
            <a:r>
              <a:rPr lang="ja-JP" altLang="en-US" sz="1800" b="1" dirty="0">
                <a:latin typeface="Meiryo UI" pitchFamily="50" charset="-128"/>
                <a:ea typeface="Meiryo UI" pitchFamily="50" charset="-128"/>
                <a:cs typeface="Meiryo UI" pitchFamily="50" charset="-128"/>
              </a:rPr>
              <a:t>認知症</a:t>
            </a:r>
          </a:p>
          <a:p>
            <a:pPr algn="ctr" eaLnBrk="1" hangingPunct="1"/>
            <a:r>
              <a:rPr lang="en-US" altLang="ja-JP" sz="1800" b="1" dirty="0">
                <a:solidFill>
                  <a:schemeClr val="bg1"/>
                </a:solidFill>
                <a:latin typeface="Meiryo UI" pitchFamily="50" charset="-128"/>
                <a:ea typeface="Meiryo UI" pitchFamily="50" charset="-128"/>
                <a:cs typeface="Meiryo UI" pitchFamily="50" charset="-128"/>
              </a:rPr>
              <a:t>(</a:t>
            </a:r>
            <a:r>
              <a:rPr lang="en-US" altLang="ja-JP" sz="1800" b="1" dirty="0" err="1">
                <a:solidFill>
                  <a:schemeClr val="bg1"/>
                </a:solidFill>
                <a:latin typeface="Meiryo UI" pitchFamily="50" charset="-128"/>
                <a:ea typeface="Meiryo UI" pitchFamily="50" charset="-128"/>
                <a:cs typeface="Meiryo UI" pitchFamily="50" charset="-128"/>
              </a:rPr>
              <a:t>Va</a:t>
            </a:r>
            <a:r>
              <a:rPr lang="en-US" altLang="ja-JP" sz="1800" b="1" dirty="0" err="1">
                <a:latin typeface="Meiryo UI" pitchFamily="50" charset="-128"/>
                <a:ea typeface="Meiryo UI" pitchFamily="50" charset="-128"/>
                <a:cs typeface="Meiryo UI" pitchFamily="50" charset="-128"/>
              </a:rPr>
              <a:t>D</a:t>
            </a:r>
            <a:r>
              <a:rPr lang="en-US" altLang="ja-JP" sz="1800" b="1" dirty="0">
                <a:latin typeface="Meiryo UI" pitchFamily="50" charset="-128"/>
                <a:ea typeface="Meiryo UI" pitchFamily="50" charset="-128"/>
                <a:cs typeface="Meiryo UI" pitchFamily="50" charset="-128"/>
              </a:rPr>
              <a:t>)</a:t>
            </a:r>
          </a:p>
        </p:txBody>
      </p:sp>
      <p:sp>
        <p:nvSpPr>
          <p:cNvPr id="65554" name="Text Box 15"/>
          <p:cNvSpPr txBox="1">
            <a:spLocks noChangeArrowheads="1"/>
          </p:cNvSpPr>
          <p:nvPr/>
        </p:nvSpPr>
        <p:spPr bwMode="auto">
          <a:xfrm>
            <a:off x="4895056" y="4956760"/>
            <a:ext cx="13281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000" b="1" dirty="0" err="1">
                <a:solidFill>
                  <a:schemeClr val="bg1"/>
                </a:solidFill>
                <a:latin typeface="Meiryo UI" pitchFamily="50" charset="-128"/>
                <a:ea typeface="Meiryo UI" pitchFamily="50" charset="-128"/>
                <a:cs typeface="Meiryo UI" pitchFamily="50" charset="-128"/>
              </a:rPr>
              <a:t>AD+VaD</a:t>
            </a:r>
            <a:endParaRPr lang="en-US" altLang="ja-JP" sz="2000" b="1" dirty="0">
              <a:solidFill>
                <a:schemeClr val="bg1"/>
              </a:solidFill>
              <a:latin typeface="Meiryo UI" pitchFamily="50" charset="-128"/>
              <a:ea typeface="Meiryo UI" pitchFamily="50" charset="-128"/>
              <a:cs typeface="Meiryo UI" pitchFamily="50" charset="-128"/>
            </a:endParaRPr>
          </a:p>
        </p:txBody>
      </p:sp>
      <p:sp>
        <p:nvSpPr>
          <p:cNvPr id="65555" name="正方形/長方形 2"/>
          <p:cNvSpPr>
            <a:spLocks noChangeArrowheads="1"/>
          </p:cNvSpPr>
          <p:nvPr/>
        </p:nvSpPr>
        <p:spPr bwMode="auto">
          <a:xfrm>
            <a:off x="592209" y="2019611"/>
            <a:ext cx="5568950" cy="136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ja-JP" sz="1700" b="1" dirty="0">
                <a:solidFill>
                  <a:schemeClr val="bg2"/>
                </a:solidFill>
                <a:latin typeface="Meiryo UI" pitchFamily="50" charset="-128"/>
                <a:ea typeface="Meiryo UI" pitchFamily="50" charset="-128"/>
                <a:cs typeface="Meiryo UI" pitchFamily="50" charset="-128"/>
              </a:rPr>
              <a:t>･</a:t>
            </a:r>
            <a:r>
              <a:rPr lang="ja-JP" altLang="en-US" sz="1700" b="1" dirty="0">
                <a:solidFill>
                  <a:srgbClr val="669900"/>
                </a:solidFill>
                <a:latin typeface="Meiryo UI" pitchFamily="50" charset="-128"/>
                <a:ea typeface="Meiryo UI" pitchFamily="50" charset="-128"/>
                <a:cs typeface="Meiryo UI" pitchFamily="50" charset="-128"/>
              </a:rPr>
              <a:t>脳卒中の既往があれば  </a:t>
            </a:r>
            <a:r>
              <a:rPr lang="ja-JP" altLang="en-US" sz="1400" b="1" dirty="0">
                <a:solidFill>
                  <a:schemeClr val="bg2"/>
                </a:solidFill>
                <a:latin typeface="Meiryo UI" pitchFamily="50" charset="-128"/>
                <a:ea typeface="Meiryo UI" pitchFamily="50" charset="-128"/>
                <a:cs typeface="Meiryo UI" pitchFamily="50" charset="-128"/>
              </a:rPr>
              <a:t>血管性認知症</a:t>
            </a:r>
          </a:p>
          <a:p>
            <a:pPr eaLnBrk="1" hangingPunct="1">
              <a:spcBef>
                <a:spcPts val="600"/>
              </a:spcBef>
            </a:pPr>
            <a:r>
              <a:rPr lang="en-US" altLang="ja-JP" sz="1700" b="1" dirty="0">
                <a:solidFill>
                  <a:schemeClr val="bg2"/>
                </a:solidFill>
                <a:latin typeface="Meiryo UI" pitchFamily="50" charset="-128"/>
                <a:ea typeface="Meiryo UI" pitchFamily="50" charset="-128"/>
                <a:cs typeface="Meiryo UI" pitchFamily="50" charset="-128"/>
              </a:rPr>
              <a:t>･</a:t>
            </a:r>
            <a:r>
              <a:rPr lang="ja-JP" altLang="en-US" sz="1700" b="1" dirty="0">
                <a:solidFill>
                  <a:schemeClr val="bg2"/>
                </a:solidFill>
                <a:latin typeface="Meiryo UI" pitchFamily="50" charset="-128"/>
                <a:ea typeface="Meiryo UI" pitchFamily="50" charset="-128"/>
                <a:cs typeface="Meiryo UI" pitchFamily="50" charset="-128"/>
              </a:rPr>
              <a:t>画像で</a:t>
            </a:r>
            <a:r>
              <a:rPr lang="ja-JP" altLang="en-US" sz="1700" b="1" dirty="0">
                <a:solidFill>
                  <a:srgbClr val="669900"/>
                </a:solidFill>
                <a:latin typeface="Meiryo UI" pitchFamily="50" charset="-128"/>
                <a:ea typeface="Meiryo UI" pitchFamily="50" charset="-128"/>
                <a:cs typeface="Meiryo UI" pitchFamily="50" charset="-128"/>
              </a:rPr>
              <a:t>脳梗塞を指摘されれば</a:t>
            </a:r>
            <a:r>
              <a:rPr lang="ja-JP" altLang="en-US" sz="1700" b="1" dirty="0">
                <a:solidFill>
                  <a:schemeClr val="bg2"/>
                </a:solidFill>
                <a:latin typeface="Meiryo UI" pitchFamily="50" charset="-128"/>
                <a:ea typeface="Meiryo UI" pitchFamily="50" charset="-128"/>
                <a:cs typeface="Meiryo UI" pitchFamily="50" charset="-128"/>
              </a:rPr>
              <a:t>  </a:t>
            </a:r>
            <a:r>
              <a:rPr lang="ja-JP" altLang="en-US" sz="1400" b="1" dirty="0">
                <a:solidFill>
                  <a:schemeClr val="bg2"/>
                </a:solidFill>
                <a:latin typeface="Meiryo UI" pitchFamily="50" charset="-128"/>
                <a:ea typeface="Meiryo UI" pitchFamily="50" charset="-128"/>
                <a:cs typeface="Meiryo UI" pitchFamily="50" charset="-128"/>
              </a:rPr>
              <a:t>血管性認知症</a:t>
            </a:r>
          </a:p>
          <a:p>
            <a:pPr eaLnBrk="1" hangingPunct="1">
              <a:spcBef>
                <a:spcPts val="600"/>
              </a:spcBef>
            </a:pPr>
            <a:r>
              <a:rPr lang="en-US" altLang="ja-JP" sz="1700" b="1" dirty="0">
                <a:solidFill>
                  <a:schemeClr val="bg2"/>
                </a:solidFill>
                <a:latin typeface="Meiryo UI" pitchFamily="50" charset="-128"/>
                <a:ea typeface="Meiryo UI" pitchFamily="50" charset="-128"/>
                <a:cs typeface="Meiryo UI" pitchFamily="50" charset="-128"/>
              </a:rPr>
              <a:t>･</a:t>
            </a:r>
            <a:r>
              <a:rPr lang="ja-JP" altLang="en-US" sz="1700" b="1" dirty="0">
                <a:solidFill>
                  <a:schemeClr val="bg2"/>
                </a:solidFill>
                <a:latin typeface="Meiryo UI" pitchFamily="50" charset="-128"/>
                <a:ea typeface="Meiryo UI" pitchFamily="50" charset="-128"/>
                <a:cs typeface="Meiryo UI" pitchFamily="50" charset="-128"/>
              </a:rPr>
              <a:t>画像で</a:t>
            </a:r>
            <a:r>
              <a:rPr lang="ja-JP" altLang="en-US" sz="1700" b="1" dirty="0">
                <a:solidFill>
                  <a:srgbClr val="669900"/>
                </a:solidFill>
                <a:latin typeface="Meiryo UI" pitchFamily="50" charset="-128"/>
                <a:ea typeface="Meiryo UI" pitchFamily="50" charset="-128"/>
                <a:cs typeface="Meiryo UI" pitchFamily="50" charset="-128"/>
              </a:rPr>
              <a:t>無症候性脳梗塞を指摘されても  </a:t>
            </a:r>
            <a:r>
              <a:rPr lang="ja-JP" altLang="en-US" sz="1400" b="1" dirty="0">
                <a:solidFill>
                  <a:schemeClr val="bg2"/>
                </a:solidFill>
                <a:latin typeface="Meiryo UI" pitchFamily="50" charset="-128"/>
                <a:ea typeface="Meiryo UI" pitchFamily="50" charset="-128"/>
                <a:cs typeface="Meiryo UI" pitchFamily="50" charset="-128"/>
              </a:rPr>
              <a:t>血管性認知症</a:t>
            </a:r>
          </a:p>
          <a:p>
            <a:pPr eaLnBrk="1" hangingPunct="1">
              <a:spcBef>
                <a:spcPts val="600"/>
              </a:spcBef>
            </a:pPr>
            <a:r>
              <a:rPr lang="en-US" altLang="ja-JP" sz="1700" b="1" dirty="0">
                <a:solidFill>
                  <a:schemeClr val="bg2"/>
                </a:solidFill>
                <a:latin typeface="Meiryo UI" pitchFamily="50" charset="-128"/>
                <a:ea typeface="Meiryo UI" pitchFamily="50" charset="-128"/>
                <a:cs typeface="Meiryo UI" pitchFamily="50" charset="-128"/>
              </a:rPr>
              <a:t>･</a:t>
            </a:r>
            <a:r>
              <a:rPr lang="ja-JP" altLang="en-US" sz="1700" b="1" dirty="0">
                <a:solidFill>
                  <a:srgbClr val="669900"/>
                </a:solidFill>
                <a:latin typeface="Meiryo UI" pitchFamily="50" charset="-128"/>
                <a:ea typeface="Meiryo UI" pitchFamily="50" charset="-128"/>
                <a:cs typeface="Meiryo UI" pitchFamily="50" charset="-128"/>
              </a:rPr>
              <a:t>運動麻痺や構音障害があれば</a:t>
            </a:r>
            <a:r>
              <a:rPr lang="ja-JP" altLang="en-US" sz="1700" b="1" dirty="0">
                <a:solidFill>
                  <a:schemeClr val="bg2"/>
                </a:solidFill>
                <a:latin typeface="Meiryo UI" pitchFamily="50" charset="-128"/>
                <a:ea typeface="Meiryo UI" pitchFamily="50" charset="-128"/>
                <a:cs typeface="Meiryo UI" pitchFamily="50" charset="-128"/>
              </a:rPr>
              <a:t>  </a:t>
            </a:r>
            <a:r>
              <a:rPr lang="ja-JP" altLang="en-US" sz="1400" b="1" dirty="0">
                <a:solidFill>
                  <a:schemeClr val="bg2"/>
                </a:solidFill>
                <a:latin typeface="Meiryo UI" pitchFamily="50" charset="-128"/>
                <a:ea typeface="Meiryo UI" pitchFamily="50" charset="-128"/>
                <a:cs typeface="Meiryo UI" pitchFamily="50" charset="-128"/>
              </a:rPr>
              <a:t>血管性認知症</a:t>
            </a:r>
          </a:p>
        </p:txBody>
      </p:sp>
      <p:sp>
        <p:nvSpPr>
          <p:cNvPr id="65556" name="テキスト ボックス 21"/>
          <p:cNvSpPr txBox="1">
            <a:spLocks noChangeArrowheads="1"/>
          </p:cNvSpPr>
          <p:nvPr/>
        </p:nvSpPr>
        <p:spPr bwMode="auto">
          <a:xfrm>
            <a:off x="584200" y="1477963"/>
            <a:ext cx="198804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000" b="1" u="sng" dirty="0">
                <a:solidFill>
                  <a:srgbClr val="7F7F7F"/>
                </a:solidFill>
                <a:latin typeface="Meiryo UI" pitchFamily="50" charset="-128"/>
                <a:ea typeface="Meiryo UI" pitchFamily="50" charset="-128"/>
                <a:cs typeface="Meiryo UI" pitchFamily="50" charset="-128"/>
              </a:rPr>
              <a:t>これまでの考え方</a:t>
            </a:r>
          </a:p>
        </p:txBody>
      </p:sp>
      <p:sp>
        <p:nvSpPr>
          <p:cNvPr id="65557" name="テキスト ボックス 22"/>
          <p:cNvSpPr txBox="1">
            <a:spLocks noChangeArrowheads="1"/>
          </p:cNvSpPr>
          <p:nvPr/>
        </p:nvSpPr>
        <p:spPr bwMode="auto">
          <a:xfrm>
            <a:off x="645011" y="3798888"/>
            <a:ext cx="2012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400" b="1" u="sng" dirty="0">
                <a:latin typeface="Meiryo UI" pitchFamily="50" charset="-128"/>
                <a:ea typeface="Meiryo UI" pitchFamily="50" charset="-128"/>
                <a:cs typeface="Meiryo UI" pitchFamily="50" charset="-128"/>
              </a:rPr>
              <a:t>最近の考え方</a:t>
            </a:r>
          </a:p>
        </p:txBody>
      </p:sp>
      <p:sp>
        <p:nvSpPr>
          <p:cNvPr id="65558" name="正方形/長方形 23"/>
          <p:cNvSpPr>
            <a:spLocks noChangeArrowheads="1"/>
          </p:cNvSpPr>
          <p:nvPr/>
        </p:nvSpPr>
        <p:spPr bwMode="auto">
          <a:xfrm>
            <a:off x="7713751" y="6429374"/>
            <a:ext cx="12202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ja-JP" altLang="en-US" sz="1200" b="1" dirty="0" smtClean="0">
                <a:latin typeface="Meiryo UI" pitchFamily="50" charset="-128"/>
                <a:ea typeface="Meiryo UI" pitchFamily="50" charset="-128"/>
                <a:cs typeface="Meiryo UI" pitchFamily="50" charset="-128"/>
              </a:rPr>
              <a:t>長田</a:t>
            </a:r>
            <a:r>
              <a:rPr lang="ja-JP" altLang="en-US" sz="1200" b="1" dirty="0">
                <a:latin typeface="Meiryo UI" pitchFamily="50" charset="-128"/>
                <a:ea typeface="Meiryo UI" pitchFamily="50" charset="-128"/>
                <a:cs typeface="Meiryo UI" pitchFamily="50" charset="-128"/>
              </a:rPr>
              <a:t>の図を</a:t>
            </a:r>
            <a:r>
              <a:rPr lang="ja-JP" altLang="en-US" sz="1200" b="1" dirty="0" smtClean="0">
                <a:latin typeface="Meiryo UI" pitchFamily="50" charset="-128"/>
                <a:ea typeface="Meiryo UI" pitchFamily="50" charset="-128"/>
                <a:cs typeface="Meiryo UI" pitchFamily="50" charset="-128"/>
              </a:rPr>
              <a:t>改変</a:t>
            </a:r>
            <a:endParaRPr lang="en-US" altLang="ja-JP" sz="1200" dirty="0">
              <a:latin typeface="Meiryo UI" pitchFamily="50" charset="-128"/>
              <a:ea typeface="Meiryo UI" pitchFamily="50" charset="-128"/>
              <a:cs typeface="Meiryo UI" pitchFamily="50" charset="-128"/>
            </a:endParaRPr>
          </a:p>
        </p:txBody>
      </p:sp>
      <p:sp>
        <p:nvSpPr>
          <p:cNvPr id="65559" name="Text Box 5"/>
          <p:cNvSpPr txBox="1">
            <a:spLocks noChangeArrowheads="1"/>
          </p:cNvSpPr>
          <p:nvPr/>
        </p:nvSpPr>
        <p:spPr bwMode="auto">
          <a:xfrm>
            <a:off x="0" y="0"/>
            <a:ext cx="23288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14</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65560" name="Rectangle 3"/>
          <p:cNvSpPr>
            <a:spLocks noChangeArrowheads="1"/>
          </p:cNvSpPr>
          <p:nvPr/>
        </p:nvSpPr>
        <p:spPr bwMode="auto">
          <a:xfrm>
            <a:off x="238125" y="9858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134206938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4"/>
          <p:cNvSpPr>
            <a:spLocks noChangeArrowheads="1"/>
          </p:cNvSpPr>
          <p:nvPr/>
        </p:nvSpPr>
        <p:spPr bwMode="auto">
          <a:xfrm>
            <a:off x="2009775" y="407988"/>
            <a:ext cx="482441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eaLnBrk="1" hangingPunct="1"/>
            <a:r>
              <a:rPr lang="ja-JP" altLang="en-US" sz="3200" b="1" dirty="0">
                <a:latin typeface="Meiryo UI" pitchFamily="50" charset="-128"/>
                <a:ea typeface="Meiryo UI" pitchFamily="50" charset="-128"/>
                <a:cs typeface="Meiryo UI" pitchFamily="50" charset="-128"/>
              </a:rPr>
              <a:t>画像診断の目的</a:t>
            </a:r>
          </a:p>
        </p:txBody>
      </p:sp>
      <p:sp>
        <p:nvSpPr>
          <p:cNvPr id="68611" name="正方形/長方形 1"/>
          <p:cNvSpPr>
            <a:spLocks noChangeArrowheads="1"/>
          </p:cNvSpPr>
          <p:nvPr/>
        </p:nvSpPr>
        <p:spPr bwMode="auto">
          <a:xfrm>
            <a:off x="1216819" y="1619250"/>
            <a:ext cx="7739856" cy="4426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ja-JP" altLang="en-US" sz="2400" b="1" dirty="0" smtClean="0">
                <a:latin typeface="Meiryo UI" pitchFamily="50" charset="-128"/>
                <a:ea typeface="Meiryo UI" pitchFamily="50" charset="-128"/>
                <a:cs typeface="Meiryo UI" pitchFamily="50" charset="-128"/>
              </a:rPr>
              <a:t>１</a:t>
            </a:r>
            <a:r>
              <a:rPr lang="en-US" altLang="ja-JP" sz="2400" b="1" dirty="0" smtClean="0">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 除外</a:t>
            </a:r>
            <a:r>
              <a:rPr lang="ja-JP" altLang="en-US" sz="2400" b="1" dirty="0">
                <a:latin typeface="Meiryo UI" pitchFamily="50" charset="-128"/>
                <a:ea typeface="Meiryo UI" pitchFamily="50" charset="-128"/>
                <a:cs typeface="Meiryo UI" pitchFamily="50" charset="-128"/>
              </a:rPr>
              <a:t>診断</a:t>
            </a:r>
          </a:p>
          <a:p>
            <a:pPr eaLnBrk="1" hangingPunct="1">
              <a:spcBef>
                <a:spcPct val="20000"/>
              </a:spcBef>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    </a:t>
            </a:r>
            <a:r>
              <a:rPr lang="ja-JP" altLang="ja-JP" sz="2200" b="1" dirty="0" smtClean="0">
                <a:solidFill>
                  <a:srgbClr val="5F5F5F"/>
                </a:solidFill>
                <a:latin typeface="Meiryo UI" pitchFamily="50" charset="-128"/>
                <a:ea typeface="Meiryo UI" pitchFamily="50" charset="-128"/>
                <a:cs typeface="Meiryo UI" pitchFamily="50" charset="-128"/>
              </a:rPr>
              <a:t>脳出血</a:t>
            </a:r>
            <a:r>
              <a:rPr lang="ja-JP" altLang="ja-JP" sz="2200" b="1" dirty="0">
                <a:solidFill>
                  <a:srgbClr val="5F5F5F"/>
                </a:solidFill>
                <a:latin typeface="Meiryo UI" pitchFamily="50" charset="-128"/>
                <a:ea typeface="Meiryo UI" pitchFamily="50" charset="-128"/>
                <a:cs typeface="Meiryo UI" pitchFamily="50" charset="-128"/>
              </a:rPr>
              <a:t>や慢性硬膜下血腫、脳腫瘍と</a:t>
            </a:r>
            <a:r>
              <a:rPr lang="ja-JP" altLang="ja-JP" sz="2200" b="1" dirty="0" smtClean="0">
                <a:solidFill>
                  <a:srgbClr val="5F5F5F"/>
                </a:solidFill>
                <a:latin typeface="Meiryo UI" pitchFamily="50" charset="-128"/>
                <a:ea typeface="Meiryo UI" pitchFamily="50" charset="-128"/>
                <a:cs typeface="Meiryo UI" pitchFamily="50" charset="-128"/>
              </a:rPr>
              <a:t>いった</a:t>
            </a:r>
            <a:endParaRPr lang="en-US" altLang="ja-JP" sz="2200" b="1" dirty="0" smtClean="0">
              <a:solidFill>
                <a:srgbClr val="5F5F5F"/>
              </a:solidFill>
              <a:latin typeface="Meiryo UI" pitchFamily="50" charset="-128"/>
              <a:ea typeface="Meiryo UI" pitchFamily="50" charset="-128"/>
              <a:cs typeface="Meiryo UI" pitchFamily="50" charset="-128"/>
            </a:endParaRPr>
          </a:p>
          <a:p>
            <a:pPr eaLnBrk="1" hangingPunct="1">
              <a:spcBef>
                <a:spcPts val="400"/>
              </a:spcBef>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        他の疾患</a:t>
            </a:r>
            <a:r>
              <a:rPr lang="ja-JP" altLang="ja-JP" sz="2200" b="1" dirty="0" smtClean="0">
                <a:solidFill>
                  <a:srgbClr val="5F5F5F"/>
                </a:solidFill>
                <a:latin typeface="Meiryo UI" pitchFamily="50" charset="-128"/>
                <a:ea typeface="Meiryo UI" pitchFamily="50" charset="-128"/>
                <a:cs typeface="Meiryo UI" pitchFamily="50" charset="-128"/>
              </a:rPr>
              <a:t>に</a:t>
            </a:r>
            <a:r>
              <a:rPr lang="ja-JP" altLang="ja-JP" sz="2200" b="1" dirty="0">
                <a:solidFill>
                  <a:srgbClr val="5F5F5F"/>
                </a:solidFill>
                <a:latin typeface="Meiryo UI" pitchFamily="50" charset="-128"/>
                <a:ea typeface="Meiryo UI" pitchFamily="50" charset="-128"/>
                <a:cs typeface="Meiryo UI" pitchFamily="50" charset="-128"/>
              </a:rPr>
              <a:t>よって、認知症</a:t>
            </a:r>
            <a:r>
              <a:rPr lang="ja-JP" altLang="en-US" sz="2200" b="1" dirty="0">
                <a:solidFill>
                  <a:srgbClr val="5F5F5F"/>
                </a:solidFill>
                <a:latin typeface="Meiryo UI" pitchFamily="50" charset="-128"/>
                <a:ea typeface="Meiryo UI" pitchFamily="50" charset="-128"/>
                <a:cs typeface="Meiryo UI" pitchFamily="50" charset="-128"/>
              </a:rPr>
              <a:t>症状</a:t>
            </a:r>
            <a:r>
              <a:rPr lang="ja-JP" altLang="ja-JP" sz="2200" b="1" dirty="0">
                <a:solidFill>
                  <a:srgbClr val="5F5F5F"/>
                </a:solidFill>
                <a:latin typeface="Meiryo UI" pitchFamily="50" charset="-128"/>
                <a:ea typeface="Meiryo UI" pitchFamily="50" charset="-128"/>
                <a:cs typeface="Meiryo UI" pitchFamily="50" charset="-128"/>
              </a:rPr>
              <a:t>が</a:t>
            </a:r>
            <a:r>
              <a:rPr lang="ja-JP" altLang="ja-JP" sz="2200" b="1" dirty="0" smtClean="0">
                <a:solidFill>
                  <a:srgbClr val="5F5F5F"/>
                </a:solidFill>
                <a:latin typeface="Meiryo UI" pitchFamily="50" charset="-128"/>
                <a:ea typeface="Meiryo UI" pitchFamily="50" charset="-128"/>
                <a:cs typeface="Meiryo UI" pitchFamily="50" charset="-128"/>
              </a:rPr>
              <a:t>引き起こされて</a:t>
            </a:r>
            <a:endParaRPr lang="en-US" altLang="ja-JP" sz="2200" b="1" dirty="0" smtClean="0">
              <a:solidFill>
                <a:srgbClr val="5F5F5F"/>
              </a:solidFill>
              <a:latin typeface="Meiryo UI" pitchFamily="50" charset="-128"/>
              <a:ea typeface="Meiryo UI" pitchFamily="50" charset="-128"/>
              <a:cs typeface="Meiryo UI" pitchFamily="50" charset="-128"/>
            </a:endParaRPr>
          </a:p>
          <a:p>
            <a:pPr eaLnBrk="1" hangingPunct="1">
              <a:spcBef>
                <a:spcPts val="400"/>
              </a:spcBef>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        いないかどうかを</a:t>
            </a:r>
            <a:r>
              <a:rPr lang="ja-JP" altLang="ja-JP" sz="2200" b="1" dirty="0" smtClean="0">
                <a:solidFill>
                  <a:srgbClr val="5F5F5F"/>
                </a:solidFill>
                <a:latin typeface="Meiryo UI" pitchFamily="50" charset="-128"/>
                <a:ea typeface="Meiryo UI" pitchFamily="50" charset="-128"/>
                <a:cs typeface="Meiryo UI" pitchFamily="50" charset="-128"/>
              </a:rPr>
              <a:t>除外</a:t>
            </a:r>
            <a:r>
              <a:rPr lang="ja-JP" altLang="ja-JP" sz="2200" b="1" dirty="0">
                <a:solidFill>
                  <a:srgbClr val="5F5F5F"/>
                </a:solidFill>
                <a:latin typeface="Meiryo UI" pitchFamily="50" charset="-128"/>
                <a:ea typeface="Meiryo UI" pitchFamily="50" charset="-128"/>
                <a:cs typeface="Meiryo UI" pitchFamily="50" charset="-128"/>
              </a:rPr>
              <a:t>診断</a:t>
            </a:r>
            <a:endParaRPr lang="en-US" altLang="ja-JP" sz="2200" b="1" dirty="0">
              <a:solidFill>
                <a:srgbClr val="5F5F5F"/>
              </a:solidFill>
              <a:latin typeface="Meiryo UI" pitchFamily="50" charset="-128"/>
              <a:ea typeface="Meiryo UI" pitchFamily="50" charset="-128"/>
              <a:cs typeface="Meiryo UI" pitchFamily="50" charset="-128"/>
            </a:endParaRPr>
          </a:p>
          <a:p>
            <a:pPr eaLnBrk="1" hangingPunct="1">
              <a:lnSpc>
                <a:spcPct val="150000"/>
              </a:lnSpc>
              <a:spcBef>
                <a:spcPts val="600"/>
              </a:spcBef>
            </a:pPr>
            <a:r>
              <a:rPr lang="ja-JP" altLang="en-US" sz="2400" b="1" dirty="0" smtClean="0">
                <a:latin typeface="Meiryo UI" pitchFamily="50" charset="-128"/>
                <a:ea typeface="Meiryo UI" pitchFamily="50" charset="-128"/>
                <a:cs typeface="Meiryo UI" pitchFamily="50" charset="-128"/>
              </a:rPr>
              <a:t>２</a:t>
            </a:r>
            <a:r>
              <a:rPr lang="en-US" altLang="ja-JP" sz="2400" b="1" dirty="0" smtClean="0">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 </a:t>
            </a:r>
            <a:r>
              <a:rPr lang="ja-JP" altLang="ja-JP" sz="2400" b="1" dirty="0" smtClean="0">
                <a:latin typeface="Meiryo UI" pitchFamily="50" charset="-128"/>
                <a:ea typeface="Meiryo UI" pitchFamily="50" charset="-128"/>
                <a:cs typeface="Meiryo UI" pitchFamily="50" charset="-128"/>
              </a:rPr>
              <a:t>認知症</a:t>
            </a:r>
            <a:r>
              <a:rPr lang="ja-JP" altLang="ja-JP" sz="2400" b="1" dirty="0">
                <a:latin typeface="Meiryo UI" pitchFamily="50" charset="-128"/>
                <a:ea typeface="Meiryo UI" pitchFamily="50" charset="-128"/>
                <a:cs typeface="Meiryo UI" pitchFamily="50" charset="-128"/>
              </a:rPr>
              <a:t>の病型診断の補助</a:t>
            </a:r>
            <a:endParaRPr lang="en-US" altLang="ja-JP" sz="2400" b="1" dirty="0">
              <a:latin typeface="Meiryo UI" pitchFamily="50" charset="-128"/>
              <a:ea typeface="Meiryo UI" pitchFamily="50" charset="-128"/>
              <a:cs typeface="Meiryo UI" pitchFamily="50" charset="-128"/>
            </a:endParaRPr>
          </a:p>
          <a:p>
            <a:pPr eaLnBrk="1" hangingPunct="1">
              <a:lnSpc>
                <a:spcPct val="170000"/>
              </a:lnSpc>
            </a:pPr>
            <a:r>
              <a:rPr lang="ja-JP" altLang="en-US" sz="2400" b="1" dirty="0" smtClean="0">
                <a:latin typeface="Meiryo UI" pitchFamily="50" charset="-128"/>
                <a:ea typeface="Meiryo UI" pitchFamily="50" charset="-128"/>
                <a:cs typeface="Meiryo UI" pitchFamily="50" charset="-128"/>
              </a:rPr>
              <a:t>３</a:t>
            </a:r>
            <a:r>
              <a:rPr lang="en-US" altLang="ja-JP" sz="2400" b="1" dirty="0" smtClean="0">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 </a:t>
            </a:r>
            <a:r>
              <a:rPr lang="ja-JP" altLang="ja-JP" sz="2400" b="1" dirty="0" smtClean="0">
                <a:latin typeface="Meiryo UI" pitchFamily="50" charset="-128"/>
                <a:ea typeface="Meiryo UI" pitchFamily="50" charset="-128"/>
                <a:cs typeface="Meiryo UI" pitchFamily="50" charset="-128"/>
              </a:rPr>
              <a:t>軽度</a:t>
            </a:r>
            <a:r>
              <a:rPr lang="ja-JP" altLang="ja-JP" sz="2400" b="1" dirty="0">
                <a:latin typeface="Meiryo UI" pitchFamily="50" charset="-128"/>
                <a:ea typeface="Meiryo UI" pitchFamily="50" charset="-128"/>
                <a:cs typeface="Meiryo UI" pitchFamily="50" charset="-128"/>
              </a:rPr>
              <a:t>認知機能</a:t>
            </a:r>
            <a:r>
              <a:rPr lang="ja-JP" altLang="ja-JP" sz="2400" b="1" dirty="0" smtClean="0">
                <a:latin typeface="Meiryo UI" pitchFamily="50" charset="-128"/>
                <a:ea typeface="Meiryo UI" pitchFamily="50" charset="-128"/>
                <a:cs typeface="Meiryo UI" pitchFamily="50" charset="-128"/>
              </a:rPr>
              <a:t>障害</a:t>
            </a:r>
            <a:r>
              <a:rPr lang="ja-JP" altLang="en-US" sz="2400" b="1" dirty="0" smtClean="0">
                <a:latin typeface="Meiryo UI" pitchFamily="50" charset="-128"/>
                <a:ea typeface="Meiryo UI" pitchFamily="50" charset="-128"/>
                <a:cs typeface="Meiryo UI" pitchFamily="50" charset="-128"/>
              </a:rPr>
              <a:t>（</a:t>
            </a:r>
            <a:r>
              <a:rPr lang="ja-JP" altLang="ja-JP" sz="2400" b="1" dirty="0" smtClean="0">
                <a:latin typeface="Meiryo UI" pitchFamily="50" charset="-128"/>
                <a:ea typeface="Meiryo UI" pitchFamily="50" charset="-128"/>
                <a:cs typeface="Meiryo UI" pitchFamily="50" charset="-128"/>
              </a:rPr>
              <a:t>MCI</a:t>
            </a:r>
            <a:r>
              <a:rPr lang="ja-JP" altLang="en-US" sz="2400" b="1" dirty="0" smtClean="0">
                <a:latin typeface="Meiryo UI" pitchFamily="50" charset="-128"/>
                <a:ea typeface="Meiryo UI" pitchFamily="50" charset="-128"/>
                <a:cs typeface="Meiryo UI" pitchFamily="50" charset="-128"/>
              </a:rPr>
              <a:t>）</a:t>
            </a:r>
            <a:r>
              <a:rPr lang="ja-JP" altLang="ja-JP" sz="2400" b="1" dirty="0" smtClean="0">
                <a:latin typeface="Meiryo UI" pitchFamily="50" charset="-128"/>
                <a:ea typeface="Meiryo UI" pitchFamily="50" charset="-128"/>
                <a:cs typeface="Meiryo UI" pitchFamily="50" charset="-128"/>
              </a:rPr>
              <a:t>が</a:t>
            </a:r>
            <a:r>
              <a:rPr lang="ja-JP" altLang="ja-JP" sz="2400" b="1" dirty="0">
                <a:latin typeface="Meiryo UI" pitchFamily="50" charset="-128"/>
                <a:ea typeface="Meiryo UI" pitchFamily="50" charset="-128"/>
                <a:cs typeface="Meiryo UI" pitchFamily="50" charset="-128"/>
              </a:rPr>
              <a:t>認知症</a:t>
            </a:r>
            <a:r>
              <a:rPr lang="ja-JP" altLang="ja-JP" sz="2400" b="1" dirty="0" smtClean="0">
                <a:latin typeface="Meiryo UI" pitchFamily="50" charset="-128"/>
                <a:ea typeface="Meiryo UI" pitchFamily="50" charset="-128"/>
                <a:cs typeface="Meiryo UI" pitchFamily="50" charset="-128"/>
              </a:rPr>
              <a:t>に</a:t>
            </a:r>
            <a:endParaRPr lang="ja-JP" altLang="en-US" sz="2400" b="1" dirty="0">
              <a:latin typeface="Meiryo UI" pitchFamily="50" charset="-128"/>
              <a:ea typeface="Meiryo UI" pitchFamily="50" charset="-128"/>
              <a:cs typeface="Meiryo UI" pitchFamily="50" charset="-128"/>
            </a:endParaRPr>
          </a:p>
          <a:p>
            <a:pPr eaLnBrk="1" hangingPunct="1"/>
            <a:r>
              <a:rPr lang="ja-JP" altLang="en-US" sz="2400" b="1" dirty="0" smtClean="0">
                <a:latin typeface="Meiryo UI" pitchFamily="50" charset="-128"/>
                <a:ea typeface="Meiryo UI" pitchFamily="50" charset="-128"/>
                <a:cs typeface="Meiryo UI" pitchFamily="50" charset="-128"/>
              </a:rPr>
              <a:t>     移行しやすい</a:t>
            </a:r>
            <a:r>
              <a:rPr lang="ja-JP" altLang="ja-JP" sz="2400" b="1" dirty="0" smtClean="0">
                <a:latin typeface="Meiryo UI" pitchFamily="50" charset="-128"/>
                <a:ea typeface="Meiryo UI" pitchFamily="50" charset="-128"/>
                <a:cs typeface="Meiryo UI" pitchFamily="50" charset="-128"/>
              </a:rPr>
              <a:t>かどう</a:t>
            </a:r>
            <a:r>
              <a:rPr lang="ja-JP" altLang="ja-JP" sz="2400" b="1" dirty="0">
                <a:latin typeface="Meiryo UI" pitchFamily="50" charset="-128"/>
                <a:ea typeface="Meiryo UI" pitchFamily="50" charset="-128"/>
                <a:cs typeface="Meiryo UI" pitchFamily="50" charset="-128"/>
              </a:rPr>
              <a:t>かの指標</a:t>
            </a:r>
            <a:endParaRPr lang="en-US" altLang="ja-JP" sz="2400" b="1" dirty="0">
              <a:latin typeface="Meiryo UI" pitchFamily="50" charset="-128"/>
              <a:ea typeface="Meiryo UI" pitchFamily="50" charset="-128"/>
              <a:cs typeface="Meiryo UI" pitchFamily="50" charset="-128"/>
            </a:endParaRPr>
          </a:p>
          <a:p>
            <a:pPr eaLnBrk="1" hangingPunct="1">
              <a:lnSpc>
                <a:spcPct val="220000"/>
              </a:lnSpc>
            </a:pPr>
            <a:r>
              <a:rPr lang="en-US" altLang="ja-JP" sz="2400" b="1" dirty="0">
                <a:latin typeface="Meiryo UI" pitchFamily="50" charset="-128"/>
                <a:ea typeface="Meiryo UI" pitchFamily="50" charset="-128"/>
                <a:cs typeface="Meiryo UI" pitchFamily="50" charset="-128"/>
              </a:rPr>
              <a:t>※</a:t>
            </a:r>
            <a:r>
              <a:rPr lang="ja-JP" altLang="en-US" sz="1200" b="1" dirty="0">
                <a:latin typeface="Meiryo UI" pitchFamily="50" charset="-128"/>
                <a:ea typeface="Meiryo UI" pitchFamily="50" charset="-128"/>
                <a:cs typeface="Meiryo UI" pitchFamily="50" charset="-128"/>
              </a:rPr>
              <a:t>　</a:t>
            </a:r>
            <a:r>
              <a:rPr lang="ja-JP" altLang="ja-JP" sz="2400" b="1" dirty="0">
                <a:latin typeface="Meiryo UI" pitchFamily="50" charset="-128"/>
                <a:ea typeface="Meiryo UI" pitchFamily="50" charset="-128"/>
                <a:cs typeface="Meiryo UI" pitchFamily="50" charset="-128"/>
              </a:rPr>
              <a:t>薬剤の効果判定のバイオマーカーとしての役割</a:t>
            </a:r>
            <a:endParaRPr lang="en-US" altLang="ja-JP" sz="24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a:solidFill>
                  <a:schemeClr val="bg2"/>
                </a:solidFill>
                <a:latin typeface="Meiryo UI" pitchFamily="50" charset="-128"/>
                <a:ea typeface="Meiryo UI" pitchFamily="50" charset="-128"/>
                <a:cs typeface="Meiryo UI" pitchFamily="50" charset="-128"/>
              </a:rPr>
              <a:t>　  </a:t>
            </a:r>
            <a:r>
              <a:rPr lang="en-US" altLang="ja-JP" sz="2200" b="1" dirty="0">
                <a:solidFill>
                  <a:schemeClr val="bg2"/>
                </a:solidFill>
                <a:latin typeface="Meiryo UI" pitchFamily="50" charset="-128"/>
                <a:ea typeface="Meiryo UI" pitchFamily="50" charset="-128"/>
                <a:cs typeface="Meiryo UI" pitchFamily="50" charset="-128"/>
              </a:rPr>
              <a:t>･･･ </a:t>
            </a:r>
            <a:r>
              <a:rPr lang="ja-JP" altLang="ja-JP" sz="2200" b="1" dirty="0">
                <a:solidFill>
                  <a:schemeClr val="bg2"/>
                </a:solidFill>
                <a:latin typeface="Meiryo UI" pitchFamily="50" charset="-128"/>
                <a:ea typeface="Meiryo UI" pitchFamily="50" charset="-128"/>
                <a:cs typeface="Meiryo UI" pitchFamily="50" charset="-128"/>
              </a:rPr>
              <a:t>今後期待されるが現時点では探索的段階</a:t>
            </a:r>
          </a:p>
        </p:txBody>
      </p:sp>
      <p:sp>
        <p:nvSpPr>
          <p:cNvPr id="68612" name="Text Box 5"/>
          <p:cNvSpPr txBox="1">
            <a:spLocks noChangeArrowheads="1"/>
          </p:cNvSpPr>
          <p:nvPr/>
        </p:nvSpPr>
        <p:spPr bwMode="auto">
          <a:xfrm>
            <a:off x="0" y="0"/>
            <a:ext cx="24336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15</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68613" name="Rectangle 3"/>
          <p:cNvSpPr>
            <a:spLocks noChangeArrowheads="1"/>
          </p:cNvSpPr>
          <p:nvPr/>
        </p:nvSpPr>
        <p:spPr bwMode="auto">
          <a:xfrm>
            <a:off x="309563" y="10445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12438520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42" name="Group 42"/>
          <p:cNvGraphicFramePr>
            <a:graphicFrameLocks noGrp="1"/>
          </p:cNvGraphicFramePr>
          <p:nvPr>
            <p:extLst>
              <p:ext uri="{D42A27DB-BD31-4B8C-83A1-F6EECF244321}">
                <p14:modId xmlns:p14="http://schemas.microsoft.com/office/powerpoint/2010/main" val="1836367930"/>
              </p:ext>
            </p:extLst>
          </p:nvPr>
        </p:nvGraphicFramePr>
        <p:xfrm>
          <a:off x="320676" y="1336438"/>
          <a:ext cx="8558212" cy="5017178"/>
        </p:xfrm>
        <a:graphic>
          <a:graphicData uri="http://schemas.openxmlformats.org/drawingml/2006/table">
            <a:tbl>
              <a:tblPr/>
              <a:tblGrid>
                <a:gridCol w="1258742"/>
                <a:gridCol w="1805050"/>
                <a:gridCol w="1935677"/>
                <a:gridCol w="1760106"/>
                <a:gridCol w="1798637"/>
              </a:tblGrid>
              <a:tr h="658758">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1" lang="ja-JP" altLang="en-US" sz="20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80" marR="81280" marT="45710" marB="45710"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AD</a:t>
                      </a:r>
                    </a:p>
                    <a:p>
                      <a:pPr marL="0" marR="0" lvl="0" indent="0" algn="ctr" defTabSz="914400" rtl="0" eaLnBrk="0" fontAlgn="base" latinLnBrk="0" hangingPunct="0">
                        <a:lnSpc>
                          <a:spcPct val="100000"/>
                        </a:lnSpc>
                        <a:spcBef>
                          <a:spcPct val="20000"/>
                        </a:spcBef>
                        <a:spcAft>
                          <a:spcPct val="0"/>
                        </a:spcAft>
                        <a:buClrTx/>
                        <a:buSzTx/>
                        <a:buFontTx/>
                        <a:buNone/>
                        <a:tabLst/>
                      </a:pPr>
                      <a:r>
                        <a:rPr kumimoji="1" lang="ja-JP" altLang="en-US" sz="15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アルツハイマー型</a:t>
                      </a:r>
                    </a:p>
                  </a:txBody>
                  <a:tcPr marL="81280" marR="81280"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DLB</a:t>
                      </a:r>
                    </a:p>
                    <a:p>
                      <a:pPr marL="0" marR="0" lvl="0" indent="0" algn="ctr" defTabSz="914400" rtl="0" eaLnBrk="0" fontAlgn="base" latinLnBrk="0" hangingPunct="0">
                        <a:lnSpc>
                          <a:spcPct val="100000"/>
                        </a:lnSpc>
                        <a:spcBef>
                          <a:spcPct val="20000"/>
                        </a:spcBef>
                        <a:spcAft>
                          <a:spcPct val="0"/>
                        </a:spcAft>
                        <a:buClrTx/>
                        <a:buSzTx/>
                        <a:buFontTx/>
                        <a:buNone/>
                        <a:tabLst/>
                      </a:pPr>
                      <a:r>
                        <a:rPr kumimoji="1" lang="ja-JP" altLang="en-US" sz="15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レビー小体型</a:t>
                      </a:r>
                    </a:p>
                  </a:txBody>
                  <a:tcPr marL="81280" marR="81280" marT="45710" marB="4571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FTD</a:t>
                      </a:r>
                    </a:p>
                    <a:p>
                      <a:pPr marL="0" marR="0" lvl="0" indent="0" algn="ctr" defTabSz="914400" rtl="0" eaLnBrk="0" fontAlgn="base" latinLnBrk="0" hangingPunct="0">
                        <a:lnSpc>
                          <a:spcPct val="100000"/>
                        </a:lnSpc>
                        <a:spcBef>
                          <a:spcPct val="20000"/>
                        </a:spcBef>
                        <a:spcAft>
                          <a:spcPct val="0"/>
                        </a:spcAft>
                        <a:buClrTx/>
                        <a:buSzTx/>
                        <a:buFontTx/>
                        <a:buNone/>
                        <a:tabLst/>
                      </a:pPr>
                      <a:r>
                        <a:rPr kumimoji="1" lang="ja-JP" altLang="en-US" sz="15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前頭側頭型</a:t>
                      </a:r>
                    </a:p>
                  </a:txBody>
                  <a:tcPr marL="81280" marR="81280" marT="45710" marB="4571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VaD</a:t>
                      </a:r>
                      <a:endPar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1" lang="ja-JP" altLang="en-US" sz="15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血管性</a:t>
                      </a:r>
                    </a:p>
                  </a:txBody>
                  <a:tcPr marL="81280" marR="81280" marT="45710" marB="4571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r>
              <a:tr h="1566870">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MRI</a:t>
                      </a:r>
                    </a:p>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CT</a:t>
                      </a:r>
                    </a:p>
                  </a:txBody>
                  <a:tcPr marL="81280" marR="81280" marT="45710" marB="45710" anchor="ctr" horzOverflow="overflow">
                    <a:lnL>
                      <a:noFill/>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0C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海馬、側頭葉の</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萎縮</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（初期には</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2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目立たない）</a:t>
                      </a: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80" marR="81280"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海馬の萎縮</a:t>
                      </a: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80" marR="81280" marT="45710" marB="4571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前頭葉の萎縮</a:t>
                      </a: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80" marR="81280" marT="45710" marB="4571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両側視床、側頭葉梗塞</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多発する皮質下梗塞</a:t>
                      </a:r>
                      <a:endParaRPr kumimoji="1" lang="en-US" altLang="ja-JP"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高度の白質病変</a:t>
                      </a:r>
                    </a:p>
                  </a:txBody>
                  <a:tcPr marL="81280" marR="81280" marT="45710" marB="45710" anchor="ctr" horzOverflow="overflow">
                    <a:lnL w="12700" cap="flat" cmpd="sng" algn="ctr">
                      <a:solidFill>
                        <a:schemeClr val="tx1"/>
                      </a:solidFill>
                      <a:prstDash val="solid"/>
                      <a:round/>
                      <a:headEnd type="none" w="med" len="med"/>
                      <a:tailEnd type="none" w="med" len="med"/>
                    </a:lnL>
                    <a:lnR>
                      <a:noFill/>
                    </a:lnR>
                    <a:lnT w="952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480930">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SPECT</a:t>
                      </a:r>
                    </a:p>
                    <a:p>
                      <a:pPr marL="0" marR="0" lvl="0" indent="0" algn="l" defTabSz="914400" rtl="0" eaLnBrk="0" fontAlgn="base" latinLnBrk="0" hangingPunct="0">
                        <a:lnSpc>
                          <a:spcPct val="100000"/>
                        </a:lnSpc>
                        <a:spcBef>
                          <a:spcPct val="20000"/>
                        </a:spcBef>
                        <a:spcAft>
                          <a:spcPct val="0"/>
                        </a:spcAft>
                        <a:buClrTx/>
                        <a:buSzTx/>
                        <a:buFontTx/>
                        <a:buNone/>
                        <a:tabLst/>
                      </a:pPr>
                      <a:r>
                        <a:rPr kumimoji="1" lang="en-US" altLang="ja-JP"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FDG‐PET</a:t>
                      </a:r>
                      <a:endPar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endParaRPr>
                    </a:p>
                  </a:txBody>
                  <a:tcPr marL="81280" marR="81280" marT="45710" marB="4571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F0C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頭頂側頭連合野</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後部帯状回</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楔前部</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前頭葉</a:t>
                      </a:r>
                    </a:p>
                  </a:txBody>
                  <a:tcPr marL="81280" marR="81280" marT="45710" marB="4571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頭頂側頭連合野</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後頭葉</a:t>
                      </a: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80" marR="81280" marT="45710" marB="4571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前頭葉</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頭頂側頭連合野</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r>
                        <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AD</a:t>
                      </a: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に比べて</a:t>
                      </a:r>
                    </a:p>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2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軽い）</a:t>
                      </a:r>
                    </a:p>
                  </a:txBody>
                  <a:tcPr marL="81280" marR="81280" marT="45710" marB="45710"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10000"/>
                        </a:spcBef>
                        <a:spcAft>
                          <a:spcPct val="0"/>
                        </a:spcAft>
                        <a:buClrTx/>
                        <a:buSzTx/>
                        <a:buFontTx/>
                        <a:buNone/>
                        <a:tabLst/>
                      </a:pPr>
                      <a:r>
                        <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血管障害の病巣により一定の傾向をもたない</a:t>
                      </a:r>
                    </a:p>
                    <a:p>
                      <a:pPr marL="0" marR="0" lvl="0" indent="0" algn="l" defTabSz="914400" rtl="0" eaLnBrk="0" fontAlgn="base" latinLnBrk="0" hangingPunct="0">
                        <a:lnSpc>
                          <a:spcPct val="100000"/>
                        </a:lnSpc>
                        <a:spcBef>
                          <a:spcPct val="10000"/>
                        </a:spcBef>
                        <a:spcAft>
                          <a:spcPct val="0"/>
                        </a:spcAft>
                        <a:buClrTx/>
                        <a:buSzTx/>
                        <a:buFontTx/>
                        <a:buNone/>
                        <a:tabLst/>
                      </a:pPr>
                      <a:endPar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endParaRPr>
                    </a:p>
                  </a:txBody>
                  <a:tcPr marL="81280" marR="81280" marT="45710" marB="45710"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0421">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その他</a:t>
                      </a:r>
                    </a:p>
                  </a:txBody>
                  <a:tcPr marL="81280" marR="81280" marT="45710" marB="45710"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F0CE"/>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ja-JP" altLang="en-US" sz="17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endParaRPr>
                    </a:p>
                  </a:txBody>
                  <a:tcPr marL="81280" marR="81280" marT="45710" marB="4571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MIBG</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心筋シンチ</a:t>
                      </a:r>
                      <a:endPar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で取り込み低下</a:t>
                      </a:r>
                      <a:endPar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DAT</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スキャンでの</a:t>
                      </a:r>
                      <a:endPar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ドパミントランスポー</a:t>
                      </a:r>
                      <a:endPar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ター取り込み低下</a:t>
                      </a:r>
                    </a:p>
                  </a:txBody>
                  <a:tcPr marL="81280" marR="81280" marT="45710" marB="45710"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80" marR="81280" marT="45710" marB="45710"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80" marR="81280" marT="45710" marB="45710"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0688" name="Text Box 34"/>
          <p:cNvSpPr txBox="1">
            <a:spLocks noChangeArrowheads="1"/>
          </p:cNvSpPr>
          <p:nvPr/>
        </p:nvSpPr>
        <p:spPr bwMode="auto">
          <a:xfrm>
            <a:off x="1371600" y="473075"/>
            <a:ext cx="663733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3000" b="1" dirty="0">
                <a:latin typeface="Meiryo UI" pitchFamily="50" charset="-128"/>
                <a:ea typeface="Meiryo UI" pitchFamily="50" charset="-128"/>
                <a:cs typeface="Meiryo UI" pitchFamily="50" charset="-128"/>
              </a:rPr>
              <a:t>　代表的疾患の画像鑑別診断のポイント</a:t>
            </a:r>
            <a:endParaRPr lang="en-US" altLang="ja-JP" sz="3000" b="1" dirty="0">
              <a:latin typeface="Meiryo UI" pitchFamily="50" charset="-128"/>
              <a:ea typeface="Meiryo UI" pitchFamily="50" charset="-128"/>
              <a:cs typeface="Meiryo UI" pitchFamily="50" charset="-128"/>
            </a:endParaRPr>
          </a:p>
        </p:txBody>
      </p:sp>
      <p:sp>
        <p:nvSpPr>
          <p:cNvPr id="70689" name="Text Box 5"/>
          <p:cNvSpPr txBox="1">
            <a:spLocks noChangeArrowheads="1"/>
          </p:cNvSpPr>
          <p:nvPr/>
        </p:nvSpPr>
        <p:spPr bwMode="auto">
          <a:xfrm>
            <a:off x="0" y="0"/>
            <a:ext cx="24717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16</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70690" name="Rectangle 3"/>
          <p:cNvSpPr>
            <a:spLocks noChangeArrowheads="1"/>
          </p:cNvSpPr>
          <p:nvPr/>
        </p:nvSpPr>
        <p:spPr bwMode="auto">
          <a:xfrm>
            <a:off x="309563" y="10874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13279505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p:cNvSpPr>
            <a:spLocks noGrp="1" noChangeArrowheads="1"/>
          </p:cNvSpPr>
          <p:nvPr>
            <p:ph type="title" idx="4294967295"/>
          </p:nvPr>
        </p:nvSpPr>
        <p:spPr>
          <a:xfrm>
            <a:off x="205695" y="487116"/>
            <a:ext cx="8686800" cy="514350"/>
          </a:xfrm>
        </p:spPr>
        <p:txBody>
          <a:bodyPr/>
          <a:lstStyle/>
          <a:p>
            <a:r>
              <a:rPr lang="ja-JP" altLang="en-US" sz="3000" b="1" smtClean="0">
                <a:latin typeface="メイリオ" pitchFamily="50" charset="-128"/>
                <a:ea typeface="メイリオ" pitchFamily="50" charset="-128"/>
                <a:cs typeface="メイリオ" pitchFamily="50" charset="-128"/>
              </a:rPr>
              <a:t>認知症各病型の典型的な</a:t>
            </a:r>
            <a:r>
              <a:rPr lang="en-US" altLang="ja-JP" sz="3000" b="1" smtClean="0">
                <a:latin typeface="メイリオ" pitchFamily="50" charset="-128"/>
                <a:ea typeface="メイリオ" pitchFamily="50" charset="-128"/>
                <a:cs typeface="メイリオ" pitchFamily="50" charset="-128"/>
              </a:rPr>
              <a:t>MRI</a:t>
            </a:r>
            <a:r>
              <a:rPr lang="ja-JP" altLang="en-US" sz="3000" b="1" smtClean="0">
                <a:latin typeface="メイリオ" pitchFamily="50" charset="-128"/>
                <a:ea typeface="メイリオ" pitchFamily="50" charset="-128"/>
                <a:cs typeface="メイリオ" pitchFamily="50" charset="-128"/>
              </a:rPr>
              <a:t>画像</a:t>
            </a:r>
          </a:p>
        </p:txBody>
      </p:sp>
      <p:sp>
        <p:nvSpPr>
          <p:cNvPr id="375821" name="Text Box 33"/>
          <p:cNvSpPr txBox="1">
            <a:spLocks noChangeArrowheads="1"/>
          </p:cNvSpPr>
          <p:nvPr/>
        </p:nvSpPr>
        <p:spPr bwMode="auto">
          <a:xfrm>
            <a:off x="5340350" y="4110038"/>
            <a:ext cx="450850"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a:solidFill>
                  <a:schemeClr val="bg1"/>
                </a:solidFill>
                <a:latin typeface="Times New Roman" pitchFamily="18" charset="0"/>
                <a:ea typeface="HGP創英角ｺﾞｼｯｸUB" pitchFamily="50" charset="-128"/>
              </a:rPr>
              <a:t>①</a:t>
            </a:r>
          </a:p>
        </p:txBody>
      </p:sp>
      <p:sp>
        <p:nvSpPr>
          <p:cNvPr id="375823" name="Text Box 5"/>
          <p:cNvSpPr txBox="1">
            <a:spLocks noChangeArrowheads="1"/>
          </p:cNvSpPr>
          <p:nvPr/>
        </p:nvSpPr>
        <p:spPr bwMode="auto">
          <a:xfrm>
            <a:off x="0" y="0"/>
            <a:ext cx="23193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-17</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375824" name="Rectangle 3"/>
          <p:cNvSpPr>
            <a:spLocks noChangeArrowheads="1"/>
          </p:cNvSpPr>
          <p:nvPr/>
        </p:nvSpPr>
        <p:spPr bwMode="auto">
          <a:xfrm>
            <a:off x="309563" y="10588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pic>
        <p:nvPicPr>
          <p:cNvPr id="37582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086" y="1882933"/>
            <a:ext cx="2527634" cy="2504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5826" name="テキスト ボックス 9"/>
          <p:cNvSpPr txBox="1">
            <a:spLocks noChangeArrowheads="1"/>
          </p:cNvSpPr>
          <p:nvPr/>
        </p:nvSpPr>
        <p:spPr bwMode="auto">
          <a:xfrm>
            <a:off x="648857" y="4686618"/>
            <a:ext cx="2009775"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000" b="1" dirty="0" smtClean="0">
                <a:latin typeface="Meiryo UI" pitchFamily="50" charset="-128"/>
                <a:ea typeface="Meiryo UI" pitchFamily="50" charset="-128"/>
                <a:cs typeface="Meiryo UI" pitchFamily="50" charset="-128"/>
              </a:rPr>
              <a:t>アルツハイマー型</a:t>
            </a:r>
            <a:endParaRPr lang="en-US" altLang="ja-JP" sz="2000" b="1" dirty="0" smtClean="0">
              <a:latin typeface="Meiryo UI" pitchFamily="50" charset="-128"/>
              <a:ea typeface="Meiryo UI" pitchFamily="50" charset="-128"/>
              <a:cs typeface="Meiryo UI" pitchFamily="50" charset="-128"/>
            </a:endParaRPr>
          </a:p>
          <a:p>
            <a:pPr algn="ctr" eaLnBrk="1" hangingPunct="1"/>
            <a:r>
              <a:rPr lang="ja-JP" altLang="en-US" sz="2000" b="1" dirty="0" smtClean="0">
                <a:latin typeface="Meiryo UI" pitchFamily="50" charset="-128"/>
                <a:ea typeface="Meiryo UI" pitchFamily="50" charset="-128"/>
                <a:cs typeface="Meiryo UI" pitchFamily="50" charset="-128"/>
              </a:rPr>
              <a:t>認知症</a:t>
            </a:r>
            <a:endParaRPr lang="ja-JP" altLang="en-US" sz="2000" b="1" dirty="0">
              <a:latin typeface="Meiryo UI" pitchFamily="50" charset="-128"/>
              <a:ea typeface="Meiryo UI" pitchFamily="50" charset="-128"/>
              <a:cs typeface="Meiryo UI" pitchFamily="50" charset="-128"/>
            </a:endParaRPr>
          </a:p>
          <a:p>
            <a:pPr algn="ctr" eaLnBrk="1" hangingPunct="1"/>
            <a:endParaRPr lang="ja-JP" altLang="en-US" sz="1400" b="1" dirty="0">
              <a:latin typeface="Meiryo UI" pitchFamily="50" charset="-128"/>
              <a:ea typeface="Meiryo UI" pitchFamily="50" charset="-128"/>
              <a:cs typeface="Meiryo UI" pitchFamily="50" charset="-128"/>
            </a:endParaRPr>
          </a:p>
          <a:p>
            <a:pPr algn="ctr" eaLnBrk="1" hangingPunct="1"/>
            <a:r>
              <a:rPr lang="ja-JP" altLang="en-US" sz="1600" b="1" dirty="0">
                <a:latin typeface="Meiryo UI" pitchFamily="50" charset="-128"/>
                <a:ea typeface="Meiryo UI" pitchFamily="50" charset="-128"/>
                <a:cs typeface="Meiryo UI" pitchFamily="50" charset="-128"/>
              </a:rPr>
              <a:t>（側脳室下角の開大</a:t>
            </a:r>
          </a:p>
          <a:p>
            <a:pPr algn="ctr" eaLnBrk="1" hangingPunct="1"/>
            <a:r>
              <a:rPr lang="ja-JP" altLang="en-US" sz="1600" b="1" dirty="0" smtClean="0">
                <a:latin typeface="Meiryo UI" pitchFamily="50" charset="-128"/>
                <a:ea typeface="Meiryo UI" pitchFamily="50" charset="-128"/>
                <a:cs typeface="Meiryo UI" pitchFamily="50" charset="-128"/>
              </a:rPr>
              <a:t>     と</a:t>
            </a:r>
            <a:r>
              <a:rPr lang="ja-JP" altLang="en-US" sz="1600" b="1" dirty="0">
                <a:latin typeface="Meiryo UI" pitchFamily="50" charset="-128"/>
                <a:ea typeface="Meiryo UI" pitchFamily="50" charset="-128"/>
                <a:cs typeface="Meiryo UI" pitchFamily="50" charset="-128"/>
              </a:rPr>
              <a:t>海馬の萎縮）</a:t>
            </a:r>
            <a:endParaRPr lang="en-US" altLang="ja-JP" sz="1600" b="1" dirty="0">
              <a:latin typeface="Meiryo UI" pitchFamily="50" charset="-128"/>
              <a:ea typeface="Meiryo UI" pitchFamily="50" charset="-128"/>
              <a:cs typeface="Meiryo UI" pitchFamily="50" charset="-128"/>
            </a:endParaRPr>
          </a:p>
        </p:txBody>
      </p:sp>
      <p:grpSp>
        <p:nvGrpSpPr>
          <p:cNvPr id="375828" name="Group 4"/>
          <p:cNvGrpSpPr>
            <a:grpSpLocks/>
          </p:cNvGrpSpPr>
          <p:nvPr/>
        </p:nvGrpSpPr>
        <p:grpSpPr bwMode="auto">
          <a:xfrm>
            <a:off x="3405699" y="1882934"/>
            <a:ext cx="2413206" cy="2504916"/>
            <a:chOff x="1905" y="1021"/>
            <a:chExt cx="2631" cy="3266"/>
          </a:xfrm>
        </p:grpSpPr>
        <p:graphicFrame>
          <p:nvGraphicFramePr>
            <p:cNvPr id="375829" name="Object 17"/>
            <p:cNvGraphicFramePr>
              <a:graphicFrameLocks noChangeAspect="1"/>
            </p:cNvGraphicFramePr>
            <p:nvPr/>
          </p:nvGraphicFramePr>
          <p:xfrm>
            <a:off x="1905" y="1021"/>
            <a:ext cx="2628" cy="3266"/>
          </p:xfrm>
          <a:graphic>
            <a:graphicData uri="http://schemas.openxmlformats.org/presentationml/2006/ole">
              <mc:AlternateContent xmlns:mc="http://schemas.openxmlformats.org/markup-compatibility/2006">
                <mc:Choice xmlns:v="urn:schemas-microsoft-com:vml" Requires="v">
                  <p:oleObj spid="_x0000_s378895" name="ビットマップ イメージ" r:id="rId5" imgW="5266667" imgH="5915851" progId="PBrush">
                    <p:embed/>
                  </p:oleObj>
                </mc:Choice>
                <mc:Fallback>
                  <p:oleObj name="ビットマップ イメージ" r:id="rId5" imgW="5266667" imgH="5915851" progId="PBrush">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 y="1021"/>
                          <a:ext cx="2628" cy="3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01126" name="AutoShape 6"/>
            <p:cNvSpPr>
              <a:spLocks noChangeArrowheads="1"/>
            </p:cNvSpPr>
            <p:nvPr/>
          </p:nvSpPr>
          <p:spPr bwMode="auto">
            <a:xfrm>
              <a:off x="1905" y="3605"/>
              <a:ext cx="575" cy="633"/>
            </a:xfrm>
            <a:prstGeom prst="rtTriangle">
              <a:avLst/>
            </a:prstGeom>
            <a:solidFill>
              <a:srgbClr val="000000"/>
            </a:solidFill>
            <a:ln w="9525" algn="ctr">
              <a:noFill/>
              <a:miter lim="800000"/>
              <a:headEnd/>
              <a:tailEnd/>
            </a:ln>
            <a:effectLst/>
          </p:spPr>
          <p:txBody>
            <a:bodyPr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901127" name="AutoShape 7"/>
            <p:cNvSpPr>
              <a:spLocks noChangeArrowheads="1"/>
            </p:cNvSpPr>
            <p:nvPr/>
          </p:nvSpPr>
          <p:spPr bwMode="auto">
            <a:xfrm flipH="1">
              <a:off x="3809" y="3424"/>
              <a:ext cx="727" cy="863"/>
            </a:xfrm>
            <a:prstGeom prst="rtTriangle">
              <a:avLst/>
            </a:prstGeom>
            <a:solidFill>
              <a:srgbClr val="000000"/>
            </a:solidFill>
            <a:ln w="9525" algn="ctr">
              <a:noFill/>
              <a:miter lim="800000"/>
              <a:headEnd/>
              <a:tailEnd/>
            </a:ln>
            <a:effectLst/>
          </p:spPr>
          <p:txBody>
            <a:bodyPr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901128" name="AutoShape 8"/>
            <p:cNvSpPr>
              <a:spLocks noChangeArrowheads="1"/>
            </p:cNvSpPr>
            <p:nvPr/>
          </p:nvSpPr>
          <p:spPr bwMode="auto">
            <a:xfrm rot="10800000" flipH="1">
              <a:off x="1905" y="1021"/>
              <a:ext cx="575" cy="635"/>
            </a:xfrm>
            <a:prstGeom prst="rtTriangle">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rot="10800000"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901129" name="AutoShape 9"/>
            <p:cNvSpPr>
              <a:spLocks noChangeArrowheads="1"/>
            </p:cNvSpPr>
            <p:nvPr/>
          </p:nvSpPr>
          <p:spPr bwMode="auto">
            <a:xfrm>
              <a:off x="1905" y="3471"/>
              <a:ext cx="575" cy="816"/>
            </a:xfrm>
            <a:prstGeom prst="rtTriangle">
              <a:avLst/>
            </a:prstGeom>
            <a:solidFill>
              <a:srgbClr val="000000"/>
            </a:solidFill>
            <a:ln w="9525" algn="ctr">
              <a:noFill/>
              <a:miter lim="800000"/>
              <a:headEnd/>
              <a:tailEnd/>
            </a:ln>
            <a:effectLst/>
          </p:spPr>
          <p:txBody>
            <a:bodyPr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sp>
          <p:nvSpPr>
            <p:cNvPr id="901130" name="AutoShape 10"/>
            <p:cNvSpPr>
              <a:spLocks noChangeArrowheads="1"/>
            </p:cNvSpPr>
            <p:nvPr/>
          </p:nvSpPr>
          <p:spPr bwMode="auto">
            <a:xfrm rot="16200000" flipH="1">
              <a:off x="3697" y="907"/>
              <a:ext cx="725" cy="953"/>
            </a:xfrm>
            <a:prstGeom prst="rtTriangle">
              <a:avLst/>
            </a:prstGeom>
            <a:solidFill>
              <a:srgbClr val="000000"/>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eaVert" wrap="none" anchor="ctr"/>
            <a:lstStyle/>
            <a:p>
              <a:pPr algn="r" eaLnBrk="1" hangingPunct="1">
                <a:defRPr/>
              </a:pPr>
              <a:endParaRPr lang="ja-JP" altLang="en-US">
                <a:effectLst>
                  <a:outerShdw blurRad="38100" dist="38100" dir="2700000" algn="tl">
                    <a:srgbClr val="000000">
                      <a:alpha val="43137"/>
                    </a:srgbClr>
                  </a:outerShdw>
                </a:effectLst>
                <a:latin typeface="Arial" charset="0"/>
              </a:endParaRPr>
            </a:p>
          </p:txBody>
        </p:sp>
      </p:grpSp>
      <p:grpSp>
        <p:nvGrpSpPr>
          <p:cNvPr id="375836" name="グループ化 6"/>
          <p:cNvGrpSpPr>
            <a:grpSpLocks/>
          </p:cNvGrpSpPr>
          <p:nvPr/>
        </p:nvGrpSpPr>
        <p:grpSpPr bwMode="auto">
          <a:xfrm>
            <a:off x="6254499" y="1895680"/>
            <a:ext cx="2444751" cy="2492170"/>
            <a:chOff x="485775" y="2619375"/>
            <a:chExt cx="3657600" cy="3632201"/>
          </a:xfrm>
        </p:grpSpPr>
        <p:pic>
          <p:nvPicPr>
            <p:cNvPr id="37583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5775" y="2619375"/>
              <a:ext cx="36576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p:cNvSpPr/>
            <p:nvPr/>
          </p:nvSpPr>
          <p:spPr bwMode="auto">
            <a:xfrm>
              <a:off x="485775" y="2619375"/>
              <a:ext cx="1122249" cy="456003"/>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3" name="正方形/長方形 2"/>
            <p:cNvSpPr/>
            <p:nvPr/>
          </p:nvSpPr>
          <p:spPr bwMode="auto">
            <a:xfrm>
              <a:off x="3361368" y="2722174"/>
              <a:ext cx="782007" cy="419099"/>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4" name="正方形/長方形 3"/>
            <p:cNvSpPr/>
            <p:nvPr/>
          </p:nvSpPr>
          <p:spPr bwMode="auto">
            <a:xfrm>
              <a:off x="485775" y="5571527"/>
              <a:ext cx="798470" cy="680049"/>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5" name="正方形/長方形 4"/>
            <p:cNvSpPr/>
            <p:nvPr/>
          </p:nvSpPr>
          <p:spPr bwMode="auto">
            <a:xfrm>
              <a:off x="3152833" y="5742858"/>
              <a:ext cx="990542" cy="508718"/>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6" name="正方形/長方形 5"/>
            <p:cNvSpPr/>
            <p:nvPr/>
          </p:nvSpPr>
          <p:spPr bwMode="auto">
            <a:xfrm>
              <a:off x="1215649" y="5998534"/>
              <a:ext cx="392375" cy="253042"/>
            </a:xfrm>
            <a:prstGeom prst="rect">
              <a:avLst/>
            </a:prstGeom>
            <a:solidFill>
              <a:schemeClr val="tx1"/>
            </a:solidFill>
            <a:ln w="9525" cap="flat" cmpd="sng" algn="ctr">
              <a:noFill/>
              <a:prstDash val="solid"/>
              <a:round/>
              <a:headEnd type="none" w="med" len="med"/>
              <a:tailEnd type="none" w="med" len="med"/>
            </a:ln>
            <a:effec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grpSp>
      <p:sp>
        <p:nvSpPr>
          <p:cNvPr id="375843" name="テキスト ボックス 9"/>
          <p:cNvSpPr txBox="1">
            <a:spLocks noChangeArrowheads="1"/>
          </p:cNvSpPr>
          <p:nvPr/>
        </p:nvSpPr>
        <p:spPr bwMode="auto">
          <a:xfrm>
            <a:off x="3708068" y="4722259"/>
            <a:ext cx="16428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000" b="1" dirty="0">
                <a:latin typeface="Meiryo UI" pitchFamily="50" charset="-128"/>
                <a:ea typeface="Meiryo UI" pitchFamily="50" charset="-128"/>
                <a:cs typeface="Meiryo UI" pitchFamily="50" charset="-128"/>
              </a:rPr>
              <a:t>前頭側頭型</a:t>
            </a:r>
          </a:p>
          <a:p>
            <a:pPr algn="ctr" eaLnBrk="1" hangingPunct="1"/>
            <a:r>
              <a:rPr lang="ja-JP" altLang="en-US" sz="2000" b="1" dirty="0">
                <a:latin typeface="Meiryo UI" pitchFamily="50" charset="-128"/>
                <a:ea typeface="Meiryo UI" pitchFamily="50" charset="-128"/>
                <a:cs typeface="Meiryo UI" pitchFamily="50" charset="-128"/>
              </a:rPr>
              <a:t>認知症</a:t>
            </a:r>
            <a:endParaRPr lang="en-US" altLang="ja-JP" sz="2000" b="1" dirty="0">
              <a:latin typeface="Meiryo UI" pitchFamily="50" charset="-128"/>
              <a:ea typeface="Meiryo UI" pitchFamily="50" charset="-128"/>
              <a:cs typeface="Meiryo UI" pitchFamily="50" charset="-128"/>
            </a:endParaRPr>
          </a:p>
        </p:txBody>
      </p:sp>
      <p:sp>
        <p:nvSpPr>
          <p:cNvPr id="375844" name="テキスト ボックス 9"/>
          <p:cNvSpPr txBox="1">
            <a:spLocks noChangeArrowheads="1"/>
          </p:cNvSpPr>
          <p:nvPr/>
        </p:nvSpPr>
        <p:spPr bwMode="auto">
          <a:xfrm>
            <a:off x="6621461" y="4708582"/>
            <a:ext cx="17467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000" b="1" dirty="0" smtClean="0">
                <a:latin typeface="Meiryo UI" pitchFamily="50" charset="-128"/>
                <a:ea typeface="Meiryo UI" pitchFamily="50" charset="-128"/>
                <a:cs typeface="Meiryo UI" pitchFamily="50" charset="-128"/>
              </a:rPr>
              <a:t>血管性認知症</a:t>
            </a:r>
            <a:endParaRPr lang="en-US" altLang="ja-JP" sz="2000" b="1" dirty="0">
              <a:latin typeface="Meiryo UI" pitchFamily="50" charset="-128"/>
              <a:ea typeface="Meiryo UI" pitchFamily="50" charset="-128"/>
              <a:cs typeface="Meiryo UI" pitchFamily="50" charset="-128"/>
            </a:endParaRPr>
          </a:p>
        </p:txBody>
      </p:sp>
      <p:sp>
        <p:nvSpPr>
          <p:cNvPr id="375847" name="Line 39"/>
          <p:cNvSpPr>
            <a:spLocks noChangeShapeType="1"/>
          </p:cNvSpPr>
          <p:nvPr/>
        </p:nvSpPr>
        <p:spPr bwMode="auto">
          <a:xfrm flipV="1">
            <a:off x="3158666" y="1449706"/>
            <a:ext cx="0" cy="5143500"/>
          </a:xfrm>
          <a:prstGeom prst="line">
            <a:avLst/>
          </a:prstGeom>
          <a:noFill/>
          <a:ln w="25400" cap="rnd">
            <a:solidFill>
              <a:srgbClr val="80808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5850" name="AutoShape 8"/>
          <p:cNvSpPr>
            <a:spLocks noChangeArrowheads="1"/>
          </p:cNvSpPr>
          <p:nvPr/>
        </p:nvSpPr>
        <p:spPr bwMode="auto">
          <a:xfrm rot="3082610">
            <a:off x="937419" y="2513367"/>
            <a:ext cx="444500" cy="228600"/>
          </a:xfrm>
          <a:prstGeom prst="rightArrow">
            <a:avLst>
              <a:gd name="adj1" fmla="val 38889"/>
              <a:gd name="adj2" fmla="val 63888"/>
            </a:avLst>
          </a:prstGeom>
          <a:solidFill>
            <a:srgbClr val="FFCCFF"/>
          </a:solidFill>
          <a:ln>
            <a:noFill/>
          </a:ln>
          <a:extLst>
            <a:ext uri="{91240B29-F687-4F45-9708-019B960494DF}">
              <a14:hiddenLine xmlns:a14="http://schemas.microsoft.com/office/drawing/2010/main" w="15875" algn="ctr">
                <a:solidFill>
                  <a:srgbClr val="000000"/>
                </a:solidFill>
                <a:miter lim="800000"/>
                <a:headEnd/>
                <a:tailEnd/>
              </a14:hiddenLine>
            </a:ext>
          </a:extLst>
        </p:spPr>
        <p:txBody>
          <a:bodyPr rot="10800000" vert="eaVert" wrap="none" anchor="ctr"/>
          <a:lstStyle/>
          <a:p>
            <a:pPr algn="r" eaLnBrk="1" hangingPunct="1"/>
            <a:endParaRPr lang="ja-JP" altLang="ja-JP"/>
          </a:p>
        </p:txBody>
      </p:sp>
      <p:sp>
        <p:nvSpPr>
          <p:cNvPr id="375851" name="AutoShape 8"/>
          <p:cNvSpPr>
            <a:spLocks noChangeArrowheads="1"/>
          </p:cNvSpPr>
          <p:nvPr/>
        </p:nvSpPr>
        <p:spPr bwMode="auto">
          <a:xfrm rot="8086382">
            <a:off x="1770600" y="2477169"/>
            <a:ext cx="444500" cy="228600"/>
          </a:xfrm>
          <a:prstGeom prst="rightArrow">
            <a:avLst>
              <a:gd name="adj1" fmla="val 38889"/>
              <a:gd name="adj2" fmla="val 63888"/>
            </a:avLst>
          </a:prstGeom>
          <a:solidFill>
            <a:srgbClr val="FFCCFF"/>
          </a:solidFill>
          <a:ln>
            <a:noFill/>
          </a:ln>
          <a:extLst>
            <a:ext uri="{91240B29-F687-4F45-9708-019B960494DF}">
              <a14:hiddenLine xmlns:a14="http://schemas.microsoft.com/office/drawing/2010/main" w="15875" algn="ctr">
                <a:solidFill>
                  <a:srgbClr val="000000"/>
                </a:solidFill>
                <a:miter lim="800000"/>
                <a:headEnd/>
                <a:tailEnd/>
              </a14:hiddenLine>
            </a:ext>
          </a:extLst>
        </p:spPr>
        <p:txBody>
          <a:bodyPr rot="10800000" vert="eaVert" wrap="none" anchor="ctr"/>
          <a:lstStyle/>
          <a:p>
            <a:pPr algn="r" eaLnBrk="1" hangingPunct="1"/>
            <a:endParaRPr lang="ja-JP" altLang="ja-JP"/>
          </a:p>
        </p:txBody>
      </p:sp>
      <p:sp>
        <p:nvSpPr>
          <p:cNvPr id="48" name="Line 39"/>
          <p:cNvSpPr>
            <a:spLocks noChangeShapeType="1"/>
          </p:cNvSpPr>
          <p:nvPr/>
        </p:nvSpPr>
        <p:spPr bwMode="auto">
          <a:xfrm flipV="1">
            <a:off x="6021031" y="1507875"/>
            <a:ext cx="0" cy="5143500"/>
          </a:xfrm>
          <a:prstGeom prst="line">
            <a:avLst/>
          </a:prstGeom>
          <a:noFill/>
          <a:ln w="25400" cap="rnd">
            <a:solidFill>
              <a:srgbClr val="80808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Tree>
    <p:extLst>
      <p:ext uri="{BB962C8B-B14F-4D97-AF65-F5344CB8AC3E}">
        <p14:creationId xmlns:p14="http://schemas.microsoft.com/office/powerpoint/2010/main" val="30846231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a:xfrm>
            <a:off x="231775" y="462585"/>
            <a:ext cx="8686800" cy="514350"/>
          </a:xfrm>
        </p:spPr>
        <p:txBody>
          <a:bodyPr/>
          <a:lstStyle/>
          <a:p>
            <a:r>
              <a:rPr lang="ja-JP" altLang="en-US" sz="3000" b="1" dirty="0" smtClean="0">
                <a:latin typeface="Meiryo UI" pitchFamily="50" charset="-128"/>
                <a:ea typeface="Meiryo UI" pitchFamily="50" charset="-128"/>
                <a:cs typeface="Meiryo UI" pitchFamily="50" charset="-128"/>
              </a:rPr>
              <a:t>認知症各病型の典型的な</a:t>
            </a:r>
            <a:r>
              <a:rPr lang="en-US" altLang="ja-JP" sz="3000" b="1" dirty="0" smtClean="0">
                <a:latin typeface="Meiryo UI" pitchFamily="50" charset="-128"/>
                <a:ea typeface="Meiryo UI" pitchFamily="50" charset="-128"/>
                <a:cs typeface="Meiryo UI" pitchFamily="50" charset="-128"/>
              </a:rPr>
              <a:t>SPECT</a:t>
            </a:r>
            <a:r>
              <a:rPr lang="ja-JP" altLang="en-US" sz="3000" b="1" dirty="0" smtClean="0">
                <a:latin typeface="Meiryo UI" pitchFamily="50" charset="-128"/>
                <a:ea typeface="Meiryo UI" pitchFamily="50" charset="-128"/>
                <a:cs typeface="Meiryo UI" pitchFamily="50" charset="-128"/>
              </a:rPr>
              <a:t>パターン</a:t>
            </a:r>
          </a:p>
        </p:txBody>
      </p:sp>
      <p:sp>
        <p:nvSpPr>
          <p:cNvPr id="73732" name="Text Box 4"/>
          <p:cNvSpPr txBox="1">
            <a:spLocks noChangeArrowheads="1"/>
          </p:cNvSpPr>
          <p:nvPr/>
        </p:nvSpPr>
        <p:spPr bwMode="auto">
          <a:xfrm>
            <a:off x="482600" y="4933950"/>
            <a:ext cx="73548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en-US" altLang="ja-JP" sz="2800" b="1" dirty="0">
                <a:latin typeface="Meiryo UI" pitchFamily="50" charset="-128"/>
                <a:ea typeface="Meiryo UI" pitchFamily="50" charset="-128"/>
                <a:cs typeface="Meiryo UI" pitchFamily="50" charset="-128"/>
              </a:rPr>
              <a:t>FTD</a:t>
            </a:r>
            <a:r>
              <a:rPr lang="en-US" altLang="ja-JP" sz="3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①</a:t>
            </a:r>
            <a:r>
              <a:rPr lang="ja-JP" altLang="en-US" sz="2000" b="1" dirty="0">
                <a:latin typeface="Meiryo UI" pitchFamily="50" charset="-128"/>
                <a:ea typeface="Meiryo UI" pitchFamily="50" charset="-128"/>
                <a:cs typeface="Meiryo UI" pitchFamily="50" charset="-128"/>
              </a:rPr>
              <a:t>前頭葉   </a:t>
            </a:r>
            <a:r>
              <a:rPr lang="en-US" altLang="ja-JP" sz="2000" b="1" dirty="0">
                <a:latin typeface="Meiryo UI" pitchFamily="50" charset="-128"/>
                <a:ea typeface="Meiryo UI" pitchFamily="50" charset="-128"/>
                <a:cs typeface="Meiryo UI" pitchFamily="50" charset="-128"/>
              </a:rPr>
              <a:t>②</a:t>
            </a:r>
            <a:r>
              <a:rPr lang="ja-JP" altLang="en-US" sz="2000" b="1" dirty="0">
                <a:latin typeface="Meiryo UI" pitchFamily="50" charset="-128"/>
                <a:ea typeface="Meiryo UI" pitchFamily="50" charset="-128"/>
                <a:cs typeface="Meiryo UI" pitchFamily="50" charset="-128"/>
              </a:rPr>
              <a:t>頭頂側頭連合野（</a:t>
            </a:r>
            <a:r>
              <a:rPr lang="en-US" altLang="ja-JP" sz="2000" b="1" dirty="0">
                <a:latin typeface="Meiryo UI" pitchFamily="50" charset="-128"/>
                <a:ea typeface="Meiryo UI" pitchFamily="50" charset="-128"/>
                <a:cs typeface="Meiryo UI" pitchFamily="50" charset="-128"/>
              </a:rPr>
              <a:t>AD</a:t>
            </a:r>
            <a:r>
              <a:rPr lang="ja-JP" altLang="en-US" sz="2000" b="1" dirty="0">
                <a:latin typeface="Meiryo UI" pitchFamily="50" charset="-128"/>
                <a:ea typeface="Meiryo UI" pitchFamily="50" charset="-128"/>
                <a:cs typeface="Meiryo UI" pitchFamily="50" charset="-128"/>
              </a:rPr>
              <a:t>と比べて軽い）</a:t>
            </a:r>
            <a:endParaRPr lang="ja-JP" altLang="en-US" b="1" dirty="0">
              <a:latin typeface="Meiryo UI" pitchFamily="50" charset="-128"/>
              <a:ea typeface="Meiryo UI" pitchFamily="50" charset="-128"/>
              <a:cs typeface="Meiryo UI" pitchFamily="50" charset="-128"/>
            </a:endParaRPr>
          </a:p>
        </p:txBody>
      </p:sp>
      <p:sp>
        <p:nvSpPr>
          <p:cNvPr id="73734" name="Text Box 12"/>
          <p:cNvSpPr txBox="1">
            <a:spLocks noChangeArrowheads="1"/>
          </p:cNvSpPr>
          <p:nvPr/>
        </p:nvSpPr>
        <p:spPr bwMode="auto">
          <a:xfrm>
            <a:off x="8762536" y="1711838"/>
            <a:ext cx="22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200">
                <a:latin typeface="Trebuchet MS" pitchFamily="34" charset="0"/>
              </a:rPr>
              <a:t>7</a:t>
            </a:r>
          </a:p>
        </p:txBody>
      </p:sp>
      <p:sp>
        <p:nvSpPr>
          <p:cNvPr id="73735" name="Text Box 13"/>
          <p:cNvSpPr txBox="1">
            <a:spLocks noChangeArrowheads="1"/>
          </p:cNvSpPr>
          <p:nvPr/>
        </p:nvSpPr>
        <p:spPr bwMode="auto">
          <a:xfrm>
            <a:off x="8762536" y="2755713"/>
            <a:ext cx="22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200">
                <a:latin typeface="Trebuchet MS" pitchFamily="34" charset="0"/>
              </a:rPr>
              <a:t>0</a:t>
            </a:r>
          </a:p>
        </p:txBody>
      </p:sp>
      <p:sp>
        <p:nvSpPr>
          <p:cNvPr id="73737" name="Text Box 15"/>
          <p:cNvSpPr txBox="1">
            <a:spLocks noChangeArrowheads="1"/>
          </p:cNvSpPr>
          <p:nvPr/>
        </p:nvSpPr>
        <p:spPr bwMode="auto">
          <a:xfrm>
            <a:off x="8750661" y="3536063"/>
            <a:ext cx="22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200">
                <a:latin typeface="Trebuchet MS" pitchFamily="34" charset="0"/>
              </a:rPr>
              <a:t>7</a:t>
            </a:r>
          </a:p>
        </p:txBody>
      </p:sp>
      <p:sp>
        <p:nvSpPr>
          <p:cNvPr id="73738" name="Text Box 16"/>
          <p:cNvSpPr txBox="1">
            <a:spLocks noChangeArrowheads="1"/>
          </p:cNvSpPr>
          <p:nvPr/>
        </p:nvSpPr>
        <p:spPr bwMode="auto">
          <a:xfrm>
            <a:off x="8727611" y="4579938"/>
            <a:ext cx="2206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200">
                <a:latin typeface="Trebuchet MS" pitchFamily="34" charset="0"/>
              </a:rPr>
              <a:t>0</a:t>
            </a:r>
          </a:p>
        </p:txBody>
      </p:sp>
      <p:sp>
        <p:nvSpPr>
          <p:cNvPr id="73740" name="Text Box 18"/>
          <p:cNvSpPr txBox="1">
            <a:spLocks noChangeArrowheads="1"/>
          </p:cNvSpPr>
          <p:nvPr/>
        </p:nvSpPr>
        <p:spPr bwMode="auto">
          <a:xfrm>
            <a:off x="8799048" y="5278438"/>
            <a:ext cx="2206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200">
                <a:latin typeface="Trebuchet MS" pitchFamily="34" charset="0"/>
              </a:rPr>
              <a:t>7</a:t>
            </a:r>
          </a:p>
        </p:txBody>
      </p:sp>
      <p:sp>
        <p:nvSpPr>
          <p:cNvPr id="73741" name="Text Box 19"/>
          <p:cNvSpPr txBox="1">
            <a:spLocks noChangeArrowheads="1"/>
          </p:cNvSpPr>
          <p:nvPr/>
        </p:nvSpPr>
        <p:spPr bwMode="auto">
          <a:xfrm>
            <a:off x="8799048" y="6357938"/>
            <a:ext cx="2206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1200">
                <a:latin typeface="Trebuchet MS" pitchFamily="34" charset="0"/>
              </a:rPr>
              <a:t>0</a:t>
            </a:r>
          </a:p>
        </p:txBody>
      </p:sp>
      <p:sp>
        <p:nvSpPr>
          <p:cNvPr id="73742" name="Text Box 20"/>
          <p:cNvSpPr txBox="1">
            <a:spLocks noChangeArrowheads="1"/>
          </p:cNvSpPr>
          <p:nvPr/>
        </p:nvSpPr>
        <p:spPr bwMode="auto">
          <a:xfrm>
            <a:off x="504825" y="1323975"/>
            <a:ext cx="77311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800" b="1" dirty="0">
                <a:latin typeface="Meiryo UI" pitchFamily="50" charset="-128"/>
                <a:ea typeface="Meiryo UI" pitchFamily="50" charset="-128"/>
                <a:cs typeface="Meiryo UI" pitchFamily="50" charset="-128"/>
              </a:rPr>
              <a:t>AD</a:t>
            </a:r>
            <a:r>
              <a:rPr lang="ja-JP" altLang="en-US"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①</a:t>
            </a:r>
            <a:r>
              <a:rPr lang="ja-JP" altLang="en-US" sz="2000" b="1" dirty="0">
                <a:latin typeface="Meiryo UI" pitchFamily="50" charset="-128"/>
                <a:ea typeface="Meiryo UI" pitchFamily="50" charset="-128"/>
                <a:cs typeface="Meiryo UI" pitchFamily="50" charset="-128"/>
              </a:rPr>
              <a:t>頭頂側頭連合野  </a:t>
            </a:r>
            <a:r>
              <a:rPr lang="en-US" altLang="ja-JP" sz="2000" b="1" dirty="0">
                <a:latin typeface="Meiryo UI" pitchFamily="50" charset="-128"/>
                <a:ea typeface="Meiryo UI" pitchFamily="50" charset="-128"/>
                <a:cs typeface="Meiryo UI" pitchFamily="50" charset="-128"/>
              </a:rPr>
              <a:t>②</a:t>
            </a:r>
            <a:r>
              <a:rPr lang="ja-JP" altLang="en-US" sz="2000" b="1" dirty="0">
                <a:latin typeface="Meiryo UI" pitchFamily="50" charset="-128"/>
                <a:ea typeface="Meiryo UI" pitchFamily="50" charset="-128"/>
                <a:cs typeface="Meiryo UI" pitchFamily="50" charset="-128"/>
              </a:rPr>
              <a:t>楔前部から後部帯状回  </a:t>
            </a:r>
            <a:r>
              <a:rPr lang="en-US" altLang="ja-JP" sz="2000" b="1" dirty="0">
                <a:latin typeface="Meiryo UI" pitchFamily="50" charset="-128"/>
                <a:ea typeface="Meiryo UI" pitchFamily="50" charset="-128"/>
                <a:cs typeface="Meiryo UI" pitchFamily="50" charset="-128"/>
              </a:rPr>
              <a:t>③</a:t>
            </a:r>
            <a:r>
              <a:rPr lang="ja-JP" altLang="en-US" sz="2000" b="1" dirty="0">
                <a:latin typeface="Meiryo UI" pitchFamily="50" charset="-128"/>
                <a:ea typeface="Meiryo UI" pitchFamily="50" charset="-128"/>
                <a:cs typeface="Meiryo UI" pitchFamily="50" charset="-128"/>
              </a:rPr>
              <a:t>前頭葉</a:t>
            </a:r>
            <a:endParaRPr lang="ja-JP" altLang="en-US" b="1" dirty="0">
              <a:latin typeface="Meiryo UI" pitchFamily="50" charset="-128"/>
              <a:ea typeface="Meiryo UI" pitchFamily="50" charset="-128"/>
              <a:cs typeface="Meiryo UI" pitchFamily="50" charset="-128"/>
            </a:endParaRPr>
          </a:p>
        </p:txBody>
      </p:sp>
      <p:sp>
        <p:nvSpPr>
          <p:cNvPr id="73743" name="Text Box 21"/>
          <p:cNvSpPr txBox="1">
            <a:spLocks noChangeArrowheads="1"/>
          </p:cNvSpPr>
          <p:nvPr/>
        </p:nvSpPr>
        <p:spPr bwMode="auto">
          <a:xfrm>
            <a:off x="490538" y="3133725"/>
            <a:ext cx="4702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800" b="1" dirty="0">
                <a:latin typeface="Meiryo UI" pitchFamily="50" charset="-128"/>
                <a:ea typeface="Meiryo UI" pitchFamily="50" charset="-128"/>
                <a:cs typeface="Meiryo UI" pitchFamily="50" charset="-128"/>
              </a:rPr>
              <a:t>DLB</a:t>
            </a:r>
            <a:r>
              <a:rPr lang="ja-JP" altLang="en-US" sz="2000" b="1" dirty="0">
                <a:latin typeface="Meiryo UI" pitchFamily="50" charset="-128"/>
                <a:ea typeface="Meiryo UI" pitchFamily="50" charset="-128"/>
                <a:cs typeface="Meiryo UI" pitchFamily="50" charset="-128"/>
              </a:rPr>
              <a:t>　</a:t>
            </a:r>
            <a:r>
              <a:rPr lang="en-US" altLang="ja-JP" sz="2000" b="1" dirty="0">
                <a:latin typeface="Meiryo UI" pitchFamily="50" charset="-128"/>
                <a:ea typeface="Meiryo UI" pitchFamily="50" charset="-128"/>
                <a:cs typeface="Meiryo UI" pitchFamily="50" charset="-128"/>
              </a:rPr>
              <a:t>①</a:t>
            </a:r>
            <a:r>
              <a:rPr lang="ja-JP" altLang="en-US" sz="2000" b="1" dirty="0">
                <a:latin typeface="Meiryo UI" pitchFamily="50" charset="-128"/>
                <a:ea typeface="Meiryo UI" pitchFamily="50" charset="-128"/>
                <a:cs typeface="Meiryo UI" pitchFamily="50" charset="-128"/>
              </a:rPr>
              <a:t>後頭葉  </a:t>
            </a:r>
            <a:r>
              <a:rPr lang="en-US" altLang="ja-JP" sz="2000" b="1" dirty="0">
                <a:latin typeface="Meiryo UI" pitchFamily="50" charset="-128"/>
                <a:ea typeface="Meiryo UI" pitchFamily="50" charset="-128"/>
                <a:cs typeface="Meiryo UI" pitchFamily="50" charset="-128"/>
              </a:rPr>
              <a:t>②</a:t>
            </a:r>
            <a:r>
              <a:rPr lang="ja-JP" altLang="en-US" sz="2000" b="1" dirty="0">
                <a:latin typeface="Meiryo UI" pitchFamily="50" charset="-128"/>
                <a:ea typeface="Meiryo UI" pitchFamily="50" charset="-128"/>
                <a:cs typeface="Meiryo UI" pitchFamily="50" charset="-128"/>
              </a:rPr>
              <a:t>頭頂側頭連合野</a:t>
            </a:r>
            <a:endParaRPr lang="ja-JP" altLang="en-US" b="1" dirty="0">
              <a:latin typeface="Meiryo UI" pitchFamily="50" charset="-128"/>
              <a:ea typeface="Meiryo UI" pitchFamily="50" charset="-128"/>
              <a:cs typeface="Meiryo UI" pitchFamily="50" charset="-128"/>
            </a:endParaRPr>
          </a:p>
        </p:txBody>
      </p:sp>
      <p:grpSp>
        <p:nvGrpSpPr>
          <p:cNvPr id="73744" name="Group 48"/>
          <p:cNvGrpSpPr>
            <a:grpSpLocks/>
          </p:cNvGrpSpPr>
          <p:nvPr/>
        </p:nvGrpSpPr>
        <p:grpSpPr bwMode="auto">
          <a:xfrm>
            <a:off x="495300" y="1852613"/>
            <a:ext cx="8318500" cy="1052513"/>
            <a:chOff x="357" y="1112"/>
            <a:chExt cx="5240" cy="663"/>
          </a:xfrm>
        </p:grpSpPr>
        <p:graphicFrame>
          <p:nvGraphicFramePr>
            <p:cNvPr id="73768" name="Object 75"/>
            <p:cNvGraphicFramePr>
              <a:graphicFrameLocks noChangeAspect="1"/>
            </p:cNvGraphicFramePr>
            <p:nvPr>
              <p:extLst>
                <p:ext uri="{D42A27DB-BD31-4B8C-83A1-F6EECF244321}">
                  <p14:modId xmlns:p14="http://schemas.microsoft.com/office/powerpoint/2010/main" val="1082560979"/>
                </p:ext>
              </p:extLst>
            </p:nvPr>
          </p:nvGraphicFramePr>
          <p:xfrm>
            <a:off x="357" y="1144"/>
            <a:ext cx="5167" cy="631"/>
          </p:xfrm>
          <a:graphic>
            <a:graphicData uri="http://schemas.openxmlformats.org/presentationml/2006/ole">
              <mc:AlternateContent xmlns:mc="http://schemas.openxmlformats.org/markup-compatibility/2006">
                <mc:Choice xmlns:v="urn:schemas-microsoft-com:vml" Requires="v">
                  <p:oleObj spid="_x0000_s380963" name="Image" r:id="rId4" imgW="9257143" imgH="1104372" progId="">
                    <p:embed/>
                  </p:oleObj>
                </mc:Choice>
                <mc:Fallback>
                  <p:oleObj name="Image" r:id="rId4" imgW="9257143" imgH="1104372"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7" y="1144"/>
                          <a:ext cx="5167" cy="631"/>
                        </a:xfrm>
                        <a:prstGeom prst="rect">
                          <a:avLst/>
                        </a:prstGeom>
                        <a:noFill/>
                        <a:ln>
                          <a:noFill/>
                        </a:ln>
                        <a:effectLst/>
                        <a:extLst/>
                      </p:spPr>
                    </p:pic>
                  </p:oleObj>
                </mc:Fallback>
              </mc:AlternateContent>
            </a:graphicData>
          </a:graphic>
        </p:graphicFrame>
        <p:pic>
          <p:nvPicPr>
            <p:cNvPr id="73769" name="Picture 8" descr="スケール_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6" y="1144"/>
              <a:ext cx="81" cy="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70" name="Line 22"/>
            <p:cNvSpPr>
              <a:spLocks noChangeShapeType="1"/>
            </p:cNvSpPr>
            <p:nvPr/>
          </p:nvSpPr>
          <p:spPr bwMode="auto">
            <a:xfrm flipH="1" flipV="1">
              <a:off x="824" y="1554"/>
              <a:ext cx="121" cy="91"/>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71" name="Line 23"/>
            <p:cNvSpPr>
              <a:spLocks noChangeShapeType="1"/>
            </p:cNvSpPr>
            <p:nvPr/>
          </p:nvSpPr>
          <p:spPr bwMode="auto">
            <a:xfrm flipV="1">
              <a:off x="1227" y="1554"/>
              <a:ext cx="121" cy="91"/>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72" name="Text Box 24"/>
            <p:cNvSpPr txBox="1">
              <a:spLocks noChangeArrowheads="1"/>
            </p:cNvSpPr>
            <p:nvPr/>
          </p:nvSpPr>
          <p:spPr bwMode="auto">
            <a:xfrm>
              <a:off x="973" y="1509"/>
              <a:ext cx="28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メイリオ" pitchFamily="50" charset="-128"/>
                  <a:ea typeface="メイリオ" pitchFamily="50" charset="-128"/>
                  <a:cs typeface="メイリオ" pitchFamily="50" charset="-128"/>
                </a:rPr>
                <a:t>①</a:t>
              </a:r>
            </a:p>
          </p:txBody>
        </p:sp>
        <p:sp>
          <p:nvSpPr>
            <p:cNvPr id="73773" name="Line 25"/>
            <p:cNvSpPr>
              <a:spLocks noChangeShapeType="1"/>
            </p:cNvSpPr>
            <p:nvPr/>
          </p:nvSpPr>
          <p:spPr bwMode="auto">
            <a:xfrm flipH="1" flipV="1">
              <a:off x="4694" y="1373"/>
              <a:ext cx="121" cy="181"/>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74" name="Line 26"/>
            <p:cNvSpPr>
              <a:spLocks noChangeShapeType="1"/>
            </p:cNvSpPr>
            <p:nvPr/>
          </p:nvSpPr>
          <p:spPr bwMode="auto">
            <a:xfrm flipV="1">
              <a:off x="4977" y="1373"/>
              <a:ext cx="81" cy="182"/>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75" name="Text Box 27"/>
            <p:cNvSpPr txBox="1">
              <a:spLocks noChangeArrowheads="1"/>
            </p:cNvSpPr>
            <p:nvPr/>
          </p:nvSpPr>
          <p:spPr bwMode="auto">
            <a:xfrm>
              <a:off x="4775" y="1464"/>
              <a:ext cx="28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メイリオ" pitchFamily="50" charset="-128"/>
                  <a:ea typeface="メイリオ" pitchFamily="50" charset="-128"/>
                  <a:cs typeface="メイリオ" pitchFamily="50" charset="-128"/>
                </a:rPr>
                <a:t>②</a:t>
              </a:r>
            </a:p>
          </p:txBody>
        </p:sp>
        <p:sp>
          <p:nvSpPr>
            <p:cNvPr id="73776" name="Line 28"/>
            <p:cNvSpPr>
              <a:spLocks noChangeShapeType="1"/>
            </p:cNvSpPr>
            <p:nvPr/>
          </p:nvSpPr>
          <p:spPr bwMode="auto">
            <a:xfrm flipH="1">
              <a:off x="945" y="1237"/>
              <a:ext cx="40" cy="90"/>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77" name="Text Box 29"/>
            <p:cNvSpPr txBox="1">
              <a:spLocks noChangeArrowheads="1"/>
            </p:cNvSpPr>
            <p:nvPr/>
          </p:nvSpPr>
          <p:spPr bwMode="auto">
            <a:xfrm>
              <a:off x="932" y="1112"/>
              <a:ext cx="28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b="1" dirty="0">
                  <a:solidFill>
                    <a:schemeClr val="bg1"/>
                  </a:solidFill>
                  <a:latin typeface="メイリオ" pitchFamily="50" charset="-128"/>
                  <a:ea typeface="メイリオ" pitchFamily="50" charset="-128"/>
                  <a:cs typeface="メイリオ" pitchFamily="50" charset="-128"/>
                </a:rPr>
                <a:t>③</a:t>
              </a:r>
            </a:p>
          </p:txBody>
        </p:sp>
      </p:grpSp>
      <p:sp>
        <p:nvSpPr>
          <p:cNvPr id="73745" name="Line 30"/>
          <p:cNvSpPr>
            <a:spLocks noChangeShapeType="1"/>
          </p:cNvSpPr>
          <p:nvPr/>
        </p:nvSpPr>
        <p:spPr bwMode="auto">
          <a:xfrm>
            <a:off x="1820863" y="2035175"/>
            <a:ext cx="63500" cy="144463"/>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grpSp>
        <p:nvGrpSpPr>
          <p:cNvPr id="73746" name="Group 49"/>
          <p:cNvGrpSpPr>
            <a:grpSpLocks/>
          </p:cNvGrpSpPr>
          <p:nvPr/>
        </p:nvGrpSpPr>
        <p:grpSpPr bwMode="auto">
          <a:xfrm>
            <a:off x="509588" y="3684588"/>
            <a:ext cx="8278812" cy="1016000"/>
            <a:chOff x="384" y="2258"/>
            <a:chExt cx="5215" cy="640"/>
          </a:xfrm>
        </p:grpSpPr>
        <p:graphicFrame>
          <p:nvGraphicFramePr>
            <p:cNvPr id="73759" name="Object 76"/>
            <p:cNvGraphicFramePr>
              <a:graphicFrameLocks noChangeAspect="1"/>
            </p:cNvGraphicFramePr>
            <p:nvPr/>
          </p:nvGraphicFramePr>
          <p:xfrm>
            <a:off x="384" y="2258"/>
            <a:ext cx="5141" cy="640"/>
          </p:xfrm>
          <a:graphic>
            <a:graphicData uri="http://schemas.openxmlformats.org/presentationml/2006/ole">
              <mc:AlternateContent xmlns:mc="http://schemas.openxmlformats.org/markup-compatibility/2006">
                <mc:Choice xmlns:v="urn:schemas-microsoft-com:vml" Requires="v">
                  <p:oleObj spid="_x0000_s380964" name="Image" r:id="rId7" imgW="9333333" imgH="1155148" progId="">
                    <p:embed/>
                  </p:oleObj>
                </mc:Choice>
                <mc:Fallback>
                  <p:oleObj name="Image" r:id="rId7" imgW="9333333" imgH="1155148"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4" y="2258"/>
                          <a:ext cx="5141" cy="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73760" name="Picture 9" descr="スケール_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17" y="2259"/>
              <a:ext cx="82" cy="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61" name="Line 31"/>
            <p:cNvSpPr>
              <a:spLocks noChangeShapeType="1"/>
            </p:cNvSpPr>
            <p:nvPr/>
          </p:nvSpPr>
          <p:spPr bwMode="auto">
            <a:xfrm flipV="1">
              <a:off x="3565" y="2589"/>
              <a:ext cx="162" cy="136"/>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62" name="Line 32"/>
            <p:cNvSpPr>
              <a:spLocks noChangeShapeType="1"/>
            </p:cNvSpPr>
            <p:nvPr/>
          </p:nvSpPr>
          <p:spPr bwMode="auto">
            <a:xfrm flipH="1" flipV="1">
              <a:off x="2114" y="2725"/>
              <a:ext cx="162" cy="91"/>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63" name="Text Box 33"/>
            <p:cNvSpPr txBox="1">
              <a:spLocks noChangeArrowheads="1"/>
            </p:cNvSpPr>
            <p:nvPr/>
          </p:nvSpPr>
          <p:spPr bwMode="auto">
            <a:xfrm>
              <a:off x="3364" y="2589"/>
              <a:ext cx="28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メイリオ" pitchFamily="50" charset="-128"/>
                  <a:ea typeface="メイリオ" pitchFamily="50" charset="-128"/>
                  <a:cs typeface="メイリオ" pitchFamily="50" charset="-128"/>
                </a:rPr>
                <a:t>①</a:t>
              </a:r>
            </a:p>
          </p:txBody>
        </p:sp>
        <p:sp>
          <p:nvSpPr>
            <p:cNvPr id="73764" name="Text Box 34"/>
            <p:cNvSpPr txBox="1">
              <a:spLocks noChangeArrowheads="1"/>
            </p:cNvSpPr>
            <p:nvPr/>
          </p:nvSpPr>
          <p:spPr bwMode="auto">
            <a:xfrm>
              <a:off x="2235" y="2634"/>
              <a:ext cx="28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メイリオ" pitchFamily="50" charset="-128"/>
                  <a:ea typeface="メイリオ" pitchFamily="50" charset="-128"/>
                  <a:cs typeface="メイリオ" pitchFamily="50" charset="-128"/>
                </a:rPr>
                <a:t>①</a:t>
              </a:r>
            </a:p>
          </p:txBody>
        </p:sp>
        <p:sp>
          <p:nvSpPr>
            <p:cNvPr id="73765" name="Line 35"/>
            <p:cNvSpPr>
              <a:spLocks noChangeShapeType="1"/>
            </p:cNvSpPr>
            <p:nvPr/>
          </p:nvSpPr>
          <p:spPr bwMode="auto">
            <a:xfrm flipH="1" flipV="1">
              <a:off x="662" y="2589"/>
              <a:ext cx="121" cy="181"/>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66" name="Line 36"/>
            <p:cNvSpPr>
              <a:spLocks noChangeShapeType="1"/>
            </p:cNvSpPr>
            <p:nvPr/>
          </p:nvSpPr>
          <p:spPr bwMode="auto">
            <a:xfrm flipV="1">
              <a:off x="1348" y="2634"/>
              <a:ext cx="80" cy="182"/>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67" name="Text Box 37"/>
            <p:cNvSpPr txBox="1">
              <a:spLocks noChangeArrowheads="1"/>
            </p:cNvSpPr>
            <p:nvPr/>
          </p:nvSpPr>
          <p:spPr bwMode="auto">
            <a:xfrm>
              <a:off x="904" y="2634"/>
              <a:ext cx="28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メイリオ" pitchFamily="50" charset="-128"/>
                  <a:ea typeface="メイリオ" pitchFamily="50" charset="-128"/>
                  <a:cs typeface="メイリオ" pitchFamily="50" charset="-128"/>
                </a:rPr>
                <a:t>②</a:t>
              </a:r>
            </a:p>
          </p:txBody>
        </p:sp>
      </p:grpSp>
      <p:sp>
        <p:nvSpPr>
          <p:cNvPr id="73747" name="Text Box 5"/>
          <p:cNvSpPr txBox="1">
            <a:spLocks noChangeArrowheads="1"/>
          </p:cNvSpPr>
          <p:nvPr/>
        </p:nvSpPr>
        <p:spPr bwMode="auto">
          <a:xfrm>
            <a:off x="0" y="0"/>
            <a:ext cx="24145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-18</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73748" name="Rectangle 3"/>
          <p:cNvSpPr>
            <a:spLocks noChangeArrowheads="1"/>
          </p:cNvSpPr>
          <p:nvPr/>
        </p:nvSpPr>
        <p:spPr bwMode="auto">
          <a:xfrm>
            <a:off x="309563" y="11160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grpSp>
        <p:nvGrpSpPr>
          <p:cNvPr id="73749" name="Group 50"/>
          <p:cNvGrpSpPr>
            <a:grpSpLocks/>
          </p:cNvGrpSpPr>
          <p:nvPr/>
        </p:nvGrpSpPr>
        <p:grpSpPr bwMode="auto">
          <a:xfrm>
            <a:off x="439738" y="5414963"/>
            <a:ext cx="8375650" cy="1081087"/>
            <a:chOff x="340" y="3294"/>
            <a:chExt cx="5276" cy="681"/>
          </a:xfrm>
        </p:grpSpPr>
        <p:graphicFrame>
          <p:nvGraphicFramePr>
            <p:cNvPr id="73750" name="Object 77"/>
            <p:cNvGraphicFramePr>
              <a:graphicFrameLocks noChangeAspect="1"/>
            </p:cNvGraphicFramePr>
            <p:nvPr/>
          </p:nvGraphicFramePr>
          <p:xfrm>
            <a:off x="380" y="3332"/>
            <a:ext cx="5161" cy="643"/>
          </p:xfrm>
          <a:graphic>
            <a:graphicData uri="http://schemas.openxmlformats.org/presentationml/2006/ole">
              <mc:AlternateContent xmlns:mc="http://schemas.openxmlformats.org/markup-compatibility/2006">
                <mc:Choice xmlns:v="urn:schemas-microsoft-com:vml" Requires="v">
                  <p:oleObj spid="_x0000_s380965" name="Image" r:id="rId9" imgW="9295238" imgH="1180952" progId="">
                    <p:embed/>
                  </p:oleObj>
                </mc:Choice>
                <mc:Fallback>
                  <p:oleObj name="Image" r:id="rId9" imgW="9295238" imgH="1180952" progId="">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80" y="3332"/>
                          <a:ext cx="5161" cy="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3751" name="Line 38"/>
            <p:cNvSpPr>
              <a:spLocks noChangeShapeType="1"/>
            </p:cNvSpPr>
            <p:nvPr/>
          </p:nvSpPr>
          <p:spPr bwMode="auto">
            <a:xfrm flipH="1" flipV="1">
              <a:off x="945" y="3748"/>
              <a:ext cx="81" cy="136"/>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52" name="Line 39"/>
            <p:cNvSpPr>
              <a:spLocks noChangeShapeType="1"/>
            </p:cNvSpPr>
            <p:nvPr/>
          </p:nvSpPr>
          <p:spPr bwMode="auto">
            <a:xfrm flipV="1">
              <a:off x="1227" y="3748"/>
              <a:ext cx="0" cy="136"/>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53" name="Text Box 40"/>
            <p:cNvSpPr txBox="1">
              <a:spLocks noChangeArrowheads="1"/>
            </p:cNvSpPr>
            <p:nvPr/>
          </p:nvSpPr>
          <p:spPr bwMode="auto">
            <a:xfrm>
              <a:off x="985" y="3702"/>
              <a:ext cx="27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メイリオ" pitchFamily="50" charset="-128"/>
                  <a:ea typeface="メイリオ" pitchFamily="50" charset="-128"/>
                  <a:cs typeface="メイリオ" pitchFamily="50" charset="-128"/>
                </a:rPr>
                <a:t>①</a:t>
              </a:r>
            </a:p>
          </p:txBody>
        </p:sp>
        <p:sp>
          <p:nvSpPr>
            <p:cNvPr id="73754" name="Line 41"/>
            <p:cNvSpPr>
              <a:spLocks noChangeShapeType="1"/>
            </p:cNvSpPr>
            <p:nvPr/>
          </p:nvSpPr>
          <p:spPr bwMode="auto">
            <a:xfrm>
              <a:off x="501" y="3521"/>
              <a:ext cx="122" cy="91"/>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55" name="Text Box 42"/>
            <p:cNvSpPr txBox="1">
              <a:spLocks noChangeArrowheads="1"/>
            </p:cNvSpPr>
            <p:nvPr/>
          </p:nvSpPr>
          <p:spPr bwMode="auto">
            <a:xfrm>
              <a:off x="340" y="3294"/>
              <a:ext cx="28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メイリオ" pitchFamily="50" charset="-128"/>
                  <a:ea typeface="メイリオ" pitchFamily="50" charset="-128"/>
                  <a:cs typeface="メイリオ" pitchFamily="50" charset="-128"/>
                </a:rPr>
                <a:t>②</a:t>
              </a:r>
            </a:p>
          </p:txBody>
        </p:sp>
        <p:sp>
          <p:nvSpPr>
            <p:cNvPr id="73756" name="Line 43"/>
            <p:cNvSpPr>
              <a:spLocks noChangeShapeType="1"/>
            </p:cNvSpPr>
            <p:nvPr/>
          </p:nvSpPr>
          <p:spPr bwMode="auto">
            <a:xfrm flipH="1">
              <a:off x="1509" y="3475"/>
              <a:ext cx="81" cy="91"/>
            </a:xfrm>
            <a:prstGeom prst="line">
              <a:avLst/>
            </a:prstGeom>
            <a:noFill/>
            <a:ln w="38100">
              <a:solidFill>
                <a:srgbClr val="CCFFCC"/>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73757" name="Text Box 44"/>
            <p:cNvSpPr txBox="1">
              <a:spLocks noChangeArrowheads="1"/>
            </p:cNvSpPr>
            <p:nvPr/>
          </p:nvSpPr>
          <p:spPr bwMode="auto">
            <a:xfrm>
              <a:off x="1579" y="3294"/>
              <a:ext cx="284" cy="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100" b="1">
                  <a:solidFill>
                    <a:schemeClr val="bg1"/>
                  </a:solidFill>
                  <a:latin typeface="メイリオ" pitchFamily="50" charset="-128"/>
                  <a:ea typeface="メイリオ" pitchFamily="50" charset="-128"/>
                  <a:cs typeface="メイリオ" pitchFamily="50" charset="-128"/>
                </a:rPr>
                <a:t>②</a:t>
              </a:r>
            </a:p>
          </p:txBody>
        </p:sp>
        <p:pic>
          <p:nvPicPr>
            <p:cNvPr id="73758" name="Picture 9" descr="スケール_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534" y="3335"/>
              <a:ext cx="82" cy="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8063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a:xfrm>
            <a:off x="1311971" y="412750"/>
            <a:ext cx="6918876" cy="641350"/>
          </a:xfrm>
        </p:spPr>
        <p:txBody>
          <a:bodyPr/>
          <a:lstStyle/>
          <a:p>
            <a:pPr eaLnBrk="1" hangingPunct="1"/>
            <a:r>
              <a:rPr lang="en-US" altLang="ja-JP" sz="3000" b="1" dirty="0" smtClean="0">
                <a:latin typeface="Meiryo UI" pitchFamily="50" charset="-128"/>
                <a:ea typeface="Meiryo UI" pitchFamily="50" charset="-128"/>
                <a:cs typeface="Meiryo UI" pitchFamily="50" charset="-128"/>
              </a:rPr>
              <a:t>MCI</a:t>
            </a:r>
            <a:r>
              <a:rPr lang="ja-JP" altLang="en-US" sz="2400" b="1" dirty="0" smtClean="0">
                <a:latin typeface="Meiryo UI" pitchFamily="50" charset="-128"/>
                <a:ea typeface="Meiryo UI" pitchFamily="50" charset="-128"/>
                <a:cs typeface="Meiryo UI" pitchFamily="50" charset="-128"/>
              </a:rPr>
              <a:t>（</a:t>
            </a:r>
            <a:r>
              <a:rPr lang="en-US" altLang="ja-JP" sz="2400" b="1" dirty="0" smtClean="0">
                <a:latin typeface="Meiryo UI" pitchFamily="50" charset="-128"/>
                <a:ea typeface="Meiryo UI" pitchFamily="50" charset="-128"/>
                <a:cs typeface="Meiryo UI" pitchFamily="50" charset="-128"/>
              </a:rPr>
              <a:t>Mild Cognitive Impairment</a:t>
            </a:r>
            <a:r>
              <a:rPr lang="ja-JP" altLang="en-US" sz="2400" b="1" dirty="0" smtClean="0">
                <a:latin typeface="Meiryo UI" pitchFamily="50" charset="-128"/>
                <a:ea typeface="Meiryo UI" pitchFamily="50" charset="-128"/>
                <a:cs typeface="Meiryo UI" pitchFamily="50" charset="-128"/>
              </a:rPr>
              <a:t>）</a:t>
            </a:r>
          </a:p>
        </p:txBody>
      </p:sp>
      <p:sp>
        <p:nvSpPr>
          <p:cNvPr id="75779" name="Rectangle 3"/>
          <p:cNvSpPr>
            <a:spLocks noGrp="1" noChangeArrowheads="1"/>
          </p:cNvSpPr>
          <p:nvPr>
            <p:ph idx="4294967295"/>
          </p:nvPr>
        </p:nvSpPr>
        <p:spPr>
          <a:xfrm>
            <a:off x="1297781" y="1490525"/>
            <a:ext cx="6906315" cy="5026025"/>
          </a:xfrm>
        </p:spPr>
        <p:txBody>
          <a:bodyPr/>
          <a:lstStyle/>
          <a:p>
            <a:pPr defTabSz="915988" eaLnBrk="1" hangingPunct="1">
              <a:buFontTx/>
              <a:buNone/>
            </a:pPr>
            <a:r>
              <a:rPr lang="ja-JP" altLang="en-US" sz="2600" b="1" dirty="0" smtClean="0">
                <a:latin typeface="Meiryo UI" pitchFamily="50" charset="-128"/>
                <a:ea typeface="Meiryo UI" pitchFamily="50" charset="-128"/>
                <a:cs typeface="Meiryo UI" pitchFamily="50" charset="-128"/>
              </a:rPr>
              <a:t>１</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 記憶障害の訴えが本人または家族から</a:t>
            </a:r>
          </a:p>
          <a:p>
            <a:pPr defTabSz="915988" eaLnBrk="1" hangingPunct="1">
              <a:spcBef>
                <a:spcPct val="0"/>
              </a:spcBef>
              <a:buFontTx/>
              <a:buNone/>
            </a:pPr>
            <a:r>
              <a:rPr lang="ja-JP" altLang="en-US" sz="2600" b="1" dirty="0" smtClean="0">
                <a:latin typeface="Meiryo UI" pitchFamily="50" charset="-128"/>
                <a:ea typeface="Meiryo UI" pitchFamily="50" charset="-128"/>
                <a:cs typeface="Meiryo UI" pitchFamily="50" charset="-128"/>
              </a:rPr>
              <a:t>　   認められている</a:t>
            </a:r>
          </a:p>
          <a:p>
            <a:pPr defTabSz="915988" eaLnBrk="1" hangingPunct="1">
              <a:buFontTx/>
              <a:buNone/>
            </a:pPr>
            <a:r>
              <a:rPr lang="ja-JP" altLang="en-US" sz="2600" b="1" dirty="0" smtClean="0">
                <a:latin typeface="Meiryo UI" pitchFamily="50" charset="-128"/>
                <a:ea typeface="Meiryo UI" pitchFamily="50" charset="-128"/>
                <a:cs typeface="Meiryo UI" pitchFamily="50" charset="-128"/>
              </a:rPr>
              <a:t>２</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 日常生活動作は正常</a:t>
            </a:r>
          </a:p>
          <a:p>
            <a:pPr defTabSz="915988" eaLnBrk="1" hangingPunct="1">
              <a:buFontTx/>
              <a:buNone/>
            </a:pPr>
            <a:r>
              <a:rPr lang="ja-JP" altLang="en-US" sz="2600" b="1" dirty="0" smtClean="0">
                <a:latin typeface="Meiryo UI" pitchFamily="50" charset="-128"/>
                <a:ea typeface="Meiryo UI" pitchFamily="50" charset="-128"/>
                <a:cs typeface="Meiryo UI" pitchFamily="50" charset="-128"/>
              </a:rPr>
              <a:t>３</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 全般的認知機能は正常</a:t>
            </a:r>
          </a:p>
          <a:p>
            <a:pPr defTabSz="915988" eaLnBrk="1" hangingPunct="1">
              <a:buFontTx/>
              <a:buNone/>
            </a:pPr>
            <a:r>
              <a:rPr lang="ja-JP" altLang="en-US" sz="2600" b="1" dirty="0" smtClean="0">
                <a:latin typeface="Meiryo UI" pitchFamily="50" charset="-128"/>
                <a:ea typeface="Meiryo UI" pitchFamily="50" charset="-128"/>
                <a:cs typeface="Meiryo UI" pitchFamily="50" charset="-128"/>
              </a:rPr>
              <a:t>４</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 年齢や教育レベルの影響のみでは説明</a:t>
            </a:r>
          </a:p>
          <a:p>
            <a:pPr defTabSz="915988" eaLnBrk="1" hangingPunct="1">
              <a:spcBef>
                <a:spcPct val="0"/>
              </a:spcBef>
              <a:buFontTx/>
              <a:buNone/>
            </a:pPr>
            <a:r>
              <a:rPr lang="ja-JP" altLang="en-US" sz="2600" b="1" dirty="0" smtClean="0">
                <a:latin typeface="Meiryo UI" pitchFamily="50" charset="-128"/>
                <a:ea typeface="Meiryo UI" pitchFamily="50" charset="-128"/>
                <a:cs typeface="Meiryo UI" pitchFamily="50" charset="-128"/>
              </a:rPr>
              <a:t>　　 できない記憶障害が存在する</a:t>
            </a:r>
          </a:p>
          <a:p>
            <a:pPr defTabSz="915988" eaLnBrk="1" hangingPunct="1">
              <a:buFontTx/>
              <a:buNone/>
            </a:pPr>
            <a:r>
              <a:rPr lang="ja-JP" altLang="en-US" sz="2600" b="1" dirty="0" smtClean="0">
                <a:latin typeface="Meiryo UI" pitchFamily="50" charset="-128"/>
                <a:ea typeface="Meiryo UI" pitchFamily="50" charset="-128"/>
                <a:cs typeface="Meiryo UI" pitchFamily="50" charset="-128"/>
              </a:rPr>
              <a:t>５</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 認知症ではない</a:t>
            </a:r>
          </a:p>
          <a:p>
            <a:pPr defTabSz="915988" eaLnBrk="1" hangingPunct="1">
              <a:lnSpc>
                <a:spcPct val="60000"/>
              </a:lnSpc>
              <a:spcBef>
                <a:spcPct val="0"/>
              </a:spcBef>
              <a:buFontTx/>
              <a:buNone/>
            </a:pPr>
            <a:r>
              <a:rPr lang="ja-JP" altLang="en-US" sz="2600" dirty="0" smtClean="0">
                <a:latin typeface="Meiryo UI" pitchFamily="50" charset="-128"/>
                <a:ea typeface="Meiryo UI" pitchFamily="50" charset="-128"/>
                <a:cs typeface="Meiryo UI" pitchFamily="50" charset="-128"/>
              </a:rPr>
              <a:t>　　　　　　　　　　　</a:t>
            </a:r>
            <a:r>
              <a:rPr lang="ja-JP" altLang="en-US" sz="1800" dirty="0" smtClean="0">
                <a:latin typeface="Meiryo UI" pitchFamily="50" charset="-128"/>
                <a:ea typeface="Meiryo UI" pitchFamily="50" charset="-128"/>
                <a:cs typeface="Meiryo UI" pitchFamily="50" charset="-128"/>
              </a:rPr>
              <a:t>　      </a:t>
            </a:r>
            <a:r>
              <a:rPr lang="ja-JP" altLang="en-US" sz="2600" dirty="0" smtClean="0">
                <a:latin typeface="Trebuchet MS" pitchFamily="34" charset="0"/>
                <a:ea typeface="Meiryo UI" pitchFamily="50" charset="-128"/>
                <a:cs typeface="Meiryo UI" pitchFamily="50" charset="-128"/>
              </a:rPr>
              <a:t>　</a:t>
            </a:r>
            <a:endParaRPr lang="ja-JP" altLang="en-US" sz="1600" dirty="0" smtClean="0">
              <a:latin typeface="Meiryo UI" pitchFamily="50" charset="-128"/>
              <a:ea typeface="Meiryo UI" pitchFamily="50" charset="-128"/>
              <a:cs typeface="Meiryo UI" pitchFamily="50" charset="-128"/>
            </a:endParaRPr>
          </a:p>
          <a:p>
            <a:pPr defTabSz="915988" eaLnBrk="1" hangingPunct="1">
              <a:spcBef>
                <a:spcPct val="40000"/>
              </a:spcBef>
              <a:buFontTx/>
              <a:buNone/>
            </a:pPr>
            <a:r>
              <a:rPr lang="ja-JP" altLang="en-US" sz="2600" b="1" dirty="0" smtClean="0">
                <a:solidFill>
                  <a:srgbClr val="669900"/>
                </a:solidFill>
                <a:latin typeface="Meiryo UI" pitchFamily="50" charset="-128"/>
                <a:ea typeface="Meiryo UI" pitchFamily="50" charset="-128"/>
                <a:cs typeface="Meiryo UI" pitchFamily="50" charset="-128"/>
              </a:rPr>
              <a:t> </a:t>
            </a:r>
            <a:r>
              <a:rPr lang="en-US" altLang="ja-JP" sz="2600" b="1" dirty="0" smtClean="0">
                <a:solidFill>
                  <a:srgbClr val="669900"/>
                </a:solidFill>
                <a:latin typeface="Meiryo UI" pitchFamily="50" charset="-128"/>
                <a:ea typeface="Meiryo UI" pitchFamily="50" charset="-128"/>
                <a:cs typeface="Meiryo UI" pitchFamily="50" charset="-128"/>
              </a:rPr>
              <a:t>MCI</a:t>
            </a:r>
            <a:r>
              <a:rPr lang="ja-JP" altLang="en-US" sz="900" b="1" dirty="0" smtClean="0">
                <a:solidFill>
                  <a:srgbClr val="669900"/>
                </a:solidFill>
                <a:latin typeface="Meiryo UI" pitchFamily="50" charset="-128"/>
                <a:ea typeface="Meiryo UI" pitchFamily="50" charset="-128"/>
                <a:cs typeface="Meiryo UI" pitchFamily="50" charset="-128"/>
              </a:rPr>
              <a:t>　</a:t>
            </a:r>
            <a:r>
              <a:rPr lang="ja-JP" altLang="en-US" sz="2600" b="1" dirty="0" smtClean="0">
                <a:solidFill>
                  <a:srgbClr val="669900"/>
                </a:solidFill>
                <a:latin typeface="Meiryo UI" pitchFamily="50" charset="-128"/>
                <a:ea typeface="Meiryo UI" pitchFamily="50" charset="-128"/>
                <a:cs typeface="Meiryo UI" pitchFamily="50" charset="-128"/>
              </a:rPr>
              <a:t>に関する</a:t>
            </a:r>
            <a:r>
              <a:rPr lang="en-US" altLang="ja-JP" sz="2600" b="1" dirty="0" smtClean="0">
                <a:solidFill>
                  <a:srgbClr val="669900"/>
                </a:solidFill>
                <a:latin typeface="Meiryo UI" pitchFamily="50" charset="-128"/>
                <a:ea typeface="Meiryo UI" pitchFamily="50" charset="-128"/>
                <a:cs typeface="Meiryo UI" pitchFamily="50" charset="-128"/>
              </a:rPr>
              <a:t>19</a:t>
            </a:r>
            <a:r>
              <a:rPr lang="ja-JP" altLang="en-US" sz="2600" b="1" dirty="0" smtClean="0">
                <a:solidFill>
                  <a:srgbClr val="669900"/>
                </a:solidFill>
                <a:latin typeface="Meiryo UI" pitchFamily="50" charset="-128"/>
                <a:ea typeface="Meiryo UI" pitchFamily="50" charset="-128"/>
                <a:cs typeface="Meiryo UI" pitchFamily="50" charset="-128"/>
              </a:rPr>
              <a:t>の縦断研究を検討した結果、</a:t>
            </a:r>
          </a:p>
          <a:p>
            <a:pPr defTabSz="915988" eaLnBrk="1" hangingPunct="1">
              <a:spcBef>
                <a:spcPct val="0"/>
              </a:spcBef>
              <a:buFontTx/>
              <a:buNone/>
            </a:pPr>
            <a:r>
              <a:rPr lang="ja-JP" altLang="en-US" sz="2600" b="1" dirty="0" smtClean="0">
                <a:solidFill>
                  <a:srgbClr val="669900"/>
                </a:solidFill>
                <a:latin typeface="Meiryo UI" pitchFamily="50" charset="-128"/>
                <a:ea typeface="Meiryo UI" pitchFamily="50" charset="-128"/>
                <a:cs typeface="Meiryo UI" pitchFamily="50" charset="-128"/>
              </a:rPr>
              <a:t> 平均で年間約</a:t>
            </a:r>
            <a:r>
              <a:rPr lang="en-US" altLang="ja-JP" sz="2600" b="1" dirty="0" smtClean="0">
                <a:solidFill>
                  <a:srgbClr val="669900"/>
                </a:solidFill>
                <a:latin typeface="Meiryo UI" pitchFamily="50" charset="-128"/>
                <a:ea typeface="Meiryo UI" pitchFamily="50" charset="-128"/>
                <a:cs typeface="Meiryo UI" pitchFamily="50" charset="-128"/>
              </a:rPr>
              <a:t>10</a:t>
            </a:r>
            <a:r>
              <a:rPr lang="ja-JP" altLang="en-US" sz="2600" b="1" dirty="0" smtClean="0">
                <a:solidFill>
                  <a:srgbClr val="669900"/>
                </a:solidFill>
                <a:latin typeface="Meiryo UI" pitchFamily="50" charset="-128"/>
                <a:ea typeface="Meiryo UI" pitchFamily="50" charset="-128"/>
                <a:cs typeface="Meiryo UI" pitchFamily="50" charset="-128"/>
              </a:rPr>
              <a:t>％が認知症に進展</a:t>
            </a:r>
            <a:r>
              <a:rPr lang="ja-JP" altLang="en-US" sz="1800" b="1" dirty="0" smtClean="0">
                <a:solidFill>
                  <a:srgbClr val="669900"/>
                </a:solidFill>
                <a:latin typeface="Meiryo UI" pitchFamily="50" charset="-128"/>
                <a:ea typeface="Meiryo UI" pitchFamily="50" charset="-128"/>
                <a:cs typeface="Meiryo UI" pitchFamily="50" charset="-128"/>
              </a:rPr>
              <a:t> </a:t>
            </a:r>
          </a:p>
          <a:p>
            <a:pPr defTabSz="915988" eaLnBrk="1" hangingPunct="1">
              <a:spcBef>
                <a:spcPct val="0"/>
              </a:spcBef>
              <a:buFontTx/>
              <a:buNone/>
            </a:pPr>
            <a:r>
              <a:rPr lang="ja-JP" altLang="en-US" sz="1800" dirty="0" smtClean="0">
                <a:latin typeface="Meiryo UI" pitchFamily="50" charset="-128"/>
                <a:ea typeface="Meiryo UI" pitchFamily="50" charset="-128"/>
                <a:cs typeface="Meiryo UI" pitchFamily="50" charset="-128"/>
              </a:rPr>
              <a:t>　　　　　　　　　　　       　      </a:t>
            </a:r>
            <a:r>
              <a:rPr lang="ja-JP" altLang="en-US" sz="1300" dirty="0" smtClean="0">
                <a:latin typeface="Meiryo UI" pitchFamily="50" charset="-128"/>
                <a:ea typeface="Meiryo UI" pitchFamily="50" charset="-128"/>
                <a:cs typeface="Meiryo UI" pitchFamily="50" charset="-128"/>
              </a:rPr>
              <a:t>　</a:t>
            </a:r>
            <a:r>
              <a:rPr lang="ja-JP" altLang="en-US" sz="1300" b="1" dirty="0" smtClean="0">
                <a:latin typeface="Trebuchet MS" pitchFamily="34" charset="0"/>
                <a:ea typeface="Meiryo UI" pitchFamily="50" charset="-128"/>
                <a:cs typeface="Meiryo UI" pitchFamily="50" charset="-128"/>
              </a:rPr>
              <a:t>　</a:t>
            </a:r>
            <a:r>
              <a:rPr lang="ja-JP" altLang="en-US" sz="1300" b="1" dirty="0">
                <a:latin typeface="Trebuchet MS" pitchFamily="34" charset="0"/>
                <a:ea typeface="Meiryo UI" pitchFamily="50" charset="-128"/>
                <a:cs typeface="Meiryo UI" pitchFamily="50" charset="-128"/>
              </a:rPr>
              <a:t>（</a:t>
            </a:r>
            <a:r>
              <a:rPr lang="en-US" altLang="ja-JP" sz="1300" b="1" dirty="0" err="1" smtClean="0">
                <a:latin typeface="Trebuchet MS" pitchFamily="34" charset="0"/>
                <a:ea typeface="Meiryo UI" pitchFamily="50" charset="-128"/>
                <a:cs typeface="Meiryo UI" pitchFamily="50" charset="-128"/>
              </a:rPr>
              <a:t>Bruscoli</a:t>
            </a:r>
            <a:r>
              <a:rPr lang="en-US" altLang="ja-JP" sz="1300" b="1" dirty="0" smtClean="0">
                <a:latin typeface="Trebuchet MS" pitchFamily="34" charset="0"/>
                <a:ea typeface="Meiryo UI" pitchFamily="50" charset="-128"/>
                <a:cs typeface="Meiryo UI" pitchFamily="50" charset="-128"/>
              </a:rPr>
              <a:t> M et al. </a:t>
            </a:r>
            <a:r>
              <a:rPr lang="en-US" altLang="ja-JP" sz="1300" b="1" dirty="0" err="1" smtClean="0">
                <a:latin typeface="Trebuchet MS" pitchFamily="34" charset="0"/>
                <a:ea typeface="Meiryo UI" pitchFamily="50" charset="-128"/>
                <a:cs typeface="Meiryo UI" pitchFamily="50" charset="-128"/>
              </a:rPr>
              <a:t>Int</a:t>
            </a:r>
            <a:r>
              <a:rPr lang="en-US" altLang="ja-JP" sz="1300" b="1" dirty="0" smtClean="0">
                <a:latin typeface="Trebuchet MS" pitchFamily="34" charset="0"/>
                <a:ea typeface="Meiryo UI" pitchFamily="50" charset="-128"/>
                <a:cs typeface="Meiryo UI" pitchFamily="50" charset="-128"/>
              </a:rPr>
              <a:t> </a:t>
            </a:r>
            <a:r>
              <a:rPr lang="en-US" altLang="ja-JP" sz="1300" b="1" dirty="0" err="1" smtClean="0">
                <a:latin typeface="Trebuchet MS" pitchFamily="34" charset="0"/>
                <a:ea typeface="Meiryo UI" pitchFamily="50" charset="-128"/>
                <a:cs typeface="Meiryo UI" pitchFamily="50" charset="-128"/>
              </a:rPr>
              <a:t>Psychogeriatr</a:t>
            </a:r>
            <a:r>
              <a:rPr lang="ja-JP" altLang="en-US" sz="1300" b="1" dirty="0" smtClean="0">
                <a:latin typeface="Trebuchet MS" pitchFamily="34" charset="0"/>
                <a:ea typeface="Meiryo UI" pitchFamily="50" charset="-128"/>
                <a:cs typeface="Meiryo UI" pitchFamily="50" charset="-128"/>
              </a:rPr>
              <a:t>  </a:t>
            </a:r>
            <a:r>
              <a:rPr lang="en-US" altLang="ja-JP" sz="1300" b="1" dirty="0" smtClean="0">
                <a:latin typeface="Trebuchet MS" pitchFamily="34" charset="0"/>
                <a:ea typeface="Meiryo UI" pitchFamily="50" charset="-128"/>
                <a:cs typeface="Meiryo UI" pitchFamily="50" charset="-128"/>
              </a:rPr>
              <a:t>2004</a:t>
            </a:r>
            <a:r>
              <a:rPr lang="ja-JP" altLang="en-US" sz="1300" b="1" dirty="0" smtClean="0">
                <a:latin typeface="Trebuchet MS" pitchFamily="34" charset="0"/>
                <a:ea typeface="Meiryo UI" pitchFamily="50" charset="-128"/>
                <a:cs typeface="Meiryo UI" pitchFamily="50" charset="-128"/>
              </a:rPr>
              <a:t>） </a:t>
            </a:r>
            <a:endParaRPr lang="en-US" altLang="ja-JP" sz="1300" b="1" dirty="0" smtClean="0">
              <a:latin typeface="Trebuchet MS" pitchFamily="34" charset="0"/>
              <a:ea typeface="Meiryo UI" pitchFamily="50" charset="-128"/>
              <a:cs typeface="Meiryo UI" pitchFamily="50" charset="-128"/>
            </a:endParaRPr>
          </a:p>
        </p:txBody>
      </p:sp>
      <p:sp>
        <p:nvSpPr>
          <p:cNvPr id="75780" name="Rectangle 3"/>
          <p:cNvSpPr>
            <a:spLocks noChangeArrowheads="1"/>
          </p:cNvSpPr>
          <p:nvPr/>
        </p:nvSpPr>
        <p:spPr bwMode="auto">
          <a:xfrm>
            <a:off x="309563" y="10588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75781" name="Text Box 5"/>
          <p:cNvSpPr txBox="1">
            <a:spLocks noChangeArrowheads="1"/>
          </p:cNvSpPr>
          <p:nvPr/>
        </p:nvSpPr>
        <p:spPr bwMode="auto">
          <a:xfrm>
            <a:off x="0" y="0"/>
            <a:ext cx="25955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a:t>
            </a:r>
            <a:r>
              <a:rPr lang="en-US" altLang="ja-JP" sz="1800" b="1" dirty="0">
                <a:latin typeface="Meiryo UI" pitchFamily="50" charset="-128"/>
                <a:ea typeface="Meiryo UI" pitchFamily="50" charset="-128"/>
                <a:cs typeface="Meiryo UI" pitchFamily="50" charset="-128"/>
              </a:rPr>
              <a:t>19</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2" name="テキスト ボックス 1"/>
          <p:cNvSpPr txBox="1"/>
          <p:nvPr/>
        </p:nvSpPr>
        <p:spPr>
          <a:xfrm>
            <a:off x="4594225" y="4460679"/>
            <a:ext cx="3724275" cy="292388"/>
          </a:xfrm>
          <a:prstGeom prst="rect">
            <a:avLst/>
          </a:prstGeom>
          <a:noFill/>
        </p:spPr>
        <p:txBody>
          <a:bodyPr wrap="square" rtlCol="0">
            <a:spAutoFit/>
          </a:bodyPr>
          <a:lstStyle/>
          <a:p>
            <a:r>
              <a:rPr lang="ja-JP" altLang="en-US" sz="1300" b="1" dirty="0">
                <a:latin typeface="Trebuchet MS" pitchFamily="34" charset="0"/>
                <a:ea typeface="Meiryo UI" pitchFamily="50" charset="-128"/>
                <a:cs typeface="Meiryo UI" pitchFamily="50" charset="-128"/>
              </a:rPr>
              <a:t>（</a:t>
            </a:r>
            <a:r>
              <a:rPr lang="en-US" altLang="ja-JP" sz="1300" b="1" dirty="0">
                <a:latin typeface="Trebuchet MS" pitchFamily="34" charset="0"/>
                <a:ea typeface="Meiryo UI" pitchFamily="50" charset="-128"/>
                <a:cs typeface="Meiryo UI" pitchFamily="50" charset="-128"/>
              </a:rPr>
              <a:t>Petersen RC et al. Arch </a:t>
            </a:r>
            <a:r>
              <a:rPr lang="en-US" altLang="ja-JP" sz="1300" b="1" dirty="0" err="1">
                <a:latin typeface="Trebuchet MS" pitchFamily="34" charset="0"/>
                <a:ea typeface="Meiryo UI" pitchFamily="50" charset="-128"/>
                <a:cs typeface="Meiryo UI" pitchFamily="50" charset="-128"/>
              </a:rPr>
              <a:t>Neurol</a:t>
            </a:r>
            <a:r>
              <a:rPr lang="en-US" altLang="ja-JP" sz="1300" b="1" dirty="0">
                <a:latin typeface="Trebuchet MS" pitchFamily="34" charset="0"/>
                <a:ea typeface="Meiryo UI" pitchFamily="50" charset="-128"/>
                <a:cs typeface="Meiryo UI" pitchFamily="50" charset="-128"/>
              </a:rPr>
              <a:t> 2001</a:t>
            </a:r>
            <a:r>
              <a:rPr lang="ja-JP" altLang="en-US" sz="1300" b="1" dirty="0" smtClean="0">
                <a:latin typeface="Trebuchet MS" pitchFamily="34" charset="0"/>
                <a:ea typeface="Meiryo UI" pitchFamily="50" charset="-128"/>
                <a:cs typeface="Meiryo UI" pitchFamily="50" charset="-128"/>
              </a:rPr>
              <a:t>）</a:t>
            </a:r>
            <a:endParaRPr kumimoji="1" lang="ja-JP" altLang="en-US" sz="1300" dirty="0"/>
          </a:p>
        </p:txBody>
      </p:sp>
    </p:spTree>
    <p:extLst>
      <p:ext uri="{BB962C8B-B14F-4D97-AF65-F5344CB8AC3E}">
        <p14:creationId xmlns:p14="http://schemas.microsoft.com/office/powerpoint/2010/main" val="34346813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テキスト ボックス 5"/>
          <p:cNvSpPr txBox="1">
            <a:spLocks noChangeArrowheads="1"/>
          </p:cNvSpPr>
          <p:nvPr/>
        </p:nvSpPr>
        <p:spPr bwMode="auto">
          <a:xfrm>
            <a:off x="542925" y="1287017"/>
            <a:ext cx="8001000" cy="28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400" b="1" dirty="0" smtClean="0">
                <a:latin typeface="Meiryo UI" pitchFamily="50" charset="-128"/>
                <a:ea typeface="Meiryo UI" pitchFamily="50" charset="-128"/>
                <a:cs typeface="Meiryo UI" pitchFamily="50" charset="-128"/>
              </a:rPr>
              <a:t>     本人</a:t>
            </a:r>
            <a:r>
              <a:rPr lang="ja-JP" altLang="en-US" sz="2400" b="1" dirty="0">
                <a:latin typeface="Meiryo UI" pitchFamily="50" charset="-128"/>
                <a:ea typeface="Meiryo UI" pitchFamily="50" charset="-128"/>
                <a:cs typeface="Meiryo UI" pitchFamily="50" charset="-128"/>
              </a:rPr>
              <a:t>と家族の</a:t>
            </a:r>
          </a:p>
          <a:p>
            <a:pPr eaLnBrk="1" hangingPunct="1"/>
            <a:endParaRPr lang="en-US" altLang="ja-JP" sz="500" b="1" dirty="0">
              <a:latin typeface="Meiryo UI" pitchFamily="50" charset="-128"/>
              <a:ea typeface="Meiryo UI" pitchFamily="50" charset="-128"/>
              <a:cs typeface="Meiryo UI" pitchFamily="50" charset="-128"/>
            </a:endParaRPr>
          </a:p>
          <a:p>
            <a:pPr eaLnBrk="1" hangingPunct="1">
              <a:spcBef>
                <a:spcPts val="600"/>
              </a:spcBef>
              <a:spcAft>
                <a:spcPts val="600"/>
              </a:spcAft>
            </a:pPr>
            <a:r>
              <a:rPr lang="ja-JP" altLang="en-US" sz="2400" b="1" dirty="0" smtClean="0">
                <a:solidFill>
                  <a:srgbClr val="669900"/>
                </a:solidFill>
                <a:latin typeface="Meiryo UI" pitchFamily="50" charset="-128"/>
                <a:ea typeface="Meiryo UI" pitchFamily="50" charset="-128"/>
                <a:cs typeface="Meiryo UI" pitchFamily="50" charset="-128"/>
              </a:rPr>
              <a:t>      「</a:t>
            </a:r>
            <a:r>
              <a:rPr lang="ja-JP" altLang="en-US" sz="2400" b="1" dirty="0">
                <a:solidFill>
                  <a:srgbClr val="669900"/>
                </a:solidFill>
                <a:latin typeface="Meiryo UI" pitchFamily="50" charset="-128"/>
                <a:ea typeface="Meiryo UI" pitchFamily="50" charset="-128"/>
                <a:cs typeface="Meiryo UI" pitchFamily="50" charset="-128"/>
              </a:rPr>
              <a:t>将来認知症になってしまうのではないか</a:t>
            </a:r>
            <a:r>
              <a:rPr lang="ja-JP" altLang="en-US" sz="2400" b="1" dirty="0" smtClean="0">
                <a:solidFill>
                  <a:srgbClr val="669900"/>
                </a:solidFill>
                <a:latin typeface="Meiryo UI" pitchFamily="50" charset="-128"/>
                <a:ea typeface="Meiryo UI" pitchFamily="50" charset="-128"/>
                <a:cs typeface="Meiryo UI" pitchFamily="50" charset="-128"/>
              </a:rPr>
              <a:t>」</a:t>
            </a:r>
            <a:endParaRPr lang="en-US" altLang="ja-JP" sz="2400" b="1" dirty="0" smtClean="0">
              <a:solidFill>
                <a:srgbClr val="669900"/>
              </a:solidFill>
              <a:latin typeface="Meiryo UI" pitchFamily="50" charset="-128"/>
              <a:ea typeface="Meiryo UI" pitchFamily="50" charset="-128"/>
              <a:cs typeface="Meiryo UI" pitchFamily="50" charset="-128"/>
            </a:endParaRPr>
          </a:p>
          <a:p>
            <a:pPr eaLnBrk="1" hangingPunct="1"/>
            <a:r>
              <a:rPr lang="ja-JP" altLang="en-US" sz="2400" b="1" dirty="0">
                <a:solidFill>
                  <a:srgbClr val="669900"/>
                </a:solidFill>
                <a:latin typeface="Meiryo UI" pitchFamily="50" charset="-128"/>
                <a:ea typeface="Meiryo UI" pitchFamily="50" charset="-128"/>
                <a:cs typeface="Meiryo UI" pitchFamily="50" charset="-128"/>
              </a:rPr>
              <a:t> </a:t>
            </a:r>
            <a:r>
              <a:rPr lang="ja-JP" altLang="en-US" sz="2400" b="1" dirty="0" smtClean="0">
                <a:solidFill>
                  <a:srgbClr val="6699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という </a:t>
            </a:r>
            <a:r>
              <a:rPr lang="ja-JP" altLang="en-US" sz="2400" b="1" dirty="0" smtClean="0">
                <a:ln>
                  <a:solidFill>
                    <a:schemeClr val="tx2"/>
                  </a:solidFill>
                </a:ln>
                <a:solidFill>
                  <a:srgbClr val="669900"/>
                </a:solidFill>
                <a:latin typeface="Meiryo UI" pitchFamily="50" charset="-128"/>
                <a:ea typeface="Meiryo UI" pitchFamily="50" charset="-128"/>
                <a:cs typeface="Meiryo UI" pitchFamily="50" charset="-128"/>
              </a:rPr>
              <a:t>不安 </a:t>
            </a:r>
            <a:r>
              <a:rPr lang="ja-JP" altLang="en-US" sz="2400" b="1" dirty="0" smtClean="0">
                <a:latin typeface="Meiryo UI" pitchFamily="50" charset="-128"/>
                <a:ea typeface="Meiryo UI" pitchFamily="50" charset="-128"/>
                <a:cs typeface="Meiryo UI" pitchFamily="50" charset="-128"/>
              </a:rPr>
              <a:t>に</a:t>
            </a:r>
            <a:r>
              <a:rPr lang="ja-JP" altLang="en-US" sz="2400" b="1" dirty="0">
                <a:latin typeface="Meiryo UI" pitchFamily="50" charset="-128"/>
                <a:ea typeface="Meiryo UI" pitchFamily="50" charset="-128"/>
                <a:cs typeface="Meiryo UI" pitchFamily="50" charset="-128"/>
              </a:rPr>
              <a:t>応えていくこと</a:t>
            </a:r>
          </a:p>
          <a:p>
            <a:pPr eaLnBrk="1" hangingPunct="1"/>
            <a:endParaRPr lang="en-US" altLang="ja-JP" sz="1000" b="1" dirty="0">
              <a:latin typeface="Meiryo UI" pitchFamily="50" charset="-128"/>
              <a:ea typeface="Meiryo UI" pitchFamily="50" charset="-128"/>
              <a:cs typeface="Meiryo UI" pitchFamily="50" charset="-128"/>
            </a:endParaRPr>
          </a:p>
          <a:p>
            <a:pPr eaLnBrk="1" hangingPunct="1">
              <a:spcBef>
                <a:spcPts val="600"/>
              </a:spcBef>
            </a:pPr>
            <a:r>
              <a:rPr lang="ja-JP" altLang="en-US" sz="2400" b="1" dirty="0" smtClean="0">
                <a:solidFill>
                  <a:srgbClr val="669900"/>
                </a:solidFill>
                <a:latin typeface="Meiryo UI" pitchFamily="50" charset="-128"/>
                <a:ea typeface="Meiryo UI" pitchFamily="50" charset="-128"/>
                <a:cs typeface="Meiryo UI" pitchFamily="50" charset="-128"/>
              </a:rPr>
              <a:t>      「</a:t>
            </a:r>
            <a:r>
              <a:rPr lang="ja-JP" altLang="en-US" sz="2400" b="1" dirty="0">
                <a:solidFill>
                  <a:srgbClr val="669900"/>
                </a:solidFill>
                <a:latin typeface="Meiryo UI" pitchFamily="50" charset="-128"/>
                <a:ea typeface="Meiryo UI" pitchFamily="50" charset="-128"/>
                <a:cs typeface="Meiryo UI" pitchFamily="50" charset="-128"/>
              </a:rPr>
              <a:t>認知症ではないのだから病気ではない</a:t>
            </a:r>
            <a:r>
              <a:rPr lang="ja-JP" altLang="en-US" sz="2400" b="1" dirty="0" smtClean="0">
                <a:solidFill>
                  <a:srgbClr val="669900"/>
                </a:solidFill>
                <a:latin typeface="Meiryo UI" pitchFamily="50" charset="-128"/>
                <a:ea typeface="Meiryo UI" pitchFamily="50" charset="-128"/>
                <a:cs typeface="Meiryo UI" pitchFamily="50" charset="-128"/>
              </a:rPr>
              <a:t>、</a:t>
            </a:r>
            <a:endParaRPr lang="ja-JP" altLang="en-US" sz="2400" b="1" dirty="0">
              <a:solidFill>
                <a:srgbClr val="669900"/>
              </a:solidFill>
              <a:latin typeface="Meiryo UI" pitchFamily="50" charset="-128"/>
              <a:ea typeface="Meiryo UI" pitchFamily="50" charset="-128"/>
              <a:cs typeface="Meiryo UI" pitchFamily="50" charset="-128"/>
            </a:endParaRPr>
          </a:p>
          <a:p>
            <a:pPr eaLnBrk="1" hangingPunct="1">
              <a:spcAft>
                <a:spcPts val="600"/>
              </a:spcAft>
            </a:pPr>
            <a:r>
              <a:rPr lang="ja-JP" altLang="en-US" sz="2400" b="1" dirty="0" smtClean="0">
                <a:solidFill>
                  <a:srgbClr val="669900"/>
                </a:solidFill>
                <a:latin typeface="Meiryo UI" pitchFamily="50" charset="-128"/>
                <a:ea typeface="Meiryo UI" pitchFamily="50" charset="-128"/>
                <a:cs typeface="Meiryo UI" pitchFamily="50" charset="-128"/>
              </a:rPr>
              <a:t>       だから、病院</a:t>
            </a:r>
            <a:r>
              <a:rPr lang="ja-JP" altLang="en-US" sz="2400" b="1" dirty="0">
                <a:solidFill>
                  <a:srgbClr val="669900"/>
                </a:solidFill>
                <a:latin typeface="Meiryo UI" pitchFamily="50" charset="-128"/>
                <a:ea typeface="Meiryo UI" pitchFamily="50" charset="-128"/>
                <a:cs typeface="Meiryo UI" pitchFamily="50" charset="-128"/>
              </a:rPr>
              <a:t>へもかかる必要はない。</a:t>
            </a:r>
            <a:r>
              <a:rPr lang="ja-JP" altLang="en-US" sz="2400" b="1" dirty="0" smtClean="0">
                <a:solidFill>
                  <a:srgbClr val="669900"/>
                </a:solidFill>
                <a:latin typeface="Meiryo UI" pitchFamily="50" charset="-128"/>
                <a:ea typeface="Meiryo UI" pitchFamily="50" charset="-128"/>
                <a:cs typeface="Meiryo UI" pitchFamily="50" charset="-128"/>
              </a:rPr>
              <a:t>」</a:t>
            </a:r>
            <a:endParaRPr lang="en-US" altLang="ja-JP" sz="2400" b="1" dirty="0" smtClean="0">
              <a:solidFill>
                <a:srgbClr val="669900"/>
              </a:solidFill>
              <a:latin typeface="Meiryo UI" pitchFamily="50" charset="-128"/>
              <a:ea typeface="Meiryo UI" pitchFamily="50" charset="-128"/>
              <a:cs typeface="Meiryo UI" pitchFamily="50" charset="-128"/>
            </a:endParaRPr>
          </a:p>
          <a:p>
            <a:pPr eaLnBrk="1" hangingPunct="1"/>
            <a:r>
              <a:rPr lang="ja-JP" altLang="en-US" sz="2400" b="1" dirty="0">
                <a:solidFill>
                  <a:srgbClr val="669900"/>
                </a:solidFill>
                <a:latin typeface="Meiryo UI" pitchFamily="50" charset="-128"/>
                <a:ea typeface="Meiryo UI" pitchFamily="50" charset="-128"/>
                <a:cs typeface="Meiryo UI" pitchFamily="50" charset="-128"/>
              </a:rPr>
              <a:t> </a:t>
            </a:r>
            <a:r>
              <a:rPr lang="ja-JP" altLang="en-US" sz="2400" b="1" dirty="0" smtClean="0">
                <a:solidFill>
                  <a:srgbClr val="6699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という </a:t>
            </a:r>
            <a:r>
              <a:rPr lang="ja-JP" altLang="en-US" sz="2400" b="1" dirty="0" smtClean="0">
                <a:ln>
                  <a:solidFill>
                    <a:schemeClr val="tx2"/>
                  </a:solidFill>
                </a:ln>
                <a:solidFill>
                  <a:srgbClr val="669900"/>
                </a:solidFill>
                <a:latin typeface="Meiryo UI" pitchFamily="50" charset="-128"/>
                <a:ea typeface="Meiryo UI" pitchFamily="50" charset="-128"/>
                <a:cs typeface="Meiryo UI" pitchFamily="50" charset="-128"/>
              </a:rPr>
              <a:t>誤解 </a:t>
            </a:r>
            <a:r>
              <a:rPr lang="ja-JP" altLang="en-US" sz="2400" b="1" dirty="0" smtClean="0">
                <a:latin typeface="Meiryo UI" pitchFamily="50" charset="-128"/>
                <a:ea typeface="Meiryo UI" pitchFamily="50" charset="-128"/>
                <a:cs typeface="Meiryo UI" pitchFamily="50" charset="-128"/>
              </a:rPr>
              <a:t>に</a:t>
            </a:r>
            <a:r>
              <a:rPr lang="ja-JP" altLang="en-US" sz="2400" b="1" dirty="0">
                <a:latin typeface="Meiryo UI" pitchFamily="50" charset="-128"/>
                <a:ea typeface="Meiryo UI" pitchFamily="50" charset="-128"/>
                <a:cs typeface="Meiryo UI" pitchFamily="50" charset="-128"/>
              </a:rPr>
              <a:t>対応していくこと</a:t>
            </a:r>
          </a:p>
        </p:txBody>
      </p:sp>
      <p:sp>
        <p:nvSpPr>
          <p:cNvPr id="8" name="正方形/長方形 7"/>
          <p:cNvSpPr>
            <a:spLocks noChangeArrowheads="1"/>
          </p:cNvSpPr>
          <p:nvPr/>
        </p:nvSpPr>
        <p:spPr bwMode="auto">
          <a:xfrm>
            <a:off x="1631156" y="5040312"/>
            <a:ext cx="5930107" cy="1036637"/>
          </a:xfrm>
          <a:prstGeom prst="rect">
            <a:avLst/>
          </a:prstGeom>
          <a:solidFill>
            <a:srgbClr val="FF7C80"/>
          </a:solidFill>
          <a:ln>
            <a:noFill/>
          </a:ln>
          <a:extLst>
            <a:ext uri="{91240B29-F687-4F45-9708-019B960494DF}">
              <a14:hiddenLine xmlns:a14="http://schemas.microsoft.com/office/drawing/2010/main" w="25400" algn="ctr">
                <a:solidFill>
                  <a:srgbClr val="89A4A7"/>
                </a:solidFill>
                <a:miter lim="800000"/>
                <a:headEnd/>
                <a:tailEnd/>
              </a14:hiddenLine>
            </a:ext>
          </a:extLst>
        </p:spPr>
        <p:txBody>
          <a:bodyPr/>
          <a:lstStyle/>
          <a:p>
            <a:r>
              <a:rPr lang="ja-JP" altLang="en-US" sz="3000" b="1" dirty="0" smtClean="0">
                <a:solidFill>
                  <a:schemeClr val="bg1"/>
                </a:solidFill>
                <a:latin typeface="Meiryo UI" pitchFamily="50" charset="-128"/>
                <a:ea typeface="Meiryo UI" pitchFamily="50" charset="-128"/>
                <a:cs typeface="Meiryo UI" pitchFamily="50" charset="-128"/>
              </a:rPr>
              <a:t> ●病態</a:t>
            </a:r>
            <a:r>
              <a:rPr lang="ja-JP" altLang="en-US" sz="3000" b="1" dirty="0">
                <a:solidFill>
                  <a:schemeClr val="bg1"/>
                </a:solidFill>
                <a:latin typeface="Meiryo UI" pitchFamily="50" charset="-128"/>
                <a:ea typeface="Meiryo UI" pitchFamily="50" charset="-128"/>
                <a:cs typeface="Meiryo UI" pitchFamily="50" charset="-128"/>
              </a:rPr>
              <a:t>に対する徹底的な知識</a:t>
            </a:r>
            <a:r>
              <a:rPr lang="ja-JP" altLang="en-US" sz="3000" b="1" dirty="0" smtClean="0">
                <a:ln>
                  <a:solidFill>
                    <a:schemeClr val="bg1"/>
                  </a:solidFill>
                </a:ln>
                <a:solidFill>
                  <a:srgbClr val="669900"/>
                </a:solidFill>
                <a:latin typeface="Meiryo UI" pitchFamily="50" charset="-128"/>
                <a:ea typeface="Meiryo UI" pitchFamily="50" charset="-128"/>
                <a:cs typeface="Meiryo UI" pitchFamily="50" charset="-128"/>
              </a:rPr>
              <a:t>教育</a:t>
            </a:r>
            <a:endParaRPr lang="en-US" altLang="ja-JP" sz="3000" b="1" dirty="0">
              <a:ln>
                <a:solidFill>
                  <a:schemeClr val="bg1"/>
                </a:solidFill>
              </a:ln>
              <a:solidFill>
                <a:schemeClr val="bg1"/>
              </a:solidFill>
              <a:latin typeface="Meiryo UI" pitchFamily="50" charset="-128"/>
              <a:ea typeface="Meiryo UI" pitchFamily="50" charset="-128"/>
              <a:cs typeface="Meiryo UI" pitchFamily="50" charset="-128"/>
            </a:endParaRPr>
          </a:p>
          <a:p>
            <a:r>
              <a:rPr lang="ja-JP" altLang="en-US" sz="3000" b="1" dirty="0" smtClean="0">
                <a:solidFill>
                  <a:schemeClr val="bg1"/>
                </a:solidFill>
                <a:latin typeface="Meiryo UI" pitchFamily="50" charset="-128"/>
                <a:ea typeface="Meiryo UI" pitchFamily="50" charset="-128"/>
                <a:cs typeface="Meiryo UI" pitchFamily="50" charset="-128"/>
              </a:rPr>
              <a:t> ●経過</a:t>
            </a:r>
            <a:r>
              <a:rPr lang="ja-JP" altLang="en-US" sz="3000" b="1" dirty="0">
                <a:solidFill>
                  <a:schemeClr val="bg1"/>
                </a:solidFill>
                <a:latin typeface="Meiryo UI" pitchFamily="50" charset="-128"/>
                <a:ea typeface="Meiryo UI" pitchFamily="50" charset="-128"/>
                <a:cs typeface="Meiryo UI" pitchFamily="50" charset="-128"/>
              </a:rPr>
              <a:t>観察の</a:t>
            </a:r>
            <a:r>
              <a:rPr lang="ja-JP" altLang="en-US" sz="3000" b="1" dirty="0" smtClean="0">
                <a:solidFill>
                  <a:schemeClr val="bg1"/>
                </a:solidFill>
                <a:latin typeface="Meiryo UI" pitchFamily="50" charset="-128"/>
                <a:ea typeface="Meiryo UI" pitchFamily="50" charset="-128"/>
                <a:cs typeface="Meiryo UI" pitchFamily="50" charset="-128"/>
              </a:rPr>
              <a:t>重要性の</a:t>
            </a:r>
            <a:r>
              <a:rPr lang="ja-JP" altLang="en-US" sz="3000" b="1" dirty="0" smtClean="0">
                <a:ln>
                  <a:solidFill>
                    <a:schemeClr val="bg1"/>
                  </a:solidFill>
                </a:ln>
                <a:solidFill>
                  <a:srgbClr val="669900"/>
                </a:solidFill>
                <a:latin typeface="Meiryo UI" pitchFamily="50" charset="-128"/>
                <a:ea typeface="Meiryo UI" pitchFamily="50" charset="-128"/>
                <a:cs typeface="Meiryo UI" pitchFamily="50" charset="-128"/>
              </a:rPr>
              <a:t>説明</a:t>
            </a:r>
            <a:endParaRPr lang="ja-JP" altLang="en-US" sz="3000" b="1" dirty="0">
              <a:ln>
                <a:solidFill>
                  <a:schemeClr val="bg1"/>
                </a:solidFill>
              </a:ln>
              <a:solidFill>
                <a:schemeClr val="bg1"/>
              </a:solidFill>
              <a:latin typeface="Meiryo UI" pitchFamily="50" charset="-128"/>
              <a:ea typeface="Meiryo UI" pitchFamily="50" charset="-128"/>
              <a:cs typeface="Meiryo UI" pitchFamily="50" charset="-128"/>
            </a:endParaRPr>
          </a:p>
        </p:txBody>
      </p:sp>
      <p:sp>
        <p:nvSpPr>
          <p:cNvPr id="376836" name="Rectangle 2"/>
          <p:cNvSpPr>
            <a:spLocks noChangeArrowheads="1"/>
          </p:cNvSpPr>
          <p:nvPr/>
        </p:nvSpPr>
        <p:spPr bwMode="auto">
          <a:xfrm>
            <a:off x="428625" y="363055"/>
            <a:ext cx="8229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altLang="ja-JP" sz="3000" b="1" dirty="0">
                <a:solidFill>
                  <a:schemeClr val="tx2"/>
                </a:solidFill>
                <a:latin typeface="Meiryo UI" pitchFamily="50" charset="-128"/>
                <a:ea typeface="Meiryo UI" pitchFamily="50" charset="-128"/>
                <a:cs typeface="Meiryo UI" pitchFamily="50" charset="-128"/>
              </a:rPr>
              <a:t>MCI</a:t>
            </a:r>
            <a:r>
              <a:rPr lang="ja-JP" altLang="en-US" sz="3000" b="1" dirty="0">
                <a:solidFill>
                  <a:schemeClr val="tx2"/>
                </a:solidFill>
                <a:latin typeface="Meiryo UI" pitchFamily="50" charset="-128"/>
                <a:ea typeface="Meiryo UI" pitchFamily="50" charset="-128"/>
                <a:cs typeface="Meiryo UI" pitchFamily="50" charset="-128"/>
              </a:rPr>
              <a:t>の人への対応</a:t>
            </a:r>
            <a:endParaRPr lang="ja-JP" altLang="en-US" sz="2800" dirty="0">
              <a:solidFill>
                <a:schemeClr val="tx2"/>
              </a:solidFill>
              <a:latin typeface="Meiryo UI" pitchFamily="50" charset="-128"/>
              <a:ea typeface="Meiryo UI" pitchFamily="50" charset="-128"/>
              <a:cs typeface="Meiryo UI" pitchFamily="50" charset="-128"/>
            </a:endParaRPr>
          </a:p>
        </p:txBody>
      </p:sp>
      <p:sp>
        <p:nvSpPr>
          <p:cNvPr id="376837" name="Rectangle 3"/>
          <p:cNvSpPr>
            <a:spLocks noChangeArrowheads="1"/>
          </p:cNvSpPr>
          <p:nvPr/>
        </p:nvSpPr>
        <p:spPr bwMode="auto">
          <a:xfrm>
            <a:off x="309563" y="10588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376838" name="AutoShape 14"/>
          <p:cNvSpPr>
            <a:spLocks noChangeArrowheads="1"/>
          </p:cNvSpPr>
          <p:nvPr/>
        </p:nvSpPr>
        <p:spPr bwMode="auto">
          <a:xfrm rot="10800000">
            <a:off x="3506788" y="4287838"/>
            <a:ext cx="2141537" cy="454025"/>
          </a:xfrm>
          <a:prstGeom prst="triangle">
            <a:avLst>
              <a:gd name="adj" fmla="val 50000"/>
            </a:avLst>
          </a:prstGeom>
          <a:gradFill rotWithShape="1">
            <a:gsLst>
              <a:gs pos="0">
                <a:srgbClr val="FF7C80"/>
              </a:gs>
              <a:gs pos="100000">
                <a:srgbClr val="66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sz="1800">
              <a:solidFill>
                <a:srgbClr val="000000"/>
              </a:solidFill>
            </a:endParaRPr>
          </a:p>
        </p:txBody>
      </p:sp>
      <p:sp>
        <p:nvSpPr>
          <p:cNvPr id="9"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-20</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8763416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テキスト ボックス 5"/>
          <p:cNvSpPr txBox="1">
            <a:spLocks noChangeArrowheads="1"/>
          </p:cNvSpPr>
          <p:nvPr/>
        </p:nvSpPr>
        <p:spPr bwMode="auto">
          <a:xfrm>
            <a:off x="876990" y="1652588"/>
            <a:ext cx="7434470"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400" b="1" dirty="0" smtClean="0">
                <a:solidFill>
                  <a:srgbClr val="000000"/>
                </a:solidFill>
                <a:latin typeface="Meiryo UI" pitchFamily="50" charset="-128"/>
                <a:ea typeface="Meiryo UI" pitchFamily="50" charset="-128"/>
                <a:cs typeface="Meiryo UI" pitchFamily="50" charset="-128"/>
              </a:rPr>
              <a:t>●</a:t>
            </a:r>
            <a:r>
              <a:rPr lang="ja-JP" altLang="en-US" sz="2400" b="1" dirty="0" smtClean="0">
                <a:solidFill>
                  <a:srgbClr val="000000"/>
                </a:solidFill>
                <a:latin typeface="Meiryo UI" pitchFamily="50" charset="-128"/>
                <a:ea typeface="Meiryo UI" pitchFamily="50" charset="-128"/>
                <a:cs typeface="Meiryo UI" pitchFamily="50" charset="-128"/>
              </a:rPr>
              <a:t> 地域</a:t>
            </a:r>
            <a:r>
              <a:rPr lang="ja-JP" altLang="en-US" sz="2400" b="1" dirty="0">
                <a:solidFill>
                  <a:srgbClr val="000000"/>
                </a:solidFill>
                <a:latin typeface="Meiryo UI" pitchFamily="50" charset="-128"/>
                <a:ea typeface="Meiryo UI" pitchFamily="50" charset="-128"/>
                <a:cs typeface="Meiryo UI" pitchFamily="50" charset="-128"/>
              </a:rPr>
              <a:t>在住の</a:t>
            </a:r>
            <a:r>
              <a:rPr lang="en-US" altLang="ja-JP" sz="2400" b="1" dirty="0">
                <a:solidFill>
                  <a:srgbClr val="000000"/>
                </a:solidFill>
                <a:latin typeface="Meiryo UI" pitchFamily="50" charset="-128"/>
                <a:ea typeface="Meiryo UI" pitchFamily="50" charset="-128"/>
                <a:cs typeface="Meiryo UI" pitchFamily="50" charset="-128"/>
              </a:rPr>
              <a:t>65</a:t>
            </a:r>
            <a:r>
              <a:rPr lang="ja-JP" altLang="en-US" sz="2400" b="1" dirty="0">
                <a:solidFill>
                  <a:srgbClr val="000000"/>
                </a:solidFill>
                <a:latin typeface="Meiryo UI" pitchFamily="50" charset="-128"/>
                <a:ea typeface="Meiryo UI" pitchFamily="50" charset="-128"/>
                <a:cs typeface="Meiryo UI" pitchFamily="50" charset="-128"/>
              </a:rPr>
              <a:t>歳以上の軽度認知障害の有病率</a:t>
            </a:r>
            <a:r>
              <a:rPr lang="ja-JP" altLang="en-US" sz="2400" b="1" dirty="0" smtClean="0">
                <a:solidFill>
                  <a:srgbClr val="000000"/>
                </a:solidFill>
                <a:latin typeface="Meiryo UI" pitchFamily="50" charset="-128"/>
                <a:ea typeface="Meiryo UI" pitchFamily="50" charset="-128"/>
                <a:cs typeface="Meiryo UI" pitchFamily="50" charset="-128"/>
              </a:rPr>
              <a:t>は</a:t>
            </a:r>
            <a:endParaRPr lang="en-US" altLang="ja-JP" sz="24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2400" b="1" dirty="0">
                <a:solidFill>
                  <a:srgbClr val="000000"/>
                </a:solidFill>
                <a:latin typeface="Meiryo UI" pitchFamily="50" charset="-128"/>
                <a:ea typeface="Meiryo UI" pitchFamily="50" charset="-128"/>
                <a:cs typeface="Meiryo UI" pitchFamily="50" charset="-128"/>
              </a:rPr>
              <a:t> </a:t>
            </a:r>
            <a:r>
              <a:rPr lang="ja-JP" altLang="en-US" sz="2400" b="1" dirty="0" smtClean="0">
                <a:solidFill>
                  <a:srgbClr val="000000"/>
                </a:solidFill>
                <a:latin typeface="Meiryo UI" pitchFamily="50" charset="-128"/>
                <a:ea typeface="Meiryo UI" pitchFamily="50" charset="-128"/>
                <a:cs typeface="Meiryo UI" pitchFamily="50" charset="-128"/>
              </a:rPr>
              <a:t>   約</a:t>
            </a:r>
            <a:r>
              <a:rPr lang="en-US" altLang="ja-JP" sz="2400" b="1" dirty="0" smtClean="0">
                <a:solidFill>
                  <a:srgbClr val="000000"/>
                </a:solidFill>
                <a:latin typeface="Meiryo UI" pitchFamily="50" charset="-128"/>
                <a:ea typeface="Meiryo UI" pitchFamily="50" charset="-128"/>
                <a:cs typeface="Meiryo UI" pitchFamily="50" charset="-128"/>
              </a:rPr>
              <a:t>13%</a:t>
            </a:r>
            <a:r>
              <a:rPr lang="ja-JP" altLang="en-US" sz="2400" b="1" dirty="0" smtClean="0">
                <a:solidFill>
                  <a:srgbClr val="000000"/>
                </a:solidFill>
                <a:latin typeface="Meiryo UI" pitchFamily="50" charset="-128"/>
                <a:ea typeface="Meiryo UI" pitchFamily="50" charset="-128"/>
                <a:cs typeface="Meiryo UI" pitchFamily="50" charset="-128"/>
              </a:rPr>
              <a:t>と</a:t>
            </a:r>
            <a:r>
              <a:rPr lang="ja-JP" altLang="en-US" sz="2400" b="1" dirty="0">
                <a:solidFill>
                  <a:srgbClr val="000000"/>
                </a:solidFill>
                <a:latin typeface="Meiryo UI" pitchFamily="50" charset="-128"/>
                <a:ea typeface="Meiryo UI" pitchFamily="50" charset="-128"/>
                <a:cs typeface="Meiryo UI" pitchFamily="50" charset="-128"/>
              </a:rPr>
              <a:t>考えられており、</a:t>
            </a:r>
            <a:r>
              <a:rPr lang="ja-JP" altLang="en-US" sz="2400" b="1" dirty="0">
                <a:solidFill>
                  <a:srgbClr val="669900"/>
                </a:solidFill>
                <a:latin typeface="Meiryo UI" pitchFamily="50" charset="-128"/>
                <a:ea typeface="Meiryo UI" pitchFamily="50" charset="-128"/>
                <a:cs typeface="Meiryo UI" pitchFamily="50" charset="-128"/>
              </a:rPr>
              <a:t>決してまれな状態では</a:t>
            </a:r>
            <a:r>
              <a:rPr lang="ja-JP" altLang="en-US" sz="2400" b="1" dirty="0" smtClean="0">
                <a:solidFill>
                  <a:srgbClr val="669900"/>
                </a:solidFill>
                <a:latin typeface="Meiryo UI" pitchFamily="50" charset="-128"/>
                <a:ea typeface="Meiryo UI" pitchFamily="50" charset="-128"/>
                <a:cs typeface="Meiryo UI" pitchFamily="50" charset="-128"/>
              </a:rPr>
              <a:t>ない</a:t>
            </a:r>
            <a:endParaRPr lang="en-US" altLang="ja-JP" sz="2400" b="1" dirty="0" smtClean="0">
              <a:solidFill>
                <a:srgbClr val="669900"/>
              </a:solidFill>
              <a:latin typeface="Meiryo UI" pitchFamily="50" charset="-128"/>
              <a:ea typeface="Meiryo UI" pitchFamily="50" charset="-128"/>
              <a:cs typeface="Meiryo UI" pitchFamily="50" charset="-128"/>
            </a:endParaRPr>
          </a:p>
          <a:p>
            <a:pPr eaLnBrk="1" hangingPunct="1"/>
            <a:r>
              <a:rPr lang="ja-JP" altLang="en-US" sz="2400" b="1" dirty="0">
                <a:solidFill>
                  <a:srgbClr val="669900"/>
                </a:solidFill>
                <a:latin typeface="Meiryo UI" pitchFamily="50" charset="-128"/>
                <a:ea typeface="Meiryo UI" pitchFamily="50" charset="-128"/>
                <a:cs typeface="Meiryo UI" pitchFamily="50" charset="-128"/>
              </a:rPr>
              <a:t> </a:t>
            </a:r>
            <a:r>
              <a:rPr lang="ja-JP" altLang="en-US" sz="2400" b="1" dirty="0" smtClean="0">
                <a:solidFill>
                  <a:srgbClr val="669900"/>
                </a:solidFill>
                <a:latin typeface="Meiryo UI" pitchFamily="50" charset="-128"/>
                <a:ea typeface="Meiryo UI" pitchFamily="50" charset="-128"/>
                <a:cs typeface="Meiryo UI" pitchFamily="50" charset="-128"/>
              </a:rPr>
              <a:t>   </a:t>
            </a:r>
            <a:r>
              <a:rPr lang="ja-JP" altLang="en-US" sz="2400" b="1" dirty="0" smtClean="0">
                <a:solidFill>
                  <a:srgbClr val="000000"/>
                </a:solidFill>
                <a:latin typeface="Meiryo UI" pitchFamily="50" charset="-128"/>
                <a:ea typeface="Meiryo UI" pitchFamily="50" charset="-128"/>
                <a:cs typeface="Meiryo UI" pitchFamily="50" charset="-128"/>
              </a:rPr>
              <a:t>こと</a:t>
            </a:r>
            <a:r>
              <a:rPr lang="ja-JP" altLang="en-US" sz="2400" b="1" dirty="0">
                <a:solidFill>
                  <a:srgbClr val="000000"/>
                </a:solidFill>
                <a:latin typeface="Meiryo UI" pitchFamily="50" charset="-128"/>
                <a:ea typeface="Meiryo UI" pitchFamily="50" charset="-128"/>
                <a:cs typeface="Meiryo UI" pitchFamily="50" charset="-128"/>
              </a:rPr>
              <a:t>を伝える。</a:t>
            </a:r>
          </a:p>
          <a:p>
            <a:pPr eaLnBrk="1" hangingPunct="1"/>
            <a:endParaRPr lang="en-US" altLang="ja-JP" sz="1000" b="1" dirty="0">
              <a:solidFill>
                <a:srgbClr val="000000"/>
              </a:solidFill>
              <a:latin typeface="Meiryo UI" pitchFamily="50" charset="-128"/>
              <a:ea typeface="Meiryo UI" pitchFamily="50" charset="-128"/>
              <a:cs typeface="Meiryo UI" pitchFamily="50" charset="-128"/>
            </a:endParaRPr>
          </a:p>
          <a:p>
            <a:pPr eaLnBrk="1" hangingPunct="1"/>
            <a:r>
              <a:rPr lang="en-US" altLang="ja-JP" sz="2400" b="1" dirty="0" smtClean="0">
                <a:solidFill>
                  <a:srgbClr val="000000"/>
                </a:solidFill>
                <a:latin typeface="Meiryo UI" pitchFamily="50" charset="-128"/>
                <a:ea typeface="Meiryo UI" pitchFamily="50" charset="-128"/>
                <a:cs typeface="Meiryo UI" pitchFamily="50" charset="-128"/>
              </a:rPr>
              <a:t>●</a:t>
            </a:r>
            <a:r>
              <a:rPr lang="ja-JP" altLang="en-US" sz="2400" b="1" dirty="0" smtClean="0">
                <a:solidFill>
                  <a:srgbClr val="000000"/>
                </a:solidFill>
                <a:latin typeface="Meiryo UI" pitchFamily="50" charset="-128"/>
                <a:ea typeface="Meiryo UI" pitchFamily="50" charset="-128"/>
                <a:cs typeface="Meiryo UI" pitchFamily="50" charset="-128"/>
              </a:rPr>
              <a:t> 一方、もの</a:t>
            </a:r>
            <a:r>
              <a:rPr lang="ja-JP" altLang="en-US" sz="2400" b="1" dirty="0">
                <a:solidFill>
                  <a:srgbClr val="000000"/>
                </a:solidFill>
                <a:latin typeface="Meiryo UI" pitchFamily="50" charset="-128"/>
                <a:ea typeface="Meiryo UI" pitchFamily="50" charset="-128"/>
                <a:cs typeface="Meiryo UI" pitchFamily="50" charset="-128"/>
              </a:rPr>
              <a:t>忘れ外来受診者では、年間</a:t>
            </a:r>
            <a:r>
              <a:rPr lang="en-US" altLang="ja-JP" sz="2400" b="1" dirty="0">
                <a:solidFill>
                  <a:srgbClr val="000000"/>
                </a:solidFill>
                <a:latin typeface="Meiryo UI" pitchFamily="50" charset="-128"/>
                <a:ea typeface="Meiryo UI" pitchFamily="50" charset="-128"/>
                <a:cs typeface="Meiryo UI" pitchFamily="50" charset="-128"/>
              </a:rPr>
              <a:t>10</a:t>
            </a:r>
            <a:r>
              <a:rPr lang="ja-JP" altLang="en-US" sz="2400" b="1" dirty="0">
                <a:solidFill>
                  <a:srgbClr val="000000"/>
                </a:solidFill>
                <a:latin typeface="Meiryo UI" pitchFamily="50" charset="-128"/>
                <a:ea typeface="Meiryo UI" pitchFamily="50" charset="-128"/>
                <a:cs typeface="Meiryo UI" pitchFamily="50" charset="-128"/>
              </a:rPr>
              <a:t>～</a:t>
            </a:r>
            <a:r>
              <a:rPr lang="en-US" altLang="ja-JP" sz="2400" b="1" dirty="0">
                <a:solidFill>
                  <a:srgbClr val="000000"/>
                </a:solidFill>
                <a:latin typeface="Meiryo UI" pitchFamily="50" charset="-128"/>
                <a:ea typeface="Meiryo UI" pitchFamily="50" charset="-128"/>
                <a:cs typeface="Meiryo UI" pitchFamily="50" charset="-128"/>
              </a:rPr>
              <a:t>15%</a:t>
            </a:r>
            <a:r>
              <a:rPr lang="ja-JP" altLang="en-US" sz="2400" b="1" dirty="0" smtClean="0">
                <a:solidFill>
                  <a:srgbClr val="000000"/>
                </a:solidFill>
                <a:latin typeface="Meiryo UI" pitchFamily="50" charset="-128"/>
                <a:ea typeface="Meiryo UI" pitchFamily="50" charset="-128"/>
                <a:cs typeface="Meiryo UI" pitchFamily="50" charset="-128"/>
              </a:rPr>
              <a:t>が</a:t>
            </a:r>
            <a:endParaRPr lang="en-US" altLang="ja-JP" sz="24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2400" b="1" dirty="0">
                <a:solidFill>
                  <a:srgbClr val="000000"/>
                </a:solidFill>
                <a:latin typeface="Meiryo UI" pitchFamily="50" charset="-128"/>
                <a:ea typeface="Meiryo UI" pitchFamily="50" charset="-128"/>
                <a:cs typeface="Meiryo UI" pitchFamily="50" charset="-128"/>
              </a:rPr>
              <a:t> </a:t>
            </a:r>
            <a:r>
              <a:rPr lang="ja-JP" altLang="en-US" sz="2400" b="1" dirty="0" smtClean="0">
                <a:solidFill>
                  <a:srgbClr val="000000"/>
                </a:solidFill>
                <a:latin typeface="Meiryo UI" pitchFamily="50" charset="-128"/>
                <a:ea typeface="Meiryo UI" pitchFamily="50" charset="-128"/>
                <a:cs typeface="Meiryo UI" pitchFamily="50" charset="-128"/>
              </a:rPr>
              <a:t>   認知症に</a:t>
            </a:r>
            <a:r>
              <a:rPr lang="ja-JP" altLang="en-US" sz="2400" b="1" dirty="0">
                <a:solidFill>
                  <a:srgbClr val="000000"/>
                </a:solidFill>
                <a:latin typeface="Meiryo UI" pitchFamily="50" charset="-128"/>
                <a:ea typeface="Meiryo UI" pitchFamily="50" charset="-128"/>
                <a:cs typeface="Meiryo UI" pitchFamily="50" charset="-128"/>
              </a:rPr>
              <a:t>移行すると考えられており、現時点では</a:t>
            </a:r>
            <a:r>
              <a:rPr lang="ja-JP" altLang="en-US" sz="2400" b="1" dirty="0" smtClean="0">
                <a:solidFill>
                  <a:srgbClr val="000000"/>
                </a:solidFill>
                <a:latin typeface="Meiryo UI" pitchFamily="50" charset="-128"/>
                <a:ea typeface="Meiryo UI" pitchFamily="50" charset="-128"/>
                <a:cs typeface="Meiryo UI" pitchFamily="50" charset="-128"/>
              </a:rPr>
              <a:t>認知</a:t>
            </a:r>
            <a:endParaRPr lang="en-US" altLang="ja-JP" sz="24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2400" b="1" dirty="0">
                <a:solidFill>
                  <a:srgbClr val="000000"/>
                </a:solidFill>
                <a:latin typeface="Meiryo UI" pitchFamily="50" charset="-128"/>
                <a:ea typeface="Meiryo UI" pitchFamily="50" charset="-128"/>
                <a:cs typeface="Meiryo UI" pitchFamily="50" charset="-128"/>
              </a:rPr>
              <a:t> </a:t>
            </a:r>
            <a:r>
              <a:rPr lang="ja-JP" altLang="en-US" sz="2400" b="1" dirty="0" smtClean="0">
                <a:solidFill>
                  <a:srgbClr val="000000"/>
                </a:solidFill>
                <a:latin typeface="Meiryo UI" pitchFamily="50" charset="-128"/>
                <a:ea typeface="Meiryo UI" pitchFamily="50" charset="-128"/>
                <a:cs typeface="Meiryo UI" pitchFamily="50" charset="-128"/>
              </a:rPr>
              <a:t>   症</a:t>
            </a:r>
            <a:r>
              <a:rPr lang="ja-JP" altLang="en-US" sz="2400" b="1" dirty="0">
                <a:solidFill>
                  <a:srgbClr val="000000"/>
                </a:solidFill>
                <a:latin typeface="Meiryo UI" pitchFamily="50" charset="-128"/>
                <a:ea typeface="Meiryo UI" pitchFamily="50" charset="-128"/>
                <a:cs typeface="Meiryo UI" pitchFamily="50" charset="-128"/>
              </a:rPr>
              <a:t>ではないが</a:t>
            </a:r>
            <a:r>
              <a:rPr lang="ja-JP" altLang="en-US" sz="2400" b="1" dirty="0" smtClean="0">
                <a:solidFill>
                  <a:srgbClr val="000000"/>
                </a:solidFill>
                <a:latin typeface="Meiryo UI" pitchFamily="50" charset="-128"/>
                <a:ea typeface="Meiryo UI" pitchFamily="50" charset="-128"/>
                <a:cs typeface="Meiryo UI" pitchFamily="50" charset="-128"/>
              </a:rPr>
              <a:t>、将来</a:t>
            </a:r>
            <a:r>
              <a:rPr lang="ja-JP" altLang="en-US" sz="2400" b="1" dirty="0">
                <a:solidFill>
                  <a:srgbClr val="000000"/>
                </a:solidFill>
                <a:latin typeface="Meiryo UI" pitchFamily="50" charset="-128"/>
                <a:ea typeface="Meiryo UI" pitchFamily="50" charset="-128"/>
                <a:cs typeface="Meiryo UI" pitchFamily="50" charset="-128"/>
              </a:rPr>
              <a:t>認知症に移行するリスクの高い</a:t>
            </a:r>
            <a:r>
              <a:rPr lang="ja-JP" altLang="en-US" sz="2400" b="1" dirty="0" smtClean="0">
                <a:solidFill>
                  <a:srgbClr val="000000"/>
                </a:solidFill>
                <a:latin typeface="Meiryo UI" pitchFamily="50" charset="-128"/>
                <a:ea typeface="Meiryo UI" pitchFamily="50" charset="-128"/>
                <a:cs typeface="Meiryo UI" pitchFamily="50" charset="-128"/>
              </a:rPr>
              <a:t>群</a:t>
            </a:r>
            <a:endParaRPr lang="en-US" altLang="ja-JP" sz="24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2400" b="1" dirty="0">
                <a:solidFill>
                  <a:srgbClr val="000000"/>
                </a:solidFill>
                <a:latin typeface="Meiryo UI" pitchFamily="50" charset="-128"/>
                <a:ea typeface="Meiryo UI" pitchFamily="50" charset="-128"/>
                <a:cs typeface="Meiryo UI" pitchFamily="50" charset="-128"/>
              </a:rPr>
              <a:t> </a:t>
            </a:r>
            <a:r>
              <a:rPr lang="ja-JP" altLang="en-US" sz="2400" b="1" dirty="0" smtClean="0">
                <a:solidFill>
                  <a:srgbClr val="000000"/>
                </a:solidFill>
                <a:latin typeface="Meiryo UI" pitchFamily="50" charset="-128"/>
                <a:ea typeface="Meiryo UI" pitchFamily="50" charset="-128"/>
                <a:cs typeface="Meiryo UI" pitchFamily="50" charset="-128"/>
              </a:rPr>
              <a:t>   で</a:t>
            </a:r>
            <a:r>
              <a:rPr lang="ja-JP" altLang="en-US" sz="2400" b="1" dirty="0">
                <a:solidFill>
                  <a:srgbClr val="000000"/>
                </a:solidFill>
                <a:latin typeface="Meiryo UI" pitchFamily="50" charset="-128"/>
                <a:ea typeface="Meiryo UI" pitchFamily="50" charset="-128"/>
                <a:cs typeface="Meiryo UI" pitchFamily="50" charset="-128"/>
              </a:rPr>
              <a:t>あり、その</a:t>
            </a:r>
            <a:r>
              <a:rPr lang="ja-JP" altLang="en-US" sz="2400" b="1" dirty="0" smtClean="0">
                <a:solidFill>
                  <a:srgbClr val="000000"/>
                </a:solidFill>
                <a:latin typeface="Meiryo UI" pitchFamily="50" charset="-128"/>
                <a:ea typeface="Meiryo UI" pitchFamily="50" charset="-128"/>
                <a:cs typeface="Meiryo UI" pitchFamily="50" charset="-128"/>
              </a:rPr>
              <a:t>ため </a:t>
            </a:r>
            <a:r>
              <a:rPr lang="ja-JP" altLang="en-US" sz="2400" b="1" dirty="0" smtClean="0">
                <a:solidFill>
                  <a:srgbClr val="669900"/>
                </a:solidFill>
                <a:latin typeface="Meiryo UI" pitchFamily="50" charset="-128"/>
                <a:ea typeface="Meiryo UI" pitchFamily="50" charset="-128"/>
                <a:cs typeface="Meiryo UI" pitchFamily="50" charset="-128"/>
              </a:rPr>
              <a:t>通院</a:t>
            </a:r>
            <a:r>
              <a:rPr lang="ja-JP" altLang="en-US" sz="2400" b="1" dirty="0">
                <a:solidFill>
                  <a:srgbClr val="669900"/>
                </a:solidFill>
                <a:latin typeface="Meiryo UI" pitchFamily="50" charset="-128"/>
                <a:ea typeface="Meiryo UI" pitchFamily="50" charset="-128"/>
                <a:cs typeface="Meiryo UI" pitchFamily="50" charset="-128"/>
              </a:rPr>
              <a:t>して慎重な経過観察が</a:t>
            </a:r>
            <a:r>
              <a:rPr lang="ja-JP" altLang="en-US" sz="2400" b="1" dirty="0" smtClean="0">
                <a:solidFill>
                  <a:srgbClr val="669900"/>
                </a:solidFill>
                <a:latin typeface="Meiryo UI" pitchFamily="50" charset="-128"/>
                <a:ea typeface="Meiryo UI" pitchFamily="50" charset="-128"/>
                <a:cs typeface="Meiryo UI" pitchFamily="50" charset="-128"/>
              </a:rPr>
              <a:t>必要 </a:t>
            </a:r>
            <a:r>
              <a:rPr lang="ja-JP" altLang="en-US" sz="2400" b="1" dirty="0" smtClean="0">
                <a:solidFill>
                  <a:srgbClr val="000000"/>
                </a:solidFill>
                <a:latin typeface="Meiryo UI" pitchFamily="50" charset="-128"/>
                <a:ea typeface="Meiryo UI" pitchFamily="50" charset="-128"/>
                <a:cs typeface="Meiryo UI" pitchFamily="50" charset="-128"/>
              </a:rPr>
              <a:t>で</a:t>
            </a:r>
            <a:endParaRPr lang="en-US" altLang="ja-JP" sz="24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2400" b="1" dirty="0">
                <a:solidFill>
                  <a:srgbClr val="000000"/>
                </a:solidFill>
                <a:latin typeface="Meiryo UI" pitchFamily="50" charset="-128"/>
                <a:ea typeface="Meiryo UI" pitchFamily="50" charset="-128"/>
                <a:cs typeface="Meiryo UI" pitchFamily="50" charset="-128"/>
              </a:rPr>
              <a:t> </a:t>
            </a:r>
            <a:r>
              <a:rPr lang="ja-JP" altLang="en-US" sz="2400" b="1" dirty="0" smtClean="0">
                <a:solidFill>
                  <a:srgbClr val="000000"/>
                </a:solidFill>
                <a:latin typeface="Meiryo UI" pitchFamily="50" charset="-128"/>
                <a:ea typeface="Meiryo UI" pitchFamily="50" charset="-128"/>
                <a:cs typeface="Meiryo UI" pitchFamily="50" charset="-128"/>
              </a:rPr>
              <a:t>   ある</a:t>
            </a:r>
            <a:r>
              <a:rPr lang="ja-JP" altLang="en-US" sz="2400" b="1" dirty="0">
                <a:solidFill>
                  <a:srgbClr val="000000"/>
                </a:solidFill>
                <a:latin typeface="Meiryo UI" pitchFamily="50" charset="-128"/>
                <a:ea typeface="Meiryo UI" pitchFamily="50" charset="-128"/>
                <a:cs typeface="Meiryo UI" pitchFamily="50" charset="-128"/>
              </a:rPr>
              <a:t>ことを本人</a:t>
            </a:r>
            <a:r>
              <a:rPr lang="en-US" altLang="ja-JP" sz="2400" b="1" dirty="0">
                <a:solidFill>
                  <a:srgbClr val="000000"/>
                </a:solidFill>
                <a:latin typeface="Meiryo UI" pitchFamily="50" charset="-128"/>
                <a:ea typeface="Meiryo UI" pitchFamily="50" charset="-128"/>
                <a:cs typeface="Meiryo UI" pitchFamily="50" charset="-128"/>
              </a:rPr>
              <a:t>･</a:t>
            </a:r>
            <a:r>
              <a:rPr lang="ja-JP" altLang="en-US" sz="2400" b="1" dirty="0">
                <a:solidFill>
                  <a:srgbClr val="000000"/>
                </a:solidFill>
                <a:latin typeface="Meiryo UI" pitchFamily="50" charset="-128"/>
                <a:ea typeface="Meiryo UI" pitchFamily="50" charset="-128"/>
                <a:cs typeface="Meiryo UI" pitchFamily="50" charset="-128"/>
              </a:rPr>
              <a:t>家族</a:t>
            </a:r>
            <a:r>
              <a:rPr lang="ja-JP" altLang="en-US" sz="2400" b="1" dirty="0" smtClean="0">
                <a:solidFill>
                  <a:srgbClr val="000000"/>
                </a:solidFill>
                <a:latin typeface="Meiryo UI" pitchFamily="50" charset="-128"/>
                <a:ea typeface="Meiryo UI" pitchFamily="50" charset="-128"/>
                <a:cs typeface="Meiryo UI" pitchFamily="50" charset="-128"/>
              </a:rPr>
              <a:t>に明確</a:t>
            </a:r>
            <a:r>
              <a:rPr lang="ja-JP" altLang="en-US" sz="2400" b="1" dirty="0">
                <a:solidFill>
                  <a:srgbClr val="000000"/>
                </a:solidFill>
                <a:latin typeface="Meiryo UI" pitchFamily="50" charset="-128"/>
                <a:ea typeface="Meiryo UI" pitchFamily="50" charset="-128"/>
                <a:cs typeface="Meiryo UI" pitchFamily="50" charset="-128"/>
              </a:rPr>
              <a:t>に伝える。</a:t>
            </a:r>
            <a:endParaRPr lang="en-US" altLang="ja-JP" sz="2400" b="1" dirty="0">
              <a:solidFill>
                <a:srgbClr val="000000"/>
              </a:solidFill>
              <a:latin typeface="Meiryo UI" pitchFamily="50" charset="-128"/>
              <a:ea typeface="Meiryo UI" pitchFamily="50" charset="-128"/>
              <a:cs typeface="Meiryo UI" pitchFamily="50" charset="-128"/>
            </a:endParaRPr>
          </a:p>
          <a:p>
            <a:pPr eaLnBrk="1" hangingPunct="1"/>
            <a:endParaRPr lang="en-US" altLang="ja-JP" sz="1000" b="1" dirty="0">
              <a:solidFill>
                <a:srgbClr val="000000"/>
              </a:solidFill>
              <a:latin typeface="Meiryo UI" pitchFamily="50" charset="-128"/>
              <a:ea typeface="Meiryo UI" pitchFamily="50" charset="-128"/>
              <a:cs typeface="Meiryo UI" pitchFamily="50" charset="-128"/>
            </a:endParaRPr>
          </a:p>
          <a:p>
            <a:pPr eaLnBrk="1" hangingPunct="1"/>
            <a:r>
              <a:rPr lang="en-US" altLang="ja-JP" sz="2400" b="1" dirty="0" smtClean="0">
                <a:solidFill>
                  <a:srgbClr val="000000"/>
                </a:solidFill>
                <a:latin typeface="Meiryo UI" pitchFamily="50" charset="-128"/>
                <a:ea typeface="Meiryo UI" pitchFamily="50" charset="-128"/>
                <a:cs typeface="Meiryo UI" pitchFamily="50" charset="-128"/>
              </a:rPr>
              <a:t>●</a:t>
            </a:r>
            <a:r>
              <a:rPr lang="ja-JP" altLang="en-US" sz="2400" b="1" dirty="0" smtClean="0">
                <a:solidFill>
                  <a:srgbClr val="000000"/>
                </a:solidFill>
                <a:latin typeface="Meiryo UI" pitchFamily="50" charset="-128"/>
                <a:ea typeface="Meiryo UI" pitchFamily="50" charset="-128"/>
                <a:cs typeface="Meiryo UI" pitchFamily="50" charset="-128"/>
              </a:rPr>
              <a:t> </a:t>
            </a:r>
            <a:r>
              <a:rPr lang="en-US" altLang="ja-JP" sz="2400" b="1" dirty="0" smtClean="0">
                <a:solidFill>
                  <a:srgbClr val="000000"/>
                </a:solidFill>
                <a:latin typeface="Meiryo UI" pitchFamily="50" charset="-128"/>
                <a:ea typeface="Meiryo UI" pitchFamily="50" charset="-128"/>
                <a:cs typeface="Meiryo UI" pitchFamily="50" charset="-128"/>
              </a:rPr>
              <a:t>5</a:t>
            </a:r>
            <a:r>
              <a:rPr lang="ja-JP" altLang="en-US" sz="2400" b="1" dirty="0">
                <a:solidFill>
                  <a:srgbClr val="000000"/>
                </a:solidFill>
                <a:latin typeface="Meiryo UI" pitchFamily="50" charset="-128"/>
                <a:ea typeface="Meiryo UI" pitchFamily="50" charset="-128"/>
                <a:cs typeface="Meiryo UI" pitchFamily="50" charset="-128"/>
              </a:rPr>
              <a:t>年経過して</a:t>
            </a:r>
            <a:r>
              <a:rPr lang="ja-JP" altLang="en-US" sz="2400" b="1" dirty="0" smtClean="0">
                <a:solidFill>
                  <a:srgbClr val="000000"/>
                </a:solidFill>
                <a:latin typeface="Meiryo UI" pitchFamily="50" charset="-128"/>
                <a:ea typeface="Meiryo UI" pitchFamily="50" charset="-128"/>
                <a:cs typeface="Meiryo UI" pitchFamily="50" charset="-128"/>
              </a:rPr>
              <a:t>も </a:t>
            </a:r>
            <a:r>
              <a:rPr lang="ja-JP" altLang="en-US" sz="2400" b="1" dirty="0" smtClean="0">
                <a:solidFill>
                  <a:srgbClr val="669900"/>
                </a:solidFill>
                <a:latin typeface="Meiryo UI" pitchFamily="50" charset="-128"/>
                <a:ea typeface="Meiryo UI" pitchFamily="50" charset="-128"/>
                <a:cs typeface="Meiryo UI" pitchFamily="50" charset="-128"/>
              </a:rPr>
              <a:t>半数</a:t>
            </a:r>
            <a:r>
              <a:rPr lang="ja-JP" altLang="en-US" sz="2400" b="1" dirty="0">
                <a:solidFill>
                  <a:srgbClr val="669900"/>
                </a:solidFill>
                <a:latin typeface="Meiryo UI" pitchFamily="50" charset="-128"/>
                <a:ea typeface="Meiryo UI" pitchFamily="50" charset="-128"/>
                <a:cs typeface="Meiryo UI" pitchFamily="50" charset="-128"/>
              </a:rPr>
              <a:t>は認知症に移行</a:t>
            </a:r>
            <a:r>
              <a:rPr lang="ja-JP" altLang="en-US" sz="2400" b="1" dirty="0" smtClean="0">
                <a:solidFill>
                  <a:srgbClr val="669900"/>
                </a:solidFill>
                <a:latin typeface="Meiryo UI" pitchFamily="50" charset="-128"/>
                <a:ea typeface="Meiryo UI" pitchFamily="50" charset="-128"/>
                <a:cs typeface="Meiryo UI" pitchFamily="50" charset="-128"/>
              </a:rPr>
              <a:t>しない </a:t>
            </a:r>
            <a:r>
              <a:rPr lang="ja-JP" altLang="en-US" sz="2400" b="1" dirty="0" smtClean="0">
                <a:solidFill>
                  <a:srgbClr val="000000"/>
                </a:solidFill>
                <a:latin typeface="Meiryo UI" pitchFamily="50" charset="-128"/>
                <a:ea typeface="Meiryo UI" pitchFamily="50" charset="-128"/>
                <a:cs typeface="Meiryo UI" pitchFamily="50" charset="-128"/>
              </a:rPr>
              <a:t>こと、</a:t>
            </a:r>
            <a:endParaRPr lang="en-US" altLang="ja-JP" sz="24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2400" b="1" dirty="0" smtClean="0">
                <a:solidFill>
                  <a:srgbClr val="000000"/>
                </a:solidFill>
                <a:latin typeface="Meiryo UI" pitchFamily="50" charset="-128"/>
                <a:ea typeface="Meiryo UI" pitchFamily="50" charset="-128"/>
                <a:cs typeface="Meiryo UI" pitchFamily="50" charset="-128"/>
              </a:rPr>
              <a:t>    逆</a:t>
            </a:r>
            <a:r>
              <a:rPr lang="ja-JP" altLang="en-US" sz="2400" b="1" dirty="0">
                <a:solidFill>
                  <a:srgbClr val="000000"/>
                </a:solidFill>
                <a:latin typeface="Meiryo UI" pitchFamily="50" charset="-128"/>
                <a:ea typeface="Meiryo UI" pitchFamily="50" charset="-128"/>
                <a:cs typeface="Meiryo UI" pitchFamily="50" charset="-128"/>
              </a:rPr>
              <a:t>に</a:t>
            </a:r>
            <a:r>
              <a:rPr lang="ja-JP" altLang="en-US" sz="2400" b="1" dirty="0" smtClean="0">
                <a:solidFill>
                  <a:srgbClr val="669900"/>
                </a:solidFill>
                <a:latin typeface="Meiryo UI" pitchFamily="50" charset="-128"/>
                <a:ea typeface="Meiryo UI" pitchFamily="50" charset="-128"/>
                <a:cs typeface="Meiryo UI" pitchFamily="50" charset="-128"/>
              </a:rPr>
              <a:t>回復する</a:t>
            </a:r>
            <a:r>
              <a:rPr lang="ja-JP" altLang="en-US" sz="2400" b="1" dirty="0">
                <a:solidFill>
                  <a:srgbClr val="669900"/>
                </a:solidFill>
                <a:latin typeface="Meiryo UI" pitchFamily="50" charset="-128"/>
                <a:ea typeface="Meiryo UI" pitchFamily="50" charset="-128"/>
                <a:cs typeface="Meiryo UI" pitchFamily="50" charset="-128"/>
              </a:rPr>
              <a:t>例もある</a:t>
            </a:r>
            <a:r>
              <a:rPr lang="ja-JP" altLang="en-US" sz="2400" b="1" dirty="0">
                <a:solidFill>
                  <a:srgbClr val="000000"/>
                </a:solidFill>
                <a:latin typeface="Meiryo UI" pitchFamily="50" charset="-128"/>
                <a:ea typeface="Meiryo UI" pitchFamily="50" charset="-128"/>
                <a:cs typeface="Meiryo UI" pitchFamily="50" charset="-128"/>
              </a:rPr>
              <a:t>ことを話し、必要以上</a:t>
            </a:r>
            <a:r>
              <a:rPr lang="ja-JP" altLang="en-US" sz="2400" b="1" dirty="0" smtClean="0">
                <a:solidFill>
                  <a:srgbClr val="000000"/>
                </a:solidFill>
                <a:latin typeface="Meiryo UI" pitchFamily="50" charset="-128"/>
                <a:ea typeface="Meiryo UI" pitchFamily="50" charset="-128"/>
                <a:cs typeface="Meiryo UI" pitchFamily="50" charset="-128"/>
              </a:rPr>
              <a:t>に認知症</a:t>
            </a:r>
            <a:endParaRPr lang="en-US" altLang="ja-JP" sz="24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2400" b="1" dirty="0">
                <a:solidFill>
                  <a:srgbClr val="000000"/>
                </a:solidFill>
                <a:latin typeface="Meiryo UI" pitchFamily="50" charset="-128"/>
                <a:ea typeface="Meiryo UI" pitchFamily="50" charset="-128"/>
                <a:cs typeface="Meiryo UI" pitchFamily="50" charset="-128"/>
              </a:rPr>
              <a:t> </a:t>
            </a:r>
            <a:r>
              <a:rPr lang="ja-JP" altLang="en-US" sz="2400" b="1" dirty="0" smtClean="0">
                <a:solidFill>
                  <a:srgbClr val="000000"/>
                </a:solidFill>
                <a:latin typeface="Meiryo UI" pitchFamily="50" charset="-128"/>
                <a:ea typeface="Meiryo UI" pitchFamily="50" charset="-128"/>
                <a:cs typeface="Meiryo UI" pitchFamily="50" charset="-128"/>
              </a:rPr>
              <a:t>   になる</a:t>
            </a:r>
            <a:r>
              <a:rPr lang="ja-JP" altLang="en-US" sz="2400" b="1" dirty="0">
                <a:solidFill>
                  <a:srgbClr val="000000"/>
                </a:solidFill>
                <a:latin typeface="Meiryo UI" pitchFamily="50" charset="-128"/>
                <a:ea typeface="Meiryo UI" pitchFamily="50" charset="-128"/>
                <a:cs typeface="Meiryo UI" pitchFamily="50" charset="-128"/>
              </a:rPr>
              <a:t>不安</a:t>
            </a:r>
            <a:r>
              <a:rPr lang="ja-JP" altLang="en-US" sz="2400" b="1" dirty="0" smtClean="0">
                <a:solidFill>
                  <a:srgbClr val="000000"/>
                </a:solidFill>
                <a:latin typeface="Meiryo UI" pitchFamily="50" charset="-128"/>
                <a:ea typeface="Meiryo UI" pitchFamily="50" charset="-128"/>
                <a:cs typeface="Meiryo UI" pitchFamily="50" charset="-128"/>
              </a:rPr>
              <a:t>をかきたてる</a:t>
            </a:r>
            <a:r>
              <a:rPr lang="ja-JP" altLang="en-US" sz="2400" b="1" dirty="0">
                <a:solidFill>
                  <a:srgbClr val="000000"/>
                </a:solidFill>
                <a:latin typeface="Meiryo UI" pitchFamily="50" charset="-128"/>
                <a:ea typeface="Meiryo UI" pitchFamily="50" charset="-128"/>
                <a:cs typeface="Meiryo UI" pitchFamily="50" charset="-128"/>
              </a:rPr>
              <a:t>ような説明は避けたほうがよい。</a:t>
            </a:r>
          </a:p>
        </p:txBody>
      </p:sp>
      <p:sp>
        <p:nvSpPr>
          <p:cNvPr id="77828" name="Rectangle 2"/>
          <p:cNvSpPr>
            <a:spLocks noChangeArrowheads="1"/>
          </p:cNvSpPr>
          <p:nvPr/>
        </p:nvSpPr>
        <p:spPr bwMode="auto">
          <a:xfrm>
            <a:off x="762000" y="365125"/>
            <a:ext cx="63912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altLang="ja-JP" sz="2400" b="1">
                <a:solidFill>
                  <a:schemeClr val="bg2"/>
                </a:solidFill>
                <a:latin typeface="Meiryo UI" pitchFamily="50" charset="-128"/>
                <a:ea typeface="Meiryo UI" pitchFamily="50" charset="-128"/>
                <a:cs typeface="Meiryo UI" pitchFamily="50" charset="-128"/>
              </a:rPr>
              <a:t>MCI</a:t>
            </a:r>
            <a:r>
              <a:rPr lang="ja-JP" altLang="en-US" sz="2400" b="1">
                <a:solidFill>
                  <a:schemeClr val="bg2"/>
                </a:solidFill>
                <a:latin typeface="Meiryo UI" pitchFamily="50" charset="-128"/>
                <a:ea typeface="Meiryo UI" pitchFamily="50" charset="-128"/>
                <a:cs typeface="Meiryo UI" pitchFamily="50" charset="-128"/>
              </a:rPr>
              <a:t>の人への対応</a:t>
            </a:r>
            <a:r>
              <a:rPr lang="en-US" altLang="ja-JP" sz="2400" b="1">
                <a:solidFill>
                  <a:schemeClr val="bg2"/>
                </a:solidFill>
                <a:latin typeface="Meiryo UI" pitchFamily="50" charset="-128"/>
                <a:ea typeface="Meiryo UI" pitchFamily="50" charset="-128"/>
                <a:cs typeface="Meiryo UI" pitchFamily="50" charset="-128"/>
              </a:rPr>
              <a:t>②</a:t>
            </a:r>
            <a:r>
              <a:rPr lang="ja-JP" altLang="en-US" sz="2400" b="1">
                <a:solidFill>
                  <a:schemeClr val="bg2"/>
                </a:solidFill>
                <a:latin typeface="Meiryo UI" pitchFamily="50" charset="-128"/>
                <a:ea typeface="Meiryo UI" pitchFamily="50" charset="-128"/>
                <a:cs typeface="Meiryo UI" pitchFamily="50" charset="-128"/>
              </a:rPr>
              <a:t>：</a:t>
            </a:r>
            <a:r>
              <a:rPr lang="ja-JP" altLang="en-US" sz="3000" b="1">
                <a:latin typeface="Meiryo UI" pitchFamily="50" charset="-128"/>
                <a:ea typeface="Meiryo UI" pitchFamily="50" charset="-128"/>
                <a:cs typeface="Meiryo UI" pitchFamily="50" charset="-128"/>
              </a:rPr>
              <a:t>何をどう伝えるか</a:t>
            </a:r>
            <a:endParaRPr lang="ja-JP" altLang="en-US" sz="3000">
              <a:latin typeface="Meiryo UI" pitchFamily="50" charset="-128"/>
              <a:ea typeface="Meiryo UI" pitchFamily="50" charset="-128"/>
              <a:cs typeface="Meiryo UI" pitchFamily="50" charset="-128"/>
            </a:endParaRPr>
          </a:p>
        </p:txBody>
      </p:sp>
      <p:sp>
        <p:nvSpPr>
          <p:cNvPr id="77829" name="Rectangle 3"/>
          <p:cNvSpPr>
            <a:spLocks noChangeArrowheads="1"/>
          </p:cNvSpPr>
          <p:nvPr/>
        </p:nvSpPr>
        <p:spPr bwMode="auto">
          <a:xfrm>
            <a:off x="309563" y="10588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6" name="Text Box 5"/>
          <p:cNvSpPr txBox="1">
            <a:spLocks noChangeArrowheads="1"/>
          </p:cNvSpPr>
          <p:nvPr/>
        </p:nvSpPr>
        <p:spPr bwMode="auto">
          <a:xfrm>
            <a:off x="0" y="0"/>
            <a:ext cx="21478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-21</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75635052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テキスト ボックス 5"/>
          <p:cNvSpPr txBox="1">
            <a:spLocks noChangeArrowheads="1"/>
          </p:cNvSpPr>
          <p:nvPr/>
        </p:nvSpPr>
        <p:spPr bwMode="auto">
          <a:xfrm>
            <a:off x="1421606" y="2400577"/>
            <a:ext cx="6130132" cy="1954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800" b="1" dirty="0" smtClean="0">
                <a:solidFill>
                  <a:srgbClr val="000000"/>
                </a:solidFill>
                <a:latin typeface="Meiryo UI" pitchFamily="50" charset="-128"/>
                <a:ea typeface="Meiryo UI" pitchFamily="50" charset="-128"/>
                <a:cs typeface="Meiryo UI" pitchFamily="50" charset="-128"/>
              </a:rPr>
              <a:t>●</a:t>
            </a:r>
            <a:r>
              <a:rPr lang="ja-JP" altLang="en-US" sz="2800" b="1" dirty="0" smtClean="0">
                <a:solidFill>
                  <a:srgbClr val="000000"/>
                </a:solidFill>
                <a:latin typeface="Meiryo UI" pitchFamily="50" charset="-128"/>
                <a:ea typeface="Meiryo UI" pitchFamily="50" charset="-128"/>
                <a:cs typeface="Meiryo UI" pitchFamily="50" charset="-128"/>
              </a:rPr>
              <a:t> コリンエステラーゼ</a:t>
            </a:r>
            <a:r>
              <a:rPr lang="ja-JP" altLang="en-US" sz="2800" b="1" dirty="0">
                <a:solidFill>
                  <a:srgbClr val="000000"/>
                </a:solidFill>
                <a:latin typeface="Meiryo UI" pitchFamily="50" charset="-128"/>
                <a:ea typeface="Meiryo UI" pitchFamily="50" charset="-128"/>
                <a:cs typeface="Meiryo UI" pitchFamily="50" charset="-128"/>
              </a:rPr>
              <a:t>阻害</a:t>
            </a:r>
            <a:r>
              <a:rPr lang="ja-JP" altLang="en-US" sz="2800" b="1" dirty="0" smtClean="0">
                <a:solidFill>
                  <a:srgbClr val="000000"/>
                </a:solidFill>
                <a:latin typeface="Meiryo UI" pitchFamily="50" charset="-128"/>
                <a:ea typeface="Meiryo UI" pitchFamily="50" charset="-128"/>
                <a:cs typeface="Meiryo UI" pitchFamily="50" charset="-128"/>
              </a:rPr>
              <a:t>薬やメマンチン</a:t>
            </a:r>
            <a:endParaRPr lang="en-US" altLang="ja-JP" sz="28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2800" b="1" dirty="0" smtClean="0">
                <a:solidFill>
                  <a:srgbClr val="000000"/>
                </a:solidFill>
                <a:latin typeface="Meiryo UI" pitchFamily="50" charset="-128"/>
                <a:ea typeface="Meiryo UI" pitchFamily="50" charset="-128"/>
                <a:cs typeface="Meiryo UI" pitchFamily="50" charset="-128"/>
              </a:rPr>
              <a:t>    が</a:t>
            </a:r>
            <a:r>
              <a:rPr lang="ja-JP" altLang="en-US" sz="2800" b="1" dirty="0">
                <a:solidFill>
                  <a:srgbClr val="000000"/>
                </a:solidFill>
                <a:latin typeface="Meiryo UI" pitchFamily="50" charset="-128"/>
                <a:ea typeface="Meiryo UI" pitchFamily="50" charset="-128"/>
                <a:cs typeface="Meiryo UI" pitchFamily="50" charset="-128"/>
              </a:rPr>
              <a:t>認知症への</a:t>
            </a:r>
            <a:r>
              <a:rPr lang="ja-JP" altLang="en-US" sz="2800" b="1" dirty="0" smtClean="0">
                <a:solidFill>
                  <a:srgbClr val="000000"/>
                </a:solidFill>
                <a:latin typeface="Meiryo UI" pitchFamily="50" charset="-128"/>
                <a:ea typeface="Meiryo UI" pitchFamily="50" charset="-128"/>
                <a:cs typeface="Meiryo UI" pitchFamily="50" charset="-128"/>
              </a:rPr>
              <a:t>コンバートを</a:t>
            </a:r>
            <a:r>
              <a:rPr lang="ja-JP" altLang="en-US" sz="2800" b="1" dirty="0">
                <a:solidFill>
                  <a:srgbClr val="000000"/>
                </a:solidFill>
                <a:latin typeface="Meiryo UI" pitchFamily="50" charset="-128"/>
                <a:ea typeface="Meiryo UI" pitchFamily="50" charset="-128"/>
                <a:cs typeface="Meiryo UI" pitchFamily="50" charset="-128"/>
              </a:rPr>
              <a:t>防ぐと</a:t>
            </a:r>
            <a:r>
              <a:rPr lang="ja-JP" altLang="en-US" sz="2800" b="1" dirty="0" smtClean="0">
                <a:solidFill>
                  <a:srgbClr val="000000"/>
                </a:solidFill>
                <a:latin typeface="Meiryo UI" pitchFamily="50" charset="-128"/>
                <a:ea typeface="Meiryo UI" pitchFamily="50" charset="-128"/>
                <a:cs typeface="Meiryo UI" pitchFamily="50" charset="-128"/>
              </a:rPr>
              <a:t>いう</a:t>
            </a:r>
            <a:endParaRPr lang="en-US" altLang="ja-JP" sz="28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2800" b="1" dirty="0">
                <a:solidFill>
                  <a:srgbClr val="000000"/>
                </a:solidFill>
                <a:latin typeface="Meiryo UI" pitchFamily="50" charset="-128"/>
                <a:ea typeface="Meiryo UI" pitchFamily="50" charset="-128"/>
                <a:cs typeface="Meiryo UI" pitchFamily="50" charset="-128"/>
              </a:rPr>
              <a:t> </a:t>
            </a:r>
            <a:r>
              <a:rPr lang="ja-JP" altLang="en-US" sz="2800" b="1" dirty="0" smtClean="0">
                <a:solidFill>
                  <a:srgbClr val="000000"/>
                </a:solidFill>
                <a:latin typeface="Meiryo UI" pitchFamily="50" charset="-128"/>
                <a:ea typeface="Meiryo UI" pitchFamily="50" charset="-128"/>
                <a:cs typeface="Meiryo UI" pitchFamily="50" charset="-128"/>
              </a:rPr>
              <a:t>   エビデンスは</a:t>
            </a:r>
            <a:r>
              <a:rPr lang="ja-JP" altLang="en-US" sz="2800" b="1" dirty="0">
                <a:solidFill>
                  <a:srgbClr val="000000"/>
                </a:solidFill>
                <a:latin typeface="Meiryo UI" pitchFamily="50" charset="-128"/>
                <a:ea typeface="Meiryo UI" pitchFamily="50" charset="-128"/>
                <a:cs typeface="Meiryo UI" pitchFamily="50" charset="-128"/>
              </a:rPr>
              <a:t>ない。</a:t>
            </a:r>
          </a:p>
          <a:p>
            <a:pPr eaLnBrk="1" hangingPunct="1"/>
            <a:endParaRPr lang="en-US" altLang="ja-JP" sz="900" b="1" dirty="0">
              <a:solidFill>
                <a:srgbClr val="000000"/>
              </a:solidFill>
              <a:latin typeface="Meiryo UI" pitchFamily="50" charset="-128"/>
              <a:ea typeface="Meiryo UI" pitchFamily="50" charset="-128"/>
              <a:cs typeface="Meiryo UI" pitchFamily="50" charset="-128"/>
            </a:endParaRPr>
          </a:p>
          <a:p>
            <a:pPr eaLnBrk="1" hangingPunct="1"/>
            <a:r>
              <a:rPr lang="en-US" altLang="ja-JP" sz="2800" b="1" dirty="0" smtClean="0">
                <a:solidFill>
                  <a:srgbClr val="000000"/>
                </a:solidFill>
                <a:latin typeface="Meiryo UI" pitchFamily="50" charset="-128"/>
                <a:ea typeface="Meiryo UI" pitchFamily="50" charset="-128"/>
                <a:cs typeface="Meiryo UI" pitchFamily="50" charset="-128"/>
              </a:rPr>
              <a:t>●</a:t>
            </a:r>
            <a:r>
              <a:rPr lang="ja-JP" altLang="en-US" sz="2800" b="1" dirty="0" smtClean="0">
                <a:solidFill>
                  <a:srgbClr val="000000"/>
                </a:solidFill>
                <a:latin typeface="Meiryo UI" pitchFamily="50" charset="-128"/>
                <a:ea typeface="Meiryo UI" pitchFamily="50" charset="-128"/>
                <a:cs typeface="Meiryo UI" pitchFamily="50" charset="-128"/>
              </a:rPr>
              <a:t> 厳密</a:t>
            </a:r>
            <a:r>
              <a:rPr lang="ja-JP" altLang="en-US" sz="2800" b="1" dirty="0">
                <a:solidFill>
                  <a:srgbClr val="000000"/>
                </a:solidFill>
                <a:latin typeface="Meiryo UI" pitchFamily="50" charset="-128"/>
                <a:ea typeface="Meiryo UI" pitchFamily="50" charset="-128"/>
                <a:cs typeface="Meiryo UI" pitchFamily="50" charset="-128"/>
              </a:rPr>
              <a:t>に言えば保険適応ではない。</a:t>
            </a:r>
          </a:p>
        </p:txBody>
      </p:sp>
      <p:sp>
        <p:nvSpPr>
          <p:cNvPr id="79876" name="正方形/長方形 1"/>
          <p:cNvSpPr>
            <a:spLocks noChangeArrowheads="1"/>
          </p:cNvSpPr>
          <p:nvPr/>
        </p:nvSpPr>
        <p:spPr bwMode="auto">
          <a:xfrm>
            <a:off x="3506788" y="5459929"/>
            <a:ext cx="5372100"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ja-JP" sz="1300" b="1" dirty="0" err="1">
                <a:latin typeface="Meiryo UI" pitchFamily="50" charset="-128"/>
                <a:ea typeface="Meiryo UI" pitchFamily="50" charset="-128"/>
                <a:cs typeface="Meiryo UI" pitchFamily="50" charset="-128"/>
              </a:rPr>
              <a:t>Doody</a:t>
            </a:r>
            <a:r>
              <a:rPr lang="en-US" altLang="ja-JP" sz="1300" b="1" dirty="0">
                <a:latin typeface="Meiryo UI" pitchFamily="50" charset="-128"/>
                <a:ea typeface="Meiryo UI" pitchFamily="50" charset="-128"/>
                <a:cs typeface="Meiryo UI" pitchFamily="50" charset="-128"/>
              </a:rPr>
              <a:t> RS et al. Donepezil treatment of patients with </a:t>
            </a:r>
          </a:p>
          <a:p>
            <a:pPr eaLnBrk="1" hangingPunct="1"/>
            <a:r>
              <a:rPr lang="en-US" altLang="ja-JP" sz="1300" b="1" dirty="0">
                <a:latin typeface="Meiryo UI" pitchFamily="50" charset="-128"/>
                <a:ea typeface="Meiryo UI" pitchFamily="50" charset="-128"/>
                <a:cs typeface="Meiryo UI" pitchFamily="50" charset="-128"/>
              </a:rPr>
              <a:t>MCI</a:t>
            </a:r>
            <a:r>
              <a:rPr lang="ja-JP" altLang="ja-JP" sz="1300" b="1" dirty="0">
                <a:latin typeface="Meiryo UI" pitchFamily="50" charset="-128"/>
                <a:ea typeface="Meiryo UI" pitchFamily="50" charset="-128"/>
                <a:cs typeface="Meiryo UI" pitchFamily="50" charset="-128"/>
              </a:rPr>
              <a:t>：</a:t>
            </a:r>
            <a:r>
              <a:rPr lang="en-US" altLang="ja-JP" sz="1300" b="1" dirty="0">
                <a:latin typeface="Meiryo UI" pitchFamily="50" charset="-128"/>
                <a:ea typeface="Meiryo UI" pitchFamily="50" charset="-128"/>
                <a:cs typeface="Meiryo UI" pitchFamily="50" charset="-128"/>
              </a:rPr>
              <a:t> a 48-week randomized</a:t>
            </a:r>
            <a:r>
              <a:rPr lang="ja-JP" altLang="ja-JP" sz="1300" b="1" dirty="0">
                <a:latin typeface="Meiryo UI" pitchFamily="50" charset="-128"/>
                <a:ea typeface="Meiryo UI" pitchFamily="50" charset="-128"/>
                <a:cs typeface="Meiryo UI" pitchFamily="50" charset="-128"/>
              </a:rPr>
              <a:t>　</a:t>
            </a:r>
            <a:r>
              <a:rPr lang="en-US" altLang="ja-JP" sz="1300" b="1" dirty="0">
                <a:latin typeface="Meiryo UI" pitchFamily="50" charset="-128"/>
                <a:ea typeface="Meiryo UI" pitchFamily="50" charset="-128"/>
                <a:cs typeface="Meiryo UI" pitchFamily="50" charset="-128"/>
              </a:rPr>
              <a:t>placebo-controlled trial</a:t>
            </a:r>
            <a:r>
              <a:rPr lang="ja-JP" altLang="ja-JP" sz="1300" b="1" dirty="0" err="1">
                <a:latin typeface="Meiryo UI" pitchFamily="50" charset="-128"/>
                <a:ea typeface="Meiryo UI" pitchFamily="50" charset="-128"/>
                <a:cs typeface="Meiryo UI" pitchFamily="50" charset="-128"/>
              </a:rPr>
              <a:t>．</a:t>
            </a:r>
            <a:r>
              <a:rPr lang="en-US" altLang="ja-JP" sz="1300" b="1" dirty="0">
                <a:latin typeface="Meiryo UI" pitchFamily="50" charset="-128"/>
                <a:ea typeface="Meiryo UI" pitchFamily="50" charset="-128"/>
                <a:cs typeface="Meiryo UI" pitchFamily="50" charset="-128"/>
              </a:rPr>
              <a:t> </a:t>
            </a:r>
          </a:p>
          <a:p>
            <a:pPr eaLnBrk="1" hangingPunct="1"/>
            <a:r>
              <a:rPr lang="en-US" altLang="ja-JP" sz="1300" b="1" dirty="0">
                <a:latin typeface="Meiryo UI" pitchFamily="50" charset="-128"/>
                <a:ea typeface="Meiryo UI" pitchFamily="50" charset="-128"/>
                <a:cs typeface="Meiryo UI" pitchFamily="50" charset="-128"/>
              </a:rPr>
              <a:t>Neurology 72</a:t>
            </a:r>
            <a:r>
              <a:rPr lang="ja-JP" altLang="ja-JP" sz="1300" b="1" dirty="0">
                <a:latin typeface="Meiryo UI" pitchFamily="50" charset="-128"/>
                <a:ea typeface="Meiryo UI" pitchFamily="50" charset="-128"/>
                <a:cs typeface="Meiryo UI" pitchFamily="50" charset="-128"/>
              </a:rPr>
              <a:t>：</a:t>
            </a:r>
            <a:r>
              <a:rPr lang="en-US" altLang="ja-JP" sz="1300" b="1" dirty="0">
                <a:latin typeface="Meiryo UI" pitchFamily="50" charset="-128"/>
                <a:ea typeface="Meiryo UI" pitchFamily="50" charset="-128"/>
                <a:cs typeface="Meiryo UI" pitchFamily="50" charset="-128"/>
              </a:rPr>
              <a:t>1555-1561</a:t>
            </a:r>
            <a:r>
              <a:rPr lang="ja-JP" altLang="ja-JP" sz="1300" b="1" dirty="0" err="1">
                <a:latin typeface="Meiryo UI" pitchFamily="50" charset="-128"/>
                <a:ea typeface="Meiryo UI" pitchFamily="50" charset="-128"/>
                <a:cs typeface="Meiryo UI" pitchFamily="50" charset="-128"/>
              </a:rPr>
              <a:t>，</a:t>
            </a:r>
            <a:r>
              <a:rPr lang="en-US" altLang="ja-JP" sz="1300" b="1" dirty="0">
                <a:latin typeface="Meiryo UI" pitchFamily="50" charset="-128"/>
                <a:ea typeface="Meiryo UI" pitchFamily="50" charset="-128"/>
                <a:cs typeface="Meiryo UI" pitchFamily="50" charset="-128"/>
              </a:rPr>
              <a:t>2009</a:t>
            </a:r>
            <a:endParaRPr lang="ja-JP" altLang="ja-JP" sz="1300" b="1" dirty="0">
              <a:latin typeface="Meiryo UI" pitchFamily="50" charset="-128"/>
              <a:ea typeface="Meiryo UI" pitchFamily="50" charset="-128"/>
              <a:cs typeface="Meiryo UI" pitchFamily="50" charset="-128"/>
            </a:endParaRPr>
          </a:p>
        </p:txBody>
      </p:sp>
      <p:sp>
        <p:nvSpPr>
          <p:cNvPr id="79877" name="Rectangle 2"/>
          <p:cNvSpPr>
            <a:spLocks noChangeArrowheads="1"/>
          </p:cNvSpPr>
          <p:nvPr/>
        </p:nvSpPr>
        <p:spPr bwMode="auto">
          <a:xfrm>
            <a:off x="762000" y="365125"/>
            <a:ext cx="62579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en-US" altLang="ja-JP" sz="2400" b="1" dirty="0">
                <a:solidFill>
                  <a:schemeClr val="bg2"/>
                </a:solidFill>
                <a:latin typeface="Meiryo UI" pitchFamily="50" charset="-128"/>
                <a:ea typeface="Meiryo UI" pitchFamily="50" charset="-128"/>
                <a:cs typeface="Meiryo UI" pitchFamily="50" charset="-128"/>
              </a:rPr>
              <a:t>MCI</a:t>
            </a:r>
            <a:r>
              <a:rPr lang="ja-JP" altLang="en-US" sz="2400" b="1" dirty="0">
                <a:solidFill>
                  <a:schemeClr val="bg2"/>
                </a:solidFill>
                <a:latin typeface="Meiryo UI" pitchFamily="50" charset="-128"/>
                <a:ea typeface="Meiryo UI" pitchFamily="50" charset="-128"/>
                <a:cs typeface="Meiryo UI" pitchFamily="50" charset="-128"/>
              </a:rPr>
              <a:t>の人への</a:t>
            </a:r>
            <a:r>
              <a:rPr lang="ja-JP" altLang="en-US" sz="2400" b="1" dirty="0" smtClean="0">
                <a:solidFill>
                  <a:schemeClr val="bg2"/>
                </a:solidFill>
                <a:latin typeface="Meiryo UI" pitchFamily="50" charset="-128"/>
                <a:ea typeface="Meiryo UI" pitchFamily="50" charset="-128"/>
                <a:cs typeface="Meiryo UI" pitchFamily="50" charset="-128"/>
              </a:rPr>
              <a:t>対応③：</a:t>
            </a:r>
            <a:r>
              <a:rPr lang="ja-JP" altLang="en-US" sz="3000" b="1" dirty="0">
                <a:latin typeface="Meiryo UI" pitchFamily="50" charset="-128"/>
                <a:ea typeface="Meiryo UI" pitchFamily="50" charset="-128"/>
                <a:cs typeface="Meiryo UI" pitchFamily="50" charset="-128"/>
              </a:rPr>
              <a:t>薬物療法は？</a:t>
            </a:r>
            <a:endParaRPr lang="ja-JP" altLang="en-US" sz="3000" dirty="0">
              <a:latin typeface="Meiryo UI" pitchFamily="50" charset="-128"/>
              <a:ea typeface="Meiryo UI" pitchFamily="50" charset="-128"/>
              <a:cs typeface="Meiryo UI" pitchFamily="50" charset="-128"/>
            </a:endParaRPr>
          </a:p>
        </p:txBody>
      </p:sp>
      <p:sp>
        <p:nvSpPr>
          <p:cNvPr id="79878" name="Rectangle 3"/>
          <p:cNvSpPr>
            <a:spLocks noChangeArrowheads="1"/>
          </p:cNvSpPr>
          <p:nvPr/>
        </p:nvSpPr>
        <p:spPr bwMode="auto">
          <a:xfrm>
            <a:off x="309563" y="10588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7" name="Text Box 5"/>
          <p:cNvSpPr txBox="1">
            <a:spLocks noChangeArrowheads="1"/>
          </p:cNvSpPr>
          <p:nvPr/>
        </p:nvSpPr>
        <p:spPr bwMode="auto">
          <a:xfrm>
            <a:off x="0" y="0"/>
            <a:ext cx="21478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-22</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44387035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Text Box 4"/>
          <p:cNvSpPr txBox="1">
            <a:spLocks noChangeArrowheads="1"/>
          </p:cNvSpPr>
          <p:nvPr/>
        </p:nvSpPr>
        <p:spPr bwMode="auto">
          <a:xfrm>
            <a:off x="1436688" y="3143315"/>
            <a:ext cx="6270625" cy="63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600" b="1" dirty="0">
                <a:latin typeface="Meiryo UI" pitchFamily="50" charset="-128"/>
                <a:ea typeface="Meiryo UI" pitchFamily="50" charset="-128"/>
                <a:cs typeface="Meiryo UI" pitchFamily="50" charset="-128"/>
              </a:rPr>
              <a:t>認知症の問診と</a:t>
            </a:r>
            <a:r>
              <a:rPr lang="ja-JP" altLang="en-US" sz="3600" b="1" dirty="0" smtClean="0">
                <a:latin typeface="Meiryo UI" pitchFamily="50" charset="-128"/>
                <a:ea typeface="Meiryo UI" pitchFamily="50" charset="-128"/>
                <a:cs typeface="Meiryo UI" pitchFamily="50" charset="-128"/>
              </a:rPr>
              <a:t>アセスメント</a:t>
            </a:r>
            <a:endParaRPr lang="en-US" altLang="ja-JP" sz="3600" b="1" dirty="0">
              <a:latin typeface="Meiryo UI" pitchFamily="50" charset="-128"/>
              <a:ea typeface="Meiryo UI" pitchFamily="50" charset="-128"/>
              <a:cs typeface="Meiryo UI" pitchFamily="50" charset="-128"/>
            </a:endParaRPr>
          </a:p>
        </p:txBody>
      </p:sp>
      <p:sp>
        <p:nvSpPr>
          <p:cNvPr id="377859" name="Text Box 4"/>
          <p:cNvSpPr txBox="1">
            <a:spLocks noChangeArrowheads="1"/>
          </p:cNvSpPr>
          <p:nvPr/>
        </p:nvSpPr>
        <p:spPr bwMode="auto">
          <a:xfrm>
            <a:off x="3206750" y="2166828"/>
            <a:ext cx="2679700" cy="5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800" b="1">
                <a:latin typeface="Meiryo UI" pitchFamily="50" charset="-128"/>
                <a:ea typeface="Meiryo UI" pitchFamily="50" charset="-128"/>
                <a:cs typeface="Meiryo UI" pitchFamily="50" charset="-128"/>
              </a:rPr>
              <a:t>［</a:t>
            </a:r>
            <a:r>
              <a:rPr lang="en-US" altLang="ja-JP" sz="2800" b="1">
                <a:latin typeface="Meiryo UI" pitchFamily="50" charset="-128"/>
                <a:ea typeface="Meiryo UI" pitchFamily="50" charset="-128"/>
                <a:cs typeface="Meiryo UI" pitchFamily="50" charset="-128"/>
              </a:rPr>
              <a:t>DVD-3</a:t>
            </a:r>
            <a:r>
              <a:rPr lang="ja-JP" altLang="en-US" sz="2800" b="1">
                <a:latin typeface="Meiryo UI" pitchFamily="50" charset="-128"/>
                <a:ea typeface="Meiryo UI" pitchFamily="50" charset="-128"/>
                <a:cs typeface="Meiryo UI" pitchFamily="50" charset="-128"/>
              </a:rPr>
              <a:t>］</a:t>
            </a:r>
          </a:p>
        </p:txBody>
      </p:sp>
    </p:spTree>
    <p:extLst>
      <p:ext uri="{BB962C8B-B14F-4D97-AF65-F5344CB8AC3E}">
        <p14:creationId xmlns:p14="http://schemas.microsoft.com/office/powerpoint/2010/main" val="255245416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4"/>
          <p:cNvSpPr>
            <a:spLocks noChangeArrowheads="1"/>
          </p:cNvSpPr>
          <p:nvPr/>
        </p:nvSpPr>
        <p:spPr bwMode="auto">
          <a:xfrm>
            <a:off x="436563" y="467416"/>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eaLnBrk="1" hangingPunct="1"/>
            <a:r>
              <a:rPr lang="ja-JP" altLang="en-US" sz="3000" b="1" dirty="0" smtClean="0">
                <a:latin typeface="Meiryo UI" pitchFamily="50" charset="-128"/>
                <a:ea typeface="Meiryo UI" pitchFamily="50" charset="-128"/>
                <a:cs typeface="Meiryo UI" pitchFamily="50" charset="-128"/>
              </a:rPr>
              <a:t>認知機能障害の</a:t>
            </a:r>
            <a:r>
              <a:rPr lang="ja-JP" altLang="en-US" sz="3000" b="1" dirty="0">
                <a:latin typeface="Meiryo UI" pitchFamily="50" charset="-128"/>
                <a:ea typeface="Meiryo UI" pitchFamily="50" charset="-128"/>
                <a:cs typeface="Meiryo UI" pitchFamily="50" charset="-128"/>
              </a:rPr>
              <a:t>アセスメント</a:t>
            </a:r>
            <a:endParaRPr lang="ja-JP" altLang="en-US" sz="2400" b="1" dirty="0">
              <a:latin typeface="Meiryo UI" pitchFamily="50" charset="-128"/>
              <a:ea typeface="Meiryo UI" pitchFamily="50" charset="-128"/>
              <a:cs typeface="Meiryo UI" pitchFamily="50" charset="-128"/>
            </a:endParaRPr>
          </a:p>
        </p:txBody>
      </p:sp>
      <p:sp>
        <p:nvSpPr>
          <p:cNvPr id="83971" name="Text Box 6"/>
          <p:cNvSpPr txBox="1">
            <a:spLocks noChangeArrowheads="1"/>
          </p:cNvSpPr>
          <p:nvPr/>
        </p:nvSpPr>
        <p:spPr bwMode="auto">
          <a:xfrm>
            <a:off x="1314450" y="1706563"/>
            <a:ext cx="6929438" cy="4188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10000"/>
              </a:lnSpc>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記憶</a:t>
            </a:r>
            <a:r>
              <a:rPr lang="ja-JP" altLang="en-US" sz="2600" b="1" dirty="0">
                <a:latin typeface="Meiryo UI" pitchFamily="50" charset="-128"/>
                <a:ea typeface="Meiryo UI" pitchFamily="50" charset="-128"/>
                <a:cs typeface="Meiryo UI" pitchFamily="50" charset="-128"/>
              </a:rPr>
              <a:t>障害</a:t>
            </a:r>
          </a:p>
          <a:p>
            <a:pPr eaLnBrk="1" hangingPunct="1">
              <a:lnSpc>
                <a:spcPct val="110000"/>
              </a:lnSpc>
            </a:pPr>
            <a:r>
              <a:rPr lang="ja-JP" altLang="en-US" sz="2400" b="1" dirty="0">
                <a:latin typeface="Meiryo UI" pitchFamily="50" charset="-128"/>
                <a:ea typeface="Meiryo UI" pitchFamily="50" charset="-128"/>
                <a:cs typeface="Meiryo UI" pitchFamily="50" charset="-128"/>
              </a:rPr>
              <a:t>　　　</a:t>
            </a:r>
            <a:r>
              <a:rPr lang="ja-JP" altLang="en-US" sz="2400" b="1" dirty="0">
                <a:solidFill>
                  <a:srgbClr val="5F5F5F"/>
                </a:solidFill>
                <a:latin typeface="Meiryo UI" pitchFamily="50" charset="-128"/>
                <a:ea typeface="Meiryo UI" pitchFamily="50" charset="-128"/>
                <a:cs typeface="Meiryo UI" pitchFamily="50" charset="-128"/>
              </a:rPr>
              <a:t>予め家族から情報を聴き、本人に質問</a:t>
            </a:r>
          </a:p>
          <a:p>
            <a:pPr eaLnBrk="1" hangingPunct="1">
              <a:lnSpc>
                <a:spcPct val="110000"/>
              </a:lnSpc>
            </a:pPr>
            <a:r>
              <a:rPr lang="ja-JP" altLang="en-US" sz="1400" b="1" dirty="0">
                <a:latin typeface="Meiryo UI" pitchFamily="50" charset="-128"/>
                <a:ea typeface="Meiryo UI" pitchFamily="50" charset="-128"/>
                <a:cs typeface="Meiryo UI" pitchFamily="50" charset="-128"/>
              </a:rPr>
              <a:t>　</a:t>
            </a:r>
          </a:p>
          <a:p>
            <a:pPr eaLnBrk="1" hangingPunct="1">
              <a:lnSpc>
                <a:spcPct val="110000"/>
              </a:lnSpc>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見当</a:t>
            </a:r>
            <a:r>
              <a:rPr lang="ja-JP" altLang="en-US" sz="2600" b="1" dirty="0">
                <a:latin typeface="Meiryo UI" pitchFamily="50" charset="-128"/>
                <a:ea typeface="Meiryo UI" pitchFamily="50" charset="-128"/>
                <a:cs typeface="Meiryo UI" pitchFamily="50" charset="-128"/>
              </a:rPr>
              <a:t>識障害</a:t>
            </a:r>
          </a:p>
          <a:p>
            <a:pPr eaLnBrk="1" hangingPunct="1">
              <a:lnSpc>
                <a:spcPct val="110000"/>
              </a:lnSpc>
            </a:pPr>
            <a:r>
              <a:rPr lang="ja-JP" altLang="en-US" sz="2400" b="1" dirty="0">
                <a:latin typeface="Meiryo UI" pitchFamily="50" charset="-128"/>
                <a:ea typeface="Meiryo UI" pitchFamily="50" charset="-128"/>
                <a:cs typeface="Meiryo UI" pitchFamily="50" charset="-128"/>
              </a:rPr>
              <a:t>　　　</a:t>
            </a:r>
            <a:r>
              <a:rPr lang="ja-JP" altLang="en-US" sz="2400" b="1" dirty="0">
                <a:solidFill>
                  <a:srgbClr val="5F5F5F"/>
                </a:solidFill>
                <a:latin typeface="Meiryo UI" pitchFamily="50" charset="-128"/>
                <a:ea typeface="Meiryo UI" pitchFamily="50" charset="-128"/>
                <a:cs typeface="Meiryo UI" pitchFamily="50" charset="-128"/>
              </a:rPr>
              <a:t>年月日など本人に質問</a:t>
            </a:r>
          </a:p>
          <a:p>
            <a:pPr eaLnBrk="1" hangingPunct="1">
              <a:lnSpc>
                <a:spcPct val="110000"/>
              </a:lnSpc>
            </a:pPr>
            <a:r>
              <a:rPr lang="ja-JP" altLang="en-US" sz="1400" b="1" dirty="0" smtClean="0">
                <a:latin typeface="Meiryo UI" pitchFamily="50" charset="-128"/>
                <a:ea typeface="Meiryo UI" pitchFamily="50" charset="-128"/>
                <a:cs typeface="Meiryo UI" pitchFamily="50" charset="-128"/>
              </a:rPr>
              <a:t> </a:t>
            </a:r>
            <a:endParaRPr lang="ja-JP" altLang="en-US" sz="1400" b="1" dirty="0">
              <a:latin typeface="Meiryo UI" pitchFamily="50" charset="-128"/>
              <a:ea typeface="Meiryo UI" pitchFamily="50" charset="-128"/>
              <a:cs typeface="Meiryo UI" pitchFamily="50" charset="-128"/>
            </a:endParaRPr>
          </a:p>
          <a:p>
            <a:pPr eaLnBrk="1" hangingPunct="1">
              <a:lnSpc>
                <a:spcPct val="110000"/>
              </a:lnSpc>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判断</a:t>
            </a:r>
            <a:r>
              <a:rPr lang="ja-JP" altLang="en-US" sz="2600" b="1" dirty="0">
                <a:latin typeface="Meiryo UI" pitchFamily="50" charset="-128"/>
                <a:ea typeface="Meiryo UI" pitchFamily="50" charset="-128"/>
                <a:cs typeface="Meiryo UI" pitchFamily="50" charset="-128"/>
              </a:rPr>
              <a:t>・実行機能障害</a:t>
            </a:r>
          </a:p>
          <a:p>
            <a:pPr eaLnBrk="1" hangingPunct="1">
              <a:lnSpc>
                <a:spcPct val="110000"/>
              </a:lnSpc>
            </a:pPr>
            <a:r>
              <a:rPr lang="ja-JP" altLang="en-US" sz="2400" b="1" dirty="0">
                <a:latin typeface="Meiryo UI" pitchFamily="50" charset="-128"/>
                <a:ea typeface="Meiryo UI" pitchFamily="50" charset="-128"/>
                <a:cs typeface="Meiryo UI" pitchFamily="50" charset="-128"/>
              </a:rPr>
              <a:t>　　　</a:t>
            </a:r>
            <a:r>
              <a:rPr lang="ja-JP" altLang="en-US" sz="2400" b="1" dirty="0">
                <a:solidFill>
                  <a:srgbClr val="5F5F5F"/>
                </a:solidFill>
                <a:latin typeface="Meiryo UI" pitchFamily="50" charset="-128"/>
                <a:ea typeface="Meiryo UI" pitchFamily="50" charset="-128"/>
                <a:cs typeface="Meiryo UI" pitchFamily="50" charset="-128"/>
              </a:rPr>
              <a:t>家族からの情報と本人への質問</a:t>
            </a:r>
          </a:p>
          <a:p>
            <a:pPr eaLnBrk="1" hangingPunct="1">
              <a:lnSpc>
                <a:spcPct val="110000"/>
              </a:lnSpc>
            </a:pPr>
            <a:endParaRPr lang="ja-JP" altLang="en-US" sz="1400" b="1" dirty="0">
              <a:latin typeface="Meiryo UI" pitchFamily="50" charset="-128"/>
              <a:ea typeface="Meiryo UI" pitchFamily="50" charset="-128"/>
              <a:cs typeface="Meiryo UI" pitchFamily="50" charset="-128"/>
            </a:endParaRPr>
          </a:p>
          <a:p>
            <a:pPr eaLnBrk="1" hangingPunct="1">
              <a:lnSpc>
                <a:spcPct val="110000"/>
              </a:lnSpc>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失語</a:t>
            </a:r>
            <a:r>
              <a:rPr lang="ja-JP" altLang="en-US" sz="2600" b="1" dirty="0">
                <a:latin typeface="Meiryo UI" pitchFamily="50" charset="-128"/>
                <a:ea typeface="Meiryo UI" pitchFamily="50" charset="-128"/>
                <a:cs typeface="Meiryo UI" pitchFamily="50" charset="-128"/>
              </a:rPr>
              <a:t>・失行・失認</a:t>
            </a:r>
          </a:p>
          <a:p>
            <a:pPr eaLnBrk="1" hangingPunct="1">
              <a:lnSpc>
                <a:spcPct val="110000"/>
              </a:lnSpc>
            </a:pPr>
            <a:r>
              <a:rPr lang="ja-JP" altLang="en-US" sz="2400" b="1" dirty="0">
                <a:latin typeface="Meiryo UI" pitchFamily="50" charset="-128"/>
                <a:ea typeface="Meiryo UI" pitchFamily="50" charset="-128"/>
                <a:cs typeface="Meiryo UI" pitchFamily="50" charset="-128"/>
              </a:rPr>
              <a:t>　　　</a:t>
            </a:r>
            <a:r>
              <a:rPr lang="ja-JP" altLang="en-US" sz="2400" b="1" dirty="0">
                <a:solidFill>
                  <a:srgbClr val="5F5F5F"/>
                </a:solidFill>
                <a:latin typeface="Meiryo UI" pitchFamily="50" charset="-128"/>
                <a:ea typeface="Meiryo UI" pitchFamily="50" charset="-128"/>
                <a:cs typeface="Meiryo UI" pitchFamily="50" charset="-128"/>
              </a:rPr>
              <a:t>神経学的診察、あるいは家族からの情報</a:t>
            </a:r>
          </a:p>
        </p:txBody>
      </p:sp>
      <p:sp>
        <p:nvSpPr>
          <p:cNvPr id="83972" name="Text Box 5"/>
          <p:cNvSpPr txBox="1">
            <a:spLocks noChangeArrowheads="1"/>
          </p:cNvSpPr>
          <p:nvPr/>
        </p:nvSpPr>
        <p:spPr bwMode="auto">
          <a:xfrm>
            <a:off x="0" y="0"/>
            <a:ext cx="2414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23</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83973" name="Rectangle 3"/>
          <p:cNvSpPr>
            <a:spLocks noChangeArrowheads="1"/>
          </p:cNvSpPr>
          <p:nvPr/>
        </p:nvSpPr>
        <p:spPr bwMode="auto">
          <a:xfrm>
            <a:off x="295275" y="11747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25661220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4"/>
          <p:cNvSpPr>
            <a:spLocks noChangeArrowheads="1"/>
          </p:cNvSpPr>
          <p:nvPr/>
        </p:nvSpPr>
        <p:spPr bwMode="auto">
          <a:xfrm>
            <a:off x="1851025" y="440843"/>
            <a:ext cx="5408613"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eaLnBrk="1" hangingPunct="1"/>
            <a:r>
              <a:rPr lang="ja-JP" altLang="en-US" sz="3000" b="1" dirty="0">
                <a:latin typeface="Meiryo UI" pitchFamily="50" charset="-128"/>
                <a:ea typeface="Meiryo UI" pitchFamily="50" charset="-128"/>
                <a:cs typeface="Meiryo UI" pitchFamily="50" charset="-128"/>
              </a:rPr>
              <a:t>記憶障害のアセスメント</a:t>
            </a:r>
          </a:p>
        </p:txBody>
      </p:sp>
      <p:sp>
        <p:nvSpPr>
          <p:cNvPr id="86019" name="Text Box 6"/>
          <p:cNvSpPr txBox="1">
            <a:spLocks noChangeArrowheads="1"/>
          </p:cNvSpPr>
          <p:nvPr/>
        </p:nvSpPr>
        <p:spPr bwMode="auto">
          <a:xfrm>
            <a:off x="1540565" y="1484313"/>
            <a:ext cx="6177860" cy="4881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最近</a:t>
            </a:r>
            <a:r>
              <a:rPr lang="ja-JP" altLang="en-US" sz="2600" b="1" dirty="0">
                <a:latin typeface="Meiryo UI" pitchFamily="50" charset="-128"/>
                <a:ea typeface="Meiryo UI" pitchFamily="50" charset="-128"/>
                <a:cs typeface="Meiryo UI" pitchFamily="50" charset="-128"/>
              </a:rPr>
              <a:t>の記憶</a:t>
            </a:r>
          </a:p>
          <a:p>
            <a:pPr eaLnBrk="1" hangingPunct="1">
              <a:lnSpc>
                <a:spcPct val="110000"/>
              </a:lnSpc>
              <a:spcBef>
                <a:spcPts val="600"/>
              </a:spcBef>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 ･食事</a:t>
            </a:r>
            <a:r>
              <a:rPr lang="ja-JP" altLang="en-US" sz="2200" b="1" dirty="0">
                <a:solidFill>
                  <a:srgbClr val="5F5F5F"/>
                </a:solidFill>
                <a:latin typeface="Meiryo UI" pitchFamily="50" charset="-128"/>
                <a:ea typeface="Meiryo UI" pitchFamily="50" charset="-128"/>
                <a:cs typeface="Meiryo UI" pitchFamily="50" charset="-128"/>
              </a:rPr>
              <a:t>の内容</a:t>
            </a:r>
          </a:p>
          <a:p>
            <a:pPr eaLnBrk="1" hangingPunct="1">
              <a:lnSpc>
                <a:spcPct val="110000"/>
              </a:lnSpc>
              <a:spcBef>
                <a:spcPts val="600"/>
              </a:spcBef>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 </a:t>
            </a: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･受診</a:t>
            </a:r>
            <a:r>
              <a:rPr lang="ja-JP" altLang="en-US" sz="2200" b="1" dirty="0">
                <a:solidFill>
                  <a:srgbClr val="5F5F5F"/>
                </a:solidFill>
                <a:latin typeface="Meiryo UI" pitchFamily="50" charset="-128"/>
                <a:ea typeface="Meiryo UI" pitchFamily="50" charset="-128"/>
                <a:cs typeface="Meiryo UI" pitchFamily="50" charset="-128"/>
              </a:rPr>
              <a:t>の交通手段、目的</a:t>
            </a:r>
          </a:p>
          <a:p>
            <a:pPr eaLnBrk="1" hangingPunct="1">
              <a:lnSpc>
                <a:spcPct val="110000"/>
              </a:lnSpc>
              <a:spcBef>
                <a:spcPts val="600"/>
              </a:spcBef>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 </a:t>
            </a: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･家族</a:t>
            </a:r>
            <a:r>
              <a:rPr lang="ja-JP" altLang="en-US" sz="2200" b="1" dirty="0">
                <a:solidFill>
                  <a:srgbClr val="5F5F5F"/>
                </a:solidFill>
                <a:latin typeface="Meiryo UI" pitchFamily="50" charset="-128"/>
                <a:ea typeface="Meiryo UI" pitchFamily="50" charset="-128"/>
                <a:cs typeface="Meiryo UI" pitchFamily="50" charset="-128"/>
              </a:rPr>
              <a:t>との外出など</a:t>
            </a:r>
          </a:p>
          <a:p>
            <a:pPr eaLnBrk="1" hangingPunct="1"/>
            <a:endParaRPr lang="ja-JP" altLang="en-US" sz="1000" b="1" dirty="0">
              <a:solidFill>
                <a:srgbClr val="5F5F5F"/>
              </a:solidFill>
              <a:latin typeface="Meiryo UI" pitchFamily="50" charset="-128"/>
              <a:ea typeface="Meiryo UI" pitchFamily="50" charset="-128"/>
              <a:cs typeface="Meiryo UI" pitchFamily="50" charset="-128"/>
            </a:endParaRPr>
          </a:p>
          <a:p>
            <a:pPr eaLnBrk="1" hangingPunct="1"/>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昔</a:t>
            </a:r>
            <a:r>
              <a:rPr lang="ja-JP" altLang="en-US" sz="2600" b="1" dirty="0">
                <a:latin typeface="Meiryo UI" pitchFamily="50" charset="-128"/>
                <a:ea typeface="Meiryo UI" pitchFamily="50" charset="-128"/>
                <a:cs typeface="Meiryo UI" pitchFamily="50" charset="-128"/>
              </a:rPr>
              <a:t>の記憶</a:t>
            </a:r>
          </a:p>
          <a:p>
            <a:pPr eaLnBrk="1" hangingPunct="1">
              <a:lnSpc>
                <a:spcPct val="110000"/>
              </a:lnSpc>
              <a:spcBef>
                <a:spcPts val="600"/>
              </a:spcBef>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 </a:t>
            </a: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･生年</a:t>
            </a:r>
            <a:r>
              <a:rPr lang="ja-JP" altLang="en-US" sz="2200" b="1" dirty="0">
                <a:solidFill>
                  <a:srgbClr val="5F5F5F"/>
                </a:solidFill>
                <a:latin typeface="Meiryo UI" pitchFamily="50" charset="-128"/>
                <a:ea typeface="Meiryo UI" pitchFamily="50" charset="-128"/>
                <a:cs typeface="Meiryo UI" pitchFamily="50" charset="-128"/>
              </a:rPr>
              <a:t>月日</a:t>
            </a:r>
          </a:p>
          <a:p>
            <a:pPr eaLnBrk="1" hangingPunct="1">
              <a:lnSpc>
                <a:spcPct val="110000"/>
              </a:lnSpc>
              <a:spcBef>
                <a:spcPts val="600"/>
              </a:spcBef>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 </a:t>
            </a: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･出</a:t>
            </a:r>
            <a:r>
              <a:rPr lang="ja-JP" altLang="en-US" sz="2200" b="1" dirty="0">
                <a:solidFill>
                  <a:srgbClr val="5F5F5F"/>
                </a:solidFill>
                <a:latin typeface="Meiryo UI" pitchFamily="50" charset="-128"/>
                <a:ea typeface="Meiryo UI" pitchFamily="50" charset="-128"/>
                <a:cs typeface="Meiryo UI" pitchFamily="50" charset="-128"/>
              </a:rPr>
              <a:t>生地</a:t>
            </a:r>
          </a:p>
          <a:p>
            <a:pPr eaLnBrk="1" hangingPunct="1">
              <a:lnSpc>
                <a:spcPct val="110000"/>
              </a:lnSpc>
              <a:spcBef>
                <a:spcPts val="600"/>
              </a:spcBef>
            </a:pP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 </a:t>
            </a:r>
            <a:r>
              <a:rPr lang="ja-JP" altLang="en-US" sz="2200" b="1" dirty="0">
                <a:solidFill>
                  <a:srgbClr val="5F5F5F"/>
                </a:solidFill>
                <a:latin typeface="Meiryo UI" pitchFamily="50" charset="-128"/>
                <a:ea typeface="Meiryo UI" pitchFamily="50" charset="-128"/>
                <a:cs typeface="Meiryo UI" pitchFamily="50" charset="-128"/>
              </a:rPr>
              <a:t>　</a:t>
            </a:r>
            <a:r>
              <a:rPr lang="ja-JP" altLang="en-US" sz="2200" b="1" dirty="0" smtClean="0">
                <a:solidFill>
                  <a:srgbClr val="5F5F5F"/>
                </a:solidFill>
                <a:latin typeface="Meiryo UI" pitchFamily="50" charset="-128"/>
                <a:ea typeface="Meiryo UI" pitchFamily="50" charset="-128"/>
                <a:cs typeface="Meiryo UI" pitchFamily="50" charset="-128"/>
              </a:rPr>
              <a:t>･学校</a:t>
            </a:r>
            <a:r>
              <a:rPr lang="ja-JP" altLang="en-US" sz="2200" b="1" dirty="0">
                <a:solidFill>
                  <a:srgbClr val="5F5F5F"/>
                </a:solidFill>
                <a:latin typeface="Meiryo UI" pitchFamily="50" charset="-128"/>
                <a:ea typeface="Meiryo UI" pitchFamily="50" charset="-128"/>
                <a:cs typeface="Meiryo UI" pitchFamily="50" charset="-128"/>
              </a:rPr>
              <a:t>時代の話など</a:t>
            </a:r>
          </a:p>
          <a:p>
            <a:pPr eaLnBrk="1" hangingPunct="1"/>
            <a:endParaRPr lang="ja-JP" altLang="en-US" sz="2400" b="1" dirty="0">
              <a:solidFill>
                <a:srgbClr val="5F5F5F"/>
              </a:solidFill>
              <a:latin typeface="Meiryo UI" pitchFamily="50" charset="-128"/>
              <a:ea typeface="Meiryo UI" pitchFamily="50" charset="-128"/>
              <a:cs typeface="Meiryo UI" pitchFamily="50" charset="-128"/>
            </a:endParaRPr>
          </a:p>
          <a:p>
            <a:pPr eaLnBrk="1" hangingPunct="1"/>
            <a:r>
              <a:rPr lang="ja-JP" altLang="en-US" sz="2500" b="1" dirty="0">
                <a:latin typeface="Meiryo UI" pitchFamily="50" charset="-128"/>
                <a:ea typeface="Meiryo UI" pitchFamily="50" charset="-128"/>
                <a:cs typeface="Meiryo UI" pitchFamily="50" charset="-128"/>
              </a:rPr>
              <a:t>　に</a:t>
            </a:r>
            <a:r>
              <a:rPr lang="ja-JP" altLang="en-US" sz="2500" b="1" dirty="0" smtClean="0">
                <a:latin typeface="Meiryo UI" pitchFamily="50" charset="-128"/>
                <a:ea typeface="Meiryo UI" pitchFamily="50" charset="-128"/>
                <a:cs typeface="Meiryo UI" pitchFamily="50" charset="-128"/>
              </a:rPr>
              <a:t>ついて、予め</a:t>
            </a:r>
            <a:r>
              <a:rPr lang="ja-JP" altLang="en-US" sz="2500" b="1" dirty="0">
                <a:latin typeface="Meiryo UI" pitchFamily="50" charset="-128"/>
                <a:ea typeface="Meiryo UI" pitchFamily="50" charset="-128"/>
                <a:cs typeface="Meiryo UI" pitchFamily="50" charset="-128"/>
              </a:rPr>
              <a:t>介護者から問診票</a:t>
            </a:r>
            <a:r>
              <a:rPr lang="ja-JP" altLang="en-US" sz="2500" b="1" dirty="0" smtClean="0">
                <a:latin typeface="Meiryo UI" pitchFamily="50" charset="-128"/>
                <a:ea typeface="Meiryo UI" pitchFamily="50" charset="-128"/>
                <a:cs typeface="Meiryo UI" pitchFamily="50" charset="-128"/>
              </a:rPr>
              <a:t>などで情報</a:t>
            </a:r>
            <a:endParaRPr lang="en-US" altLang="ja-JP" sz="2500" b="1" dirty="0" smtClean="0">
              <a:latin typeface="Meiryo UI" pitchFamily="50" charset="-128"/>
              <a:ea typeface="Meiryo UI" pitchFamily="50" charset="-128"/>
              <a:cs typeface="Meiryo UI" pitchFamily="50" charset="-128"/>
            </a:endParaRPr>
          </a:p>
          <a:p>
            <a:pPr eaLnBrk="1" hangingPunct="1"/>
            <a:r>
              <a:rPr lang="ja-JP" altLang="en-US" sz="2500" b="1" dirty="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 を</a:t>
            </a:r>
            <a:r>
              <a:rPr lang="ja-JP" altLang="en-US" sz="2500" b="1" dirty="0">
                <a:latin typeface="Meiryo UI" pitchFamily="50" charset="-128"/>
                <a:ea typeface="Meiryo UI" pitchFamily="50" charset="-128"/>
                <a:cs typeface="Meiryo UI" pitchFamily="50" charset="-128"/>
              </a:rPr>
              <a:t>得てから、本人と面接する</a:t>
            </a:r>
          </a:p>
        </p:txBody>
      </p:sp>
      <p:sp>
        <p:nvSpPr>
          <p:cNvPr id="86020" name="Text Box 5"/>
          <p:cNvSpPr txBox="1">
            <a:spLocks noChangeArrowheads="1"/>
          </p:cNvSpPr>
          <p:nvPr/>
        </p:nvSpPr>
        <p:spPr bwMode="auto">
          <a:xfrm>
            <a:off x="0" y="0"/>
            <a:ext cx="24431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24</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86021" name="Rectangle 3"/>
          <p:cNvSpPr>
            <a:spLocks noChangeArrowheads="1"/>
          </p:cNvSpPr>
          <p:nvPr/>
        </p:nvSpPr>
        <p:spPr bwMode="auto">
          <a:xfrm>
            <a:off x="309563" y="11160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319070171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4"/>
          <p:cNvSpPr>
            <a:spLocks noChangeArrowheads="1"/>
          </p:cNvSpPr>
          <p:nvPr/>
        </p:nvSpPr>
        <p:spPr bwMode="auto">
          <a:xfrm>
            <a:off x="400050" y="438841"/>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eaLnBrk="1" hangingPunct="1"/>
            <a:r>
              <a:rPr lang="ja-JP" altLang="en-US" sz="3000" b="1" dirty="0">
                <a:latin typeface="Meiryo UI" pitchFamily="50" charset="-128"/>
                <a:ea typeface="Meiryo UI" pitchFamily="50" charset="-128"/>
                <a:cs typeface="Meiryo UI" pitchFamily="50" charset="-128"/>
              </a:rPr>
              <a:t>見当識障害のアセスメント</a:t>
            </a:r>
          </a:p>
        </p:txBody>
      </p:sp>
      <p:sp>
        <p:nvSpPr>
          <p:cNvPr id="87043" name="Text Box 6"/>
          <p:cNvSpPr txBox="1">
            <a:spLocks noChangeArrowheads="1"/>
          </p:cNvSpPr>
          <p:nvPr/>
        </p:nvSpPr>
        <p:spPr bwMode="auto">
          <a:xfrm>
            <a:off x="1656315" y="2526265"/>
            <a:ext cx="6189662" cy="2308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90000"/>
              </a:lnSpc>
            </a:pPr>
            <a:r>
              <a:rPr lang="ja-JP" altLang="en-US" sz="2800" b="1" dirty="0" smtClean="0">
                <a:solidFill>
                  <a:srgbClr val="609000"/>
                </a:solidFill>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今日</a:t>
            </a:r>
            <a:r>
              <a:rPr lang="ja-JP" altLang="en-US" sz="2800" b="1" dirty="0">
                <a:latin typeface="Meiryo UI" pitchFamily="50" charset="-128"/>
                <a:ea typeface="Meiryo UI" pitchFamily="50" charset="-128"/>
                <a:cs typeface="Meiryo UI" pitchFamily="50" charset="-128"/>
              </a:rPr>
              <a:t>の年月日、曜日、午前・午後</a:t>
            </a:r>
          </a:p>
          <a:p>
            <a:pPr eaLnBrk="1" hangingPunct="1">
              <a:lnSpc>
                <a:spcPct val="90000"/>
              </a:lnSpc>
            </a:pPr>
            <a:r>
              <a:rPr lang="ja-JP" altLang="en-US" sz="1600" b="1" dirty="0">
                <a:latin typeface="Meiryo UI" pitchFamily="50" charset="-128"/>
                <a:ea typeface="Meiryo UI" pitchFamily="50" charset="-128"/>
                <a:cs typeface="Meiryo UI" pitchFamily="50" charset="-128"/>
              </a:rPr>
              <a:t>　　　　　　　　</a:t>
            </a:r>
          </a:p>
          <a:p>
            <a:pPr eaLnBrk="1" hangingPunct="1">
              <a:lnSpc>
                <a:spcPct val="90000"/>
              </a:lnSpc>
            </a:pPr>
            <a:r>
              <a:rPr lang="ja-JP" altLang="en-US" sz="2800" b="1" dirty="0" smtClean="0">
                <a:solidFill>
                  <a:srgbClr val="609000"/>
                </a:solidFill>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自宅</a:t>
            </a:r>
            <a:r>
              <a:rPr lang="ja-JP" altLang="en-US" sz="2800" b="1" dirty="0">
                <a:latin typeface="Meiryo UI" pitchFamily="50" charset="-128"/>
                <a:ea typeface="Meiryo UI" pitchFamily="50" charset="-128"/>
                <a:cs typeface="Meiryo UI" pitchFamily="50" charset="-128"/>
              </a:rPr>
              <a:t>の住所</a:t>
            </a:r>
          </a:p>
          <a:p>
            <a:pPr eaLnBrk="1" hangingPunct="1">
              <a:lnSpc>
                <a:spcPct val="90000"/>
              </a:lnSpc>
            </a:pPr>
            <a:r>
              <a:rPr lang="ja-JP" altLang="en-US" sz="1600" b="1" dirty="0">
                <a:latin typeface="Meiryo UI" pitchFamily="50" charset="-128"/>
                <a:ea typeface="Meiryo UI" pitchFamily="50" charset="-128"/>
                <a:cs typeface="Meiryo UI" pitchFamily="50" charset="-128"/>
              </a:rPr>
              <a:t>　　　　　　</a:t>
            </a:r>
          </a:p>
          <a:p>
            <a:pPr eaLnBrk="1" hangingPunct="1">
              <a:lnSpc>
                <a:spcPct val="90000"/>
              </a:lnSpc>
            </a:pPr>
            <a:r>
              <a:rPr lang="ja-JP" altLang="en-US" sz="2800" b="1" dirty="0" smtClean="0">
                <a:solidFill>
                  <a:srgbClr val="609000"/>
                </a:solidFill>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今</a:t>
            </a:r>
            <a:r>
              <a:rPr lang="ja-JP" altLang="en-US" sz="2800" b="1" dirty="0">
                <a:latin typeface="Meiryo UI" pitchFamily="50" charset="-128"/>
                <a:ea typeface="Meiryo UI" pitchFamily="50" charset="-128"/>
                <a:cs typeface="Meiryo UI" pitchFamily="50" charset="-128"/>
              </a:rPr>
              <a:t>いる場所の認識</a:t>
            </a:r>
          </a:p>
          <a:p>
            <a:pPr eaLnBrk="1" hangingPunct="1">
              <a:lnSpc>
                <a:spcPct val="90000"/>
              </a:lnSpc>
            </a:pPr>
            <a:endParaRPr lang="ja-JP" altLang="en-US" sz="1600" b="1" dirty="0">
              <a:solidFill>
                <a:schemeClr val="hlink"/>
              </a:solidFill>
              <a:latin typeface="Meiryo UI" pitchFamily="50" charset="-128"/>
              <a:ea typeface="Meiryo UI" pitchFamily="50" charset="-128"/>
              <a:cs typeface="Meiryo UI" pitchFamily="50" charset="-128"/>
            </a:endParaRPr>
          </a:p>
          <a:p>
            <a:pPr eaLnBrk="1" hangingPunct="1">
              <a:lnSpc>
                <a:spcPct val="90000"/>
              </a:lnSpc>
            </a:pPr>
            <a:r>
              <a:rPr lang="ja-JP" altLang="en-US" sz="2800" b="1" dirty="0" smtClean="0">
                <a:solidFill>
                  <a:srgbClr val="609000"/>
                </a:solidFill>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家族</a:t>
            </a:r>
            <a:r>
              <a:rPr lang="ja-JP" altLang="en-US" sz="2800" b="1" dirty="0">
                <a:latin typeface="Meiryo UI" pitchFamily="50" charset="-128"/>
                <a:ea typeface="Meiryo UI" pitchFamily="50" charset="-128"/>
                <a:cs typeface="Meiryo UI" pitchFamily="50" charset="-128"/>
              </a:rPr>
              <a:t>の認識</a:t>
            </a:r>
          </a:p>
        </p:txBody>
      </p:sp>
      <p:sp>
        <p:nvSpPr>
          <p:cNvPr id="87044" name="Rectangle 4"/>
          <p:cNvSpPr>
            <a:spLocks noChangeArrowheads="1"/>
          </p:cNvSpPr>
          <p:nvPr/>
        </p:nvSpPr>
        <p:spPr bwMode="auto">
          <a:xfrm>
            <a:off x="3111500" y="1711325"/>
            <a:ext cx="288925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eaLnBrk="1" hangingPunct="1"/>
            <a:r>
              <a:rPr lang="ja-JP" altLang="en-US" sz="2800" b="1">
                <a:solidFill>
                  <a:srgbClr val="609000"/>
                </a:solidFill>
                <a:latin typeface="Meiryo UI" pitchFamily="50" charset="-128"/>
                <a:ea typeface="Meiryo UI" pitchFamily="50" charset="-128"/>
                <a:cs typeface="Meiryo UI" pitchFamily="50" charset="-128"/>
              </a:rPr>
              <a:t>（通常は質問式）</a:t>
            </a:r>
          </a:p>
        </p:txBody>
      </p:sp>
      <p:sp>
        <p:nvSpPr>
          <p:cNvPr id="87045" name="Text Box 5"/>
          <p:cNvSpPr txBox="1">
            <a:spLocks noChangeArrowheads="1"/>
          </p:cNvSpPr>
          <p:nvPr/>
        </p:nvSpPr>
        <p:spPr bwMode="auto">
          <a:xfrm>
            <a:off x="0" y="0"/>
            <a:ext cx="24907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25</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87046" name="Rectangle 3"/>
          <p:cNvSpPr>
            <a:spLocks noChangeArrowheads="1"/>
          </p:cNvSpPr>
          <p:nvPr/>
        </p:nvSpPr>
        <p:spPr bwMode="auto">
          <a:xfrm>
            <a:off x="309563" y="11160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70169379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a:spLocks noChangeArrowheads="1"/>
          </p:cNvSpPr>
          <p:nvPr/>
        </p:nvSpPr>
        <p:spPr bwMode="auto">
          <a:xfrm>
            <a:off x="407988" y="478943"/>
            <a:ext cx="8280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eaLnBrk="1" hangingPunct="1"/>
            <a:r>
              <a:rPr lang="ja-JP" altLang="en-US" sz="3000" b="1" dirty="0">
                <a:latin typeface="Meiryo UI" pitchFamily="50" charset="-128"/>
                <a:ea typeface="Meiryo UI" pitchFamily="50" charset="-128"/>
                <a:cs typeface="Meiryo UI" pitchFamily="50" charset="-128"/>
              </a:rPr>
              <a:t>判断・実行機能障害のアセスメント</a:t>
            </a:r>
          </a:p>
        </p:txBody>
      </p:sp>
      <p:sp>
        <p:nvSpPr>
          <p:cNvPr id="88067" name="Text Box 6"/>
          <p:cNvSpPr txBox="1">
            <a:spLocks noChangeArrowheads="1"/>
          </p:cNvSpPr>
          <p:nvPr/>
        </p:nvSpPr>
        <p:spPr bwMode="auto">
          <a:xfrm>
            <a:off x="1420813" y="1533525"/>
            <a:ext cx="6761162" cy="487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30000"/>
              </a:lnSpc>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家族</a:t>
            </a:r>
            <a:r>
              <a:rPr lang="ja-JP" altLang="en-US" sz="2600" b="1" dirty="0">
                <a:latin typeface="Meiryo UI" pitchFamily="50" charset="-128"/>
                <a:ea typeface="Meiryo UI" pitchFamily="50" charset="-128"/>
                <a:cs typeface="Meiryo UI" pitchFamily="50" charset="-128"/>
              </a:rPr>
              <a:t>からの情報</a:t>
            </a:r>
          </a:p>
          <a:p>
            <a:pPr eaLnBrk="1" hangingPunct="1">
              <a:lnSpc>
                <a:spcPct val="120000"/>
              </a:lnSpc>
            </a:pPr>
            <a:r>
              <a:rPr lang="ja-JP" altLang="en-US" sz="2300" b="1" dirty="0">
                <a:solidFill>
                  <a:srgbClr val="5F5F5F"/>
                </a:solidFill>
                <a:latin typeface="Meiryo UI" pitchFamily="50" charset="-128"/>
                <a:ea typeface="Meiryo UI" pitchFamily="50" charset="-128"/>
                <a:cs typeface="Meiryo UI" pitchFamily="50" charset="-128"/>
              </a:rPr>
              <a:t>      ・気候にあった服を着ているか</a:t>
            </a:r>
          </a:p>
          <a:p>
            <a:pPr eaLnBrk="1" hangingPunct="1">
              <a:lnSpc>
                <a:spcPct val="120000"/>
              </a:lnSpc>
            </a:pPr>
            <a:r>
              <a:rPr lang="ja-JP" altLang="en-US" sz="2300" b="1" dirty="0">
                <a:solidFill>
                  <a:srgbClr val="5F5F5F"/>
                </a:solidFill>
                <a:latin typeface="Meiryo UI" pitchFamily="50" charset="-128"/>
                <a:ea typeface="Meiryo UI" pitchFamily="50" charset="-128"/>
                <a:cs typeface="Meiryo UI" pitchFamily="50" charset="-128"/>
              </a:rPr>
              <a:t>      ・適切に着替えをしているか</a:t>
            </a:r>
          </a:p>
          <a:p>
            <a:pPr eaLnBrk="1" hangingPunct="1">
              <a:lnSpc>
                <a:spcPct val="120000"/>
              </a:lnSpc>
            </a:pPr>
            <a:r>
              <a:rPr lang="ja-JP" altLang="en-US" sz="2300" b="1" dirty="0">
                <a:solidFill>
                  <a:srgbClr val="5F5F5F"/>
                </a:solidFill>
                <a:latin typeface="Meiryo UI" pitchFamily="50" charset="-128"/>
                <a:ea typeface="Meiryo UI" pitchFamily="50" charset="-128"/>
                <a:cs typeface="Meiryo UI" pitchFamily="50" charset="-128"/>
              </a:rPr>
              <a:t>      ・雨天時に傘をもっていくか</a:t>
            </a:r>
          </a:p>
          <a:p>
            <a:pPr eaLnBrk="1" hangingPunct="1">
              <a:lnSpc>
                <a:spcPct val="120000"/>
              </a:lnSpc>
            </a:pPr>
            <a:r>
              <a:rPr lang="ja-JP" altLang="en-US" sz="2300" b="1" dirty="0">
                <a:solidFill>
                  <a:srgbClr val="5F5F5F"/>
                </a:solidFill>
                <a:latin typeface="Meiryo UI" pitchFamily="50" charset="-128"/>
                <a:ea typeface="Meiryo UI" pitchFamily="50" charset="-128"/>
                <a:cs typeface="Meiryo UI" pitchFamily="50" charset="-128"/>
              </a:rPr>
              <a:t>      ・料理の味付けはどうか</a:t>
            </a:r>
          </a:p>
          <a:p>
            <a:pPr eaLnBrk="1" hangingPunct="1">
              <a:lnSpc>
                <a:spcPct val="120000"/>
              </a:lnSpc>
            </a:pPr>
            <a:r>
              <a:rPr lang="ja-JP" altLang="en-US" sz="2300" b="1" dirty="0">
                <a:solidFill>
                  <a:srgbClr val="5F5F5F"/>
                </a:solidFill>
                <a:latin typeface="Meiryo UI" pitchFamily="50" charset="-128"/>
                <a:ea typeface="Meiryo UI" pitchFamily="50" charset="-128"/>
                <a:cs typeface="Meiryo UI" pitchFamily="50" charset="-128"/>
              </a:rPr>
              <a:t>      ・いつも同じ料理ばかりではないか</a:t>
            </a:r>
          </a:p>
          <a:p>
            <a:pPr eaLnBrk="1" hangingPunct="1">
              <a:lnSpc>
                <a:spcPct val="130000"/>
              </a:lnSpc>
            </a:pPr>
            <a:endParaRPr lang="ja-JP" altLang="en-US" sz="900" b="1" dirty="0">
              <a:solidFill>
                <a:srgbClr val="5F5F5F"/>
              </a:solidFill>
              <a:latin typeface="Meiryo UI" pitchFamily="50" charset="-128"/>
              <a:ea typeface="Meiryo UI" pitchFamily="50" charset="-128"/>
              <a:cs typeface="Meiryo UI" pitchFamily="50" charset="-128"/>
            </a:endParaRPr>
          </a:p>
          <a:p>
            <a:pPr eaLnBrk="1" hangingPunct="1">
              <a:lnSpc>
                <a:spcPct val="130000"/>
              </a:lnSpc>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本人</a:t>
            </a:r>
            <a:r>
              <a:rPr lang="ja-JP" altLang="en-US" sz="2600" b="1" dirty="0">
                <a:latin typeface="Meiryo UI" pitchFamily="50" charset="-128"/>
                <a:ea typeface="Meiryo UI" pitchFamily="50" charset="-128"/>
                <a:cs typeface="Meiryo UI" pitchFamily="50" charset="-128"/>
              </a:rPr>
              <a:t>への質問</a:t>
            </a:r>
          </a:p>
          <a:p>
            <a:pPr eaLnBrk="1" hangingPunct="1">
              <a:lnSpc>
                <a:spcPct val="120000"/>
              </a:lnSpc>
            </a:pPr>
            <a:r>
              <a:rPr lang="ja-JP" altLang="en-US" sz="2300" b="1" dirty="0">
                <a:solidFill>
                  <a:srgbClr val="5F5F5F"/>
                </a:solidFill>
                <a:latin typeface="Meiryo UI" pitchFamily="50" charset="-128"/>
                <a:ea typeface="Meiryo UI" pitchFamily="50" charset="-128"/>
                <a:cs typeface="Meiryo UI" pitchFamily="50" charset="-128"/>
              </a:rPr>
              <a:t>      ・火事に出会ったらどうするか</a:t>
            </a:r>
          </a:p>
          <a:p>
            <a:pPr eaLnBrk="1" hangingPunct="1">
              <a:lnSpc>
                <a:spcPct val="120000"/>
              </a:lnSpc>
            </a:pPr>
            <a:r>
              <a:rPr lang="ja-JP" altLang="en-US" sz="2300" b="1" dirty="0">
                <a:solidFill>
                  <a:srgbClr val="5F5F5F"/>
                </a:solidFill>
                <a:latin typeface="Meiryo UI" pitchFamily="50" charset="-128"/>
                <a:ea typeface="Meiryo UI" pitchFamily="50" charset="-128"/>
                <a:cs typeface="Meiryo UI" pitchFamily="50" charset="-128"/>
              </a:rPr>
              <a:t>      ・道で、宛名が書いてあり、切手は貼ってあり、</a:t>
            </a:r>
          </a:p>
          <a:p>
            <a:pPr eaLnBrk="1" hangingPunct="1">
              <a:lnSpc>
                <a:spcPct val="120000"/>
              </a:lnSpc>
            </a:pPr>
            <a:r>
              <a:rPr lang="ja-JP" altLang="en-US" sz="2300" b="1" dirty="0">
                <a:solidFill>
                  <a:srgbClr val="5F5F5F"/>
                </a:solidFill>
                <a:latin typeface="Meiryo UI" pitchFamily="50" charset="-128"/>
                <a:ea typeface="Meiryo UI" pitchFamily="50" charset="-128"/>
                <a:cs typeface="Meiryo UI" pitchFamily="50" charset="-128"/>
              </a:rPr>
              <a:t>　　　</a:t>
            </a:r>
            <a:r>
              <a:rPr lang="ja-JP" altLang="en-US" sz="2300" b="1" dirty="0" smtClean="0">
                <a:solidFill>
                  <a:srgbClr val="5F5F5F"/>
                </a:solidFill>
                <a:latin typeface="Meiryo UI" pitchFamily="50" charset="-128"/>
                <a:ea typeface="Meiryo UI" pitchFamily="50" charset="-128"/>
                <a:cs typeface="Meiryo UI" pitchFamily="50" charset="-128"/>
              </a:rPr>
              <a:t>  封</a:t>
            </a:r>
            <a:r>
              <a:rPr lang="ja-JP" altLang="en-US" sz="2300" b="1" dirty="0">
                <a:solidFill>
                  <a:srgbClr val="5F5F5F"/>
                </a:solidFill>
                <a:latin typeface="Meiryo UI" pitchFamily="50" charset="-128"/>
                <a:ea typeface="Meiryo UI" pitchFamily="50" charset="-128"/>
                <a:cs typeface="Meiryo UI" pitchFamily="50" charset="-128"/>
              </a:rPr>
              <a:t>もしてある手紙を拾ったらどうするか</a:t>
            </a:r>
            <a:r>
              <a:rPr lang="ja-JP" altLang="en-US" sz="2300" b="1" dirty="0">
                <a:latin typeface="Meiryo UI" pitchFamily="50" charset="-128"/>
                <a:ea typeface="Meiryo UI" pitchFamily="50" charset="-128"/>
                <a:cs typeface="Meiryo UI" pitchFamily="50" charset="-128"/>
              </a:rPr>
              <a:t>　</a:t>
            </a:r>
            <a:r>
              <a:rPr lang="ja-JP" altLang="en-US" sz="2500" b="1" dirty="0">
                <a:latin typeface="Meiryo UI" pitchFamily="50" charset="-128"/>
                <a:ea typeface="Meiryo UI" pitchFamily="50" charset="-128"/>
                <a:cs typeface="Meiryo UI" pitchFamily="50" charset="-128"/>
              </a:rPr>
              <a:t>　　　　　　　</a:t>
            </a:r>
          </a:p>
        </p:txBody>
      </p:sp>
      <p:sp>
        <p:nvSpPr>
          <p:cNvPr id="88068" name="Text Box 5"/>
          <p:cNvSpPr txBox="1">
            <a:spLocks noChangeArrowheads="1"/>
          </p:cNvSpPr>
          <p:nvPr/>
        </p:nvSpPr>
        <p:spPr bwMode="auto">
          <a:xfrm>
            <a:off x="0" y="0"/>
            <a:ext cx="23574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-26</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88069" name="Rectangle 3"/>
          <p:cNvSpPr>
            <a:spLocks noChangeArrowheads="1"/>
          </p:cNvSpPr>
          <p:nvPr/>
        </p:nvSpPr>
        <p:spPr bwMode="auto">
          <a:xfrm>
            <a:off x="309563" y="11160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339421084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4"/>
          <p:cNvSpPr>
            <a:spLocks noChangeArrowheads="1"/>
          </p:cNvSpPr>
          <p:nvPr/>
        </p:nvSpPr>
        <p:spPr bwMode="auto">
          <a:xfrm>
            <a:off x="419100" y="357188"/>
            <a:ext cx="82804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eaLnBrk="1" hangingPunct="1"/>
            <a:r>
              <a:rPr lang="en-US" altLang="ja-JP" sz="3000" b="1" dirty="0">
                <a:latin typeface="Meiryo UI" pitchFamily="50" charset="-128"/>
                <a:ea typeface="Meiryo UI" pitchFamily="50" charset="-128"/>
                <a:cs typeface="Meiryo UI" pitchFamily="50" charset="-128"/>
              </a:rPr>
              <a:t>ADL</a:t>
            </a:r>
            <a:r>
              <a:rPr lang="ja-JP" altLang="en-US" sz="3000" b="1" dirty="0">
                <a:latin typeface="Meiryo UI" pitchFamily="50" charset="-128"/>
                <a:ea typeface="Meiryo UI" pitchFamily="50" charset="-128"/>
                <a:cs typeface="Meiryo UI" pitchFamily="50" charset="-128"/>
              </a:rPr>
              <a:t>のアセスメント</a:t>
            </a:r>
          </a:p>
        </p:txBody>
      </p:sp>
      <p:sp>
        <p:nvSpPr>
          <p:cNvPr id="90115" name="テキスト ボックス 5"/>
          <p:cNvSpPr txBox="1">
            <a:spLocks noChangeArrowheads="1"/>
          </p:cNvSpPr>
          <p:nvPr/>
        </p:nvSpPr>
        <p:spPr bwMode="auto">
          <a:xfrm>
            <a:off x="863600" y="4619625"/>
            <a:ext cx="7900988" cy="1914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200" b="1" dirty="0" smtClean="0">
                <a:solidFill>
                  <a:schemeClr val="bg2"/>
                </a:solidFill>
                <a:latin typeface="Meiryo UI" pitchFamily="50" charset="-128"/>
                <a:ea typeface="Meiryo UI" pitchFamily="50" charset="-128"/>
                <a:cs typeface="Meiryo UI" pitchFamily="50" charset="-128"/>
              </a:rPr>
              <a:t>●</a:t>
            </a:r>
            <a:r>
              <a:rPr lang="en-US" altLang="ja-JP" sz="2000" b="1" dirty="0" smtClean="0">
                <a:solidFill>
                  <a:schemeClr val="bg2"/>
                </a:solidFill>
                <a:latin typeface="Meiryo UI" pitchFamily="50" charset="-128"/>
                <a:ea typeface="Meiryo UI" pitchFamily="50" charset="-128"/>
                <a:cs typeface="Meiryo UI" pitchFamily="50" charset="-128"/>
              </a:rPr>
              <a:t>Physical </a:t>
            </a:r>
            <a:r>
              <a:rPr lang="en-US" altLang="ja-JP" sz="2000" b="1" dirty="0">
                <a:solidFill>
                  <a:schemeClr val="bg2"/>
                </a:solidFill>
                <a:latin typeface="Meiryo UI" pitchFamily="50" charset="-128"/>
                <a:ea typeface="Meiryo UI" pitchFamily="50" charset="-128"/>
                <a:cs typeface="Meiryo UI" pitchFamily="50" charset="-128"/>
              </a:rPr>
              <a:t>Self-Maintenance Scale(PSMS)</a:t>
            </a:r>
          </a:p>
          <a:p>
            <a:pPr eaLnBrk="1" hangingPunct="1">
              <a:spcBef>
                <a:spcPct val="10000"/>
              </a:spcBef>
              <a:buFont typeface="Wingdings" pitchFamily="2" charset="2"/>
              <a:buNone/>
            </a:pPr>
            <a:r>
              <a:rPr lang="en-US" altLang="ja-JP" sz="2200" b="1" dirty="0" smtClean="0">
                <a:solidFill>
                  <a:schemeClr val="bg2"/>
                </a:solidFill>
                <a:latin typeface="Meiryo UI" pitchFamily="50" charset="-128"/>
                <a:ea typeface="Meiryo UI" pitchFamily="50" charset="-128"/>
                <a:cs typeface="Meiryo UI" pitchFamily="50" charset="-128"/>
              </a:rPr>
              <a:t>●</a:t>
            </a:r>
            <a:r>
              <a:rPr lang="ja-JP" altLang="en-US" sz="2000" b="1" dirty="0" smtClean="0">
                <a:solidFill>
                  <a:schemeClr val="bg2"/>
                </a:solidFill>
                <a:latin typeface="Meiryo UI" pitchFamily="50" charset="-128"/>
                <a:ea typeface="Meiryo UI" pitchFamily="50" charset="-128"/>
                <a:cs typeface="Meiryo UI" pitchFamily="50" charset="-128"/>
              </a:rPr>
              <a:t>Ｎ式</a:t>
            </a:r>
            <a:r>
              <a:rPr lang="ja-JP" altLang="en-US" sz="2000" b="1" dirty="0">
                <a:solidFill>
                  <a:schemeClr val="bg2"/>
                </a:solidFill>
                <a:latin typeface="Meiryo UI" pitchFamily="50" charset="-128"/>
                <a:ea typeface="Meiryo UI" pitchFamily="50" charset="-128"/>
                <a:cs typeface="Meiryo UI" pitchFamily="50" charset="-128"/>
              </a:rPr>
              <a:t>老年者用日常生活動作能力評価尺度</a:t>
            </a:r>
            <a:endParaRPr lang="en-US" altLang="ja-JP" sz="2000" b="1" dirty="0">
              <a:solidFill>
                <a:schemeClr val="bg2"/>
              </a:solidFill>
              <a:latin typeface="Meiryo UI" pitchFamily="50" charset="-128"/>
              <a:ea typeface="Meiryo UI" pitchFamily="50" charset="-128"/>
              <a:cs typeface="Meiryo UI" pitchFamily="50" charset="-128"/>
            </a:endParaRPr>
          </a:p>
          <a:p>
            <a:pPr eaLnBrk="1" hangingPunct="1">
              <a:spcBef>
                <a:spcPct val="10000"/>
              </a:spcBef>
              <a:buFont typeface="Wingdings" pitchFamily="2" charset="2"/>
              <a:buNone/>
            </a:pPr>
            <a:r>
              <a:rPr lang="en-US" altLang="ja-JP" sz="2200" b="1" dirty="0" smtClean="0">
                <a:solidFill>
                  <a:schemeClr val="bg2"/>
                </a:solidFill>
                <a:latin typeface="Meiryo UI" pitchFamily="50" charset="-128"/>
                <a:ea typeface="Meiryo UI" pitchFamily="50" charset="-128"/>
                <a:cs typeface="Meiryo UI" pitchFamily="50" charset="-128"/>
              </a:rPr>
              <a:t>●</a:t>
            </a:r>
            <a:r>
              <a:rPr lang="ja-JP" altLang="en-US" sz="2000" b="1" dirty="0" smtClean="0">
                <a:solidFill>
                  <a:schemeClr val="bg2"/>
                </a:solidFill>
                <a:latin typeface="Meiryo UI" pitchFamily="50" charset="-128"/>
                <a:ea typeface="Meiryo UI" pitchFamily="50" charset="-128"/>
                <a:cs typeface="Meiryo UI" pitchFamily="50" charset="-128"/>
              </a:rPr>
              <a:t>認知症</a:t>
            </a:r>
            <a:r>
              <a:rPr lang="ja-JP" altLang="en-US" sz="2000" b="1" dirty="0">
                <a:solidFill>
                  <a:schemeClr val="bg2"/>
                </a:solidFill>
                <a:latin typeface="Meiryo UI" pitchFamily="50" charset="-128"/>
                <a:ea typeface="Meiryo UI" pitchFamily="50" charset="-128"/>
                <a:cs typeface="Meiryo UI" pitchFamily="50" charset="-128"/>
              </a:rPr>
              <a:t>のための障害評価尺度</a:t>
            </a:r>
            <a:r>
              <a:rPr lang="en-US" altLang="ja-JP" sz="2000" b="1" dirty="0">
                <a:solidFill>
                  <a:schemeClr val="bg2"/>
                </a:solidFill>
                <a:latin typeface="Meiryo UI" pitchFamily="50" charset="-128"/>
                <a:ea typeface="Meiryo UI" pitchFamily="50" charset="-128"/>
                <a:cs typeface="Meiryo UI" pitchFamily="50" charset="-128"/>
              </a:rPr>
              <a:t>(DAD)</a:t>
            </a:r>
          </a:p>
          <a:p>
            <a:pPr eaLnBrk="1" hangingPunct="1">
              <a:lnSpc>
                <a:spcPct val="90000"/>
              </a:lnSpc>
            </a:pPr>
            <a:r>
              <a:rPr lang="en-US" altLang="ja-JP" sz="2400" b="1" dirty="0">
                <a:solidFill>
                  <a:schemeClr val="bg2"/>
                </a:solidFill>
                <a:latin typeface="Meiryo UI" pitchFamily="50" charset="-128"/>
                <a:ea typeface="Meiryo UI" pitchFamily="50" charset="-128"/>
                <a:cs typeface="Meiryo UI" pitchFamily="50" charset="-128"/>
              </a:rPr>
              <a:t> </a:t>
            </a:r>
            <a:r>
              <a:rPr lang="ja-JP" altLang="en-US" sz="2400" b="1" dirty="0">
                <a:solidFill>
                  <a:schemeClr val="bg2"/>
                </a:solidFill>
                <a:latin typeface="Meiryo UI" pitchFamily="50" charset="-128"/>
                <a:ea typeface="Meiryo UI" pitchFamily="50" charset="-128"/>
                <a:cs typeface="Meiryo UI" pitchFamily="50" charset="-128"/>
              </a:rPr>
              <a:t>　</a:t>
            </a:r>
            <a:r>
              <a:rPr lang="ja-JP" altLang="en-US" sz="1800" b="1" dirty="0">
                <a:solidFill>
                  <a:schemeClr val="bg2"/>
                </a:solidFill>
                <a:latin typeface="Meiryo UI" pitchFamily="50" charset="-128"/>
                <a:ea typeface="Meiryo UI" pitchFamily="50" charset="-128"/>
                <a:cs typeface="Meiryo UI" pitchFamily="50" charset="-128"/>
              </a:rPr>
              <a:t> </a:t>
            </a:r>
            <a:r>
              <a:rPr lang="ja-JP" altLang="en-US" sz="1800" b="1" dirty="0" smtClean="0">
                <a:solidFill>
                  <a:schemeClr val="bg2"/>
                </a:solidFill>
                <a:latin typeface="Meiryo UI" pitchFamily="50" charset="-128"/>
                <a:ea typeface="Meiryo UI" pitchFamily="50" charset="-128"/>
                <a:cs typeface="Meiryo UI" pitchFamily="50" charset="-128"/>
              </a:rPr>
              <a:t>                         </a:t>
            </a:r>
            <a:r>
              <a:rPr lang="en-US" altLang="ja-JP" sz="1800" b="1" dirty="0" smtClean="0">
                <a:solidFill>
                  <a:schemeClr val="bg2"/>
                </a:solidFill>
                <a:latin typeface="Meiryo UI" pitchFamily="50" charset="-128"/>
                <a:ea typeface="Meiryo UI" pitchFamily="50" charset="-128"/>
                <a:cs typeface="Meiryo UI" pitchFamily="50" charset="-128"/>
              </a:rPr>
              <a:t>(Disability </a:t>
            </a:r>
            <a:r>
              <a:rPr lang="en-US" altLang="ja-JP" sz="1800" b="1" dirty="0">
                <a:solidFill>
                  <a:schemeClr val="bg2"/>
                </a:solidFill>
                <a:latin typeface="Meiryo UI" pitchFamily="50" charset="-128"/>
                <a:ea typeface="Meiryo UI" pitchFamily="50" charset="-128"/>
                <a:cs typeface="Meiryo UI" pitchFamily="50" charset="-128"/>
              </a:rPr>
              <a:t>Assessment for Dementia)</a:t>
            </a:r>
            <a:endParaRPr lang="en-US" altLang="ja-JP" sz="1800" b="1" dirty="0">
              <a:latin typeface="Meiryo UI" pitchFamily="50" charset="-128"/>
              <a:ea typeface="Meiryo UI" pitchFamily="50" charset="-128"/>
              <a:cs typeface="Meiryo UI" pitchFamily="50" charset="-128"/>
            </a:endParaRPr>
          </a:p>
          <a:p>
            <a:pPr eaLnBrk="1" hangingPunct="1">
              <a:spcBef>
                <a:spcPct val="10000"/>
              </a:spcBef>
              <a:buFont typeface="Wingdings" pitchFamily="2" charset="2"/>
              <a:buNone/>
            </a:pPr>
            <a:r>
              <a:rPr lang="en-US" altLang="ja-JP" sz="2200" b="1" dirty="0" smtClean="0">
                <a:solidFill>
                  <a:schemeClr val="bg2"/>
                </a:solidFill>
                <a:latin typeface="Meiryo UI" pitchFamily="50" charset="-128"/>
                <a:ea typeface="Meiryo UI" pitchFamily="50" charset="-128"/>
                <a:cs typeface="Meiryo UI" pitchFamily="50" charset="-128"/>
              </a:rPr>
              <a:t>●</a:t>
            </a:r>
            <a:r>
              <a:rPr lang="en-US" altLang="ja-JP" sz="2000" b="1" dirty="0" smtClean="0">
                <a:solidFill>
                  <a:schemeClr val="bg2"/>
                </a:solidFill>
                <a:latin typeface="Meiryo UI" pitchFamily="50" charset="-128"/>
                <a:ea typeface="Meiryo UI" pitchFamily="50" charset="-128"/>
                <a:cs typeface="Meiryo UI" pitchFamily="50" charset="-128"/>
              </a:rPr>
              <a:t>ADCS-ADL</a:t>
            </a:r>
            <a:r>
              <a:rPr lang="ja-JP" altLang="en-US" sz="2400" b="1" dirty="0" smtClean="0">
                <a:solidFill>
                  <a:schemeClr val="bg2"/>
                </a:solidFill>
                <a:latin typeface="Meiryo UI" pitchFamily="50" charset="-128"/>
                <a:ea typeface="Meiryo UI" pitchFamily="50" charset="-128"/>
                <a:cs typeface="Meiryo UI" pitchFamily="50" charset="-128"/>
              </a:rPr>
              <a:t> </a:t>
            </a:r>
            <a:r>
              <a:rPr lang="en-US" altLang="ja-JP" sz="1800" b="1" dirty="0">
                <a:solidFill>
                  <a:schemeClr val="bg2"/>
                </a:solidFill>
                <a:latin typeface="Meiryo UI" pitchFamily="50" charset="-128"/>
                <a:ea typeface="Meiryo UI" pitchFamily="50" charset="-128"/>
                <a:cs typeface="Meiryo UI" pitchFamily="50" charset="-128"/>
              </a:rPr>
              <a:t>(Alzheimer’s Disease Cooperative Study-ADL)</a:t>
            </a:r>
            <a:endParaRPr lang="en-US" altLang="ja-JP" sz="1800" b="1" dirty="0">
              <a:latin typeface="Meiryo UI" pitchFamily="50" charset="-128"/>
              <a:ea typeface="Meiryo UI" pitchFamily="50" charset="-128"/>
              <a:cs typeface="Meiryo UI" pitchFamily="50" charset="-128"/>
            </a:endParaRPr>
          </a:p>
        </p:txBody>
      </p:sp>
      <p:sp>
        <p:nvSpPr>
          <p:cNvPr id="90116" name="テキスト ボックス 5"/>
          <p:cNvSpPr txBox="1">
            <a:spLocks noChangeArrowheads="1"/>
          </p:cNvSpPr>
          <p:nvPr/>
        </p:nvSpPr>
        <p:spPr bwMode="auto">
          <a:xfrm>
            <a:off x="877888" y="1223963"/>
            <a:ext cx="6288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a:t>
            </a:r>
            <a:r>
              <a:rPr lang="en-US" altLang="ja-JP" sz="2400" b="1" dirty="0" err="1">
                <a:solidFill>
                  <a:srgbClr val="609000"/>
                </a:solidFill>
                <a:latin typeface="Meiryo UI" pitchFamily="50" charset="-128"/>
                <a:ea typeface="Meiryo UI" pitchFamily="50" charset="-128"/>
                <a:cs typeface="Meiryo UI" pitchFamily="50" charset="-128"/>
              </a:rPr>
              <a:t>Barthel</a:t>
            </a:r>
            <a:r>
              <a:rPr lang="en-US" altLang="ja-JP" sz="2400" b="1" dirty="0">
                <a:solidFill>
                  <a:srgbClr val="609000"/>
                </a:solidFill>
                <a:latin typeface="Meiryo UI" pitchFamily="50" charset="-128"/>
                <a:ea typeface="Meiryo UI" pitchFamily="50" charset="-128"/>
                <a:cs typeface="Meiryo UI" pitchFamily="50" charset="-128"/>
              </a:rPr>
              <a:t> Index</a:t>
            </a:r>
          </a:p>
        </p:txBody>
      </p:sp>
      <p:sp>
        <p:nvSpPr>
          <p:cNvPr id="90117" name="Freeform 2"/>
          <p:cNvSpPr>
            <a:spLocks/>
          </p:cNvSpPr>
          <p:nvPr/>
        </p:nvSpPr>
        <p:spPr bwMode="auto">
          <a:xfrm>
            <a:off x="2730500" y="2236788"/>
            <a:ext cx="558800" cy="533400"/>
          </a:xfrm>
          <a:custGeom>
            <a:avLst/>
            <a:gdLst>
              <a:gd name="T0" fmla="*/ 2147483647 w 1392"/>
              <a:gd name="T1" fmla="*/ 0 h 1056"/>
              <a:gd name="T2" fmla="*/ 2147483647 w 1392"/>
              <a:gd name="T3" fmla="*/ 2147483647 h 1056"/>
              <a:gd name="T4" fmla="*/ 2147483647 w 1392"/>
              <a:gd name="T5" fmla="*/ 2147483647 h 1056"/>
              <a:gd name="T6" fmla="*/ 2147483647 w 1392"/>
              <a:gd name="T7" fmla="*/ 2147483647 h 1056"/>
              <a:gd name="T8" fmla="*/ 2147483647 w 1392"/>
              <a:gd name="T9" fmla="*/ 2147483647 h 1056"/>
              <a:gd name="T10" fmla="*/ 2147483647 w 1392"/>
              <a:gd name="T11" fmla="*/ 2147483647 h 1056"/>
              <a:gd name="T12" fmla="*/ 2147483647 w 1392"/>
              <a:gd name="T13" fmla="*/ 2147483647 h 1056"/>
              <a:gd name="T14" fmla="*/ 2147483647 w 1392"/>
              <a:gd name="T15" fmla="*/ 2147483647 h 1056"/>
              <a:gd name="T16" fmla="*/ 2147483647 w 1392"/>
              <a:gd name="T17" fmla="*/ 2147483647 h 1056"/>
              <a:gd name="T18" fmla="*/ 2147483647 w 1392"/>
              <a:gd name="T19" fmla="*/ 2147483647 h 1056"/>
              <a:gd name="T20" fmla="*/ 2147483647 w 1392"/>
              <a:gd name="T21" fmla="*/ 2147483647 h 10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92"/>
              <a:gd name="T34" fmla="*/ 0 h 1056"/>
              <a:gd name="T35" fmla="*/ 1392 w 1392"/>
              <a:gd name="T36" fmla="*/ 1056 h 10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92" h="1056">
                <a:moveTo>
                  <a:pt x="480" y="0"/>
                </a:moveTo>
                <a:cubicBezTo>
                  <a:pt x="287" y="304"/>
                  <a:pt x="95" y="608"/>
                  <a:pt x="48" y="768"/>
                </a:cubicBezTo>
                <a:cubicBezTo>
                  <a:pt x="0" y="927"/>
                  <a:pt x="112" y="928"/>
                  <a:pt x="192" y="960"/>
                </a:cubicBezTo>
                <a:cubicBezTo>
                  <a:pt x="271" y="991"/>
                  <a:pt x="496" y="984"/>
                  <a:pt x="528" y="960"/>
                </a:cubicBezTo>
                <a:cubicBezTo>
                  <a:pt x="560" y="936"/>
                  <a:pt x="367" y="936"/>
                  <a:pt x="384" y="816"/>
                </a:cubicBezTo>
                <a:cubicBezTo>
                  <a:pt x="400" y="695"/>
                  <a:pt x="536" y="216"/>
                  <a:pt x="624" y="240"/>
                </a:cubicBezTo>
                <a:cubicBezTo>
                  <a:pt x="712" y="264"/>
                  <a:pt x="792" y="864"/>
                  <a:pt x="912" y="960"/>
                </a:cubicBezTo>
                <a:cubicBezTo>
                  <a:pt x="1032" y="1056"/>
                  <a:pt x="1295" y="848"/>
                  <a:pt x="1344" y="816"/>
                </a:cubicBezTo>
                <a:cubicBezTo>
                  <a:pt x="1392" y="783"/>
                  <a:pt x="1256" y="816"/>
                  <a:pt x="1200" y="768"/>
                </a:cubicBezTo>
                <a:cubicBezTo>
                  <a:pt x="1144" y="720"/>
                  <a:pt x="1055" y="639"/>
                  <a:pt x="1008" y="528"/>
                </a:cubicBezTo>
                <a:cubicBezTo>
                  <a:pt x="960" y="416"/>
                  <a:pt x="936" y="256"/>
                  <a:pt x="912" y="96"/>
                </a:cubicBezTo>
              </a:path>
            </a:pathLst>
          </a:custGeom>
          <a:solidFill>
            <a:srgbClr val="FFCC00"/>
          </a:solidFill>
          <a:ln w="9525">
            <a:solidFill>
              <a:schemeClr val="tx1"/>
            </a:solidFill>
            <a:round/>
            <a:headEnd/>
            <a:tailEnd/>
          </a:ln>
        </p:spPr>
        <p:txBody>
          <a:bodyPr wrap="none" anchor="ctr"/>
          <a:lstStyle/>
          <a:p>
            <a:endParaRPr lang="ja-JP" altLang="en-US"/>
          </a:p>
        </p:txBody>
      </p:sp>
      <p:grpSp>
        <p:nvGrpSpPr>
          <p:cNvPr id="90118" name="Group 3"/>
          <p:cNvGrpSpPr>
            <a:grpSpLocks/>
          </p:cNvGrpSpPr>
          <p:nvPr/>
        </p:nvGrpSpPr>
        <p:grpSpPr bwMode="auto">
          <a:xfrm>
            <a:off x="4505325" y="2262188"/>
            <a:ext cx="717550" cy="527050"/>
            <a:chOff x="3792" y="528"/>
            <a:chExt cx="1152" cy="864"/>
          </a:xfrm>
        </p:grpSpPr>
        <p:sp>
          <p:nvSpPr>
            <p:cNvPr id="90181" name="Freeform 4"/>
            <p:cNvSpPr>
              <a:spLocks/>
            </p:cNvSpPr>
            <p:nvPr/>
          </p:nvSpPr>
          <p:spPr bwMode="auto">
            <a:xfrm>
              <a:off x="3936" y="528"/>
              <a:ext cx="1008" cy="864"/>
            </a:xfrm>
            <a:custGeom>
              <a:avLst/>
              <a:gdLst>
                <a:gd name="T0" fmla="*/ 0 w 1008"/>
                <a:gd name="T1" fmla="*/ 864 h 864"/>
                <a:gd name="T2" fmla="*/ 0 w 1008"/>
                <a:gd name="T3" fmla="*/ 624 h 864"/>
                <a:gd name="T4" fmla="*/ 240 w 1008"/>
                <a:gd name="T5" fmla="*/ 624 h 864"/>
                <a:gd name="T6" fmla="*/ 240 w 1008"/>
                <a:gd name="T7" fmla="*/ 384 h 864"/>
                <a:gd name="T8" fmla="*/ 528 w 1008"/>
                <a:gd name="T9" fmla="*/ 384 h 864"/>
                <a:gd name="T10" fmla="*/ 528 w 1008"/>
                <a:gd name="T11" fmla="*/ 192 h 864"/>
                <a:gd name="T12" fmla="*/ 768 w 1008"/>
                <a:gd name="T13" fmla="*/ 192 h 864"/>
                <a:gd name="T14" fmla="*/ 768 w 1008"/>
                <a:gd name="T15" fmla="*/ 0 h 864"/>
                <a:gd name="T16" fmla="*/ 1008 w 1008"/>
                <a:gd name="T17" fmla="*/ 0 h 864"/>
                <a:gd name="T18" fmla="*/ 1008 w 1008"/>
                <a:gd name="T19" fmla="*/ 864 h 864"/>
                <a:gd name="T20" fmla="*/ 0 w 1008"/>
                <a:gd name="T21" fmla="*/ 864 h 8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08"/>
                <a:gd name="T34" fmla="*/ 0 h 864"/>
                <a:gd name="T35" fmla="*/ 1008 w 1008"/>
                <a:gd name="T36" fmla="*/ 864 h 86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08" h="864">
                  <a:moveTo>
                    <a:pt x="0" y="864"/>
                  </a:moveTo>
                  <a:lnTo>
                    <a:pt x="0" y="624"/>
                  </a:lnTo>
                  <a:lnTo>
                    <a:pt x="240" y="624"/>
                  </a:lnTo>
                  <a:lnTo>
                    <a:pt x="240" y="384"/>
                  </a:lnTo>
                  <a:lnTo>
                    <a:pt x="528" y="384"/>
                  </a:lnTo>
                  <a:lnTo>
                    <a:pt x="528" y="192"/>
                  </a:lnTo>
                  <a:lnTo>
                    <a:pt x="768" y="192"/>
                  </a:lnTo>
                  <a:lnTo>
                    <a:pt x="768" y="0"/>
                  </a:lnTo>
                  <a:lnTo>
                    <a:pt x="1008" y="0"/>
                  </a:lnTo>
                  <a:lnTo>
                    <a:pt x="1008" y="864"/>
                  </a:lnTo>
                  <a:lnTo>
                    <a:pt x="0" y="864"/>
                  </a:lnTo>
                  <a:close/>
                </a:path>
              </a:pathLst>
            </a:custGeom>
            <a:solidFill>
              <a:schemeClr val="accent1"/>
            </a:solidFill>
            <a:ln w="9525">
              <a:solidFill>
                <a:schemeClr val="tx1"/>
              </a:solidFill>
              <a:round/>
              <a:headEnd/>
              <a:tailEnd/>
            </a:ln>
          </p:spPr>
          <p:txBody>
            <a:bodyPr wrap="none" anchor="ctr"/>
            <a:lstStyle/>
            <a:p>
              <a:endParaRPr lang="ja-JP" altLang="en-US"/>
            </a:p>
          </p:txBody>
        </p:sp>
        <p:sp>
          <p:nvSpPr>
            <p:cNvPr id="90182" name="Freeform 5"/>
            <p:cNvSpPr>
              <a:spLocks/>
            </p:cNvSpPr>
            <p:nvPr/>
          </p:nvSpPr>
          <p:spPr bwMode="auto">
            <a:xfrm>
              <a:off x="3792" y="528"/>
              <a:ext cx="624" cy="384"/>
            </a:xfrm>
            <a:custGeom>
              <a:avLst/>
              <a:gdLst>
                <a:gd name="T0" fmla="*/ 0 w 1392"/>
                <a:gd name="T1" fmla="*/ 0 h 1056"/>
                <a:gd name="T2" fmla="*/ 0 w 1392"/>
                <a:gd name="T3" fmla="*/ 0 h 1056"/>
                <a:gd name="T4" fmla="*/ 0 w 1392"/>
                <a:gd name="T5" fmla="*/ 0 h 1056"/>
                <a:gd name="T6" fmla="*/ 0 w 1392"/>
                <a:gd name="T7" fmla="*/ 0 h 1056"/>
                <a:gd name="T8" fmla="*/ 0 w 1392"/>
                <a:gd name="T9" fmla="*/ 0 h 1056"/>
                <a:gd name="T10" fmla="*/ 0 w 1392"/>
                <a:gd name="T11" fmla="*/ 0 h 1056"/>
                <a:gd name="T12" fmla="*/ 1 w 1392"/>
                <a:gd name="T13" fmla="*/ 0 h 1056"/>
                <a:gd name="T14" fmla="*/ 1 w 1392"/>
                <a:gd name="T15" fmla="*/ 0 h 1056"/>
                <a:gd name="T16" fmla="*/ 1 w 1392"/>
                <a:gd name="T17" fmla="*/ 0 h 1056"/>
                <a:gd name="T18" fmla="*/ 1 w 1392"/>
                <a:gd name="T19" fmla="*/ 0 h 1056"/>
                <a:gd name="T20" fmla="*/ 1 w 1392"/>
                <a:gd name="T21" fmla="*/ 0 h 10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92"/>
                <a:gd name="T34" fmla="*/ 0 h 1056"/>
                <a:gd name="T35" fmla="*/ 1392 w 1392"/>
                <a:gd name="T36" fmla="*/ 1056 h 10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92" h="1056">
                  <a:moveTo>
                    <a:pt x="480" y="0"/>
                  </a:moveTo>
                  <a:cubicBezTo>
                    <a:pt x="287" y="304"/>
                    <a:pt x="95" y="608"/>
                    <a:pt x="48" y="768"/>
                  </a:cubicBezTo>
                  <a:cubicBezTo>
                    <a:pt x="0" y="927"/>
                    <a:pt x="112" y="928"/>
                    <a:pt x="192" y="960"/>
                  </a:cubicBezTo>
                  <a:cubicBezTo>
                    <a:pt x="271" y="991"/>
                    <a:pt x="496" y="984"/>
                    <a:pt x="528" y="960"/>
                  </a:cubicBezTo>
                  <a:cubicBezTo>
                    <a:pt x="560" y="936"/>
                    <a:pt x="367" y="936"/>
                    <a:pt x="384" y="816"/>
                  </a:cubicBezTo>
                  <a:cubicBezTo>
                    <a:pt x="400" y="695"/>
                    <a:pt x="536" y="216"/>
                    <a:pt x="624" y="240"/>
                  </a:cubicBezTo>
                  <a:cubicBezTo>
                    <a:pt x="712" y="264"/>
                    <a:pt x="792" y="864"/>
                    <a:pt x="912" y="960"/>
                  </a:cubicBezTo>
                  <a:cubicBezTo>
                    <a:pt x="1032" y="1056"/>
                    <a:pt x="1295" y="848"/>
                    <a:pt x="1344" y="816"/>
                  </a:cubicBezTo>
                  <a:cubicBezTo>
                    <a:pt x="1392" y="783"/>
                    <a:pt x="1256" y="816"/>
                    <a:pt x="1200" y="768"/>
                  </a:cubicBezTo>
                  <a:cubicBezTo>
                    <a:pt x="1144" y="720"/>
                    <a:pt x="1055" y="639"/>
                    <a:pt x="1008" y="528"/>
                  </a:cubicBezTo>
                  <a:cubicBezTo>
                    <a:pt x="960" y="416"/>
                    <a:pt x="936" y="256"/>
                    <a:pt x="912" y="96"/>
                  </a:cubicBezTo>
                </a:path>
              </a:pathLst>
            </a:custGeom>
            <a:solidFill>
              <a:srgbClr val="FFCC00"/>
            </a:solidFill>
            <a:ln w="9525">
              <a:solidFill>
                <a:schemeClr val="tx1"/>
              </a:solidFill>
              <a:round/>
              <a:headEnd/>
              <a:tailEnd/>
            </a:ln>
          </p:spPr>
          <p:txBody>
            <a:bodyPr wrap="none" anchor="ctr"/>
            <a:lstStyle/>
            <a:p>
              <a:endParaRPr lang="ja-JP" altLang="en-US"/>
            </a:p>
          </p:txBody>
        </p:sp>
      </p:grpSp>
      <p:grpSp>
        <p:nvGrpSpPr>
          <p:cNvPr id="90119" name="Group 6"/>
          <p:cNvGrpSpPr>
            <a:grpSpLocks/>
          </p:cNvGrpSpPr>
          <p:nvPr/>
        </p:nvGrpSpPr>
        <p:grpSpPr bwMode="auto">
          <a:xfrm>
            <a:off x="1492250" y="2217738"/>
            <a:ext cx="517525" cy="631825"/>
            <a:chOff x="432" y="288"/>
            <a:chExt cx="1008" cy="1200"/>
          </a:xfrm>
        </p:grpSpPr>
        <p:sp>
          <p:nvSpPr>
            <p:cNvPr id="90176" name="Oval 7"/>
            <p:cNvSpPr>
              <a:spLocks noChangeArrowheads="1"/>
            </p:cNvSpPr>
            <p:nvPr/>
          </p:nvSpPr>
          <p:spPr bwMode="auto">
            <a:xfrm>
              <a:off x="576" y="768"/>
              <a:ext cx="720" cy="720"/>
            </a:xfrm>
            <a:prstGeom prst="ellipse">
              <a:avLst/>
            </a:prstGeom>
            <a:solidFill>
              <a:schemeClr val="tx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0177" name="Freeform 8"/>
            <p:cNvSpPr>
              <a:spLocks/>
            </p:cNvSpPr>
            <p:nvPr/>
          </p:nvSpPr>
          <p:spPr bwMode="auto">
            <a:xfrm>
              <a:off x="432" y="1104"/>
              <a:ext cx="144" cy="288"/>
            </a:xfrm>
            <a:custGeom>
              <a:avLst/>
              <a:gdLst>
                <a:gd name="T0" fmla="*/ 144 w 144"/>
                <a:gd name="T1" fmla="*/ 48 h 288"/>
                <a:gd name="T2" fmla="*/ 48 w 144"/>
                <a:gd name="T3" fmla="*/ 288 h 288"/>
                <a:gd name="T4" fmla="*/ 0 w 144"/>
                <a:gd name="T5" fmla="*/ 288 h 288"/>
                <a:gd name="T6" fmla="*/ 96 w 144"/>
                <a:gd name="T7" fmla="*/ 0 h 288"/>
                <a:gd name="T8" fmla="*/ 0 60000 65536"/>
                <a:gd name="T9" fmla="*/ 0 60000 65536"/>
                <a:gd name="T10" fmla="*/ 0 60000 65536"/>
                <a:gd name="T11" fmla="*/ 0 60000 65536"/>
                <a:gd name="T12" fmla="*/ 0 w 144"/>
                <a:gd name="T13" fmla="*/ 0 h 288"/>
                <a:gd name="T14" fmla="*/ 144 w 144"/>
                <a:gd name="T15" fmla="*/ 288 h 288"/>
              </a:gdLst>
              <a:ahLst/>
              <a:cxnLst>
                <a:cxn ang="T8">
                  <a:pos x="T0" y="T1"/>
                </a:cxn>
                <a:cxn ang="T9">
                  <a:pos x="T2" y="T3"/>
                </a:cxn>
                <a:cxn ang="T10">
                  <a:pos x="T4" y="T5"/>
                </a:cxn>
                <a:cxn ang="T11">
                  <a:pos x="T6" y="T7"/>
                </a:cxn>
              </a:cxnLst>
              <a:rect l="T12" t="T13" r="T14" b="T15"/>
              <a:pathLst>
                <a:path w="144" h="288">
                  <a:moveTo>
                    <a:pt x="144" y="48"/>
                  </a:moveTo>
                  <a:lnTo>
                    <a:pt x="48" y="288"/>
                  </a:lnTo>
                  <a:lnTo>
                    <a:pt x="0" y="288"/>
                  </a:lnTo>
                  <a:lnTo>
                    <a:pt x="96" y="0"/>
                  </a:lnTo>
                </a:path>
              </a:pathLst>
            </a:custGeom>
            <a:solidFill>
              <a:srgbClr val="993300"/>
            </a:solidFill>
            <a:ln w="9525">
              <a:solidFill>
                <a:schemeClr val="tx1"/>
              </a:solidFill>
              <a:round/>
              <a:headEnd/>
              <a:tailEnd/>
            </a:ln>
          </p:spPr>
          <p:txBody>
            <a:bodyPr wrap="none" anchor="ctr"/>
            <a:lstStyle/>
            <a:p>
              <a:endParaRPr lang="ja-JP" altLang="en-US"/>
            </a:p>
          </p:txBody>
        </p:sp>
        <p:sp>
          <p:nvSpPr>
            <p:cNvPr id="90178" name="Freeform 9"/>
            <p:cNvSpPr>
              <a:spLocks/>
            </p:cNvSpPr>
            <p:nvPr/>
          </p:nvSpPr>
          <p:spPr bwMode="auto">
            <a:xfrm>
              <a:off x="1152" y="1296"/>
              <a:ext cx="288" cy="48"/>
            </a:xfrm>
            <a:custGeom>
              <a:avLst/>
              <a:gdLst>
                <a:gd name="T0" fmla="*/ 0 w 288"/>
                <a:gd name="T1" fmla="*/ 0 h 48"/>
                <a:gd name="T2" fmla="*/ 96 w 288"/>
                <a:gd name="T3" fmla="*/ 0 h 48"/>
                <a:gd name="T4" fmla="*/ 288 w 288"/>
                <a:gd name="T5" fmla="*/ 0 h 48"/>
                <a:gd name="T6" fmla="*/ 288 w 288"/>
                <a:gd name="T7" fmla="*/ 48 h 48"/>
                <a:gd name="T8" fmla="*/ 0 w 288"/>
                <a:gd name="T9" fmla="*/ 48 h 48"/>
                <a:gd name="T10" fmla="*/ 0 w 288"/>
                <a:gd name="T11" fmla="*/ 0 h 48"/>
                <a:gd name="T12" fmla="*/ 0 60000 65536"/>
                <a:gd name="T13" fmla="*/ 0 60000 65536"/>
                <a:gd name="T14" fmla="*/ 0 60000 65536"/>
                <a:gd name="T15" fmla="*/ 0 60000 65536"/>
                <a:gd name="T16" fmla="*/ 0 60000 65536"/>
                <a:gd name="T17" fmla="*/ 0 60000 65536"/>
                <a:gd name="T18" fmla="*/ 0 w 288"/>
                <a:gd name="T19" fmla="*/ 0 h 48"/>
                <a:gd name="T20" fmla="*/ 288 w 288"/>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288" h="48">
                  <a:moveTo>
                    <a:pt x="0" y="0"/>
                  </a:moveTo>
                  <a:lnTo>
                    <a:pt x="96" y="0"/>
                  </a:lnTo>
                  <a:lnTo>
                    <a:pt x="288" y="0"/>
                  </a:lnTo>
                  <a:lnTo>
                    <a:pt x="288" y="48"/>
                  </a:lnTo>
                  <a:lnTo>
                    <a:pt x="0" y="48"/>
                  </a:lnTo>
                  <a:lnTo>
                    <a:pt x="0" y="0"/>
                  </a:lnTo>
                  <a:close/>
                </a:path>
              </a:pathLst>
            </a:custGeom>
            <a:solidFill>
              <a:srgbClr val="993300"/>
            </a:solidFill>
            <a:ln w="9525">
              <a:solidFill>
                <a:schemeClr val="tx1"/>
              </a:solidFill>
              <a:round/>
              <a:headEnd/>
              <a:tailEnd/>
            </a:ln>
          </p:spPr>
          <p:txBody>
            <a:bodyPr wrap="none" anchor="ctr"/>
            <a:lstStyle/>
            <a:p>
              <a:endParaRPr lang="ja-JP" altLang="en-US"/>
            </a:p>
          </p:txBody>
        </p:sp>
        <p:sp>
          <p:nvSpPr>
            <p:cNvPr id="90179" name="Oval 10"/>
            <p:cNvSpPr>
              <a:spLocks noChangeArrowheads="1"/>
            </p:cNvSpPr>
            <p:nvPr/>
          </p:nvSpPr>
          <p:spPr bwMode="auto">
            <a:xfrm>
              <a:off x="624" y="816"/>
              <a:ext cx="624" cy="624"/>
            </a:xfrm>
            <a:prstGeom prst="ellipse">
              <a:avLst/>
            </a:prstGeom>
            <a:solidFill>
              <a:srgbClr val="969696"/>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0180" name="Freeform 11"/>
            <p:cNvSpPr>
              <a:spLocks/>
            </p:cNvSpPr>
            <p:nvPr/>
          </p:nvSpPr>
          <p:spPr bwMode="auto">
            <a:xfrm>
              <a:off x="432" y="288"/>
              <a:ext cx="864" cy="816"/>
            </a:xfrm>
            <a:custGeom>
              <a:avLst/>
              <a:gdLst>
                <a:gd name="T0" fmla="*/ 0 w 864"/>
                <a:gd name="T1" fmla="*/ 0 h 816"/>
                <a:gd name="T2" fmla="*/ 96 w 864"/>
                <a:gd name="T3" fmla="*/ 816 h 816"/>
                <a:gd name="T4" fmla="*/ 528 w 864"/>
                <a:gd name="T5" fmla="*/ 816 h 816"/>
                <a:gd name="T6" fmla="*/ 240 w 864"/>
                <a:gd name="T7" fmla="*/ 768 h 816"/>
                <a:gd name="T8" fmla="*/ 240 w 864"/>
                <a:gd name="T9" fmla="*/ 672 h 816"/>
                <a:gd name="T10" fmla="*/ 864 w 864"/>
                <a:gd name="T11" fmla="*/ 672 h 816"/>
                <a:gd name="T12" fmla="*/ 864 w 864"/>
                <a:gd name="T13" fmla="*/ 624 h 816"/>
                <a:gd name="T14" fmla="*/ 864 w 864"/>
                <a:gd name="T15" fmla="*/ 528 h 816"/>
                <a:gd name="T16" fmla="*/ 192 w 864"/>
                <a:gd name="T17" fmla="*/ 528 h 816"/>
                <a:gd name="T18" fmla="*/ 144 w 864"/>
                <a:gd name="T19" fmla="*/ 0 h 816"/>
                <a:gd name="T20" fmla="*/ 0 w 864"/>
                <a:gd name="T21" fmla="*/ 0 h 8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64"/>
                <a:gd name="T34" fmla="*/ 0 h 816"/>
                <a:gd name="T35" fmla="*/ 864 w 864"/>
                <a:gd name="T36" fmla="*/ 816 h 8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64" h="816">
                  <a:moveTo>
                    <a:pt x="0" y="0"/>
                  </a:moveTo>
                  <a:lnTo>
                    <a:pt x="96" y="816"/>
                  </a:lnTo>
                  <a:lnTo>
                    <a:pt x="528" y="816"/>
                  </a:lnTo>
                  <a:lnTo>
                    <a:pt x="240" y="768"/>
                  </a:lnTo>
                  <a:lnTo>
                    <a:pt x="240" y="672"/>
                  </a:lnTo>
                  <a:lnTo>
                    <a:pt x="864" y="672"/>
                  </a:lnTo>
                  <a:lnTo>
                    <a:pt x="864" y="624"/>
                  </a:lnTo>
                  <a:lnTo>
                    <a:pt x="864" y="528"/>
                  </a:lnTo>
                  <a:lnTo>
                    <a:pt x="192" y="528"/>
                  </a:lnTo>
                  <a:lnTo>
                    <a:pt x="144" y="0"/>
                  </a:lnTo>
                  <a:lnTo>
                    <a:pt x="0" y="0"/>
                  </a:lnTo>
                  <a:close/>
                </a:path>
              </a:pathLst>
            </a:custGeom>
            <a:solidFill>
              <a:schemeClr val="hlink"/>
            </a:solidFill>
            <a:ln w="9525">
              <a:solidFill>
                <a:schemeClr val="tx1"/>
              </a:solidFill>
              <a:round/>
              <a:headEnd/>
              <a:tailEnd/>
            </a:ln>
          </p:spPr>
          <p:txBody>
            <a:bodyPr wrap="none" anchor="ctr"/>
            <a:lstStyle/>
            <a:p>
              <a:endParaRPr lang="ja-JP" altLang="en-US"/>
            </a:p>
          </p:txBody>
        </p:sp>
      </p:grpSp>
      <p:grpSp>
        <p:nvGrpSpPr>
          <p:cNvPr id="90120" name="Group 16"/>
          <p:cNvGrpSpPr>
            <a:grpSpLocks/>
          </p:cNvGrpSpPr>
          <p:nvPr/>
        </p:nvGrpSpPr>
        <p:grpSpPr bwMode="auto">
          <a:xfrm rot="849458">
            <a:off x="7267575" y="2160588"/>
            <a:ext cx="568325" cy="727075"/>
            <a:chOff x="4326" y="1372"/>
            <a:chExt cx="544" cy="862"/>
          </a:xfrm>
        </p:grpSpPr>
        <p:sp>
          <p:nvSpPr>
            <p:cNvPr id="90169" name="Freeform 13"/>
            <p:cNvSpPr>
              <a:spLocks/>
            </p:cNvSpPr>
            <p:nvPr/>
          </p:nvSpPr>
          <p:spPr bwMode="auto">
            <a:xfrm>
              <a:off x="4536" y="1584"/>
              <a:ext cx="173" cy="136"/>
            </a:xfrm>
            <a:custGeom>
              <a:avLst/>
              <a:gdLst>
                <a:gd name="T0" fmla="*/ 17 w 224"/>
                <a:gd name="T1" fmla="*/ 4 h 161"/>
                <a:gd name="T2" fmla="*/ 4 w 224"/>
                <a:gd name="T3" fmla="*/ 25 h 161"/>
                <a:gd name="T4" fmla="*/ 44 w 224"/>
                <a:gd name="T5" fmla="*/ 66 h 161"/>
                <a:gd name="T6" fmla="*/ 57 w 224"/>
                <a:gd name="T7" fmla="*/ 45 h 161"/>
                <a:gd name="T8" fmla="*/ 17 w 224"/>
                <a:gd name="T9" fmla="*/ 4 h 161"/>
                <a:gd name="T10" fmla="*/ 0 60000 65536"/>
                <a:gd name="T11" fmla="*/ 0 60000 65536"/>
                <a:gd name="T12" fmla="*/ 0 60000 65536"/>
                <a:gd name="T13" fmla="*/ 0 60000 65536"/>
                <a:gd name="T14" fmla="*/ 0 60000 65536"/>
                <a:gd name="T15" fmla="*/ 0 w 224"/>
                <a:gd name="T16" fmla="*/ 0 h 161"/>
                <a:gd name="T17" fmla="*/ 224 w 224"/>
                <a:gd name="T18" fmla="*/ 161 h 161"/>
              </a:gdLst>
              <a:ahLst/>
              <a:cxnLst>
                <a:cxn ang="T10">
                  <a:pos x="T0" y="T1"/>
                </a:cxn>
                <a:cxn ang="T11">
                  <a:pos x="T2" y="T3"/>
                </a:cxn>
                <a:cxn ang="T12">
                  <a:pos x="T4" y="T5"/>
                </a:cxn>
                <a:cxn ang="T13">
                  <a:pos x="T6" y="T7"/>
                </a:cxn>
                <a:cxn ang="T14">
                  <a:pos x="T8" y="T9"/>
                </a:cxn>
              </a:cxnLst>
              <a:rect l="T15" t="T16" r="T17" b="T18"/>
              <a:pathLst>
                <a:path w="224" h="161">
                  <a:moveTo>
                    <a:pt x="64" y="9"/>
                  </a:moveTo>
                  <a:cubicBezTo>
                    <a:pt x="31" y="0"/>
                    <a:pt x="0" y="33"/>
                    <a:pt x="16" y="57"/>
                  </a:cubicBezTo>
                  <a:cubicBezTo>
                    <a:pt x="32" y="81"/>
                    <a:pt x="127" y="144"/>
                    <a:pt x="160" y="153"/>
                  </a:cubicBezTo>
                  <a:cubicBezTo>
                    <a:pt x="192" y="161"/>
                    <a:pt x="224" y="129"/>
                    <a:pt x="208" y="105"/>
                  </a:cubicBezTo>
                  <a:cubicBezTo>
                    <a:pt x="192" y="81"/>
                    <a:pt x="96" y="17"/>
                    <a:pt x="64" y="9"/>
                  </a:cubicBezTo>
                  <a:close/>
                </a:path>
              </a:pathLst>
            </a:custGeom>
            <a:solidFill>
              <a:schemeClr val="accent1"/>
            </a:solidFill>
            <a:ln w="3175">
              <a:solidFill>
                <a:schemeClr val="tx1"/>
              </a:solidFill>
              <a:round/>
              <a:headEnd/>
              <a:tailEnd/>
            </a:ln>
          </p:spPr>
          <p:txBody>
            <a:bodyPr wrap="none" anchor="ctr"/>
            <a:lstStyle/>
            <a:p>
              <a:endParaRPr lang="ja-JP" altLang="en-US"/>
            </a:p>
          </p:txBody>
        </p:sp>
        <p:sp>
          <p:nvSpPr>
            <p:cNvPr id="90170" name="Freeform 14"/>
            <p:cNvSpPr>
              <a:spLocks/>
            </p:cNvSpPr>
            <p:nvPr/>
          </p:nvSpPr>
          <p:spPr bwMode="auto">
            <a:xfrm>
              <a:off x="4573" y="1372"/>
              <a:ext cx="297" cy="379"/>
            </a:xfrm>
            <a:custGeom>
              <a:avLst/>
              <a:gdLst>
                <a:gd name="T0" fmla="*/ 0 w 384"/>
                <a:gd name="T1" fmla="*/ 115 h 449"/>
                <a:gd name="T2" fmla="*/ 33 w 384"/>
                <a:gd name="T3" fmla="*/ 95 h 449"/>
                <a:gd name="T4" fmla="*/ 62 w 384"/>
                <a:gd name="T5" fmla="*/ 63 h 449"/>
                <a:gd name="T6" fmla="*/ 82 w 384"/>
                <a:gd name="T7" fmla="*/ 36 h 449"/>
                <a:gd name="T8" fmla="*/ 93 w 384"/>
                <a:gd name="T9" fmla="*/ 19 h 449"/>
                <a:gd name="T10" fmla="*/ 104 w 384"/>
                <a:gd name="T11" fmla="*/ 3 h 449"/>
                <a:gd name="T12" fmla="*/ 107 w 384"/>
                <a:gd name="T13" fmla="*/ 12 h 449"/>
                <a:gd name="T14" fmla="*/ 73 w 384"/>
                <a:gd name="T15" fmla="*/ 73 h 449"/>
                <a:gd name="T16" fmla="*/ 51 w 384"/>
                <a:gd name="T17" fmla="*/ 108 h 449"/>
                <a:gd name="T18" fmla="*/ 44 w 384"/>
                <a:gd name="T19" fmla="*/ 167 h 449"/>
                <a:gd name="T20" fmla="*/ 42 w 384"/>
                <a:gd name="T21" fmla="*/ 181 h 4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4"/>
                <a:gd name="T34" fmla="*/ 0 h 449"/>
                <a:gd name="T35" fmla="*/ 384 w 384"/>
                <a:gd name="T36" fmla="*/ 449 h 4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4" h="449">
                  <a:moveTo>
                    <a:pt x="0" y="268"/>
                  </a:moveTo>
                  <a:cubicBezTo>
                    <a:pt x="37" y="242"/>
                    <a:pt x="80" y="239"/>
                    <a:pt x="120" y="220"/>
                  </a:cubicBezTo>
                  <a:cubicBezTo>
                    <a:pt x="160" y="199"/>
                    <a:pt x="187" y="172"/>
                    <a:pt x="224" y="148"/>
                  </a:cubicBezTo>
                  <a:cubicBezTo>
                    <a:pt x="244" y="116"/>
                    <a:pt x="269" y="110"/>
                    <a:pt x="296" y="84"/>
                  </a:cubicBezTo>
                  <a:cubicBezTo>
                    <a:pt x="349" y="30"/>
                    <a:pt x="272" y="86"/>
                    <a:pt x="336" y="44"/>
                  </a:cubicBezTo>
                  <a:cubicBezTo>
                    <a:pt x="340" y="37"/>
                    <a:pt x="360" y="0"/>
                    <a:pt x="376" y="4"/>
                  </a:cubicBezTo>
                  <a:cubicBezTo>
                    <a:pt x="384" y="6"/>
                    <a:pt x="381" y="20"/>
                    <a:pt x="384" y="28"/>
                  </a:cubicBezTo>
                  <a:cubicBezTo>
                    <a:pt x="350" y="78"/>
                    <a:pt x="314" y="138"/>
                    <a:pt x="264" y="172"/>
                  </a:cubicBezTo>
                  <a:cubicBezTo>
                    <a:pt x="246" y="198"/>
                    <a:pt x="210" y="234"/>
                    <a:pt x="184" y="252"/>
                  </a:cubicBezTo>
                  <a:cubicBezTo>
                    <a:pt x="153" y="344"/>
                    <a:pt x="179" y="254"/>
                    <a:pt x="160" y="388"/>
                  </a:cubicBezTo>
                  <a:cubicBezTo>
                    <a:pt x="151" y="449"/>
                    <a:pt x="152" y="392"/>
                    <a:pt x="152" y="420"/>
                  </a:cubicBezTo>
                </a:path>
              </a:pathLst>
            </a:custGeom>
            <a:solidFill>
              <a:srgbClr val="33CCCC"/>
            </a:solidFill>
            <a:ln w="9525">
              <a:solidFill>
                <a:schemeClr val="bg1"/>
              </a:solidFill>
              <a:round/>
              <a:headEnd/>
              <a:tailEnd/>
            </a:ln>
          </p:spPr>
          <p:txBody>
            <a:bodyPr wrap="none" anchor="ctr"/>
            <a:lstStyle/>
            <a:p>
              <a:endParaRPr lang="ja-JP" altLang="en-US"/>
            </a:p>
          </p:txBody>
        </p:sp>
        <p:sp>
          <p:nvSpPr>
            <p:cNvPr id="90171" name="Line 15"/>
            <p:cNvSpPr>
              <a:spLocks noChangeShapeType="1"/>
            </p:cNvSpPr>
            <p:nvPr/>
          </p:nvSpPr>
          <p:spPr bwMode="auto">
            <a:xfrm flipH="1">
              <a:off x="4326" y="1731"/>
              <a:ext cx="247" cy="369"/>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90172" name="Line 16"/>
            <p:cNvSpPr>
              <a:spLocks noChangeShapeType="1"/>
            </p:cNvSpPr>
            <p:nvPr/>
          </p:nvSpPr>
          <p:spPr bwMode="auto">
            <a:xfrm flipH="1">
              <a:off x="4505" y="1760"/>
              <a:ext cx="136" cy="474"/>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90173" name="Line 17"/>
            <p:cNvSpPr>
              <a:spLocks noChangeShapeType="1"/>
            </p:cNvSpPr>
            <p:nvPr/>
          </p:nvSpPr>
          <p:spPr bwMode="auto">
            <a:xfrm flipH="1">
              <a:off x="4326" y="1751"/>
              <a:ext cx="272" cy="448"/>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90174" name="Line 18"/>
            <p:cNvSpPr>
              <a:spLocks noChangeShapeType="1"/>
            </p:cNvSpPr>
            <p:nvPr/>
          </p:nvSpPr>
          <p:spPr bwMode="auto">
            <a:xfrm flipH="1">
              <a:off x="4326" y="1720"/>
              <a:ext cx="210" cy="277"/>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90175" name="Line 19"/>
            <p:cNvSpPr>
              <a:spLocks noChangeShapeType="1"/>
            </p:cNvSpPr>
            <p:nvPr/>
          </p:nvSpPr>
          <p:spPr bwMode="auto">
            <a:xfrm flipH="1">
              <a:off x="4326" y="1696"/>
              <a:ext cx="179" cy="189"/>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sp>
        <p:nvSpPr>
          <p:cNvPr id="90121" name="Freeform 28"/>
          <p:cNvSpPr>
            <a:spLocks/>
          </p:cNvSpPr>
          <p:nvPr/>
        </p:nvSpPr>
        <p:spPr bwMode="auto">
          <a:xfrm rot="1580527">
            <a:off x="7207250" y="3722688"/>
            <a:ext cx="706438" cy="276225"/>
          </a:xfrm>
          <a:custGeom>
            <a:avLst/>
            <a:gdLst>
              <a:gd name="T0" fmla="*/ 2147483647 w 820"/>
              <a:gd name="T1" fmla="*/ 2147483647 h 270"/>
              <a:gd name="T2" fmla="*/ 0 w 820"/>
              <a:gd name="T3" fmla="*/ 2147483647 h 270"/>
              <a:gd name="T4" fmla="*/ 2147483647 w 820"/>
              <a:gd name="T5" fmla="*/ 2147483647 h 270"/>
              <a:gd name="T6" fmla="*/ 2147483647 w 820"/>
              <a:gd name="T7" fmla="*/ 2147483647 h 270"/>
              <a:gd name="T8" fmla="*/ 2147483647 w 820"/>
              <a:gd name="T9" fmla="*/ 2147483647 h 270"/>
              <a:gd name="T10" fmla="*/ 2147483647 w 820"/>
              <a:gd name="T11" fmla="*/ 2147483647 h 270"/>
              <a:gd name="T12" fmla="*/ 2147483647 w 820"/>
              <a:gd name="T13" fmla="*/ 2147483647 h 270"/>
              <a:gd name="T14" fmla="*/ 2147483647 w 820"/>
              <a:gd name="T15" fmla="*/ 2147483647 h 270"/>
              <a:gd name="T16" fmla="*/ 2147483647 w 820"/>
              <a:gd name="T17" fmla="*/ 2147483647 h 270"/>
              <a:gd name="T18" fmla="*/ 2147483647 w 820"/>
              <a:gd name="T19" fmla="*/ 2147483647 h 270"/>
              <a:gd name="T20" fmla="*/ 2147483647 w 820"/>
              <a:gd name="T21" fmla="*/ 2147483647 h 270"/>
              <a:gd name="T22" fmla="*/ 2147483647 w 820"/>
              <a:gd name="T23" fmla="*/ 2147483647 h 270"/>
              <a:gd name="T24" fmla="*/ 2147483647 w 820"/>
              <a:gd name="T25" fmla="*/ 2147483647 h 270"/>
              <a:gd name="T26" fmla="*/ 2147483647 w 820"/>
              <a:gd name="T27" fmla="*/ 2147483647 h 270"/>
              <a:gd name="T28" fmla="*/ 2147483647 w 820"/>
              <a:gd name="T29" fmla="*/ 2147483647 h 270"/>
              <a:gd name="T30" fmla="*/ 2147483647 w 820"/>
              <a:gd name="T31" fmla="*/ 2147483647 h 270"/>
              <a:gd name="T32" fmla="*/ 2147483647 w 820"/>
              <a:gd name="T33" fmla="*/ 2147483647 h 270"/>
              <a:gd name="T34" fmla="*/ 2147483647 w 820"/>
              <a:gd name="T35" fmla="*/ 2147483647 h 270"/>
              <a:gd name="T36" fmla="*/ 2147483647 w 820"/>
              <a:gd name="T37" fmla="*/ 2147483647 h 270"/>
              <a:gd name="T38" fmla="*/ 2147483647 w 820"/>
              <a:gd name="T39" fmla="*/ 2147483647 h 270"/>
              <a:gd name="T40" fmla="*/ 2147483647 w 820"/>
              <a:gd name="T41" fmla="*/ 2147483647 h 270"/>
              <a:gd name="T42" fmla="*/ 2147483647 w 820"/>
              <a:gd name="T43" fmla="*/ 2147483647 h 270"/>
              <a:gd name="T44" fmla="*/ 2147483647 w 820"/>
              <a:gd name="T45" fmla="*/ 2147483647 h 270"/>
              <a:gd name="T46" fmla="*/ 2147483647 w 820"/>
              <a:gd name="T47" fmla="*/ 2147483647 h 270"/>
              <a:gd name="T48" fmla="*/ 2147483647 w 820"/>
              <a:gd name="T49" fmla="*/ 2147483647 h 270"/>
              <a:gd name="T50" fmla="*/ 2147483647 w 820"/>
              <a:gd name="T51" fmla="*/ 2147483647 h 270"/>
              <a:gd name="T52" fmla="*/ 2147483647 w 820"/>
              <a:gd name="T53" fmla="*/ 2147483647 h 270"/>
              <a:gd name="T54" fmla="*/ 2147483647 w 820"/>
              <a:gd name="T55" fmla="*/ 2147483647 h 270"/>
              <a:gd name="T56" fmla="*/ 2147483647 w 820"/>
              <a:gd name="T57" fmla="*/ 2147483647 h 270"/>
              <a:gd name="T58" fmla="*/ 2147483647 w 820"/>
              <a:gd name="T59" fmla="*/ 2147483647 h 270"/>
              <a:gd name="T60" fmla="*/ 2147483647 w 820"/>
              <a:gd name="T61" fmla="*/ 0 h 270"/>
              <a:gd name="T62" fmla="*/ 2147483647 w 820"/>
              <a:gd name="T63" fmla="*/ 0 h 270"/>
              <a:gd name="T64" fmla="*/ 2147483647 w 820"/>
              <a:gd name="T65" fmla="*/ 2147483647 h 2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20"/>
              <a:gd name="T100" fmla="*/ 0 h 270"/>
              <a:gd name="T101" fmla="*/ 820 w 820"/>
              <a:gd name="T102" fmla="*/ 270 h 2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20" h="270">
                <a:moveTo>
                  <a:pt x="8" y="38"/>
                </a:moveTo>
                <a:lnTo>
                  <a:pt x="0" y="270"/>
                </a:lnTo>
                <a:lnTo>
                  <a:pt x="26" y="110"/>
                </a:lnTo>
                <a:lnTo>
                  <a:pt x="22" y="268"/>
                </a:lnTo>
                <a:lnTo>
                  <a:pt x="58" y="112"/>
                </a:lnTo>
                <a:lnTo>
                  <a:pt x="50" y="268"/>
                </a:lnTo>
                <a:lnTo>
                  <a:pt x="88" y="120"/>
                </a:lnTo>
                <a:lnTo>
                  <a:pt x="84" y="262"/>
                </a:lnTo>
                <a:lnTo>
                  <a:pt x="118" y="116"/>
                </a:lnTo>
                <a:lnTo>
                  <a:pt x="116" y="262"/>
                </a:lnTo>
                <a:lnTo>
                  <a:pt x="148" y="120"/>
                </a:lnTo>
                <a:lnTo>
                  <a:pt x="146" y="262"/>
                </a:lnTo>
                <a:lnTo>
                  <a:pt x="178" y="124"/>
                </a:lnTo>
                <a:lnTo>
                  <a:pt x="170" y="260"/>
                </a:lnTo>
                <a:lnTo>
                  <a:pt x="206" y="128"/>
                </a:lnTo>
                <a:lnTo>
                  <a:pt x="202" y="260"/>
                </a:lnTo>
                <a:lnTo>
                  <a:pt x="236" y="118"/>
                </a:lnTo>
                <a:lnTo>
                  <a:pt x="232" y="260"/>
                </a:lnTo>
                <a:lnTo>
                  <a:pt x="268" y="122"/>
                </a:lnTo>
                <a:lnTo>
                  <a:pt x="268" y="256"/>
                </a:lnTo>
                <a:lnTo>
                  <a:pt x="296" y="128"/>
                </a:lnTo>
                <a:lnTo>
                  <a:pt x="296" y="254"/>
                </a:lnTo>
                <a:lnTo>
                  <a:pt x="328" y="122"/>
                </a:lnTo>
                <a:lnTo>
                  <a:pt x="328" y="252"/>
                </a:lnTo>
                <a:lnTo>
                  <a:pt x="356" y="118"/>
                </a:lnTo>
                <a:lnTo>
                  <a:pt x="356" y="254"/>
                </a:lnTo>
                <a:lnTo>
                  <a:pt x="390" y="124"/>
                </a:lnTo>
                <a:lnTo>
                  <a:pt x="810" y="124"/>
                </a:lnTo>
                <a:lnTo>
                  <a:pt x="820" y="102"/>
                </a:lnTo>
                <a:lnTo>
                  <a:pt x="820" y="16"/>
                </a:lnTo>
                <a:lnTo>
                  <a:pt x="804" y="0"/>
                </a:lnTo>
                <a:lnTo>
                  <a:pt x="36" y="0"/>
                </a:lnTo>
                <a:lnTo>
                  <a:pt x="8" y="38"/>
                </a:lnTo>
                <a:close/>
              </a:path>
            </a:pathLst>
          </a:custGeom>
          <a:solidFill>
            <a:schemeClr val="bg1"/>
          </a:solidFill>
          <a:ln w="9525">
            <a:solidFill>
              <a:schemeClr val="tx1"/>
            </a:solidFill>
            <a:round/>
            <a:headEnd/>
            <a:tailEnd/>
          </a:ln>
        </p:spPr>
        <p:txBody>
          <a:bodyPr wrap="none" anchor="ctr"/>
          <a:lstStyle/>
          <a:p>
            <a:endParaRPr lang="ja-JP" altLang="en-US"/>
          </a:p>
        </p:txBody>
      </p:sp>
      <p:grpSp>
        <p:nvGrpSpPr>
          <p:cNvPr id="90122" name="Group 57"/>
          <p:cNvGrpSpPr>
            <a:grpSpLocks/>
          </p:cNvGrpSpPr>
          <p:nvPr/>
        </p:nvGrpSpPr>
        <p:grpSpPr bwMode="auto">
          <a:xfrm>
            <a:off x="5842000" y="3627438"/>
            <a:ext cx="720725" cy="501650"/>
            <a:chOff x="4528" y="1680"/>
            <a:chExt cx="1160" cy="1032"/>
          </a:xfrm>
        </p:grpSpPr>
        <p:sp>
          <p:nvSpPr>
            <p:cNvPr id="90167" name="Freeform 58"/>
            <p:cNvSpPr>
              <a:spLocks/>
            </p:cNvSpPr>
            <p:nvPr/>
          </p:nvSpPr>
          <p:spPr bwMode="auto">
            <a:xfrm>
              <a:off x="4528" y="1704"/>
              <a:ext cx="664" cy="1008"/>
            </a:xfrm>
            <a:custGeom>
              <a:avLst/>
              <a:gdLst>
                <a:gd name="T0" fmla="*/ 376 w 664"/>
                <a:gd name="T1" fmla="*/ 0 h 1008"/>
                <a:gd name="T2" fmla="*/ 48 w 664"/>
                <a:gd name="T3" fmla="*/ 432 h 1008"/>
                <a:gd name="T4" fmla="*/ 0 w 664"/>
                <a:gd name="T5" fmla="*/ 464 h 1008"/>
                <a:gd name="T6" fmla="*/ 176 w 664"/>
                <a:gd name="T7" fmla="*/ 600 h 1008"/>
                <a:gd name="T8" fmla="*/ 400 w 664"/>
                <a:gd name="T9" fmla="*/ 344 h 1008"/>
                <a:gd name="T10" fmla="*/ 224 w 664"/>
                <a:gd name="T11" fmla="*/ 1008 h 1008"/>
                <a:gd name="T12" fmla="*/ 632 w 664"/>
                <a:gd name="T13" fmla="*/ 944 h 1008"/>
                <a:gd name="T14" fmla="*/ 664 w 664"/>
                <a:gd name="T15" fmla="*/ 552 h 1008"/>
                <a:gd name="T16" fmla="*/ 664 w 664"/>
                <a:gd name="T17" fmla="*/ 112 h 1008"/>
                <a:gd name="T18" fmla="*/ 584 w 664"/>
                <a:gd name="T19" fmla="*/ 152 h 1008"/>
                <a:gd name="T20" fmla="*/ 376 w 664"/>
                <a:gd name="T21" fmla="*/ 0 h 10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4"/>
                <a:gd name="T34" fmla="*/ 0 h 1008"/>
                <a:gd name="T35" fmla="*/ 664 w 664"/>
                <a:gd name="T36" fmla="*/ 1008 h 10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4" h="1008">
                  <a:moveTo>
                    <a:pt x="376" y="0"/>
                  </a:moveTo>
                  <a:lnTo>
                    <a:pt x="48" y="432"/>
                  </a:lnTo>
                  <a:lnTo>
                    <a:pt x="0" y="464"/>
                  </a:lnTo>
                  <a:lnTo>
                    <a:pt x="176" y="600"/>
                  </a:lnTo>
                  <a:lnTo>
                    <a:pt x="400" y="344"/>
                  </a:lnTo>
                  <a:lnTo>
                    <a:pt x="224" y="1008"/>
                  </a:lnTo>
                  <a:lnTo>
                    <a:pt x="632" y="944"/>
                  </a:lnTo>
                  <a:lnTo>
                    <a:pt x="664" y="552"/>
                  </a:lnTo>
                  <a:lnTo>
                    <a:pt x="664" y="112"/>
                  </a:lnTo>
                  <a:lnTo>
                    <a:pt x="584" y="152"/>
                  </a:lnTo>
                  <a:lnTo>
                    <a:pt x="376" y="0"/>
                  </a:lnTo>
                  <a:close/>
                </a:path>
              </a:pathLst>
            </a:custGeom>
            <a:solidFill>
              <a:srgbClr val="FF0066"/>
            </a:solidFill>
            <a:ln w="9525">
              <a:solidFill>
                <a:schemeClr val="tx1"/>
              </a:solidFill>
              <a:round/>
              <a:headEnd/>
              <a:tailEnd/>
            </a:ln>
          </p:spPr>
          <p:txBody>
            <a:bodyPr wrap="none" anchor="ctr"/>
            <a:lstStyle/>
            <a:p>
              <a:endParaRPr lang="ja-JP" altLang="en-US"/>
            </a:p>
          </p:txBody>
        </p:sp>
        <p:sp>
          <p:nvSpPr>
            <p:cNvPr id="90168" name="Freeform 59"/>
            <p:cNvSpPr>
              <a:spLocks/>
            </p:cNvSpPr>
            <p:nvPr/>
          </p:nvSpPr>
          <p:spPr bwMode="auto">
            <a:xfrm flipH="1">
              <a:off x="5024" y="1680"/>
              <a:ext cx="664" cy="1008"/>
            </a:xfrm>
            <a:custGeom>
              <a:avLst/>
              <a:gdLst>
                <a:gd name="T0" fmla="*/ 376 w 664"/>
                <a:gd name="T1" fmla="*/ 0 h 1008"/>
                <a:gd name="T2" fmla="*/ 48 w 664"/>
                <a:gd name="T3" fmla="*/ 432 h 1008"/>
                <a:gd name="T4" fmla="*/ 0 w 664"/>
                <a:gd name="T5" fmla="*/ 464 h 1008"/>
                <a:gd name="T6" fmla="*/ 176 w 664"/>
                <a:gd name="T7" fmla="*/ 600 h 1008"/>
                <a:gd name="T8" fmla="*/ 400 w 664"/>
                <a:gd name="T9" fmla="*/ 344 h 1008"/>
                <a:gd name="T10" fmla="*/ 224 w 664"/>
                <a:gd name="T11" fmla="*/ 1008 h 1008"/>
                <a:gd name="T12" fmla="*/ 632 w 664"/>
                <a:gd name="T13" fmla="*/ 944 h 1008"/>
                <a:gd name="T14" fmla="*/ 664 w 664"/>
                <a:gd name="T15" fmla="*/ 552 h 1008"/>
                <a:gd name="T16" fmla="*/ 664 w 664"/>
                <a:gd name="T17" fmla="*/ 112 h 1008"/>
                <a:gd name="T18" fmla="*/ 584 w 664"/>
                <a:gd name="T19" fmla="*/ 152 h 1008"/>
                <a:gd name="T20" fmla="*/ 376 w 664"/>
                <a:gd name="T21" fmla="*/ 0 h 10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64"/>
                <a:gd name="T34" fmla="*/ 0 h 1008"/>
                <a:gd name="T35" fmla="*/ 664 w 664"/>
                <a:gd name="T36" fmla="*/ 1008 h 10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64" h="1008">
                  <a:moveTo>
                    <a:pt x="376" y="0"/>
                  </a:moveTo>
                  <a:lnTo>
                    <a:pt x="48" y="432"/>
                  </a:lnTo>
                  <a:lnTo>
                    <a:pt x="0" y="464"/>
                  </a:lnTo>
                  <a:lnTo>
                    <a:pt x="176" y="600"/>
                  </a:lnTo>
                  <a:lnTo>
                    <a:pt x="400" y="344"/>
                  </a:lnTo>
                  <a:lnTo>
                    <a:pt x="224" y="1008"/>
                  </a:lnTo>
                  <a:lnTo>
                    <a:pt x="632" y="944"/>
                  </a:lnTo>
                  <a:lnTo>
                    <a:pt x="664" y="552"/>
                  </a:lnTo>
                  <a:lnTo>
                    <a:pt x="664" y="112"/>
                  </a:lnTo>
                  <a:lnTo>
                    <a:pt x="584" y="152"/>
                  </a:lnTo>
                  <a:lnTo>
                    <a:pt x="376" y="0"/>
                  </a:lnTo>
                  <a:close/>
                </a:path>
              </a:pathLst>
            </a:custGeom>
            <a:solidFill>
              <a:srgbClr val="FF0066"/>
            </a:solidFill>
            <a:ln w="9525">
              <a:solidFill>
                <a:schemeClr val="tx1"/>
              </a:solidFill>
              <a:round/>
              <a:headEnd/>
              <a:tailEnd/>
            </a:ln>
          </p:spPr>
          <p:txBody>
            <a:bodyPr wrap="none" anchor="ctr"/>
            <a:lstStyle/>
            <a:p>
              <a:endParaRPr lang="ja-JP" altLang="en-US"/>
            </a:p>
          </p:txBody>
        </p:sp>
      </p:grpSp>
      <p:grpSp>
        <p:nvGrpSpPr>
          <p:cNvPr id="90123" name="Group 28"/>
          <p:cNvGrpSpPr>
            <a:grpSpLocks/>
          </p:cNvGrpSpPr>
          <p:nvPr/>
        </p:nvGrpSpPr>
        <p:grpSpPr bwMode="auto">
          <a:xfrm>
            <a:off x="1384300" y="3665538"/>
            <a:ext cx="584200" cy="522287"/>
            <a:chOff x="824" y="2062"/>
            <a:chExt cx="408" cy="369"/>
          </a:xfrm>
        </p:grpSpPr>
        <p:sp>
          <p:nvSpPr>
            <p:cNvPr id="90163" name="Freeform 50"/>
            <p:cNvSpPr>
              <a:spLocks/>
            </p:cNvSpPr>
            <p:nvPr/>
          </p:nvSpPr>
          <p:spPr bwMode="auto">
            <a:xfrm>
              <a:off x="875" y="2129"/>
              <a:ext cx="346" cy="197"/>
            </a:xfrm>
            <a:custGeom>
              <a:avLst/>
              <a:gdLst>
                <a:gd name="T0" fmla="*/ 0 w 600"/>
                <a:gd name="T1" fmla="*/ 1 h 350"/>
                <a:gd name="T2" fmla="*/ 7 w 600"/>
                <a:gd name="T3" fmla="*/ 16 h 350"/>
                <a:gd name="T4" fmla="*/ 30 w 600"/>
                <a:gd name="T5" fmla="*/ 17 h 350"/>
                <a:gd name="T6" fmla="*/ 38 w 600"/>
                <a:gd name="T7" fmla="*/ 0 h 350"/>
                <a:gd name="T8" fmla="*/ 0 60000 65536"/>
                <a:gd name="T9" fmla="*/ 0 60000 65536"/>
                <a:gd name="T10" fmla="*/ 0 60000 65536"/>
                <a:gd name="T11" fmla="*/ 0 60000 65536"/>
                <a:gd name="T12" fmla="*/ 0 w 600"/>
                <a:gd name="T13" fmla="*/ 0 h 350"/>
                <a:gd name="T14" fmla="*/ 600 w 600"/>
                <a:gd name="T15" fmla="*/ 350 h 350"/>
              </a:gdLst>
              <a:ahLst/>
              <a:cxnLst>
                <a:cxn ang="T8">
                  <a:pos x="T0" y="T1"/>
                </a:cxn>
                <a:cxn ang="T9">
                  <a:pos x="T2" y="T3"/>
                </a:cxn>
                <a:cxn ang="T10">
                  <a:pos x="T4" y="T5"/>
                </a:cxn>
                <a:cxn ang="T11">
                  <a:pos x="T6" y="T7"/>
                </a:cxn>
              </a:cxnLst>
              <a:rect l="T12" t="T13" r="T14" b="T15"/>
              <a:pathLst>
                <a:path w="600" h="350">
                  <a:moveTo>
                    <a:pt x="0" y="16"/>
                  </a:moveTo>
                  <a:cubicBezTo>
                    <a:pt x="20" y="123"/>
                    <a:pt x="41" y="231"/>
                    <a:pt x="120" y="280"/>
                  </a:cubicBezTo>
                  <a:cubicBezTo>
                    <a:pt x="198" y="328"/>
                    <a:pt x="392" y="350"/>
                    <a:pt x="472" y="304"/>
                  </a:cubicBezTo>
                  <a:cubicBezTo>
                    <a:pt x="552" y="257"/>
                    <a:pt x="576" y="128"/>
                    <a:pt x="600" y="0"/>
                  </a:cubicBezTo>
                </a:path>
              </a:pathLst>
            </a:custGeom>
            <a:solidFill>
              <a:schemeClr val="accent1"/>
            </a:solidFill>
            <a:ln w="9525">
              <a:solidFill>
                <a:schemeClr val="tx1"/>
              </a:solidFill>
              <a:round/>
              <a:headEnd/>
              <a:tailEnd/>
            </a:ln>
          </p:spPr>
          <p:txBody>
            <a:bodyPr wrap="none" anchor="ctr"/>
            <a:lstStyle/>
            <a:p>
              <a:endParaRPr lang="ja-JP" altLang="en-US"/>
            </a:p>
          </p:txBody>
        </p:sp>
        <p:sp>
          <p:nvSpPr>
            <p:cNvPr id="90164" name="Oval 51"/>
            <p:cNvSpPr>
              <a:spLocks noChangeArrowheads="1"/>
            </p:cNvSpPr>
            <p:nvPr/>
          </p:nvSpPr>
          <p:spPr bwMode="auto">
            <a:xfrm>
              <a:off x="875" y="2062"/>
              <a:ext cx="357" cy="117"/>
            </a:xfrm>
            <a:prstGeom prst="ellipse">
              <a:avLst/>
            </a:prstGeom>
            <a:solidFill>
              <a:schemeClr val="bg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0165" name="Line 53"/>
            <p:cNvSpPr>
              <a:spLocks noChangeShapeType="1"/>
            </p:cNvSpPr>
            <p:nvPr/>
          </p:nvSpPr>
          <p:spPr bwMode="auto">
            <a:xfrm>
              <a:off x="824" y="2346"/>
              <a:ext cx="369" cy="35"/>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90166" name="Line 54"/>
            <p:cNvSpPr>
              <a:spLocks noChangeShapeType="1"/>
            </p:cNvSpPr>
            <p:nvPr/>
          </p:nvSpPr>
          <p:spPr bwMode="auto">
            <a:xfrm>
              <a:off x="824" y="2396"/>
              <a:ext cx="369" cy="35"/>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grpSp>
      <p:grpSp>
        <p:nvGrpSpPr>
          <p:cNvPr id="90124" name="Group 33"/>
          <p:cNvGrpSpPr>
            <a:grpSpLocks/>
          </p:cNvGrpSpPr>
          <p:nvPr/>
        </p:nvGrpSpPr>
        <p:grpSpPr bwMode="auto">
          <a:xfrm>
            <a:off x="2778125" y="3548063"/>
            <a:ext cx="371475" cy="657225"/>
            <a:chOff x="1416" y="1848"/>
            <a:chExt cx="424" cy="648"/>
          </a:xfrm>
        </p:grpSpPr>
        <p:sp>
          <p:nvSpPr>
            <p:cNvPr id="90156" name="Freeform 35"/>
            <p:cNvSpPr>
              <a:spLocks/>
            </p:cNvSpPr>
            <p:nvPr/>
          </p:nvSpPr>
          <p:spPr bwMode="auto">
            <a:xfrm>
              <a:off x="1609" y="2273"/>
              <a:ext cx="77" cy="223"/>
            </a:xfrm>
            <a:custGeom>
              <a:avLst/>
              <a:gdLst>
                <a:gd name="T0" fmla="*/ 0 w 96"/>
                <a:gd name="T1" fmla="*/ 0 h 288"/>
                <a:gd name="T2" fmla="*/ 0 w 96"/>
                <a:gd name="T3" fmla="*/ 81 h 288"/>
                <a:gd name="T4" fmla="*/ 32 w 96"/>
                <a:gd name="T5" fmla="*/ 81 h 288"/>
                <a:gd name="T6" fmla="*/ 32 w 96"/>
                <a:gd name="T7" fmla="*/ 0 h 288"/>
                <a:gd name="T8" fmla="*/ 0 w 96"/>
                <a:gd name="T9" fmla="*/ 0 h 288"/>
                <a:gd name="T10" fmla="*/ 0 60000 65536"/>
                <a:gd name="T11" fmla="*/ 0 60000 65536"/>
                <a:gd name="T12" fmla="*/ 0 60000 65536"/>
                <a:gd name="T13" fmla="*/ 0 60000 65536"/>
                <a:gd name="T14" fmla="*/ 0 60000 65536"/>
                <a:gd name="T15" fmla="*/ 0 w 96"/>
                <a:gd name="T16" fmla="*/ 0 h 288"/>
                <a:gd name="T17" fmla="*/ 96 w 96"/>
                <a:gd name="T18" fmla="*/ 288 h 288"/>
              </a:gdLst>
              <a:ahLst/>
              <a:cxnLst>
                <a:cxn ang="T10">
                  <a:pos x="T0" y="T1"/>
                </a:cxn>
                <a:cxn ang="T11">
                  <a:pos x="T2" y="T3"/>
                </a:cxn>
                <a:cxn ang="T12">
                  <a:pos x="T4" y="T5"/>
                </a:cxn>
                <a:cxn ang="T13">
                  <a:pos x="T6" y="T7"/>
                </a:cxn>
                <a:cxn ang="T14">
                  <a:pos x="T8" y="T9"/>
                </a:cxn>
              </a:cxnLst>
              <a:rect l="T15" t="T16" r="T17" b="T18"/>
              <a:pathLst>
                <a:path w="96" h="288">
                  <a:moveTo>
                    <a:pt x="0" y="0"/>
                  </a:moveTo>
                  <a:lnTo>
                    <a:pt x="0" y="288"/>
                  </a:lnTo>
                  <a:lnTo>
                    <a:pt x="96" y="288"/>
                  </a:lnTo>
                  <a:lnTo>
                    <a:pt x="96" y="0"/>
                  </a:lnTo>
                  <a:lnTo>
                    <a:pt x="0" y="0"/>
                  </a:lnTo>
                  <a:close/>
                </a:path>
              </a:pathLst>
            </a:custGeom>
            <a:solidFill>
              <a:schemeClr val="bg1"/>
            </a:solidFill>
            <a:ln w="12700">
              <a:solidFill>
                <a:srgbClr val="808080"/>
              </a:solidFill>
              <a:round/>
              <a:headEnd/>
              <a:tailEnd/>
            </a:ln>
          </p:spPr>
          <p:txBody>
            <a:bodyPr wrap="none" anchor="ctr"/>
            <a:lstStyle/>
            <a:p>
              <a:endParaRPr lang="ja-JP" altLang="en-US"/>
            </a:p>
          </p:txBody>
        </p:sp>
        <p:sp>
          <p:nvSpPr>
            <p:cNvPr id="90157" name="Freeform 32"/>
            <p:cNvSpPr>
              <a:spLocks/>
            </p:cNvSpPr>
            <p:nvPr/>
          </p:nvSpPr>
          <p:spPr bwMode="auto">
            <a:xfrm>
              <a:off x="1416" y="1955"/>
              <a:ext cx="424" cy="394"/>
            </a:xfrm>
            <a:custGeom>
              <a:avLst/>
              <a:gdLst>
                <a:gd name="T0" fmla="*/ 122 w 344"/>
                <a:gd name="T1" fmla="*/ 0 h 1000"/>
                <a:gd name="T2" fmla="*/ 889 w 344"/>
                <a:gd name="T3" fmla="*/ 0 h 1000"/>
                <a:gd name="T4" fmla="*/ 4671 w 344"/>
                <a:gd name="T5" fmla="*/ 0 h 1000"/>
                <a:gd name="T6" fmla="*/ 5428 w 344"/>
                <a:gd name="T7" fmla="*/ 0 h 1000"/>
                <a:gd name="T8" fmla="*/ 4671 w 344"/>
                <a:gd name="T9" fmla="*/ 1 h 1000"/>
                <a:gd name="T10" fmla="*/ 1650 w 344"/>
                <a:gd name="T11" fmla="*/ 1 h 1000"/>
                <a:gd name="T12" fmla="*/ 122 w 344"/>
                <a:gd name="T13" fmla="*/ 0 h 1000"/>
                <a:gd name="T14" fmla="*/ 0 60000 65536"/>
                <a:gd name="T15" fmla="*/ 0 60000 65536"/>
                <a:gd name="T16" fmla="*/ 0 60000 65536"/>
                <a:gd name="T17" fmla="*/ 0 60000 65536"/>
                <a:gd name="T18" fmla="*/ 0 60000 65536"/>
                <a:gd name="T19" fmla="*/ 0 60000 65536"/>
                <a:gd name="T20" fmla="*/ 0 60000 65536"/>
                <a:gd name="T21" fmla="*/ 0 w 344"/>
                <a:gd name="T22" fmla="*/ 0 h 1000"/>
                <a:gd name="T23" fmla="*/ 344 w 344"/>
                <a:gd name="T24" fmla="*/ 1000 h 1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4" h="1000">
                  <a:moveTo>
                    <a:pt x="8" y="392"/>
                  </a:moveTo>
                  <a:cubicBezTo>
                    <a:pt x="0" y="248"/>
                    <a:pt x="8" y="112"/>
                    <a:pt x="56" y="56"/>
                  </a:cubicBezTo>
                  <a:cubicBezTo>
                    <a:pt x="104" y="0"/>
                    <a:pt x="248" y="0"/>
                    <a:pt x="296" y="56"/>
                  </a:cubicBezTo>
                  <a:cubicBezTo>
                    <a:pt x="344" y="112"/>
                    <a:pt x="344" y="256"/>
                    <a:pt x="344" y="392"/>
                  </a:cubicBezTo>
                  <a:cubicBezTo>
                    <a:pt x="344" y="528"/>
                    <a:pt x="335" y="784"/>
                    <a:pt x="296" y="872"/>
                  </a:cubicBezTo>
                  <a:cubicBezTo>
                    <a:pt x="256" y="959"/>
                    <a:pt x="152" y="1000"/>
                    <a:pt x="104" y="920"/>
                  </a:cubicBezTo>
                  <a:cubicBezTo>
                    <a:pt x="56" y="840"/>
                    <a:pt x="15" y="535"/>
                    <a:pt x="8" y="392"/>
                  </a:cubicBezTo>
                  <a:close/>
                </a:path>
              </a:pathLst>
            </a:custGeom>
            <a:solidFill>
              <a:schemeClr val="bg1"/>
            </a:solidFill>
            <a:ln w="9525">
              <a:solidFill>
                <a:schemeClr val="tx1"/>
              </a:solidFill>
              <a:round/>
              <a:headEnd/>
              <a:tailEnd/>
            </a:ln>
          </p:spPr>
          <p:txBody>
            <a:bodyPr wrap="none" anchor="ctr"/>
            <a:lstStyle/>
            <a:p>
              <a:endParaRPr lang="ja-JP" altLang="en-US"/>
            </a:p>
          </p:txBody>
        </p:sp>
        <p:sp>
          <p:nvSpPr>
            <p:cNvPr id="90158" name="Oval 33"/>
            <p:cNvSpPr>
              <a:spLocks noChangeArrowheads="1"/>
            </p:cNvSpPr>
            <p:nvPr/>
          </p:nvSpPr>
          <p:spPr bwMode="auto">
            <a:xfrm>
              <a:off x="1493" y="2170"/>
              <a:ext cx="308" cy="72"/>
            </a:xfrm>
            <a:prstGeom prst="ellipse">
              <a:avLst/>
            </a:prstGeom>
            <a:solidFill>
              <a:schemeClr val="accent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0159" name="Freeform 34"/>
            <p:cNvSpPr>
              <a:spLocks/>
            </p:cNvSpPr>
            <p:nvPr/>
          </p:nvSpPr>
          <p:spPr bwMode="auto">
            <a:xfrm>
              <a:off x="1487" y="2003"/>
              <a:ext cx="320" cy="167"/>
            </a:xfrm>
            <a:custGeom>
              <a:avLst/>
              <a:gdLst>
                <a:gd name="T0" fmla="*/ 2 w 399"/>
                <a:gd name="T1" fmla="*/ 51 h 224"/>
                <a:gd name="T2" fmla="*/ 18 w 399"/>
                <a:gd name="T3" fmla="*/ 7 h 224"/>
                <a:gd name="T4" fmla="*/ 114 w 399"/>
                <a:gd name="T5" fmla="*/ 7 h 224"/>
                <a:gd name="T6" fmla="*/ 130 w 399"/>
                <a:gd name="T7" fmla="*/ 51 h 224"/>
                <a:gd name="T8" fmla="*/ 0 60000 65536"/>
                <a:gd name="T9" fmla="*/ 0 60000 65536"/>
                <a:gd name="T10" fmla="*/ 0 60000 65536"/>
                <a:gd name="T11" fmla="*/ 0 60000 65536"/>
                <a:gd name="T12" fmla="*/ 0 w 399"/>
                <a:gd name="T13" fmla="*/ 0 h 224"/>
                <a:gd name="T14" fmla="*/ 399 w 399"/>
                <a:gd name="T15" fmla="*/ 224 h 224"/>
              </a:gdLst>
              <a:ahLst/>
              <a:cxnLst>
                <a:cxn ang="T8">
                  <a:pos x="T0" y="T1"/>
                </a:cxn>
                <a:cxn ang="T9">
                  <a:pos x="T2" y="T3"/>
                </a:cxn>
                <a:cxn ang="T10">
                  <a:pos x="T4" y="T5"/>
                </a:cxn>
                <a:cxn ang="T11">
                  <a:pos x="T6" y="T7"/>
                </a:cxn>
              </a:cxnLst>
              <a:rect l="T12" t="T13" r="T14" b="T15"/>
              <a:pathLst>
                <a:path w="399" h="224">
                  <a:moveTo>
                    <a:pt x="8" y="224"/>
                  </a:moveTo>
                  <a:cubicBezTo>
                    <a:pt x="4" y="143"/>
                    <a:pt x="0" y="63"/>
                    <a:pt x="56" y="32"/>
                  </a:cubicBezTo>
                  <a:cubicBezTo>
                    <a:pt x="111" y="0"/>
                    <a:pt x="288" y="0"/>
                    <a:pt x="344" y="32"/>
                  </a:cubicBezTo>
                  <a:cubicBezTo>
                    <a:pt x="399" y="63"/>
                    <a:pt x="395" y="143"/>
                    <a:pt x="392" y="22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nvGrpSpPr>
            <p:cNvPr id="90160" name="Group 36"/>
            <p:cNvGrpSpPr>
              <a:grpSpLocks/>
            </p:cNvGrpSpPr>
            <p:nvPr/>
          </p:nvGrpSpPr>
          <p:grpSpPr bwMode="auto">
            <a:xfrm>
              <a:off x="1609" y="1848"/>
              <a:ext cx="231" cy="72"/>
              <a:chOff x="1848" y="1824"/>
              <a:chExt cx="288" cy="96"/>
            </a:xfrm>
          </p:grpSpPr>
          <p:sp>
            <p:nvSpPr>
              <p:cNvPr id="90161" name="Oval 37"/>
              <p:cNvSpPr>
                <a:spLocks noChangeArrowheads="1"/>
              </p:cNvSpPr>
              <p:nvPr/>
            </p:nvSpPr>
            <p:spPr bwMode="auto">
              <a:xfrm>
                <a:off x="1896" y="1848"/>
                <a:ext cx="240" cy="48"/>
              </a:xfrm>
              <a:prstGeom prst="ellipse">
                <a:avLst/>
              </a:prstGeom>
              <a:solidFill>
                <a:schemeClr val="bg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0162" name="Oval 38"/>
              <p:cNvSpPr>
                <a:spLocks noChangeArrowheads="1"/>
              </p:cNvSpPr>
              <p:nvPr/>
            </p:nvSpPr>
            <p:spPr bwMode="auto">
              <a:xfrm>
                <a:off x="1848" y="1824"/>
                <a:ext cx="96" cy="96"/>
              </a:xfrm>
              <a:prstGeom prst="ellipse">
                <a:avLst/>
              </a:prstGeom>
              <a:solidFill>
                <a:schemeClr val="bg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grpSp>
      </p:grpSp>
      <p:grpSp>
        <p:nvGrpSpPr>
          <p:cNvPr id="90125" name="Group 41"/>
          <p:cNvGrpSpPr>
            <a:grpSpLocks/>
          </p:cNvGrpSpPr>
          <p:nvPr/>
        </p:nvGrpSpPr>
        <p:grpSpPr bwMode="auto">
          <a:xfrm>
            <a:off x="3738563" y="3611563"/>
            <a:ext cx="831850" cy="471487"/>
            <a:chOff x="2521" y="3488"/>
            <a:chExt cx="940" cy="561"/>
          </a:xfrm>
        </p:grpSpPr>
        <p:grpSp>
          <p:nvGrpSpPr>
            <p:cNvPr id="90150" name="Group 41"/>
            <p:cNvGrpSpPr>
              <a:grpSpLocks/>
            </p:cNvGrpSpPr>
            <p:nvPr/>
          </p:nvGrpSpPr>
          <p:grpSpPr bwMode="auto">
            <a:xfrm>
              <a:off x="2521" y="3488"/>
              <a:ext cx="940" cy="561"/>
              <a:chOff x="2513" y="2032"/>
              <a:chExt cx="940" cy="561"/>
            </a:xfrm>
          </p:grpSpPr>
          <p:sp>
            <p:nvSpPr>
              <p:cNvPr id="90152" name="Freeform 42"/>
              <p:cNvSpPr>
                <a:spLocks/>
              </p:cNvSpPr>
              <p:nvPr/>
            </p:nvSpPr>
            <p:spPr bwMode="auto">
              <a:xfrm>
                <a:off x="2513" y="2171"/>
                <a:ext cx="940" cy="422"/>
              </a:xfrm>
              <a:custGeom>
                <a:avLst/>
                <a:gdLst>
                  <a:gd name="T0" fmla="*/ 15 w 1084"/>
                  <a:gd name="T1" fmla="*/ 341 h 422"/>
                  <a:gd name="T2" fmla="*/ 22 w 1084"/>
                  <a:gd name="T3" fmla="*/ 101 h 422"/>
                  <a:gd name="T4" fmla="*/ 47 w 1084"/>
                  <a:gd name="T5" fmla="*/ 29 h 422"/>
                  <a:gd name="T6" fmla="*/ 60 w 1084"/>
                  <a:gd name="T7" fmla="*/ 13 h 422"/>
                  <a:gd name="T8" fmla="*/ 66 w 1084"/>
                  <a:gd name="T9" fmla="*/ 5 h 422"/>
                  <a:gd name="T10" fmla="*/ 87 w 1084"/>
                  <a:gd name="T11" fmla="*/ 13 h 422"/>
                  <a:gd name="T12" fmla="*/ 91 w 1084"/>
                  <a:gd name="T13" fmla="*/ 61 h 422"/>
                  <a:gd name="T14" fmla="*/ 93 w 1084"/>
                  <a:gd name="T15" fmla="*/ 85 h 422"/>
                  <a:gd name="T16" fmla="*/ 98 w 1084"/>
                  <a:gd name="T17" fmla="*/ 269 h 422"/>
                  <a:gd name="T18" fmla="*/ 115 w 1084"/>
                  <a:gd name="T19" fmla="*/ 277 h 422"/>
                  <a:gd name="T20" fmla="*/ 277 w 1084"/>
                  <a:gd name="T21" fmla="*/ 293 h 422"/>
                  <a:gd name="T22" fmla="*/ 212 w 1084"/>
                  <a:gd name="T23" fmla="*/ 405 h 422"/>
                  <a:gd name="T24" fmla="*/ 15 w 1084"/>
                  <a:gd name="T25" fmla="*/ 381 h 422"/>
                  <a:gd name="T26" fmla="*/ 15 w 1084"/>
                  <a:gd name="T27" fmla="*/ 341 h 4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84"/>
                  <a:gd name="T43" fmla="*/ 0 h 422"/>
                  <a:gd name="T44" fmla="*/ 1084 w 1084"/>
                  <a:gd name="T45" fmla="*/ 422 h 4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84" h="422">
                    <a:moveTo>
                      <a:pt x="55" y="341"/>
                    </a:moveTo>
                    <a:cubicBezTo>
                      <a:pt x="11" y="268"/>
                      <a:pt x="0" y="153"/>
                      <a:pt x="79" y="101"/>
                    </a:cubicBezTo>
                    <a:cubicBezTo>
                      <a:pt x="98" y="71"/>
                      <a:pt x="132" y="40"/>
                      <a:pt x="167" y="29"/>
                    </a:cubicBezTo>
                    <a:cubicBezTo>
                      <a:pt x="183" y="23"/>
                      <a:pt x="199" y="18"/>
                      <a:pt x="215" y="13"/>
                    </a:cubicBezTo>
                    <a:cubicBezTo>
                      <a:pt x="223" y="10"/>
                      <a:pt x="239" y="5"/>
                      <a:pt x="239" y="5"/>
                    </a:cubicBezTo>
                    <a:cubicBezTo>
                      <a:pt x="263" y="7"/>
                      <a:pt x="290" y="0"/>
                      <a:pt x="311" y="13"/>
                    </a:cubicBezTo>
                    <a:cubicBezTo>
                      <a:pt x="325" y="22"/>
                      <a:pt x="321" y="45"/>
                      <a:pt x="327" y="61"/>
                    </a:cubicBezTo>
                    <a:cubicBezTo>
                      <a:pt x="329" y="69"/>
                      <a:pt x="335" y="85"/>
                      <a:pt x="335" y="85"/>
                    </a:cubicBezTo>
                    <a:cubicBezTo>
                      <a:pt x="335" y="92"/>
                      <a:pt x="346" y="264"/>
                      <a:pt x="351" y="269"/>
                    </a:cubicBezTo>
                    <a:cubicBezTo>
                      <a:pt x="365" y="284"/>
                      <a:pt x="393" y="276"/>
                      <a:pt x="415" y="277"/>
                    </a:cubicBezTo>
                    <a:cubicBezTo>
                      <a:pt x="609" y="284"/>
                      <a:pt x="804" y="285"/>
                      <a:pt x="999" y="293"/>
                    </a:cubicBezTo>
                    <a:cubicBezTo>
                      <a:pt x="1084" y="421"/>
                      <a:pt x="794" y="403"/>
                      <a:pt x="767" y="405"/>
                    </a:cubicBezTo>
                    <a:cubicBezTo>
                      <a:pt x="609" y="402"/>
                      <a:pt x="264" y="422"/>
                      <a:pt x="55" y="381"/>
                    </a:cubicBezTo>
                    <a:cubicBezTo>
                      <a:pt x="21" y="358"/>
                      <a:pt x="24" y="371"/>
                      <a:pt x="55" y="341"/>
                    </a:cubicBezTo>
                    <a:close/>
                  </a:path>
                </a:pathLst>
              </a:custGeom>
              <a:solidFill>
                <a:schemeClr val="bg1"/>
              </a:solidFill>
              <a:ln w="9525">
                <a:solidFill>
                  <a:schemeClr val="tx1"/>
                </a:solidFill>
                <a:round/>
                <a:headEnd/>
                <a:tailEnd/>
              </a:ln>
            </p:spPr>
            <p:txBody>
              <a:bodyPr wrap="none" anchor="ctr"/>
              <a:lstStyle/>
              <a:p>
                <a:endParaRPr lang="ja-JP" altLang="en-US"/>
              </a:p>
            </p:txBody>
          </p:sp>
          <p:grpSp>
            <p:nvGrpSpPr>
              <p:cNvPr id="90153" name="Group 43"/>
              <p:cNvGrpSpPr>
                <a:grpSpLocks/>
              </p:cNvGrpSpPr>
              <p:nvPr/>
            </p:nvGrpSpPr>
            <p:grpSpPr bwMode="auto">
              <a:xfrm>
                <a:off x="2640" y="2032"/>
                <a:ext cx="288" cy="96"/>
                <a:chOff x="1848" y="1824"/>
                <a:chExt cx="288" cy="96"/>
              </a:xfrm>
            </p:grpSpPr>
            <p:sp>
              <p:nvSpPr>
                <p:cNvPr id="90154" name="Oval 44"/>
                <p:cNvSpPr>
                  <a:spLocks noChangeArrowheads="1"/>
                </p:cNvSpPr>
                <p:nvPr/>
              </p:nvSpPr>
              <p:spPr bwMode="auto">
                <a:xfrm>
                  <a:off x="1896" y="1848"/>
                  <a:ext cx="240" cy="48"/>
                </a:xfrm>
                <a:prstGeom prst="ellipse">
                  <a:avLst/>
                </a:prstGeom>
                <a:solidFill>
                  <a:schemeClr val="bg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0155" name="Oval 45"/>
                <p:cNvSpPr>
                  <a:spLocks noChangeArrowheads="1"/>
                </p:cNvSpPr>
                <p:nvPr/>
              </p:nvSpPr>
              <p:spPr bwMode="auto">
                <a:xfrm>
                  <a:off x="1848" y="1824"/>
                  <a:ext cx="96" cy="96"/>
                </a:xfrm>
                <a:prstGeom prst="ellipse">
                  <a:avLst/>
                </a:prstGeom>
                <a:solidFill>
                  <a:schemeClr val="bg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grpSp>
        </p:grpSp>
        <p:sp>
          <p:nvSpPr>
            <p:cNvPr id="90151" name="Freeform 46"/>
            <p:cNvSpPr>
              <a:spLocks/>
            </p:cNvSpPr>
            <p:nvPr/>
          </p:nvSpPr>
          <p:spPr bwMode="auto">
            <a:xfrm>
              <a:off x="2712" y="3704"/>
              <a:ext cx="88" cy="267"/>
            </a:xfrm>
            <a:custGeom>
              <a:avLst/>
              <a:gdLst>
                <a:gd name="T0" fmla="*/ 64 w 88"/>
                <a:gd name="T1" fmla="*/ 0 h 267"/>
                <a:gd name="T2" fmla="*/ 0 w 88"/>
                <a:gd name="T3" fmla="*/ 88 h 267"/>
                <a:gd name="T4" fmla="*/ 8 w 88"/>
                <a:gd name="T5" fmla="*/ 240 h 267"/>
                <a:gd name="T6" fmla="*/ 16 w 88"/>
                <a:gd name="T7" fmla="*/ 264 h 267"/>
                <a:gd name="T8" fmla="*/ 40 w 88"/>
                <a:gd name="T9" fmla="*/ 256 h 267"/>
                <a:gd name="T10" fmla="*/ 56 w 88"/>
                <a:gd name="T11" fmla="*/ 232 h 267"/>
                <a:gd name="T12" fmla="*/ 80 w 88"/>
                <a:gd name="T13" fmla="*/ 240 h 267"/>
                <a:gd name="T14" fmla="*/ 88 w 88"/>
                <a:gd name="T15" fmla="*/ 208 h 267"/>
                <a:gd name="T16" fmla="*/ 80 w 88"/>
                <a:gd name="T17" fmla="*/ 120 h 267"/>
                <a:gd name="T18" fmla="*/ 64 w 88"/>
                <a:gd name="T19" fmla="*/ 0 h 2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8"/>
                <a:gd name="T31" fmla="*/ 0 h 267"/>
                <a:gd name="T32" fmla="*/ 88 w 88"/>
                <a:gd name="T33" fmla="*/ 267 h 26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8" h="267">
                  <a:moveTo>
                    <a:pt x="64" y="0"/>
                  </a:moveTo>
                  <a:cubicBezTo>
                    <a:pt x="23" y="13"/>
                    <a:pt x="12" y="49"/>
                    <a:pt x="0" y="88"/>
                  </a:cubicBezTo>
                  <a:cubicBezTo>
                    <a:pt x="2" y="138"/>
                    <a:pt x="3" y="189"/>
                    <a:pt x="8" y="240"/>
                  </a:cubicBezTo>
                  <a:cubicBezTo>
                    <a:pt x="8" y="248"/>
                    <a:pt x="8" y="260"/>
                    <a:pt x="16" y="264"/>
                  </a:cubicBezTo>
                  <a:cubicBezTo>
                    <a:pt x="23" y="267"/>
                    <a:pt x="32" y="258"/>
                    <a:pt x="40" y="256"/>
                  </a:cubicBezTo>
                  <a:cubicBezTo>
                    <a:pt x="45" y="248"/>
                    <a:pt x="47" y="235"/>
                    <a:pt x="56" y="232"/>
                  </a:cubicBezTo>
                  <a:cubicBezTo>
                    <a:pt x="63" y="228"/>
                    <a:pt x="73" y="245"/>
                    <a:pt x="80" y="240"/>
                  </a:cubicBezTo>
                  <a:cubicBezTo>
                    <a:pt x="88" y="233"/>
                    <a:pt x="85" y="218"/>
                    <a:pt x="88" y="208"/>
                  </a:cubicBezTo>
                  <a:cubicBezTo>
                    <a:pt x="85" y="178"/>
                    <a:pt x="83" y="149"/>
                    <a:pt x="80" y="120"/>
                  </a:cubicBezTo>
                  <a:cubicBezTo>
                    <a:pt x="74" y="78"/>
                    <a:pt x="50" y="40"/>
                    <a:pt x="64" y="0"/>
                  </a:cubicBezTo>
                  <a:close/>
                </a:path>
              </a:pathLst>
            </a:custGeom>
            <a:solidFill>
              <a:schemeClr val="accent1"/>
            </a:solidFill>
            <a:ln w="9525">
              <a:solidFill>
                <a:schemeClr val="tx1"/>
              </a:solidFill>
              <a:round/>
              <a:headEnd/>
              <a:tailEnd/>
            </a:ln>
          </p:spPr>
          <p:txBody>
            <a:bodyPr wrap="none" anchor="ctr"/>
            <a:lstStyle/>
            <a:p>
              <a:endParaRPr lang="ja-JP" altLang="en-US"/>
            </a:p>
          </p:txBody>
        </p:sp>
      </p:grpSp>
      <p:sp>
        <p:nvSpPr>
          <p:cNvPr id="90126" name="テキスト ボックス 5"/>
          <p:cNvSpPr txBox="1">
            <a:spLocks noChangeArrowheads="1"/>
          </p:cNvSpPr>
          <p:nvPr/>
        </p:nvSpPr>
        <p:spPr bwMode="auto">
          <a:xfrm>
            <a:off x="1446213" y="1668394"/>
            <a:ext cx="719931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600" b="1">
                <a:solidFill>
                  <a:srgbClr val="5F5F5F"/>
                </a:solidFill>
                <a:latin typeface="Meiryo UI" pitchFamily="50" charset="-128"/>
                <a:ea typeface="Meiryo UI" pitchFamily="50" charset="-128"/>
                <a:cs typeface="Meiryo UI" pitchFamily="50" charset="-128"/>
              </a:rPr>
              <a:t>移乗             歩行                      階段           トイレ動作         入浴</a:t>
            </a:r>
          </a:p>
        </p:txBody>
      </p:sp>
      <p:sp>
        <p:nvSpPr>
          <p:cNvPr id="90127" name="AutoShape 49"/>
          <p:cNvSpPr>
            <a:spLocks noChangeArrowheads="1"/>
          </p:cNvSpPr>
          <p:nvPr/>
        </p:nvSpPr>
        <p:spPr bwMode="auto">
          <a:xfrm>
            <a:off x="942975" y="3452813"/>
            <a:ext cx="7226300" cy="876300"/>
          </a:xfrm>
          <a:prstGeom prst="roundRect">
            <a:avLst>
              <a:gd name="adj" fmla="val 50000"/>
            </a:avLst>
          </a:prstGeom>
          <a:noFill/>
          <a:ln w="44450" cap="rnd">
            <a:solidFill>
              <a:srgbClr val="FF66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28" name="テキスト ボックス 5"/>
          <p:cNvSpPr txBox="1">
            <a:spLocks noChangeArrowheads="1"/>
          </p:cNvSpPr>
          <p:nvPr/>
        </p:nvSpPr>
        <p:spPr bwMode="auto">
          <a:xfrm>
            <a:off x="4684713" y="3170238"/>
            <a:ext cx="958850" cy="701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buFont typeface="Wingdings" pitchFamily="2" charset="2"/>
              <a:buNone/>
            </a:pPr>
            <a:r>
              <a:rPr lang="ja-JP" altLang="en-US" sz="2000" b="1">
                <a:solidFill>
                  <a:srgbClr val="FF9933"/>
                </a:solidFill>
                <a:latin typeface="Meiryo UI" pitchFamily="50" charset="-128"/>
                <a:ea typeface="Meiryo UI" pitchFamily="50" charset="-128"/>
                <a:cs typeface="Meiryo UI" pitchFamily="50" charset="-128"/>
              </a:rPr>
              <a:t>セルフケア     </a:t>
            </a:r>
          </a:p>
        </p:txBody>
      </p:sp>
      <p:sp>
        <p:nvSpPr>
          <p:cNvPr id="90129" name="AutoShape 51"/>
          <p:cNvSpPr>
            <a:spLocks noChangeArrowheads="1"/>
          </p:cNvSpPr>
          <p:nvPr/>
        </p:nvSpPr>
        <p:spPr bwMode="auto">
          <a:xfrm>
            <a:off x="7061200" y="2154238"/>
            <a:ext cx="1041400" cy="2171700"/>
          </a:xfrm>
          <a:prstGeom prst="roundRect">
            <a:avLst>
              <a:gd name="adj" fmla="val 50000"/>
            </a:avLst>
          </a:prstGeom>
          <a:noFill/>
          <a:ln w="44450" cap="rnd">
            <a:solidFill>
              <a:srgbClr val="FF66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30" name="Rectangle 52"/>
          <p:cNvSpPr>
            <a:spLocks noChangeArrowheads="1"/>
          </p:cNvSpPr>
          <p:nvPr/>
        </p:nvSpPr>
        <p:spPr bwMode="auto">
          <a:xfrm>
            <a:off x="7099300" y="3360738"/>
            <a:ext cx="774700" cy="1524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31" name="Rectangle 53"/>
          <p:cNvSpPr>
            <a:spLocks noChangeArrowheads="1"/>
          </p:cNvSpPr>
          <p:nvPr/>
        </p:nvSpPr>
        <p:spPr bwMode="auto">
          <a:xfrm>
            <a:off x="7823200" y="3225800"/>
            <a:ext cx="266700" cy="4445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32" name="Rectangle 54"/>
          <p:cNvSpPr>
            <a:spLocks noChangeArrowheads="1"/>
          </p:cNvSpPr>
          <p:nvPr/>
        </p:nvSpPr>
        <p:spPr bwMode="auto">
          <a:xfrm>
            <a:off x="6908800" y="3378200"/>
            <a:ext cx="254000" cy="7493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33" name="Rectangle 55"/>
          <p:cNvSpPr>
            <a:spLocks noChangeArrowheads="1"/>
          </p:cNvSpPr>
          <p:nvPr/>
        </p:nvSpPr>
        <p:spPr bwMode="auto">
          <a:xfrm>
            <a:off x="6921500" y="4056063"/>
            <a:ext cx="711200" cy="2413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34" name="Rectangle 56"/>
          <p:cNvSpPr>
            <a:spLocks noChangeArrowheads="1"/>
          </p:cNvSpPr>
          <p:nvPr/>
        </p:nvSpPr>
        <p:spPr bwMode="auto">
          <a:xfrm rot="-678596">
            <a:off x="7704138" y="4246563"/>
            <a:ext cx="812800" cy="177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35" name="Rectangle 57"/>
          <p:cNvSpPr>
            <a:spLocks noChangeArrowheads="1"/>
          </p:cNvSpPr>
          <p:nvPr/>
        </p:nvSpPr>
        <p:spPr bwMode="auto">
          <a:xfrm rot="-2827266">
            <a:off x="7816056" y="4026694"/>
            <a:ext cx="784225" cy="2047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36" name="Rectangle 58"/>
          <p:cNvSpPr>
            <a:spLocks noChangeArrowheads="1"/>
          </p:cNvSpPr>
          <p:nvPr/>
        </p:nvSpPr>
        <p:spPr bwMode="auto">
          <a:xfrm rot="-4965655">
            <a:off x="7862094" y="3674269"/>
            <a:ext cx="784225" cy="2047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37" name="Rectangle 59"/>
          <p:cNvSpPr>
            <a:spLocks noChangeArrowheads="1"/>
          </p:cNvSpPr>
          <p:nvPr/>
        </p:nvSpPr>
        <p:spPr bwMode="auto">
          <a:xfrm rot="-5400000">
            <a:off x="7842216" y="3547269"/>
            <a:ext cx="784225" cy="2047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38" name="Rectangle 60"/>
          <p:cNvSpPr>
            <a:spLocks noChangeArrowheads="1"/>
          </p:cNvSpPr>
          <p:nvPr/>
        </p:nvSpPr>
        <p:spPr bwMode="auto">
          <a:xfrm rot="-1655067">
            <a:off x="7434263" y="4313238"/>
            <a:ext cx="784225" cy="2047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39" name="AutoShape 61"/>
          <p:cNvSpPr>
            <a:spLocks noChangeArrowheads="1"/>
          </p:cNvSpPr>
          <p:nvPr/>
        </p:nvSpPr>
        <p:spPr bwMode="auto">
          <a:xfrm>
            <a:off x="6399213" y="2762250"/>
            <a:ext cx="660400" cy="660400"/>
          </a:xfrm>
          <a:prstGeom prst="roundRect">
            <a:avLst>
              <a:gd name="adj" fmla="val 50000"/>
            </a:avLst>
          </a:prstGeom>
          <a:noFill/>
          <a:ln w="44450" cap="rnd">
            <a:solidFill>
              <a:srgbClr val="FF66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40" name="Rectangle 62"/>
          <p:cNvSpPr>
            <a:spLocks noChangeArrowheads="1"/>
          </p:cNvSpPr>
          <p:nvPr/>
        </p:nvSpPr>
        <p:spPr bwMode="auto">
          <a:xfrm rot="-5400000">
            <a:off x="6128544" y="2156619"/>
            <a:ext cx="784225" cy="10556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41" name="Rectangle 63"/>
          <p:cNvSpPr>
            <a:spLocks noChangeArrowheads="1"/>
          </p:cNvSpPr>
          <p:nvPr/>
        </p:nvSpPr>
        <p:spPr bwMode="auto">
          <a:xfrm rot="-5400000">
            <a:off x="6115844" y="2751932"/>
            <a:ext cx="784225" cy="57308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42" name="テキスト ボックス 5"/>
          <p:cNvSpPr txBox="1">
            <a:spLocks noChangeArrowheads="1"/>
          </p:cNvSpPr>
          <p:nvPr/>
        </p:nvSpPr>
        <p:spPr bwMode="auto">
          <a:xfrm>
            <a:off x="1420467" y="3110258"/>
            <a:ext cx="71358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600" b="1" dirty="0">
                <a:solidFill>
                  <a:srgbClr val="5F5F5F"/>
                </a:solidFill>
                <a:latin typeface="Meiryo UI" pitchFamily="50" charset="-128"/>
                <a:ea typeface="Meiryo UI" pitchFamily="50" charset="-128"/>
                <a:cs typeface="Meiryo UI" pitchFamily="50" charset="-128"/>
              </a:rPr>
              <a:t>食事            排尿           排便                          更衣              整容</a:t>
            </a:r>
          </a:p>
        </p:txBody>
      </p:sp>
      <p:sp>
        <p:nvSpPr>
          <p:cNvPr id="90143" name="Rectangle 21"/>
          <p:cNvSpPr>
            <a:spLocks noChangeArrowheads="1"/>
          </p:cNvSpPr>
          <p:nvPr/>
        </p:nvSpPr>
        <p:spPr bwMode="auto">
          <a:xfrm>
            <a:off x="6042025" y="2212975"/>
            <a:ext cx="439738" cy="608013"/>
          </a:xfrm>
          <a:prstGeom prst="rect">
            <a:avLst/>
          </a:prstGeom>
          <a:solidFill>
            <a:schemeClr val="bg1"/>
          </a:solidFill>
          <a:ln w="9525">
            <a:solidFill>
              <a:schemeClr val="tx1"/>
            </a:solidFill>
            <a:miter lim="800000"/>
            <a:headEnd/>
            <a:tailEnd/>
          </a:ln>
        </p:spPr>
        <p:txBody>
          <a:bodyPr wrap="none" anchor="ctr"/>
          <a:lstStyle/>
          <a:p>
            <a:pPr defTabSz="457200" eaLnBrk="1" hangingPunct="1"/>
            <a:r>
              <a:rPr lang="en-US" altLang="ja-JP" sz="1200" b="1">
                <a:latin typeface="メイリオ" pitchFamily="50" charset="-128"/>
                <a:ea typeface="メイリオ" pitchFamily="50" charset="-128"/>
                <a:cs typeface="Osaka"/>
              </a:rPr>
              <a:t>WC</a:t>
            </a:r>
            <a:r>
              <a:rPr lang="en-US" altLang="ja-JP" sz="1400" b="1">
                <a:latin typeface="メイリオ" pitchFamily="50" charset="-128"/>
                <a:ea typeface="メイリオ" pitchFamily="50" charset="-128"/>
                <a:cs typeface="Osaka"/>
              </a:rPr>
              <a:t> </a:t>
            </a:r>
          </a:p>
        </p:txBody>
      </p:sp>
      <p:sp>
        <p:nvSpPr>
          <p:cNvPr id="90144" name="AutoShape 66"/>
          <p:cNvSpPr>
            <a:spLocks noChangeArrowheads="1"/>
          </p:cNvSpPr>
          <p:nvPr/>
        </p:nvSpPr>
        <p:spPr bwMode="auto">
          <a:xfrm>
            <a:off x="990600" y="2081213"/>
            <a:ext cx="7137400" cy="889000"/>
          </a:xfrm>
          <a:prstGeom prst="roundRect">
            <a:avLst>
              <a:gd name="adj" fmla="val 50000"/>
            </a:avLst>
          </a:prstGeom>
          <a:noFill/>
          <a:ln w="44450" cap="rnd">
            <a:solidFill>
              <a:srgbClr val="33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45" name="テキスト ボックス 5"/>
          <p:cNvSpPr txBox="1">
            <a:spLocks noChangeArrowheads="1"/>
          </p:cNvSpPr>
          <p:nvPr/>
        </p:nvSpPr>
        <p:spPr bwMode="auto">
          <a:xfrm>
            <a:off x="3514725" y="1901825"/>
            <a:ext cx="785813"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buFont typeface="Wingdings" pitchFamily="2" charset="2"/>
              <a:buNone/>
            </a:pPr>
            <a:r>
              <a:rPr lang="ja-JP" altLang="en-US" sz="2000" b="1">
                <a:solidFill>
                  <a:srgbClr val="3399FF"/>
                </a:solidFill>
                <a:latin typeface="Meiryo UI" pitchFamily="50" charset="-128"/>
                <a:ea typeface="Meiryo UI" pitchFamily="50" charset="-128"/>
                <a:cs typeface="Meiryo UI" pitchFamily="50" charset="-128"/>
              </a:rPr>
              <a:t>移動</a:t>
            </a:r>
            <a:r>
              <a:rPr lang="ja-JP" altLang="en-US" sz="2000" b="1">
                <a:solidFill>
                  <a:schemeClr val="hlink"/>
                </a:solidFill>
                <a:latin typeface="Meiryo UI" pitchFamily="50" charset="-128"/>
                <a:ea typeface="Meiryo UI" pitchFamily="50" charset="-128"/>
                <a:cs typeface="Meiryo UI" pitchFamily="50" charset="-128"/>
              </a:rPr>
              <a:t>     </a:t>
            </a:r>
          </a:p>
        </p:txBody>
      </p:sp>
      <p:sp>
        <p:nvSpPr>
          <p:cNvPr id="90146" name="Rectangle 68"/>
          <p:cNvSpPr>
            <a:spLocks noChangeArrowheads="1"/>
          </p:cNvSpPr>
          <p:nvPr/>
        </p:nvSpPr>
        <p:spPr bwMode="auto">
          <a:xfrm rot="-1370990">
            <a:off x="6657975" y="3355975"/>
            <a:ext cx="784225" cy="2047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47" name="Rectangle 69"/>
          <p:cNvSpPr>
            <a:spLocks noChangeArrowheads="1"/>
          </p:cNvSpPr>
          <p:nvPr/>
        </p:nvSpPr>
        <p:spPr bwMode="auto">
          <a:xfrm rot="-3726501">
            <a:off x="6852444" y="3196431"/>
            <a:ext cx="561975" cy="1952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0148" name="Text Box 5"/>
          <p:cNvSpPr txBox="1">
            <a:spLocks noChangeArrowheads="1"/>
          </p:cNvSpPr>
          <p:nvPr/>
        </p:nvSpPr>
        <p:spPr bwMode="auto">
          <a:xfrm>
            <a:off x="0" y="0"/>
            <a:ext cx="24145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-27</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90149" name="Rectangle 3"/>
          <p:cNvSpPr>
            <a:spLocks noChangeArrowheads="1"/>
          </p:cNvSpPr>
          <p:nvPr/>
        </p:nvSpPr>
        <p:spPr bwMode="auto">
          <a:xfrm>
            <a:off x="309563" y="9572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3803839813"/>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4"/>
          <p:cNvSpPr>
            <a:spLocks noChangeArrowheads="1"/>
          </p:cNvSpPr>
          <p:nvPr/>
        </p:nvSpPr>
        <p:spPr bwMode="auto">
          <a:xfrm>
            <a:off x="407988" y="335585"/>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eaLnBrk="1" hangingPunct="1"/>
            <a:r>
              <a:rPr lang="en-US" altLang="ja-JP" sz="3000" b="1">
                <a:latin typeface="Meiryo UI" pitchFamily="50" charset="-128"/>
                <a:ea typeface="Meiryo UI" pitchFamily="50" charset="-128"/>
                <a:cs typeface="Meiryo UI" pitchFamily="50" charset="-128"/>
              </a:rPr>
              <a:t>IADL</a:t>
            </a:r>
            <a:r>
              <a:rPr lang="ja-JP" altLang="en-US" sz="3000" b="1">
                <a:latin typeface="Meiryo UI" pitchFamily="50" charset="-128"/>
                <a:ea typeface="Meiryo UI" pitchFamily="50" charset="-128"/>
                <a:cs typeface="Meiryo UI" pitchFamily="50" charset="-128"/>
              </a:rPr>
              <a:t>のアセスメント</a:t>
            </a:r>
          </a:p>
        </p:txBody>
      </p:sp>
      <p:sp>
        <p:nvSpPr>
          <p:cNvPr id="92163" name="テキスト ボックス 5"/>
          <p:cNvSpPr txBox="1">
            <a:spLocks noChangeArrowheads="1"/>
          </p:cNvSpPr>
          <p:nvPr/>
        </p:nvSpPr>
        <p:spPr bwMode="auto">
          <a:xfrm>
            <a:off x="1128713" y="1282081"/>
            <a:ext cx="72326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400" b="1" dirty="0">
                <a:solidFill>
                  <a:srgbClr val="609000"/>
                </a:solidFill>
                <a:latin typeface="Meiryo UI" pitchFamily="50" charset="-128"/>
                <a:ea typeface="Meiryo UI" pitchFamily="50" charset="-128"/>
                <a:cs typeface="Meiryo UI" pitchFamily="50" charset="-128"/>
              </a:rPr>
              <a:t>●IADL(Lawton)</a:t>
            </a:r>
            <a:r>
              <a:rPr lang="en-US" altLang="ja-JP"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＝独居</a:t>
            </a:r>
            <a:r>
              <a:rPr lang="ja-JP" altLang="en-US" sz="2400" b="1" dirty="0">
                <a:latin typeface="Meiryo UI" pitchFamily="50" charset="-128"/>
                <a:ea typeface="Meiryo UI" pitchFamily="50" charset="-128"/>
                <a:cs typeface="Meiryo UI" pitchFamily="50" charset="-128"/>
              </a:rPr>
              <a:t>機能の評価</a:t>
            </a:r>
          </a:p>
        </p:txBody>
      </p:sp>
      <p:sp>
        <p:nvSpPr>
          <p:cNvPr id="92164" name="テキスト ボックス 5"/>
          <p:cNvSpPr txBox="1">
            <a:spLocks noChangeArrowheads="1"/>
          </p:cNvSpPr>
          <p:nvPr/>
        </p:nvSpPr>
        <p:spPr bwMode="auto">
          <a:xfrm>
            <a:off x="1144588" y="5568950"/>
            <a:ext cx="7740650"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en-US" altLang="ja-JP" sz="2400" b="1" dirty="0">
                <a:solidFill>
                  <a:schemeClr val="bg2"/>
                </a:solidFill>
                <a:latin typeface="Meiryo UI" pitchFamily="50" charset="-128"/>
                <a:ea typeface="Meiryo UI" pitchFamily="50" charset="-128"/>
                <a:cs typeface="Meiryo UI" pitchFamily="50" charset="-128"/>
              </a:rPr>
              <a:t>●</a:t>
            </a:r>
            <a:r>
              <a:rPr lang="ja-JP" altLang="en-US" sz="1200" b="1" dirty="0">
                <a:solidFill>
                  <a:schemeClr val="hlink"/>
                </a:solidFill>
                <a:latin typeface="Meiryo UI" pitchFamily="50" charset="-128"/>
                <a:ea typeface="Meiryo UI" pitchFamily="50" charset="-128"/>
                <a:cs typeface="Meiryo UI" pitchFamily="50" charset="-128"/>
              </a:rPr>
              <a:t>　</a:t>
            </a:r>
            <a:r>
              <a:rPr lang="ja-JP" altLang="en-US" sz="2200" b="1" dirty="0">
                <a:solidFill>
                  <a:schemeClr val="bg2"/>
                </a:solidFill>
                <a:latin typeface="Meiryo UI" pitchFamily="50" charset="-128"/>
                <a:ea typeface="Meiryo UI" pitchFamily="50" charset="-128"/>
                <a:cs typeface="Meiryo UI" pitchFamily="50" charset="-128"/>
              </a:rPr>
              <a:t>認知症のための障害評価尺度</a:t>
            </a:r>
            <a:endParaRPr lang="en-US" altLang="ja-JP" sz="2200" b="1" dirty="0">
              <a:solidFill>
                <a:schemeClr val="bg2"/>
              </a:solidFill>
              <a:latin typeface="Meiryo UI" pitchFamily="50" charset="-128"/>
              <a:ea typeface="Meiryo UI" pitchFamily="50" charset="-128"/>
              <a:cs typeface="Meiryo UI" pitchFamily="50" charset="-128"/>
            </a:endParaRPr>
          </a:p>
          <a:p>
            <a:pPr eaLnBrk="1" hangingPunct="1">
              <a:lnSpc>
                <a:spcPct val="90000"/>
              </a:lnSpc>
            </a:pPr>
            <a:r>
              <a:rPr lang="en-US" altLang="ja-JP" sz="2200" b="1" dirty="0">
                <a:solidFill>
                  <a:schemeClr val="bg2"/>
                </a:solidFill>
                <a:latin typeface="Meiryo UI" pitchFamily="50" charset="-128"/>
                <a:ea typeface="Meiryo UI" pitchFamily="50" charset="-128"/>
                <a:cs typeface="Meiryo UI" pitchFamily="50" charset="-128"/>
              </a:rPr>
              <a:t>    </a:t>
            </a:r>
            <a:r>
              <a:rPr lang="ja-JP" altLang="en-US" sz="2200" b="1" dirty="0" smtClean="0">
                <a:solidFill>
                  <a:schemeClr val="bg2"/>
                </a:solidFill>
                <a:latin typeface="Meiryo UI" pitchFamily="50" charset="-128"/>
                <a:ea typeface="Meiryo UI" pitchFamily="50" charset="-128"/>
                <a:cs typeface="Meiryo UI" pitchFamily="50" charset="-128"/>
              </a:rPr>
              <a:t> </a:t>
            </a:r>
            <a:r>
              <a:rPr lang="en-US" altLang="ja-JP" sz="1800" b="1" dirty="0" smtClean="0">
                <a:solidFill>
                  <a:schemeClr val="bg2"/>
                </a:solidFill>
                <a:latin typeface="Meiryo UI" pitchFamily="50" charset="-128"/>
                <a:ea typeface="Meiryo UI" pitchFamily="50" charset="-128"/>
                <a:cs typeface="Meiryo UI" pitchFamily="50" charset="-128"/>
              </a:rPr>
              <a:t>(</a:t>
            </a:r>
            <a:r>
              <a:rPr lang="en-US" altLang="ja-JP" sz="1800" b="1" dirty="0">
                <a:solidFill>
                  <a:schemeClr val="bg2"/>
                </a:solidFill>
                <a:latin typeface="Meiryo UI" pitchFamily="50" charset="-128"/>
                <a:ea typeface="Meiryo UI" pitchFamily="50" charset="-128"/>
                <a:cs typeface="Meiryo UI" pitchFamily="50" charset="-128"/>
              </a:rPr>
              <a:t>Disability Assessment for Dementia</a:t>
            </a:r>
            <a:r>
              <a:rPr lang="ja-JP" altLang="en-US" sz="1800" b="1" dirty="0">
                <a:solidFill>
                  <a:schemeClr val="bg2"/>
                </a:solidFill>
                <a:latin typeface="Meiryo UI" pitchFamily="50" charset="-128"/>
                <a:ea typeface="Meiryo UI" pitchFamily="50" charset="-128"/>
                <a:cs typeface="Meiryo UI" pitchFamily="50" charset="-128"/>
              </a:rPr>
              <a:t>：</a:t>
            </a:r>
            <a:r>
              <a:rPr lang="en-US" altLang="ja-JP" sz="1800" b="1" dirty="0">
                <a:solidFill>
                  <a:schemeClr val="bg2"/>
                </a:solidFill>
                <a:latin typeface="Meiryo UI" pitchFamily="50" charset="-128"/>
                <a:ea typeface="Meiryo UI" pitchFamily="50" charset="-128"/>
                <a:cs typeface="Meiryo UI" pitchFamily="50" charset="-128"/>
              </a:rPr>
              <a:t>DAD)</a:t>
            </a:r>
            <a:endParaRPr lang="ja-JP" altLang="en-US" sz="1800" b="1" dirty="0">
              <a:latin typeface="Meiryo UI" pitchFamily="50" charset="-128"/>
              <a:ea typeface="Meiryo UI" pitchFamily="50" charset="-128"/>
              <a:cs typeface="Meiryo UI" pitchFamily="50" charset="-128"/>
            </a:endParaRPr>
          </a:p>
        </p:txBody>
      </p:sp>
      <p:grpSp>
        <p:nvGrpSpPr>
          <p:cNvPr id="92165" name="Group 2"/>
          <p:cNvGrpSpPr>
            <a:grpSpLocks/>
          </p:cNvGrpSpPr>
          <p:nvPr/>
        </p:nvGrpSpPr>
        <p:grpSpPr bwMode="auto">
          <a:xfrm>
            <a:off x="1951038" y="2502868"/>
            <a:ext cx="708025" cy="585788"/>
            <a:chOff x="489" y="504"/>
            <a:chExt cx="663" cy="544"/>
          </a:xfrm>
        </p:grpSpPr>
        <p:sp>
          <p:nvSpPr>
            <p:cNvPr id="92241" name="Freeform 3"/>
            <p:cNvSpPr>
              <a:spLocks/>
            </p:cNvSpPr>
            <p:nvPr/>
          </p:nvSpPr>
          <p:spPr bwMode="auto">
            <a:xfrm>
              <a:off x="489" y="504"/>
              <a:ext cx="663" cy="240"/>
            </a:xfrm>
            <a:custGeom>
              <a:avLst/>
              <a:gdLst>
                <a:gd name="T0" fmla="*/ 0 w 2503"/>
                <a:gd name="T1" fmla="*/ 0 h 736"/>
                <a:gd name="T2" fmla="*/ 0 w 2503"/>
                <a:gd name="T3" fmla="*/ 0 h 736"/>
                <a:gd name="T4" fmla="*/ 0 w 2503"/>
                <a:gd name="T5" fmla="*/ 0 h 736"/>
                <a:gd name="T6" fmla="*/ 0 w 2503"/>
                <a:gd name="T7" fmla="*/ 0 h 736"/>
                <a:gd name="T8" fmla="*/ 0 w 2503"/>
                <a:gd name="T9" fmla="*/ 0 h 736"/>
                <a:gd name="T10" fmla="*/ 0 w 2503"/>
                <a:gd name="T11" fmla="*/ 0 h 736"/>
                <a:gd name="T12" fmla="*/ 0 w 2503"/>
                <a:gd name="T13" fmla="*/ 0 h 736"/>
                <a:gd name="T14" fmla="*/ 0 w 2503"/>
                <a:gd name="T15" fmla="*/ 0 h 736"/>
                <a:gd name="T16" fmla="*/ 0 w 2503"/>
                <a:gd name="T17" fmla="*/ 0 h 736"/>
                <a:gd name="T18" fmla="*/ 0 w 2503"/>
                <a:gd name="T19" fmla="*/ 0 h 736"/>
                <a:gd name="T20" fmla="*/ 0 w 2503"/>
                <a:gd name="T21" fmla="*/ 0 h 736"/>
                <a:gd name="T22" fmla="*/ 0 w 2503"/>
                <a:gd name="T23" fmla="*/ 0 h 736"/>
                <a:gd name="T24" fmla="*/ 0 w 2503"/>
                <a:gd name="T25" fmla="*/ 0 h 7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503"/>
                <a:gd name="T40" fmla="*/ 0 h 736"/>
                <a:gd name="T41" fmla="*/ 2503 w 2503"/>
                <a:gd name="T42" fmla="*/ 736 h 7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503" h="736">
                  <a:moveTo>
                    <a:pt x="183" y="0"/>
                  </a:moveTo>
                  <a:lnTo>
                    <a:pt x="2271" y="0"/>
                  </a:lnTo>
                  <a:lnTo>
                    <a:pt x="2487" y="176"/>
                  </a:lnTo>
                  <a:lnTo>
                    <a:pt x="2503" y="672"/>
                  </a:lnTo>
                  <a:lnTo>
                    <a:pt x="2375" y="736"/>
                  </a:lnTo>
                  <a:lnTo>
                    <a:pt x="1951" y="736"/>
                  </a:lnTo>
                  <a:lnTo>
                    <a:pt x="1767" y="488"/>
                  </a:lnTo>
                  <a:lnTo>
                    <a:pt x="599" y="488"/>
                  </a:lnTo>
                  <a:lnTo>
                    <a:pt x="479" y="696"/>
                  </a:lnTo>
                  <a:lnTo>
                    <a:pt x="79" y="696"/>
                  </a:lnTo>
                  <a:lnTo>
                    <a:pt x="0" y="560"/>
                  </a:lnTo>
                  <a:lnTo>
                    <a:pt x="0" y="184"/>
                  </a:lnTo>
                  <a:lnTo>
                    <a:pt x="183" y="0"/>
                  </a:lnTo>
                  <a:close/>
                </a:path>
              </a:pathLst>
            </a:custGeom>
            <a:solidFill>
              <a:srgbClr val="FFFF66"/>
            </a:solidFill>
            <a:ln w="9525">
              <a:solidFill>
                <a:schemeClr val="tx1"/>
              </a:solidFill>
              <a:round/>
              <a:headEnd/>
              <a:tailEnd/>
            </a:ln>
          </p:spPr>
          <p:txBody>
            <a:bodyPr wrap="none" anchor="ctr"/>
            <a:lstStyle/>
            <a:p>
              <a:endParaRPr lang="ja-JP" altLang="en-US"/>
            </a:p>
          </p:txBody>
        </p:sp>
        <p:sp>
          <p:nvSpPr>
            <p:cNvPr id="92242" name="Freeform 4"/>
            <p:cNvSpPr>
              <a:spLocks/>
            </p:cNvSpPr>
            <p:nvPr/>
          </p:nvSpPr>
          <p:spPr bwMode="auto">
            <a:xfrm>
              <a:off x="560" y="704"/>
              <a:ext cx="544" cy="344"/>
            </a:xfrm>
            <a:custGeom>
              <a:avLst/>
              <a:gdLst>
                <a:gd name="T0" fmla="*/ 80 w 544"/>
                <a:gd name="T1" fmla="*/ 8 h 344"/>
                <a:gd name="T2" fmla="*/ 16 w 544"/>
                <a:gd name="T3" fmla="*/ 152 h 344"/>
                <a:gd name="T4" fmla="*/ 0 w 544"/>
                <a:gd name="T5" fmla="*/ 344 h 344"/>
                <a:gd name="T6" fmla="*/ 544 w 544"/>
                <a:gd name="T7" fmla="*/ 336 h 344"/>
                <a:gd name="T8" fmla="*/ 512 w 544"/>
                <a:gd name="T9" fmla="*/ 112 h 344"/>
                <a:gd name="T10" fmla="*/ 448 w 544"/>
                <a:gd name="T11" fmla="*/ 0 h 344"/>
                <a:gd name="T12" fmla="*/ 80 w 544"/>
                <a:gd name="T13" fmla="*/ 8 h 344"/>
                <a:gd name="T14" fmla="*/ 0 60000 65536"/>
                <a:gd name="T15" fmla="*/ 0 60000 65536"/>
                <a:gd name="T16" fmla="*/ 0 60000 65536"/>
                <a:gd name="T17" fmla="*/ 0 60000 65536"/>
                <a:gd name="T18" fmla="*/ 0 60000 65536"/>
                <a:gd name="T19" fmla="*/ 0 60000 65536"/>
                <a:gd name="T20" fmla="*/ 0 60000 65536"/>
                <a:gd name="T21" fmla="*/ 0 w 544"/>
                <a:gd name="T22" fmla="*/ 0 h 344"/>
                <a:gd name="T23" fmla="*/ 544 w 544"/>
                <a:gd name="T24" fmla="*/ 344 h 3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4" h="344">
                  <a:moveTo>
                    <a:pt x="80" y="8"/>
                  </a:moveTo>
                  <a:lnTo>
                    <a:pt x="16" y="152"/>
                  </a:lnTo>
                  <a:lnTo>
                    <a:pt x="0" y="344"/>
                  </a:lnTo>
                  <a:lnTo>
                    <a:pt x="544" y="336"/>
                  </a:lnTo>
                  <a:lnTo>
                    <a:pt x="512" y="112"/>
                  </a:lnTo>
                  <a:lnTo>
                    <a:pt x="448" y="0"/>
                  </a:lnTo>
                  <a:lnTo>
                    <a:pt x="80" y="8"/>
                  </a:lnTo>
                  <a:close/>
                </a:path>
              </a:pathLst>
            </a:custGeom>
            <a:solidFill>
              <a:srgbClr val="FFFF66"/>
            </a:solidFill>
            <a:ln w="9525">
              <a:solidFill>
                <a:schemeClr val="tx1"/>
              </a:solidFill>
              <a:round/>
              <a:headEnd/>
              <a:tailEnd/>
            </a:ln>
          </p:spPr>
          <p:txBody>
            <a:bodyPr wrap="none" anchor="ctr"/>
            <a:lstStyle/>
            <a:p>
              <a:endParaRPr lang="ja-JP" altLang="en-US"/>
            </a:p>
          </p:txBody>
        </p:sp>
        <p:sp>
          <p:nvSpPr>
            <p:cNvPr id="92243" name="Oval 5"/>
            <p:cNvSpPr>
              <a:spLocks noChangeArrowheads="1"/>
            </p:cNvSpPr>
            <p:nvPr/>
          </p:nvSpPr>
          <p:spPr bwMode="auto">
            <a:xfrm>
              <a:off x="708" y="744"/>
              <a:ext cx="243" cy="224"/>
            </a:xfrm>
            <a:prstGeom prst="ellipse">
              <a:avLst/>
            </a:prstGeom>
            <a:solidFill>
              <a:schemeClr val="bg2"/>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44" name="Line 6"/>
            <p:cNvSpPr>
              <a:spLocks noChangeShapeType="1"/>
            </p:cNvSpPr>
            <p:nvPr/>
          </p:nvSpPr>
          <p:spPr bwMode="auto">
            <a:xfrm>
              <a:off x="489" y="600"/>
              <a:ext cx="136"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92245" name="Line 7"/>
            <p:cNvSpPr>
              <a:spLocks noChangeShapeType="1"/>
            </p:cNvSpPr>
            <p:nvPr/>
          </p:nvSpPr>
          <p:spPr bwMode="auto">
            <a:xfrm flipV="1">
              <a:off x="951" y="600"/>
              <a:ext cx="201" cy="5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ja-JP" altLang="en-US"/>
            </a:p>
          </p:txBody>
        </p:sp>
        <p:sp>
          <p:nvSpPr>
            <p:cNvPr id="92246" name="Oval 8"/>
            <p:cNvSpPr>
              <a:spLocks noChangeArrowheads="1"/>
            </p:cNvSpPr>
            <p:nvPr/>
          </p:nvSpPr>
          <p:spPr bwMode="auto">
            <a:xfrm>
              <a:off x="804" y="744"/>
              <a:ext cx="47" cy="52"/>
            </a:xfrm>
            <a:prstGeom prst="ellipse">
              <a:avLst/>
            </a:prstGeom>
            <a:solidFill>
              <a:schemeClr val="accent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47" name="Oval 9"/>
            <p:cNvSpPr>
              <a:spLocks noChangeArrowheads="1"/>
            </p:cNvSpPr>
            <p:nvPr/>
          </p:nvSpPr>
          <p:spPr bwMode="auto">
            <a:xfrm>
              <a:off x="876" y="866"/>
              <a:ext cx="47" cy="52"/>
            </a:xfrm>
            <a:prstGeom prst="ellipse">
              <a:avLst/>
            </a:prstGeom>
            <a:solidFill>
              <a:schemeClr val="accent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48" name="Oval 10"/>
            <p:cNvSpPr>
              <a:spLocks noChangeArrowheads="1"/>
            </p:cNvSpPr>
            <p:nvPr/>
          </p:nvSpPr>
          <p:spPr bwMode="auto">
            <a:xfrm>
              <a:off x="804" y="892"/>
              <a:ext cx="47" cy="52"/>
            </a:xfrm>
            <a:prstGeom prst="ellipse">
              <a:avLst/>
            </a:prstGeom>
            <a:solidFill>
              <a:schemeClr val="accent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49" name="Oval 11"/>
            <p:cNvSpPr>
              <a:spLocks noChangeArrowheads="1"/>
            </p:cNvSpPr>
            <p:nvPr/>
          </p:nvSpPr>
          <p:spPr bwMode="auto">
            <a:xfrm>
              <a:off x="731" y="788"/>
              <a:ext cx="47" cy="52"/>
            </a:xfrm>
            <a:prstGeom prst="ellipse">
              <a:avLst/>
            </a:prstGeom>
            <a:solidFill>
              <a:schemeClr val="accent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50" name="Oval 12"/>
            <p:cNvSpPr>
              <a:spLocks noChangeArrowheads="1"/>
            </p:cNvSpPr>
            <p:nvPr/>
          </p:nvSpPr>
          <p:spPr bwMode="auto">
            <a:xfrm>
              <a:off x="731" y="866"/>
              <a:ext cx="47" cy="52"/>
            </a:xfrm>
            <a:prstGeom prst="ellipse">
              <a:avLst/>
            </a:prstGeom>
            <a:solidFill>
              <a:schemeClr val="accent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51" name="Oval 13"/>
            <p:cNvSpPr>
              <a:spLocks noChangeArrowheads="1"/>
            </p:cNvSpPr>
            <p:nvPr/>
          </p:nvSpPr>
          <p:spPr bwMode="auto">
            <a:xfrm>
              <a:off x="876" y="770"/>
              <a:ext cx="47" cy="52"/>
            </a:xfrm>
            <a:prstGeom prst="ellipse">
              <a:avLst/>
            </a:prstGeom>
            <a:solidFill>
              <a:schemeClr val="accent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grpSp>
      <p:grpSp>
        <p:nvGrpSpPr>
          <p:cNvPr id="92166" name="Group 14"/>
          <p:cNvGrpSpPr>
            <a:grpSpLocks/>
          </p:cNvGrpSpPr>
          <p:nvPr/>
        </p:nvGrpSpPr>
        <p:grpSpPr bwMode="auto">
          <a:xfrm>
            <a:off x="3943350" y="2182193"/>
            <a:ext cx="661988" cy="757238"/>
            <a:chOff x="1872" y="126"/>
            <a:chExt cx="1011" cy="1373"/>
          </a:xfrm>
        </p:grpSpPr>
        <p:sp>
          <p:nvSpPr>
            <p:cNvPr id="92232" name="Freeform 15" descr="大理石 (茶)"/>
            <p:cNvSpPr>
              <a:spLocks/>
            </p:cNvSpPr>
            <p:nvPr/>
          </p:nvSpPr>
          <p:spPr bwMode="auto">
            <a:xfrm>
              <a:off x="1880" y="648"/>
              <a:ext cx="1003" cy="851"/>
            </a:xfrm>
            <a:custGeom>
              <a:avLst/>
              <a:gdLst>
                <a:gd name="T0" fmla="*/ 88 w 1003"/>
                <a:gd name="T1" fmla="*/ 48 h 851"/>
                <a:gd name="T2" fmla="*/ 120 w 1003"/>
                <a:gd name="T3" fmla="*/ 16 h 851"/>
                <a:gd name="T4" fmla="*/ 168 w 1003"/>
                <a:gd name="T5" fmla="*/ 0 h 851"/>
                <a:gd name="T6" fmla="*/ 920 w 1003"/>
                <a:gd name="T7" fmla="*/ 72 h 851"/>
                <a:gd name="T8" fmla="*/ 840 w 1003"/>
                <a:gd name="T9" fmla="*/ 208 h 851"/>
                <a:gd name="T10" fmla="*/ 480 w 1003"/>
                <a:gd name="T11" fmla="*/ 192 h 851"/>
                <a:gd name="T12" fmla="*/ 80 w 1003"/>
                <a:gd name="T13" fmla="*/ 104 h 851"/>
                <a:gd name="T14" fmla="*/ 48 w 1003"/>
                <a:gd name="T15" fmla="*/ 120 h 851"/>
                <a:gd name="T16" fmla="*/ 0 w 1003"/>
                <a:gd name="T17" fmla="*/ 600 h 851"/>
                <a:gd name="T18" fmla="*/ 32 w 1003"/>
                <a:gd name="T19" fmla="*/ 680 h 851"/>
                <a:gd name="T20" fmla="*/ 480 w 1003"/>
                <a:gd name="T21" fmla="*/ 792 h 851"/>
                <a:gd name="T22" fmla="*/ 928 w 1003"/>
                <a:gd name="T23" fmla="*/ 640 h 851"/>
                <a:gd name="T24" fmla="*/ 952 w 1003"/>
                <a:gd name="T25" fmla="*/ 136 h 85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03"/>
                <a:gd name="T40" fmla="*/ 0 h 851"/>
                <a:gd name="T41" fmla="*/ 1003 w 1003"/>
                <a:gd name="T42" fmla="*/ 851 h 85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03" h="851">
                  <a:moveTo>
                    <a:pt x="88" y="48"/>
                  </a:moveTo>
                  <a:cubicBezTo>
                    <a:pt x="98" y="37"/>
                    <a:pt x="107" y="23"/>
                    <a:pt x="120" y="16"/>
                  </a:cubicBezTo>
                  <a:cubicBezTo>
                    <a:pt x="134" y="7"/>
                    <a:pt x="168" y="0"/>
                    <a:pt x="168" y="0"/>
                  </a:cubicBezTo>
                  <a:cubicBezTo>
                    <a:pt x="418" y="10"/>
                    <a:pt x="675" y="10"/>
                    <a:pt x="920" y="72"/>
                  </a:cubicBezTo>
                  <a:cubicBezTo>
                    <a:pt x="1003" y="127"/>
                    <a:pt x="885" y="189"/>
                    <a:pt x="840" y="208"/>
                  </a:cubicBezTo>
                  <a:cubicBezTo>
                    <a:pt x="793" y="206"/>
                    <a:pt x="541" y="196"/>
                    <a:pt x="480" y="192"/>
                  </a:cubicBezTo>
                  <a:cubicBezTo>
                    <a:pt x="341" y="181"/>
                    <a:pt x="214" y="123"/>
                    <a:pt x="80" y="104"/>
                  </a:cubicBezTo>
                  <a:cubicBezTo>
                    <a:pt x="56" y="96"/>
                    <a:pt x="49" y="85"/>
                    <a:pt x="48" y="120"/>
                  </a:cubicBezTo>
                  <a:cubicBezTo>
                    <a:pt x="39" y="285"/>
                    <a:pt x="52" y="443"/>
                    <a:pt x="0" y="600"/>
                  </a:cubicBezTo>
                  <a:cubicBezTo>
                    <a:pt x="9" y="628"/>
                    <a:pt x="12" y="656"/>
                    <a:pt x="32" y="680"/>
                  </a:cubicBezTo>
                  <a:cubicBezTo>
                    <a:pt x="122" y="788"/>
                    <a:pt x="358" y="782"/>
                    <a:pt x="480" y="792"/>
                  </a:cubicBezTo>
                  <a:cubicBezTo>
                    <a:pt x="692" y="786"/>
                    <a:pt x="857" y="851"/>
                    <a:pt x="928" y="640"/>
                  </a:cubicBezTo>
                  <a:cubicBezTo>
                    <a:pt x="913" y="470"/>
                    <a:pt x="952" y="306"/>
                    <a:pt x="952" y="136"/>
                  </a:cubicBezTo>
                </a:path>
              </a:pathLst>
            </a:custGeom>
            <a:blipFill dpi="0" rotWithShape="0">
              <a:blip r:embed="rId3"/>
              <a:srcRect/>
              <a:tile tx="0" ty="0" sx="100000" sy="100000" flip="none" algn="tl"/>
            </a:blipFill>
            <a:ln w="9525">
              <a:solidFill>
                <a:schemeClr val="tx1"/>
              </a:solidFill>
              <a:round/>
              <a:headEnd/>
              <a:tailEnd/>
            </a:ln>
          </p:spPr>
          <p:txBody>
            <a:bodyPr wrap="none" anchor="ctr"/>
            <a:lstStyle/>
            <a:p>
              <a:endParaRPr lang="ja-JP" altLang="en-US"/>
            </a:p>
          </p:txBody>
        </p:sp>
        <p:grpSp>
          <p:nvGrpSpPr>
            <p:cNvPr id="92233" name="Group 16"/>
            <p:cNvGrpSpPr>
              <a:grpSpLocks/>
            </p:cNvGrpSpPr>
            <p:nvPr/>
          </p:nvGrpSpPr>
          <p:grpSpPr bwMode="auto">
            <a:xfrm>
              <a:off x="2336" y="160"/>
              <a:ext cx="521" cy="723"/>
              <a:chOff x="3040" y="424"/>
              <a:chExt cx="521" cy="723"/>
            </a:xfrm>
          </p:grpSpPr>
          <p:sp>
            <p:nvSpPr>
              <p:cNvPr id="92237" name="Freeform 17"/>
              <p:cNvSpPr>
                <a:spLocks/>
              </p:cNvSpPr>
              <p:nvPr/>
            </p:nvSpPr>
            <p:spPr bwMode="auto">
              <a:xfrm>
                <a:off x="3040" y="680"/>
                <a:ext cx="368" cy="467"/>
              </a:xfrm>
              <a:custGeom>
                <a:avLst/>
                <a:gdLst>
                  <a:gd name="T0" fmla="*/ 120 w 368"/>
                  <a:gd name="T1" fmla="*/ 24 h 467"/>
                  <a:gd name="T2" fmla="*/ 208 w 368"/>
                  <a:gd name="T3" fmla="*/ 120 h 467"/>
                  <a:gd name="T4" fmla="*/ 256 w 368"/>
                  <a:gd name="T5" fmla="*/ 136 h 467"/>
                  <a:gd name="T6" fmla="*/ 336 w 368"/>
                  <a:gd name="T7" fmla="*/ 128 h 467"/>
                  <a:gd name="T8" fmla="*/ 336 w 368"/>
                  <a:gd name="T9" fmla="*/ 72 h 467"/>
                  <a:gd name="T10" fmla="*/ 224 w 368"/>
                  <a:gd name="T11" fmla="*/ 0 h 467"/>
                  <a:gd name="T12" fmla="*/ 112 w 368"/>
                  <a:gd name="T13" fmla="*/ 40 h 467"/>
                  <a:gd name="T14" fmla="*/ 24 w 368"/>
                  <a:gd name="T15" fmla="*/ 288 h 467"/>
                  <a:gd name="T16" fmla="*/ 0 w 368"/>
                  <a:gd name="T17" fmla="*/ 376 h 467"/>
                  <a:gd name="T18" fmla="*/ 112 w 368"/>
                  <a:gd name="T19" fmla="*/ 440 h 467"/>
                  <a:gd name="T20" fmla="*/ 176 w 368"/>
                  <a:gd name="T21" fmla="*/ 464 h 467"/>
                  <a:gd name="T22" fmla="*/ 264 w 368"/>
                  <a:gd name="T23" fmla="*/ 360 h 467"/>
                  <a:gd name="T24" fmla="*/ 368 w 368"/>
                  <a:gd name="T25" fmla="*/ 128 h 4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68"/>
                  <a:gd name="T40" fmla="*/ 0 h 467"/>
                  <a:gd name="T41" fmla="*/ 368 w 368"/>
                  <a:gd name="T42" fmla="*/ 467 h 4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68" h="467">
                    <a:moveTo>
                      <a:pt x="120" y="24"/>
                    </a:moveTo>
                    <a:cubicBezTo>
                      <a:pt x="143" y="62"/>
                      <a:pt x="160" y="104"/>
                      <a:pt x="208" y="120"/>
                    </a:cubicBezTo>
                    <a:cubicBezTo>
                      <a:pt x="224" y="125"/>
                      <a:pt x="256" y="136"/>
                      <a:pt x="256" y="136"/>
                    </a:cubicBezTo>
                    <a:cubicBezTo>
                      <a:pt x="282" y="133"/>
                      <a:pt x="310" y="137"/>
                      <a:pt x="336" y="128"/>
                    </a:cubicBezTo>
                    <a:cubicBezTo>
                      <a:pt x="353" y="121"/>
                      <a:pt x="338" y="75"/>
                      <a:pt x="336" y="72"/>
                    </a:cubicBezTo>
                    <a:cubicBezTo>
                      <a:pt x="315" y="35"/>
                      <a:pt x="262" y="9"/>
                      <a:pt x="224" y="0"/>
                    </a:cubicBezTo>
                    <a:cubicBezTo>
                      <a:pt x="182" y="8"/>
                      <a:pt x="147" y="16"/>
                      <a:pt x="112" y="40"/>
                    </a:cubicBezTo>
                    <a:cubicBezTo>
                      <a:pt x="74" y="114"/>
                      <a:pt x="67" y="222"/>
                      <a:pt x="24" y="288"/>
                    </a:cubicBezTo>
                    <a:cubicBezTo>
                      <a:pt x="5" y="360"/>
                      <a:pt x="14" y="331"/>
                      <a:pt x="0" y="376"/>
                    </a:cubicBezTo>
                    <a:cubicBezTo>
                      <a:pt x="16" y="424"/>
                      <a:pt x="67" y="428"/>
                      <a:pt x="112" y="440"/>
                    </a:cubicBezTo>
                    <a:cubicBezTo>
                      <a:pt x="132" y="453"/>
                      <a:pt x="146" y="467"/>
                      <a:pt x="176" y="464"/>
                    </a:cubicBezTo>
                    <a:cubicBezTo>
                      <a:pt x="213" y="459"/>
                      <a:pt x="247" y="388"/>
                      <a:pt x="264" y="360"/>
                    </a:cubicBezTo>
                    <a:cubicBezTo>
                      <a:pt x="307" y="284"/>
                      <a:pt x="368" y="220"/>
                      <a:pt x="368" y="128"/>
                    </a:cubicBezTo>
                  </a:path>
                </a:pathLst>
              </a:custGeom>
              <a:solidFill>
                <a:schemeClr val="bg1"/>
              </a:solidFill>
              <a:ln w="9525">
                <a:solidFill>
                  <a:schemeClr val="bg1"/>
                </a:solidFill>
                <a:round/>
                <a:headEnd/>
                <a:tailEnd/>
              </a:ln>
            </p:spPr>
            <p:txBody>
              <a:bodyPr wrap="none" anchor="ctr"/>
              <a:lstStyle/>
              <a:p>
                <a:endParaRPr lang="ja-JP" altLang="en-US"/>
              </a:p>
            </p:txBody>
          </p:sp>
          <p:sp>
            <p:nvSpPr>
              <p:cNvPr id="92238" name="Freeform 18"/>
              <p:cNvSpPr>
                <a:spLocks/>
              </p:cNvSpPr>
              <p:nvPr/>
            </p:nvSpPr>
            <p:spPr bwMode="auto">
              <a:xfrm>
                <a:off x="3216" y="424"/>
                <a:ext cx="177" cy="377"/>
              </a:xfrm>
              <a:custGeom>
                <a:avLst/>
                <a:gdLst>
                  <a:gd name="T0" fmla="*/ 136 w 177"/>
                  <a:gd name="T1" fmla="*/ 0 h 377"/>
                  <a:gd name="T2" fmla="*/ 48 w 177"/>
                  <a:gd name="T3" fmla="*/ 128 h 377"/>
                  <a:gd name="T4" fmla="*/ 96 w 177"/>
                  <a:gd name="T5" fmla="*/ 120 h 377"/>
                  <a:gd name="T6" fmla="*/ 56 w 177"/>
                  <a:gd name="T7" fmla="*/ 176 h 377"/>
                  <a:gd name="T8" fmla="*/ 48 w 177"/>
                  <a:gd name="T9" fmla="*/ 232 h 377"/>
                  <a:gd name="T10" fmla="*/ 0 w 177"/>
                  <a:gd name="T11" fmla="*/ 336 h 377"/>
                  <a:gd name="T12" fmla="*/ 24 w 177"/>
                  <a:gd name="T13" fmla="*/ 328 h 377"/>
                  <a:gd name="T14" fmla="*/ 56 w 177"/>
                  <a:gd name="T15" fmla="*/ 336 h 377"/>
                  <a:gd name="T16" fmla="*/ 80 w 177"/>
                  <a:gd name="T17" fmla="*/ 320 h 377"/>
                  <a:gd name="T18" fmla="*/ 72 w 177"/>
                  <a:gd name="T19" fmla="*/ 320 h 377"/>
                  <a:gd name="T20" fmla="*/ 80 w 177"/>
                  <a:gd name="T21" fmla="*/ 280 h 377"/>
                  <a:gd name="T22" fmla="*/ 176 w 177"/>
                  <a:gd name="T23" fmla="*/ 128 h 377"/>
                  <a:gd name="T24" fmla="*/ 144 w 177"/>
                  <a:gd name="T25" fmla="*/ 72 h 377"/>
                  <a:gd name="T26" fmla="*/ 176 w 177"/>
                  <a:gd name="T27" fmla="*/ 16 h 377"/>
                  <a:gd name="T28" fmla="*/ 152 w 177"/>
                  <a:gd name="T29" fmla="*/ 8 h 377"/>
                  <a:gd name="T30" fmla="*/ 136 w 177"/>
                  <a:gd name="T31" fmla="*/ 0 h 3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377"/>
                  <a:gd name="T50" fmla="*/ 177 w 177"/>
                  <a:gd name="T51" fmla="*/ 377 h 3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377">
                    <a:moveTo>
                      <a:pt x="136" y="0"/>
                    </a:moveTo>
                    <a:cubicBezTo>
                      <a:pt x="106" y="42"/>
                      <a:pt x="64" y="78"/>
                      <a:pt x="48" y="128"/>
                    </a:cubicBezTo>
                    <a:cubicBezTo>
                      <a:pt x="42" y="143"/>
                      <a:pt x="84" y="108"/>
                      <a:pt x="96" y="120"/>
                    </a:cubicBezTo>
                    <a:cubicBezTo>
                      <a:pt x="112" y="136"/>
                      <a:pt x="68" y="156"/>
                      <a:pt x="56" y="176"/>
                    </a:cubicBezTo>
                    <a:cubicBezTo>
                      <a:pt x="53" y="194"/>
                      <a:pt x="54" y="214"/>
                      <a:pt x="48" y="232"/>
                    </a:cubicBezTo>
                    <a:cubicBezTo>
                      <a:pt x="23" y="298"/>
                      <a:pt x="0" y="223"/>
                      <a:pt x="0" y="336"/>
                    </a:cubicBezTo>
                    <a:cubicBezTo>
                      <a:pt x="0" y="344"/>
                      <a:pt x="16" y="330"/>
                      <a:pt x="24" y="328"/>
                    </a:cubicBezTo>
                    <a:cubicBezTo>
                      <a:pt x="48" y="377"/>
                      <a:pt x="29" y="362"/>
                      <a:pt x="56" y="336"/>
                    </a:cubicBezTo>
                    <a:cubicBezTo>
                      <a:pt x="62" y="329"/>
                      <a:pt x="72" y="325"/>
                      <a:pt x="80" y="320"/>
                    </a:cubicBezTo>
                    <a:cubicBezTo>
                      <a:pt x="123" y="255"/>
                      <a:pt x="78" y="326"/>
                      <a:pt x="72" y="320"/>
                    </a:cubicBezTo>
                    <a:cubicBezTo>
                      <a:pt x="62" y="310"/>
                      <a:pt x="77" y="293"/>
                      <a:pt x="80" y="280"/>
                    </a:cubicBezTo>
                    <a:cubicBezTo>
                      <a:pt x="92" y="224"/>
                      <a:pt x="130" y="162"/>
                      <a:pt x="176" y="128"/>
                    </a:cubicBezTo>
                    <a:cubicBezTo>
                      <a:pt x="94" y="109"/>
                      <a:pt x="75" y="117"/>
                      <a:pt x="144" y="72"/>
                    </a:cubicBezTo>
                    <a:cubicBezTo>
                      <a:pt x="148" y="64"/>
                      <a:pt x="177" y="23"/>
                      <a:pt x="176" y="16"/>
                    </a:cubicBezTo>
                    <a:cubicBezTo>
                      <a:pt x="174" y="7"/>
                      <a:pt x="160" y="10"/>
                      <a:pt x="152" y="8"/>
                    </a:cubicBezTo>
                    <a:cubicBezTo>
                      <a:pt x="112" y="17"/>
                      <a:pt x="112" y="23"/>
                      <a:pt x="136" y="0"/>
                    </a:cubicBezTo>
                    <a:close/>
                  </a:path>
                </a:pathLst>
              </a:custGeom>
              <a:solidFill>
                <a:srgbClr val="00CC00"/>
              </a:solidFill>
              <a:ln w="9525">
                <a:solidFill>
                  <a:schemeClr val="tx1"/>
                </a:solidFill>
                <a:round/>
                <a:headEnd/>
                <a:tailEnd/>
              </a:ln>
            </p:spPr>
            <p:txBody>
              <a:bodyPr wrap="none" anchor="ctr"/>
              <a:lstStyle/>
              <a:p>
                <a:endParaRPr lang="ja-JP" altLang="en-US"/>
              </a:p>
            </p:txBody>
          </p:sp>
          <p:sp>
            <p:nvSpPr>
              <p:cNvPr id="92239" name="Freeform 19"/>
              <p:cNvSpPr>
                <a:spLocks/>
              </p:cNvSpPr>
              <p:nvPr/>
            </p:nvSpPr>
            <p:spPr bwMode="auto">
              <a:xfrm>
                <a:off x="3248" y="520"/>
                <a:ext cx="241" cy="305"/>
              </a:xfrm>
              <a:custGeom>
                <a:avLst/>
                <a:gdLst>
                  <a:gd name="T0" fmla="*/ 10225 w 177"/>
                  <a:gd name="T1" fmla="*/ 0 h 377"/>
                  <a:gd name="T2" fmla="*/ 3620 w 177"/>
                  <a:gd name="T3" fmla="*/ 6 h 377"/>
                  <a:gd name="T4" fmla="*/ 7220 w 177"/>
                  <a:gd name="T5" fmla="*/ 6 h 377"/>
                  <a:gd name="T6" fmla="*/ 4180 w 177"/>
                  <a:gd name="T7" fmla="*/ 9 h 377"/>
                  <a:gd name="T8" fmla="*/ 3620 w 177"/>
                  <a:gd name="T9" fmla="*/ 12 h 377"/>
                  <a:gd name="T10" fmla="*/ 0 w 177"/>
                  <a:gd name="T11" fmla="*/ 17 h 377"/>
                  <a:gd name="T12" fmla="*/ 1822 w 177"/>
                  <a:gd name="T13" fmla="*/ 17 h 377"/>
                  <a:gd name="T14" fmla="*/ 4180 w 177"/>
                  <a:gd name="T15" fmla="*/ 17 h 377"/>
                  <a:gd name="T16" fmla="*/ 6015 w 177"/>
                  <a:gd name="T17" fmla="*/ 17 h 377"/>
                  <a:gd name="T18" fmla="*/ 5391 w 177"/>
                  <a:gd name="T19" fmla="*/ 17 h 377"/>
                  <a:gd name="T20" fmla="*/ 6015 w 177"/>
                  <a:gd name="T21" fmla="*/ 15 h 377"/>
                  <a:gd name="T22" fmla="*/ 13266 w 177"/>
                  <a:gd name="T23" fmla="*/ 6 h 377"/>
                  <a:gd name="T24" fmla="*/ 10855 w 177"/>
                  <a:gd name="T25" fmla="*/ 4 h 377"/>
                  <a:gd name="T26" fmla="*/ 13266 w 177"/>
                  <a:gd name="T27" fmla="*/ 2 h 377"/>
                  <a:gd name="T28" fmla="*/ 11443 w 177"/>
                  <a:gd name="T29" fmla="*/ 2 h 377"/>
                  <a:gd name="T30" fmla="*/ 10225 w 177"/>
                  <a:gd name="T31" fmla="*/ 0 h 3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377"/>
                  <a:gd name="T50" fmla="*/ 177 w 177"/>
                  <a:gd name="T51" fmla="*/ 377 h 3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377">
                    <a:moveTo>
                      <a:pt x="136" y="0"/>
                    </a:moveTo>
                    <a:cubicBezTo>
                      <a:pt x="106" y="42"/>
                      <a:pt x="64" y="78"/>
                      <a:pt x="48" y="128"/>
                    </a:cubicBezTo>
                    <a:cubicBezTo>
                      <a:pt x="42" y="143"/>
                      <a:pt x="84" y="108"/>
                      <a:pt x="96" y="120"/>
                    </a:cubicBezTo>
                    <a:cubicBezTo>
                      <a:pt x="112" y="136"/>
                      <a:pt x="68" y="156"/>
                      <a:pt x="56" y="176"/>
                    </a:cubicBezTo>
                    <a:cubicBezTo>
                      <a:pt x="53" y="194"/>
                      <a:pt x="54" y="214"/>
                      <a:pt x="48" y="232"/>
                    </a:cubicBezTo>
                    <a:cubicBezTo>
                      <a:pt x="23" y="298"/>
                      <a:pt x="0" y="223"/>
                      <a:pt x="0" y="336"/>
                    </a:cubicBezTo>
                    <a:cubicBezTo>
                      <a:pt x="0" y="344"/>
                      <a:pt x="16" y="330"/>
                      <a:pt x="24" y="328"/>
                    </a:cubicBezTo>
                    <a:cubicBezTo>
                      <a:pt x="48" y="377"/>
                      <a:pt x="29" y="362"/>
                      <a:pt x="56" y="336"/>
                    </a:cubicBezTo>
                    <a:cubicBezTo>
                      <a:pt x="62" y="329"/>
                      <a:pt x="72" y="325"/>
                      <a:pt x="80" y="320"/>
                    </a:cubicBezTo>
                    <a:cubicBezTo>
                      <a:pt x="123" y="255"/>
                      <a:pt x="78" y="326"/>
                      <a:pt x="72" y="320"/>
                    </a:cubicBezTo>
                    <a:cubicBezTo>
                      <a:pt x="62" y="310"/>
                      <a:pt x="77" y="293"/>
                      <a:pt x="80" y="280"/>
                    </a:cubicBezTo>
                    <a:cubicBezTo>
                      <a:pt x="92" y="224"/>
                      <a:pt x="130" y="162"/>
                      <a:pt x="176" y="128"/>
                    </a:cubicBezTo>
                    <a:cubicBezTo>
                      <a:pt x="94" y="109"/>
                      <a:pt x="75" y="117"/>
                      <a:pt x="144" y="72"/>
                    </a:cubicBezTo>
                    <a:cubicBezTo>
                      <a:pt x="148" y="64"/>
                      <a:pt x="177" y="23"/>
                      <a:pt x="176" y="16"/>
                    </a:cubicBezTo>
                    <a:cubicBezTo>
                      <a:pt x="174" y="7"/>
                      <a:pt x="160" y="10"/>
                      <a:pt x="152" y="8"/>
                    </a:cubicBezTo>
                    <a:cubicBezTo>
                      <a:pt x="112" y="17"/>
                      <a:pt x="112" y="23"/>
                      <a:pt x="136" y="0"/>
                    </a:cubicBezTo>
                    <a:close/>
                  </a:path>
                </a:pathLst>
              </a:custGeom>
              <a:solidFill>
                <a:srgbClr val="00CC00"/>
              </a:solidFill>
              <a:ln w="9525">
                <a:solidFill>
                  <a:schemeClr val="tx1"/>
                </a:solidFill>
                <a:round/>
                <a:headEnd/>
                <a:tailEnd/>
              </a:ln>
            </p:spPr>
            <p:txBody>
              <a:bodyPr wrap="none" anchor="ctr"/>
              <a:lstStyle/>
              <a:p>
                <a:endParaRPr lang="ja-JP" altLang="en-US"/>
              </a:p>
            </p:txBody>
          </p:sp>
          <p:sp>
            <p:nvSpPr>
              <p:cNvPr id="92240" name="Freeform 20"/>
              <p:cNvSpPr>
                <a:spLocks/>
              </p:cNvSpPr>
              <p:nvPr/>
            </p:nvSpPr>
            <p:spPr bwMode="auto">
              <a:xfrm>
                <a:off x="3248" y="640"/>
                <a:ext cx="313" cy="169"/>
              </a:xfrm>
              <a:custGeom>
                <a:avLst/>
                <a:gdLst>
                  <a:gd name="T0" fmla="*/ 396516 w 177"/>
                  <a:gd name="T1" fmla="*/ 0 h 377"/>
                  <a:gd name="T2" fmla="*/ 140169 w 177"/>
                  <a:gd name="T3" fmla="*/ 0 h 377"/>
                  <a:gd name="T4" fmla="*/ 281414 w 177"/>
                  <a:gd name="T5" fmla="*/ 0 h 377"/>
                  <a:gd name="T6" fmla="*/ 163298 w 177"/>
                  <a:gd name="T7" fmla="*/ 0 h 377"/>
                  <a:gd name="T8" fmla="*/ 140169 w 177"/>
                  <a:gd name="T9" fmla="*/ 0 h 377"/>
                  <a:gd name="T10" fmla="*/ 0 w 177"/>
                  <a:gd name="T11" fmla="*/ 0 h 377"/>
                  <a:gd name="T12" fmla="*/ 69322 w 177"/>
                  <a:gd name="T13" fmla="*/ 0 h 377"/>
                  <a:gd name="T14" fmla="*/ 163298 w 177"/>
                  <a:gd name="T15" fmla="*/ 0 h 377"/>
                  <a:gd name="T16" fmla="*/ 232619 w 177"/>
                  <a:gd name="T17" fmla="*/ 0 h 377"/>
                  <a:gd name="T18" fmla="*/ 210566 w 177"/>
                  <a:gd name="T19" fmla="*/ 0 h 377"/>
                  <a:gd name="T20" fmla="*/ 232619 w 177"/>
                  <a:gd name="T21" fmla="*/ 0 h 377"/>
                  <a:gd name="T22" fmla="*/ 514586 w 177"/>
                  <a:gd name="T23" fmla="*/ 0 h 377"/>
                  <a:gd name="T24" fmla="*/ 421894 w 177"/>
                  <a:gd name="T25" fmla="*/ 0 h 377"/>
                  <a:gd name="T26" fmla="*/ 514586 w 177"/>
                  <a:gd name="T27" fmla="*/ 0 h 377"/>
                  <a:gd name="T28" fmla="*/ 445208 w 177"/>
                  <a:gd name="T29" fmla="*/ 0 h 377"/>
                  <a:gd name="T30" fmla="*/ 396516 w 177"/>
                  <a:gd name="T31" fmla="*/ 0 h 37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77"/>
                  <a:gd name="T49" fmla="*/ 0 h 377"/>
                  <a:gd name="T50" fmla="*/ 177 w 177"/>
                  <a:gd name="T51" fmla="*/ 377 h 37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77" h="377">
                    <a:moveTo>
                      <a:pt x="136" y="0"/>
                    </a:moveTo>
                    <a:cubicBezTo>
                      <a:pt x="106" y="42"/>
                      <a:pt x="64" y="78"/>
                      <a:pt x="48" y="128"/>
                    </a:cubicBezTo>
                    <a:cubicBezTo>
                      <a:pt x="42" y="143"/>
                      <a:pt x="84" y="108"/>
                      <a:pt x="96" y="120"/>
                    </a:cubicBezTo>
                    <a:cubicBezTo>
                      <a:pt x="112" y="136"/>
                      <a:pt x="68" y="156"/>
                      <a:pt x="56" y="176"/>
                    </a:cubicBezTo>
                    <a:cubicBezTo>
                      <a:pt x="53" y="194"/>
                      <a:pt x="54" y="214"/>
                      <a:pt x="48" y="232"/>
                    </a:cubicBezTo>
                    <a:cubicBezTo>
                      <a:pt x="23" y="298"/>
                      <a:pt x="0" y="223"/>
                      <a:pt x="0" y="336"/>
                    </a:cubicBezTo>
                    <a:cubicBezTo>
                      <a:pt x="0" y="344"/>
                      <a:pt x="16" y="330"/>
                      <a:pt x="24" y="328"/>
                    </a:cubicBezTo>
                    <a:cubicBezTo>
                      <a:pt x="48" y="377"/>
                      <a:pt x="29" y="362"/>
                      <a:pt x="56" y="336"/>
                    </a:cubicBezTo>
                    <a:cubicBezTo>
                      <a:pt x="62" y="329"/>
                      <a:pt x="72" y="325"/>
                      <a:pt x="80" y="320"/>
                    </a:cubicBezTo>
                    <a:cubicBezTo>
                      <a:pt x="123" y="255"/>
                      <a:pt x="78" y="326"/>
                      <a:pt x="72" y="320"/>
                    </a:cubicBezTo>
                    <a:cubicBezTo>
                      <a:pt x="62" y="310"/>
                      <a:pt x="77" y="293"/>
                      <a:pt x="80" y="280"/>
                    </a:cubicBezTo>
                    <a:cubicBezTo>
                      <a:pt x="92" y="224"/>
                      <a:pt x="130" y="162"/>
                      <a:pt x="176" y="128"/>
                    </a:cubicBezTo>
                    <a:cubicBezTo>
                      <a:pt x="94" y="109"/>
                      <a:pt x="75" y="117"/>
                      <a:pt x="144" y="72"/>
                    </a:cubicBezTo>
                    <a:cubicBezTo>
                      <a:pt x="148" y="64"/>
                      <a:pt x="177" y="23"/>
                      <a:pt x="176" y="16"/>
                    </a:cubicBezTo>
                    <a:cubicBezTo>
                      <a:pt x="174" y="7"/>
                      <a:pt x="160" y="10"/>
                      <a:pt x="152" y="8"/>
                    </a:cubicBezTo>
                    <a:cubicBezTo>
                      <a:pt x="112" y="17"/>
                      <a:pt x="112" y="23"/>
                      <a:pt x="136" y="0"/>
                    </a:cubicBezTo>
                    <a:close/>
                  </a:path>
                </a:pathLst>
              </a:custGeom>
              <a:solidFill>
                <a:srgbClr val="00CC00"/>
              </a:solidFill>
              <a:ln w="9525">
                <a:solidFill>
                  <a:schemeClr val="tx1"/>
                </a:solidFill>
                <a:round/>
                <a:headEnd/>
                <a:tailEnd/>
              </a:ln>
            </p:spPr>
            <p:txBody>
              <a:bodyPr wrap="none" anchor="ctr"/>
              <a:lstStyle/>
              <a:p>
                <a:endParaRPr lang="ja-JP" altLang="en-US"/>
              </a:p>
            </p:txBody>
          </p:sp>
        </p:grpSp>
        <p:sp>
          <p:nvSpPr>
            <p:cNvPr id="92234" name="Freeform 21" descr="右下がり対角線 (反転)"/>
            <p:cNvSpPr>
              <a:spLocks/>
            </p:cNvSpPr>
            <p:nvPr/>
          </p:nvSpPr>
          <p:spPr bwMode="auto">
            <a:xfrm>
              <a:off x="1872" y="126"/>
              <a:ext cx="440" cy="722"/>
            </a:xfrm>
            <a:custGeom>
              <a:avLst/>
              <a:gdLst>
                <a:gd name="T0" fmla="*/ 424126 w 256"/>
                <a:gd name="T1" fmla="*/ 834 h 714"/>
                <a:gd name="T2" fmla="*/ 0 w 256"/>
                <a:gd name="T3" fmla="*/ 64 h 714"/>
                <a:gd name="T4" fmla="*/ 62954 w 256"/>
                <a:gd name="T5" fmla="*/ 18 h 714"/>
                <a:gd name="T6" fmla="*/ 125797 w 256"/>
                <a:gd name="T7" fmla="*/ 120 h 714"/>
                <a:gd name="T8" fmla="*/ 267317 w 256"/>
                <a:gd name="T9" fmla="*/ 359 h 714"/>
                <a:gd name="T10" fmla="*/ 424126 w 256"/>
                <a:gd name="T11" fmla="*/ 656 h 714"/>
                <a:gd name="T12" fmla="*/ 471723 w 256"/>
                <a:gd name="T13" fmla="*/ 750 h 714"/>
                <a:gd name="T14" fmla="*/ 502425 w 256"/>
                <a:gd name="T15" fmla="*/ 807 h 714"/>
                <a:gd name="T16" fmla="*/ 455806 w 256"/>
                <a:gd name="T17" fmla="*/ 825 h 714"/>
                <a:gd name="T18" fmla="*/ 424126 w 256"/>
                <a:gd name="T19" fmla="*/ 834 h 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6"/>
                <a:gd name="T31" fmla="*/ 0 h 714"/>
                <a:gd name="T32" fmla="*/ 256 w 256"/>
                <a:gd name="T33" fmla="*/ 714 h 7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6" h="714">
                  <a:moveTo>
                    <a:pt x="216" y="714"/>
                  </a:moveTo>
                  <a:cubicBezTo>
                    <a:pt x="144" y="486"/>
                    <a:pt x="86" y="267"/>
                    <a:pt x="0" y="50"/>
                  </a:cubicBezTo>
                  <a:cubicBezTo>
                    <a:pt x="1" y="46"/>
                    <a:pt x="9" y="0"/>
                    <a:pt x="32" y="18"/>
                  </a:cubicBezTo>
                  <a:cubicBezTo>
                    <a:pt x="36" y="21"/>
                    <a:pt x="63" y="105"/>
                    <a:pt x="64" y="106"/>
                  </a:cubicBezTo>
                  <a:cubicBezTo>
                    <a:pt x="80" y="170"/>
                    <a:pt x="98" y="249"/>
                    <a:pt x="136" y="306"/>
                  </a:cubicBezTo>
                  <a:cubicBezTo>
                    <a:pt x="153" y="391"/>
                    <a:pt x="191" y="477"/>
                    <a:pt x="216" y="562"/>
                  </a:cubicBezTo>
                  <a:cubicBezTo>
                    <a:pt x="240" y="646"/>
                    <a:pt x="201" y="527"/>
                    <a:pt x="240" y="642"/>
                  </a:cubicBezTo>
                  <a:cubicBezTo>
                    <a:pt x="245" y="658"/>
                    <a:pt x="256" y="690"/>
                    <a:pt x="256" y="690"/>
                  </a:cubicBezTo>
                  <a:cubicBezTo>
                    <a:pt x="248" y="695"/>
                    <a:pt x="240" y="701"/>
                    <a:pt x="232" y="706"/>
                  </a:cubicBezTo>
                  <a:cubicBezTo>
                    <a:pt x="214" y="714"/>
                    <a:pt x="196" y="714"/>
                    <a:pt x="216" y="714"/>
                  </a:cubicBezTo>
                  <a:close/>
                </a:path>
              </a:pathLst>
            </a:custGeom>
            <a:pattFill prst="dkDnDiag">
              <a:fgClr>
                <a:srgbClr val="99FFCC"/>
              </a:fgClr>
              <a:bgClr>
                <a:srgbClr val="FFFFFF"/>
              </a:bgClr>
            </a:pattFill>
            <a:ln w="9525">
              <a:solidFill>
                <a:schemeClr val="tx1"/>
              </a:solidFill>
              <a:round/>
              <a:headEnd/>
              <a:tailEnd/>
            </a:ln>
          </p:spPr>
          <p:txBody>
            <a:bodyPr wrap="none" anchor="ctr"/>
            <a:lstStyle/>
            <a:p>
              <a:endParaRPr lang="ja-JP" altLang="en-US"/>
            </a:p>
          </p:txBody>
        </p:sp>
        <p:sp>
          <p:nvSpPr>
            <p:cNvPr id="92235" name="Freeform 22" descr="右下がり対角線 (反転)"/>
            <p:cNvSpPr>
              <a:spLocks/>
            </p:cNvSpPr>
            <p:nvPr/>
          </p:nvSpPr>
          <p:spPr bwMode="auto">
            <a:xfrm>
              <a:off x="1896" y="294"/>
              <a:ext cx="264" cy="410"/>
            </a:xfrm>
            <a:custGeom>
              <a:avLst/>
              <a:gdLst>
                <a:gd name="T0" fmla="*/ 332 w 256"/>
                <a:gd name="T1" fmla="*/ 1 h 714"/>
                <a:gd name="T2" fmla="*/ 0 w 256"/>
                <a:gd name="T3" fmla="*/ 1 h 714"/>
                <a:gd name="T4" fmla="*/ 46 w 256"/>
                <a:gd name="T5" fmla="*/ 1 h 714"/>
                <a:gd name="T6" fmla="*/ 97 w 256"/>
                <a:gd name="T7" fmla="*/ 1 h 714"/>
                <a:gd name="T8" fmla="*/ 209 w 256"/>
                <a:gd name="T9" fmla="*/ 1 h 714"/>
                <a:gd name="T10" fmla="*/ 332 w 256"/>
                <a:gd name="T11" fmla="*/ 1 h 714"/>
                <a:gd name="T12" fmla="*/ 371 w 256"/>
                <a:gd name="T13" fmla="*/ 1 h 714"/>
                <a:gd name="T14" fmla="*/ 395 w 256"/>
                <a:gd name="T15" fmla="*/ 1 h 714"/>
                <a:gd name="T16" fmla="*/ 356 w 256"/>
                <a:gd name="T17" fmla="*/ 1 h 714"/>
                <a:gd name="T18" fmla="*/ 332 w 256"/>
                <a:gd name="T19" fmla="*/ 1 h 7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6"/>
                <a:gd name="T31" fmla="*/ 0 h 714"/>
                <a:gd name="T32" fmla="*/ 256 w 256"/>
                <a:gd name="T33" fmla="*/ 714 h 7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6" h="714">
                  <a:moveTo>
                    <a:pt x="216" y="714"/>
                  </a:moveTo>
                  <a:cubicBezTo>
                    <a:pt x="144" y="486"/>
                    <a:pt x="86" y="267"/>
                    <a:pt x="0" y="50"/>
                  </a:cubicBezTo>
                  <a:cubicBezTo>
                    <a:pt x="1" y="46"/>
                    <a:pt x="9" y="0"/>
                    <a:pt x="32" y="18"/>
                  </a:cubicBezTo>
                  <a:cubicBezTo>
                    <a:pt x="36" y="21"/>
                    <a:pt x="63" y="105"/>
                    <a:pt x="64" y="106"/>
                  </a:cubicBezTo>
                  <a:cubicBezTo>
                    <a:pt x="80" y="170"/>
                    <a:pt x="98" y="249"/>
                    <a:pt x="136" y="306"/>
                  </a:cubicBezTo>
                  <a:cubicBezTo>
                    <a:pt x="153" y="391"/>
                    <a:pt x="191" y="477"/>
                    <a:pt x="216" y="562"/>
                  </a:cubicBezTo>
                  <a:cubicBezTo>
                    <a:pt x="240" y="646"/>
                    <a:pt x="201" y="527"/>
                    <a:pt x="240" y="642"/>
                  </a:cubicBezTo>
                  <a:cubicBezTo>
                    <a:pt x="245" y="658"/>
                    <a:pt x="256" y="690"/>
                    <a:pt x="256" y="690"/>
                  </a:cubicBezTo>
                  <a:cubicBezTo>
                    <a:pt x="248" y="695"/>
                    <a:pt x="240" y="701"/>
                    <a:pt x="232" y="706"/>
                  </a:cubicBezTo>
                  <a:cubicBezTo>
                    <a:pt x="214" y="714"/>
                    <a:pt x="196" y="714"/>
                    <a:pt x="216" y="714"/>
                  </a:cubicBezTo>
                  <a:close/>
                </a:path>
              </a:pathLst>
            </a:custGeom>
            <a:pattFill prst="dkDnDiag">
              <a:fgClr>
                <a:srgbClr val="99FFCC"/>
              </a:fgClr>
              <a:bgClr>
                <a:srgbClr val="FFFFFF"/>
              </a:bgClr>
            </a:pattFill>
            <a:ln w="9525">
              <a:solidFill>
                <a:schemeClr val="tx1"/>
              </a:solidFill>
              <a:round/>
              <a:headEnd/>
              <a:tailEnd/>
            </a:ln>
          </p:spPr>
          <p:txBody>
            <a:bodyPr wrap="none" anchor="ctr"/>
            <a:lstStyle/>
            <a:p>
              <a:endParaRPr lang="ja-JP" altLang="en-US"/>
            </a:p>
          </p:txBody>
        </p:sp>
        <p:sp>
          <p:nvSpPr>
            <p:cNvPr id="92236" name="Freeform 23"/>
            <p:cNvSpPr>
              <a:spLocks/>
            </p:cNvSpPr>
            <p:nvPr/>
          </p:nvSpPr>
          <p:spPr bwMode="auto">
            <a:xfrm>
              <a:off x="1984" y="160"/>
              <a:ext cx="804" cy="688"/>
            </a:xfrm>
            <a:custGeom>
              <a:avLst/>
              <a:gdLst>
                <a:gd name="T0" fmla="*/ 0 w 804"/>
                <a:gd name="T1" fmla="*/ 560 h 688"/>
                <a:gd name="T2" fmla="*/ 64 w 804"/>
                <a:gd name="T3" fmla="*/ 328 h 688"/>
                <a:gd name="T4" fmla="*/ 200 w 804"/>
                <a:gd name="T5" fmla="*/ 32 h 688"/>
                <a:gd name="T6" fmla="*/ 320 w 804"/>
                <a:gd name="T7" fmla="*/ 0 h 688"/>
                <a:gd name="T8" fmla="*/ 416 w 804"/>
                <a:gd name="T9" fmla="*/ 8 h 688"/>
                <a:gd name="T10" fmla="*/ 528 w 804"/>
                <a:gd name="T11" fmla="*/ 24 h 688"/>
                <a:gd name="T12" fmla="*/ 552 w 804"/>
                <a:gd name="T13" fmla="*/ 32 h 688"/>
                <a:gd name="T14" fmla="*/ 616 w 804"/>
                <a:gd name="T15" fmla="*/ 40 h 688"/>
                <a:gd name="T16" fmla="*/ 752 w 804"/>
                <a:gd name="T17" fmla="*/ 96 h 688"/>
                <a:gd name="T18" fmla="*/ 792 w 804"/>
                <a:gd name="T19" fmla="*/ 184 h 688"/>
                <a:gd name="T20" fmla="*/ 792 w 804"/>
                <a:gd name="T21" fmla="*/ 688 h 6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04"/>
                <a:gd name="T34" fmla="*/ 0 h 688"/>
                <a:gd name="T35" fmla="*/ 804 w 804"/>
                <a:gd name="T36" fmla="*/ 688 h 6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04" h="688">
                  <a:moveTo>
                    <a:pt x="0" y="560"/>
                  </a:moveTo>
                  <a:cubicBezTo>
                    <a:pt x="21" y="482"/>
                    <a:pt x="44" y="405"/>
                    <a:pt x="64" y="328"/>
                  </a:cubicBezTo>
                  <a:cubicBezTo>
                    <a:pt x="90" y="224"/>
                    <a:pt x="107" y="101"/>
                    <a:pt x="200" y="32"/>
                  </a:cubicBezTo>
                  <a:cubicBezTo>
                    <a:pt x="233" y="7"/>
                    <a:pt x="280" y="7"/>
                    <a:pt x="320" y="0"/>
                  </a:cubicBezTo>
                  <a:cubicBezTo>
                    <a:pt x="352" y="2"/>
                    <a:pt x="384" y="4"/>
                    <a:pt x="416" y="8"/>
                  </a:cubicBezTo>
                  <a:cubicBezTo>
                    <a:pt x="453" y="12"/>
                    <a:pt x="528" y="24"/>
                    <a:pt x="528" y="24"/>
                  </a:cubicBezTo>
                  <a:cubicBezTo>
                    <a:pt x="536" y="26"/>
                    <a:pt x="543" y="30"/>
                    <a:pt x="552" y="32"/>
                  </a:cubicBezTo>
                  <a:cubicBezTo>
                    <a:pt x="573" y="35"/>
                    <a:pt x="595" y="33"/>
                    <a:pt x="616" y="40"/>
                  </a:cubicBezTo>
                  <a:cubicBezTo>
                    <a:pt x="656" y="51"/>
                    <a:pt x="710" y="79"/>
                    <a:pt x="752" y="96"/>
                  </a:cubicBezTo>
                  <a:cubicBezTo>
                    <a:pt x="791" y="155"/>
                    <a:pt x="780" y="125"/>
                    <a:pt x="792" y="184"/>
                  </a:cubicBezTo>
                  <a:cubicBezTo>
                    <a:pt x="804" y="351"/>
                    <a:pt x="792" y="519"/>
                    <a:pt x="792" y="688"/>
                  </a:cubicBezTo>
                </a:path>
              </a:pathLst>
            </a:custGeom>
            <a:noFill/>
            <a:ln w="57150">
              <a:solidFill>
                <a:srgbClr val="6633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grpSp>
        <p:nvGrpSpPr>
          <p:cNvPr id="92167" name="Group 41"/>
          <p:cNvGrpSpPr>
            <a:grpSpLocks/>
          </p:cNvGrpSpPr>
          <p:nvPr/>
        </p:nvGrpSpPr>
        <p:grpSpPr bwMode="auto">
          <a:xfrm>
            <a:off x="1873250" y="4037981"/>
            <a:ext cx="927100" cy="573087"/>
            <a:chOff x="1568" y="2095"/>
            <a:chExt cx="1072" cy="673"/>
          </a:xfrm>
        </p:grpSpPr>
        <p:sp>
          <p:nvSpPr>
            <p:cNvPr id="92224" name="Oval 42"/>
            <p:cNvSpPr>
              <a:spLocks noChangeArrowheads="1"/>
            </p:cNvSpPr>
            <p:nvPr/>
          </p:nvSpPr>
          <p:spPr bwMode="auto">
            <a:xfrm>
              <a:off x="2280" y="2552"/>
              <a:ext cx="128" cy="216"/>
            </a:xfrm>
            <a:prstGeom prst="ellipse">
              <a:avLst/>
            </a:prstGeom>
            <a:solidFill>
              <a:schemeClr val="bg2"/>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25" name="Oval 43"/>
            <p:cNvSpPr>
              <a:spLocks noChangeArrowheads="1"/>
            </p:cNvSpPr>
            <p:nvPr/>
          </p:nvSpPr>
          <p:spPr bwMode="auto">
            <a:xfrm>
              <a:off x="1640" y="2512"/>
              <a:ext cx="128" cy="216"/>
            </a:xfrm>
            <a:prstGeom prst="ellipse">
              <a:avLst/>
            </a:prstGeom>
            <a:solidFill>
              <a:schemeClr val="bg2"/>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26" name="Oval 44"/>
            <p:cNvSpPr>
              <a:spLocks noChangeArrowheads="1"/>
            </p:cNvSpPr>
            <p:nvPr/>
          </p:nvSpPr>
          <p:spPr bwMode="auto">
            <a:xfrm>
              <a:off x="2512" y="2344"/>
              <a:ext cx="128" cy="216"/>
            </a:xfrm>
            <a:prstGeom prst="ellipse">
              <a:avLst/>
            </a:prstGeom>
            <a:solidFill>
              <a:schemeClr val="bg2"/>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27" name="Freeform 45"/>
            <p:cNvSpPr>
              <a:spLocks/>
            </p:cNvSpPr>
            <p:nvPr/>
          </p:nvSpPr>
          <p:spPr bwMode="auto">
            <a:xfrm>
              <a:off x="1568" y="2095"/>
              <a:ext cx="1052" cy="623"/>
            </a:xfrm>
            <a:custGeom>
              <a:avLst/>
              <a:gdLst>
                <a:gd name="T0" fmla="*/ 64 w 1052"/>
                <a:gd name="T1" fmla="*/ 313 h 623"/>
                <a:gd name="T2" fmla="*/ 0 w 1052"/>
                <a:gd name="T3" fmla="*/ 417 h 623"/>
                <a:gd name="T4" fmla="*/ 8 w 1052"/>
                <a:gd name="T5" fmla="*/ 505 h 623"/>
                <a:gd name="T6" fmla="*/ 168 w 1052"/>
                <a:gd name="T7" fmla="*/ 585 h 623"/>
                <a:gd name="T8" fmla="*/ 312 w 1052"/>
                <a:gd name="T9" fmla="*/ 601 h 623"/>
                <a:gd name="T10" fmla="*/ 384 w 1052"/>
                <a:gd name="T11" fmla="*/ 609 h 623"/>
                <a:gd name="T12" fmla="*/ 784 w 1052"/>
                <a:gd name="T13" fmla="*/ 577 h 623"/>
                <a:gd name="T14" fmla="*/ 784 w 1052"/>
                <a:gd name="T15" fmla="*/ 513 h 623"/>
                <a:gd name="T16" fmla="*/ 800 w 1052"/>
                <a:gd name="T17" fmla="*/ 449 h 623"/>
                <a:gd name="T18" fmla="*/ 904 w 1052"/>
                <a:gd name="T19" fmla="*/ 481 h 623"/>
                <a:gd name="T20" fmla="*/ 976 w 1052"/>
                <a:gd name="T21" fmla="*/ 425 h 623"/>
                <a:gd name="T22" fmla="*/ 1008 w 1052"/>
                <a:gd name="T23" fmla="*/ 377 h 623"/>
                <a:gd name="T24" fmla="*/ 1040 w 1052"/>
                <a:gd name="T25" fmla="*/ 305 h 623"/>
                <a:gd name="T26" fmla="*/ 1000 w 1052"/>
                <a:gd name="T27" fmla="*/ 137 h 623"/>
                <a:gd name="T28" fmla="*/ 976 w 1052"/>
                <a:gd name="T29" fmla="*/ 89 h 623"/>
                <a:gd name="T30" fmla="*/ 944 w 1052"/>
                <a:gd name="T31" fmla="*/ 17 h 623"/>
                <a:gd name="T32" fmla="*/ 888 w 1052"/>
                <a:gd name="T33" fmla="*/ 1 h 623"/>
                <a:gd name="T34" fmla="*/ 512 w 1052"/>
                <a:gd name="T35" fmla="*/ 25 h 623"/>
                <a:gd name="T36" fmla="*/ 264 w 1052"/>
                <a:gd name="T37" fmla="*/ 49 h 623"/>
                <a:gd name="T38" fmla="*/ 224 w 1052"/>
                <a:gd name="T39" fmla="*/ 97 h 623"/>
                <a:gd name="T40" fmla="*/ 192 w 1052"/>
                <a:gd name="T41" fmla="*/ 257 h 623"/>
                <a:gd name="T42" fmla="*/ 136 w 1052"/>
                <a:gd name="T43" fmla="*/ 281 h 623"/>
                <a:gd name="T44" fmla="*/ 88 w 1052"/>
                <a:gd name="T45" fmla="*/ 297 h 623"/>
                <a:gd name="T46" fmla="*/ 64 w 1052"/>
                <a:gd name="T47" fmla="*/ 313 h 6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52"/>
                <a:gd name="T73" fmla="*/ 0 h 623"/>
                <a:gd name="T74" fmla="*/ 1052 w 1052"/>
                <a:gd name="T75" fmla="*/ 623 h 6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52" h="623">
                  <a:moveTo>
                    <a:pt x="64" y="313"/>
                  </a:moveTo>
                  <a:cubicBezTo>
                    <a:pt x="38" y="346"/>
                    <a:pt x="13" y="377"/>
                    <a:pt x="0" y="417"/>
                  </a:cubicBezTo>
                  <a:cubicBezTo>
                    <a:pt x="2" y="446"/>
                    <a:pt x="1" y="476"/>
                    <a:pt x="8" y="505"/>
                  </a:cubicBezTo>
                  <a:cubicBezTo>
                    <a:pt x="16" y="542"/>
                    <a:pt x="133" y="581"/>
                    <a:pt x="168" y="585"/>
                  </a:cubicBezTo>
                  <a:cubicBezTo>
                    <a:pt x="216" y="590"/>
                    <a:pt x="264" y="595"/>
                    <a:pt x="312" y="601"/>
                  </a:cubicBezTo>
                  <a:cubicBezTo>
                    <a:pt x="336" y="603"/>
                    <a:pt x="384" y="609"/>
                    <a:pt x="384" y="609"/>
                  </a:cubicBezTo>
                  <a:cubicBezTo>
                    <a:pt x="427" y="607"/>
                    <a:pt x="714" y="623"/>
                    <a:pt x="784" y="577"/>
                  </a:cubicBezTo>
                  <a:cubicBezTo>
                    <a:pt x="802" y="522"/>
                    <a:pt x="784" y="590"/>
                    <a:pt x="784" y="513"/>
                  </a:cubicBezTo>
                  <a:cubicBezTo>
                    <a:pt x="784" y="493"/>
                    <a:pt x="793" y="467"/>
                    <a:pt x="800" y="449"/>
                  </a:cubicBezTo>
                  <a:cubicBezTo>
                    <a:pt x="838" y="487"/>
                    <a:pt x="849" y="490"/>
                    <a:pt x="904" y="481"/>
                  </a:cubicBezTo>
                  <a:cubicBezTo>
                    <a:pt x="929" y="463"/>
                    <a:pt x="950" y="442"/>
                    <a:pt x="976" y="425"/>
                  </a:cubicBezTo>
                  <a:cubicBezTo>
                    <a:pt x="986" y="409"/>
                    <a:pt x="1005" y="396"/>
                    <a:pt x="1008" y="377"/>
                  </a:cubicBezTo>
                  <a:cubicBezTo>
                    <a:pt x="1017" y="311"/>
                    <a:pt x="1000" y="331"/>
                    <a:pt x="1040" y="305"/>
                  </a:cubicBezTo>
                  <a:cubicBezTo>
                    <a:pt x="1030" y="246"/>
                    <a:pt x="1052" y="171"/>
                    <a:pt x="1000" y="137"/>
                  </a:cubicBezTo>
                  <a:cubicBezTo>
                    <a:pt x="970" y="49"/>
                    <a:pt x="1017" y="182"/>
                    <a:pt x="976" y="89"/>
                  </a:cubicBezTo>
                  <a:cubicBezTo>
                    <a:pt x="968" y="72"/>
                    <a:pt x="962" y="31"/>
                    <a:pt x="944" y="17"/>
                  </a:cubicBezTo>
                  <a:cubicBezTo>
                    <a:pt x="938" y="12"/>
                    <a:pt x="890" y="1"/>
                    <a:pt x="888" y="1"/>
                  </a:cubicBezTo>
                  <a:cubicBezTo>
                    <a:pt x="762" y="16"/>
                    <a:pt x="638" y="19"/>
                    <a:pt x="512" y="25"/>
                  </a:cubicBezTo>
                  <a:cubicBezTo>
                    <a:pt x="428" y="15"/>
                    <a:pt x="336" y="0"/>
                    <a:pt x="264" y="49"/>
                  </a:cubicBezTo>
                  <a:cubicBezTo>
                    <a:pt x="252" y="66"/>
                    <a:pt x="230" y="77"/>
                    <a:pt x="224" y="97"/>
                  </a:cubicBezTo>
                  <a:cubicBezTo>
                    <a:pt x="211" y="137"/>
                    <a:pt x="231" y="225"/>
                    <a:pt x="192" y="257"/>
                  </a:cubicBezTo>
                  <a:cubicBezTo>
                    <a:pt x="176" y="269"/>
                    <a:pt x="154" y="273"/>
                    <a:pt x="136" y="281"/>
                  </a:cubicBezTo>
                  <a:cubicBezTo>
                    <a:pt x="120" y="287"/>
                    <a:pt x="88" y="297"/>
                    <a:pt x="88" y="297"/>
                  </a:cubicBezTo>
                  <a:cubicBezTo>
                    <a:pt x="62" y="322"/>
                    <a:pt x="64" y="332"/>
                    <a:pt x="64" y="313"/>
                  </a:cubicBezTo>
                  <a:close/>
                </a:path>
              </a:pathLst>
            </a:custGeom>
            <a:solidFill>
              <a:schemeClr val="hlink"/>
            </a:solidFill>
            <a:ln w="9525">
              <a:solidFill>
                <a:srgbClr val="663300"/>
              </a:solidFill>
              <a:round/>
              <a:headEnd/>
              <a:tailEnd/>
            </a:ln>
          </p:spPr>
          <p:txBody>
            <a:bodyPr wrap="none" anchor="ctr"/>
            <a:lstStyle/>
            <a:p>
              <a:endParaRPr lang="ja-JP" altLang="en-US"/>
            </a:p>
          </p:txBody>
        </p:sp>
        <p:sp>
          <p:nvSpPr>
            <p:cNvPr id="92228" name="Oval 46"/>
            <p:cNvSpPr>
              <a:spLocks noChangeArrowheads="1"/>
            </p:cNvSpPr>
            <p:nvPr/>
          </p:nvSpPr>
          <p:spPr bwMode="auto">
            <a:xfrm>
              <a:off x="1632" y="2448"/>
              <a:ext cx="144" cy="144"/>
            </a:xfrm>
            <a:prstGeom prst="ellipse">
              <a:avLst/>
            </a:prstGeom>
            <a:solidFill>
              <a:srgbClr val="FFFF66"/>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29" name="Oval 47"/>
            <p:cNvSpPr>
              <a:spLocks noChangeArrowheads="1"/>
            </p:cNvSpPr>
            <p:nvPr/>
          </p:nvSpPr>
          <p:spPr bwMode="auto">
            <a:xfrm>
              <a:off x="2168" y="2480"/>
              <a:ext cx="144" cy="144"/>
            </a:xfrm>
            <a:prstGeom prst="ellipse">
              <a:avLst/>
            </a:prstGeom>
            <a:solidFill>
              <a:srgbClr val="FFFF66"/>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30" name="Freeform 48"/>
            <p:cNvSpPr>
              <a:spLocks/>
            </p:cNvSpPr>
            <p:nvPr/>
          </p:nvSpPr>
          <p:spPr bwMode="auto">
            <a:xfrm>
              <a:off x="1832" y="2224"/>
              <a:ext cx="488" cy="144"/>
            </a:xfrm>
            <a:custGeom>
              <a:avLst/>
              <a:gdLst>
                <a:gd name="T0" fmla="*/ 16 w 488"/>
                <a:gd name="T1" fmla="*/ 8 h 144"/>
                <a:gd name="T2" fmla="*/ 0 w 488"/>
                <a:gd name="T3" fmla="*/ 128 h 144"/>
                <a:gd name="T4" fmla="*/ 488 w 488"/>
                <a:gd name="T5" fmla="*/ 144 h 144"/>
                <a:gd name="T6" fmla="*/ 472 w 488"/>
                <a:gd name="T7" fmla="*/ 0 h 144"/>
                <a:gd name="T8" fmla="*/ 16 w 488"/>
                <a:gd name="T9" fmla="*/ 8 h 144"/>
                <a:gd name="T10" fmla="*/ 0 60000 65536"/>
                <a:gd name="T11" fmla="*/ 0 60000 65536"/>
                <a:gd name="T12" fmla="*/ 0 60000 65536"/>
                <a:gd name="T13" fmla="*/ 0 60000 65536"/>
                <a:gd name="T14" fmla="*/ 0 60000 65536"/>
                <a:gd name="T15" fmla="*/ 0 w 488"/>
                <a:gd name="T16" fmla="*/ 0 h 144"/>
                <a:gd name="T17" fmla="*/ 488 w 488"/>
                <a:gd name="T18" fmla="*/ 144 h 144"/>
              </a:gdLst>
              <a:ahLst/>
              <a:cxnLst>
                <a:cxn ang="T10">
                  <a:pos x="T0" y="T1"/>
                </a:cxn>
                <a:cxn ang="T11">
                  <a:pos x="T2" y="T3"/>
                </a:cxn>
                <a:cxn ang="T12">
                  <a:pos x="T4" y="T5"/>
                </a:cxn>
                <a:cxn ang="T13">
                  <a:pos x="T6" y="T7"/>
                </a:cxn>
                <a:cxn ang="T14">
                  <a:pos x="T8" y="T9"/>
                </a:cxn>
              </a:cxnLst>
              <a:rect l="T15" t="T16" r="T17" b="T18"/>
              <a:pathLst>
                <a:path w="488" h="144">
                  <a:moveTo>
                    <a:pt x="16" y="8"/>
                  </a:moveTo>
                  <a:lnTo>
                    <a:pt x="0" y="128"/>
                  </a:lnTo>
                  <a:lnTo>
                    <a:pt x="488" y="144"/>
                  </a:lnTo>
                  <a:lnTo>
                    <a:pt x="472" y="0"/>
                  </a:lnTo>
                  <a:lnTo>
                    <a:pt x="16" y="8"/>
                  </a:lnTo>
                  <a:close/>
                </a:path>
              </a:pathLst>
            </a:custGeom>
            <a:solidFill>
              <a:schemeClr val="bg1"/>
            </a:solidFill>
            <a:ln w="9525">
              <a:solidFill>
                <a:schemeClr val="tx1"/>
              </a:solidFill>
              <a:round/>
              <a:headEnd/>
              <a:tailEnd/>
            </a:ln>
          </p:spPr>
          <p:txBody>
            <a:bodyPr wrap="none" anchor="ctr"/>
            <a:lstStyle/>
            <a:p>
              <a:endParaRPr lang="ja-JP" altLang="en-US"/>
            </a:p>
          </p:txBody>
        </p:sp>
        <p:sp>
          <p:nvSpPr>
            <p:cNvPr id="92231" name="Freeform 49"/>
            <p:cNvSpPr>
              <a:spLocks/>
            </p:cNvSpPr>
            <p:nvPr/>
          </p:nvSpPr>
          <p:spPr bwMode="auto">
            <a:xfrm>
              <a:off x="2352" y="2168"/>
              <a:ext cx="184" cy="208"/>
            </a:xfrm>
            <a:custGeom>
              <a:avLst/>
              <a:gdLst>
                <a:gd name="T0" fmla="*/ 0 w 184"/>
                <a:gd name="T1" fmla="*/ 56 h 208"/>
                <a:gd name="T2" fmla="*/ 24 w 184"/>
                <a:gd name="T3" fmla="*/ 208 h 208"/>
                <a:gd name="T4" fmla="*/ 184 w 184"/>
                <a:gd name="T5" fmla="*/ 120 h 208"/>
                <a:gd name="T6" fmla="*/ 152 w 184"/>
                <a:gd name="T7" fmla="*/ 0 h 208"/>
                <a:gd name="T8" fmla="*/ 0 w 184"/>
                <a:gd name="T9" fmla="*/ 56 h 208"/>
                <a:gd name="T10" fmla="*/ 0 60000 65536"/>
                <a:gd name="T11" fmla="*/ 0 60000 65536"/>
                <a:gd name="T12" fmla="*/ 0 60000 65536"/>
                <a:gd name="T13" fmla="*/ 0 60000 65536"/>
                <a:gd name="T14" fmla="*/ 0 60000 65536"/>
                <a:gd name="T15" fmla="*/ 0 w 184"/>
                <a:gd name="T16" fmla="*/ 0 h 208"/>
                <a:gd name="T17" fmla="*/ 184 w 184"/>
                <a:gd name="T18" fmla="*/ 208 h 208"/>
              </a:gdLst>
              <a:ahLst/>
              <a:cxnLst>
                <a:cxn ang="T10">
                  <a:pos x="T0" y="T1"/>
                </a:cxn>
                <a:cxn ang="T11">
                  <a:pos x="T2" y="T3"/>
                </a:cxn>
                <a:cxn ang="T12">
                  <a:pos x="T4" y="T5"/>
                </a:cxn>
                <a:cxn ang="T13">
                  <a:pos x="T6" y="T7"/>
                </a:cxn>
                <a:cxn ang="T14">
                  <a:pos x="T8" y="T9"/>
                </a:cxn>
              </a:cxnLst>
              <a:rect l="T15" t="T16" r="T17" b="T18"/>
              <a:pathLst>
                <a:path w="184" h="208">
                  <a:moveTo>
                    <a:pt x="0" y="56"/>
                  </a:moveTo>
                  <a:lnTo>
                    <a:pt x="24" y="208"/>
                  </a:lnTo>
                  <a:lnTo>
                    <a:pt x="184" y="120"/>
                  </a:lnTo>
                  <a:lnTo>
                    <a:pt x="152" y="0"/>
                  </a:lnTo>
                  <a:lnTo>
                    <a:pt x="0" y="56"/>
                  </a:lnTo>
                  <a:close/>
                </a:path>
              </a:pathLst>
            </a:custGeom>
            <a:solidFill>
              <a:schemeClr val="bg1"/>
            </a:solidFill>
            <a:ln w="9525">
              <a:solidFill>
                <a:schemeClr val="tx1"/>
              </a:solidFill>
              <a:round/>
              <a:headEnd/>
              <a:tailEnd/>
            </a:ln>
          </p:spPr>
          <p:txBody>
            <a:bodyPr wrap="none" anchor="ctr"/>
            <a:lstStyle/>
            <a:p>
              <a:endParaRPr lang="ja-JP" altLang="en-US"/>
            </a:p>
          </p:txBody>
        </p:sp>
      </p:grpSp>
      <p:grpSp>
        <p:nvGrpSpPr>
          <p:cNvPr id="92168" name="Group 50"/>
          <p:cNvGrpSpPr>
            <a:grpSpLocks/>
          </p:cNvGrpSpPr>
          <p:nvPr/>
        </p:nvGrpSpPr>
        <p:grpSpPr bwMode="auto">
          <a:xfrm rot="-796898">
            <a:off x="3733800" y="4015756"/>
            <a:ext cx="1003300" cy="825500"/>
            <a:chOff x="2768" y="2224"/>
            <a:chExt cx="888" cy="784"/>
          </a:xfrm>
        </p:grpSpPr>
        <p:sp>
          <p:nvSpPr>
            <p:cNvPr id="92219" name="Freeform 51"/>
            <p:cNvSpPr>
              <a:spLocks/>
            </p:cNvSpPr>
            <p:nvPr/>
          </p:nvSpPr>
          <p:spPr bwMode="auto">
            <a:xfrm>
              <a:off x="2768" y="2232"/>
              <a:ext cx="168" cy="752"/>
            </a:xfrm>
            <a:custGeom>
              <a:avLst/>
              <a:gdLst>
                <a:gd name="T0" fmla="*/ 301 w 160"/>
                <a:gd name="T1" fmla="*/ 8 h 736"/>
                <a:gd name="T2" fmla="*/ 175 w 160"/>
                <a:gd name="T3" fmla="*/ 0 h 736"/>
                <a:gd name="T4" fmla="*/ 190 w 160"/>
                <a:gd name="T5" fmla="*/ 497 h 736"/>
                <a:gd name="T6" fmla="*/ 0 w 160"/>
                <a:gd name="T7" fmla="*/ 940 h 736"/>
                <a:gd name="T8" fmla="*/ 144 w 160"/>
                <a:gd name="T9" fmla="*/ 919 h 736"/>
                <a:gd name="T10" fmla="*/ 316 w 160"/>
                <a:gd name="T11" fmla="*/ 994 h 736"/>
                <a:gd name="T12" fmla="*/ 0 60000 65536"/>
                <a:gd name="T13" fmla="*/ 0 60000 65536"/>
                <a:gd name="T14" fmla="*/ 0 60000 65536"/>
                <a:gd name="T15" fmla="*/ 0 60000 65536"/>
                <a:gd name="T16" fmla="*/ 0 60000 65536"/>
                <a:gd name="T17" fmla="*/ 0 60000 65536"/>
                <a:gd name="T18" fmla="*/ 0 w 160"/>
                <a:gd name="T19" fmla="*/ 0 h 736"/>
                <a:gd name="T20" fmla="*/ 160 w 160"/>
                <a:gd name="T21" fmla="*/ 736 h 736"/>
              </a:gdLst>
              <a:ahLst/>
              <a:cxnLst>
                <a:cxn ang="T12">
                  <a:pos x="T0" y="T1"/>
                </a:cxn>
                <a:cxn ang="T13">
                  <a:pos x="T2" y="T3"/>
                </a:cxn>
                <a:cxn ang="T14">
                  <a:pos x="T4" y="T5"/>
                </a:cxn>
                <a:cxn ang="T15">
                  <a:pos x="T6" y="T7"/>
                </a:cxn>
                <a:cxn ang="T16">
                  <a:pos x="T8" y="T9"/>
                </a:cxn>
                <a:cxn ang="T17">
                  <a:pos x="T10" y="T11"/>
                </a:cxn>
              </a:cxnLst>
              <a:rect l="T18" t="T19" r="T20" b="T21"/>
              <a:pathLst>
                <a:path w="160" h="736">
                  <a:moveTo>
                    <a:pt x="152" y="8"/>
                  </a:moveTo>
                  <a:lnTo>
                    <a:pt x="88" y="0"/>
                  </a:lnTo>
                  <a:lnTo>
                    <a:pt x="96" y="368"/>
                  </a:lnTo>
                  <a:lnTo>
                    <a:pt x="0" y="696"/>
                  </a:lnTo>
                  <a:lnTo>
                    <a:pt x="72" y="680"/>
                  </a:lnTo>
                  <a:lnTo>
                    <a:pt x="160" y="736"/>
                  </a:lnTo>
                </a:path>
              </a:pathLst>
            </a:custGeom>
            <a:solidFill>
              <a:schemeClr val="bg1"/>
            </a:solidFill>
            <a:ln w="9525">
              <a:solidFill>
                <a:schemeClr val="tx1"/>
              </a:solidFill>
              <a:round/>
              <a:headEnd/>
              <a:tailEnd/>
            </a:ln>
          </p:spPr>
          <p:txBody>
            <a:bodyPr wrap="none" anchor="ctr"/>
            <a:lstStyle/>
            <a:p>
              <a:endParaRPr lang="ja-JP" altLang="en-US"/>
            </a:p>
          </p:txBody>
        </p:sp>
        <p:sp>
          <p:nvSpPr>
            <p:cNvPr id="92220" name="Rectangle 52"/>
            <p:cNvSpPr>
              <a:spLocks noChangeArrowheads="1"/>
            </p:cNvSpPr>
            <p:nvPr/>
          </p:nvSpPr>
          <p:spPr bwMode="auto">
            <a:xfrm>
              <a:off x="2904" y="2224"/>
              <a:ext cx="704" cy="784"/>
            </a:xfrm>
            <a:prstGeom prst="rect">
              <a:avLst/>
            </a:prstGeom>
            <a:solidFill>
              <a:schemeClr val="bg1"/>
            </a:solidFill>
            <a:ln w="9525">
              <a:solidFill>
                <a:schemeClr val="tx1"/>
              </a:solidFill>
              <a:miter lim="800000"/>
              <a:headEnd/>
              <a:tailEnd/>
            </a:ln>
          </p:spPr>
          <p:txBody>
            <a:bodyPr wrap="none" anchor="ctr"/>
            <a:lstStyle/>
            <a:p>
              <a:pPr defTabSz="457200" eaLnBrk="1" hangingPunct="1"/>
              <a:endParaRPr lang="ja-JP" altLang="en-US" sz="1800">
                <a:latin typeface="Calibri" pitchFamily="34" charset="0"/>
              </a:endParaRPr>
            </a:p>
          </p:txBody>
        </p:sp>
        <p:sp>
          <p:nvSpPr>
            <p:cNvPr id="92221" name="Freeform 53"/>
            <p:cNvSpPr>
              <a:spLocks/>
            </p:cNvSpPr>
            <p:nvPr/>
          </p:nvSpPr>
          <p:spPr bwMode="auto">
            <a:xfrm>
              <a:off x="2904" y="2232"/>
              <a:ext cx="752" cy="224"/>
            </a:xfrm>
            <a:custGeom>
              <a:avLst/>
              <a:gdLst>
                <a:gd name="T0" fmla="*/ 24 w 752"/>
                <a:gd name="T1" fmla="*/ 216 h 224"/>
                <a:gd name="T2" fmla="*/ 752 w 752"/>
                <a:gd name="T3" fmla="*/ 216 h 224"/>
                <a:gd name="T4" fmla="*/ 696 w 752"/>
                <a:gd name="T5" fmla="*/ 0 h 224"/>
                <a:gd name="T6" fmla="*/ 0 w 752"/>
                <a:gd name="T7" fmla="*/ 0 h 224"/>
                <a:gd name="T8" fmla="*/ 80 w 752"/>
                <a:gd name="T9" fmla="*/ 224 h 224"/>
                <a:gd name="T10" fmla="*/ 0 60000 65536"/>
                <a:gd name="T11" fmla="*/ 0 60000 65536"/>
                <a:gd name="T12" fmla="*/ 0 60000 65536"/>
                <a:gd name="T13" fmla="*/ 0 60000 65536"/>
                <a:gd name="T14" fmla="*/ 0 60000 65536"/>
                <a:gd name="T15" fmla="*/ 0 w 752"/>
                <a:gd name="T16" fmla="*/ 0 h 224"/>
                <a:gd name="T17" fmla="*/ 752 w 752"/>
                <a:gd name="T18" fmla="*/ 224 h 224"/>
              </a:gdLst>
              <a:ahLst/>
              <a:cxnLst>
                <a:cxn ang="T10">
                  <a:pos x="T0" y="T1"/>
                </a:cxn>
                <a:cxn ang="T11">
                  <a:pos x="T2" y="T3"/>
                </a:cxn>
                <a:cxn ang="T12">
                  <a:pos x="T4" y="T5"/>
                </a:cxn>
                <a:cxn ang="T13">
                  <a:pos x="T6" y="T7"/>
                </a:cxn>
                <a:cxn ang="T14">
                  <a:pos x="T8" y="T9"/>
                </a:cxn>
              </a:cxnLst>
              <a:rect l="T15" t="T16" r="T17" b="T18"/>
              <a:pathLst>
                <a:path w="752" h="224">
                  <a:moveTo>
                    <a:pt x="24" y="216"/>
                  </a:moveTo>
                  <a:lnTo>
                    <a:pt x="752" y="216"/>
                  </a:lnTo>
                  <a:lnTo>
                    <a:pt x="696" y="0"/>
                  </a:lnTo>
                  <a:lnTo>
                    <a:pt x="0" y="0"/>
                  </a:lnTo>
                  <a:lnTo>
                    <a:pt x="80" y="224"/>
                  </a:lnTo>
                </a:path>
              </a:pathLst>
            </a:custGeom>
            <a:solidFill>
              <a:schemeClr val="bg1"/>
            </a:solidFill>
            <a:ln w="9525">
              <a:solidFill>
                <a:schemeClr val="tx1"/>
              </a:solidFill>
              <a:round/>
              <a:headEnd/>
              <a:tailEnd/>
            </a:ln>
          </p:spPr>
          <p:txBody>
            <a:bodyPr wrap="none" anchor="ctr"/>
            <a:lstStyle/>
            <a:p>
              <a:endParaRPr lang="ja-JP" altLang="en-US"/>
            </a:p>
          </p:txBody>
        </p:sp>
        <p:sp>
          <p:nvSpPr>
            <p:cNvPr id="92222" name="Text Box 54"/>
            <p:cNvSpPr txBox="1">
              <a:spLocks noChangeArrowheads="1"/>
            </p:cNvSpPr>
            <p:nvPr/>
          </p:nvSpPr>
          <p:spPr bwMode="auto">
            <a:xfrm>
              <a:off x="2984" y="2589"/>
              <a:ext cx="589" cy="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kumimoji="1" sz="3200">
                  <a:solidFill>
                    <a:schemeClr val="tx1"/>
                  </a:solidFill>
                  <a:latin typeface="Arial" pitchFamily="34" charset="0"/>
                  <a:ea typeface="ＭＳ Ｐゴシック" pitchFamily="50" charset="-128"/>
                </a:defRPr>
              </a:lvl1pPr>
              <a:lvl2pPr defTabSz="457200">
                <a:defRPr kumimoji="1" sz="2800">
                  <a:solidFill>
                    <a:schemeClr val="tx1"/>
                  </a:solidFill>
                  <a:latin typeface="Arial" pitchFamily="34" charset="0"/>
                  <a:ea typeface="ＭＳ Ｐゴシック" pitchFamily="50" charset="-128"/>
                </a:defRPr>
              </a:lvl2pPr>
              <a:lvl3pPr defTabSz="457200">
                <a:defRPr kumimoji="1" sz="2400">
                  <a:solidFill>
                    <a:schemeClr val="tx1"/>
                  </a:solidFill>
                  <a:latin typeface="Arial" pitchFamily="34" charset="0"/>
                  <a:ea typeface="ＭＳ Ｐゴシック" pitchFamily="50" charset="-128"/>
                </a:defRPr>
              </a:lvl3pPr>
              <a:lvl4pPr defTabSz="457200">
                <a:defRPr kumimoji="1" sz="2000">
                  <a:solidFill>
                    <a:schemeClr val="tx1"/>
                  </a:solidFill>
                  <a:latin typeface="Arial" pitchFamily="34" charset="0"/>
                  <a:ea typeface="ＭＳ Ｐゴシック" pitchFamily="50" charset="-128"/>
                </a:defRPr>
              </a:lvl4pPr>
              <a:lvl5pPr defTabSz="457200">
                <a:defRPr kumimoji="1" sz="2000">
                  <a:solidFill>
                    <a:schemeClr val="tx1"/>
                  </a:solidFill>
                  <a:latin typeface="Arial" pitchFamily="34" charset="0"/>
                  <a:ea typeface="ＭＳ Ｐゴシック" pitchFamily="50" charset="-128"/>
                </a:defRPr>
              </a:lvl5pPr>
              <a:lvl6pPr defTabSz="457200" eaLnBrk="0" hangingPunct="0">
                <a:defRPr kumimoji="1" sz="2000">
                  <a:solidFill>
                    <a:schemeClr val="tx1"/>
                  </a:solidFill>
                  <a:latin typeface="Arial" pitchFamily="34" charset="0"/>
                  <a:ea typeface="ＭＳ Ｐゴシック" pitchFamily="50" charset="-128"/>
                </a:defRPr>
              </a:lvl6pPr>
              <a:lvl7pPr defTabSz="457200" eaLnBrk="0" hangingPunct="0">
                <a:defRPr kumimoji="1" sz="2000">
                  <a:solidFill>
                    <a:schemeClr val="tx1"/>
                  </a:solidFill>
                  <a:latin typeface="Arial" pitchFamily="34" charset="0"/>
                  <a:ea typeface="ＭＳ Ｐゴシック" pitchFamily="50" charset="-128"/>
                </a:defRPr>
              </a:lvl7pPr>
              <a:lvl8pPr defTabSz="457200" eaLnBrk="0" hangingPunct="0">
                <a:defRPr kumimoji="1" sz="2000">
                  <a:solidFill>
                    <a:schemeClr val="tx1"/>
                  </a:solidFill>
                  <a:latin typeface="Arial" pitchFamily="34" charset="0"/>
                  <a:ea typeface="ＭＳ Ｐゴシック" pitchFamily="50" charset="-128"/>
                </a:defRPr>
              </a:lvl8pPr>
              <a:lvl9pPr defTabSz="4572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900" b="1" dirty="0">
                  <a:latin typeface="Calibri" pitchFamily="34" charset="0"/>
                </a:rPr>
                <a:t>院外処方</a:t>
              </a:r>
              <a:endParaRPr lang="en-US" altLang="ja-JP" sz="900" b="1" dirty="0">
                <a:latin typeface="Calibri" pitchFamily="34" charset="0"/>
              </a:endParaRPr>
            </a:p>
            <a:p>
              <a:pPr eaLnBrk="1" hangingPunct="1"/>
              <a:r>
                <a:rPr lang="ja-JP" altLang="en-US" sz="900" b="1" dirty="0">
                  <a:latin typeface="Calibri" pitchFamily="34" charset="0"/>
                </a:rPr>
                <a:t>凸凹薬局</a:t>
              </a:r>
            </a:p>
          </p:txBody>
        </p:sp>
        <p:sp>
          <p:nvSpPr>
            <p:cNvPr id="92223" name="Rectangle 55"/>
            <p:cNvSpPr>
              <a:spLocks noChangeArrowheads="1"/>
            </p:cNvSpPr>
            <p:nvPr/>
          </p:nvSpPr>
          <p:spPr bwMode="auto">
            <a:xfrm>
              <a:off x="2976" y="2568"/>
              <a:ext cx="576" cy="3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defTabSz="457200" eaLnBrk="1" hangingPunct="1"/>
              <a:endParaRPr lang="ja-JP" altLang="en-US" sz="1800">
                <a:latin typeface="Calibri" pitchFamily="34" charset="0"/>
              </a:endParaRPr>
            </a:p>
          </p:txBody>
        </p:sp>
      </p:grpSp>
      <p:grpSp>
        <p:nvGrpSpPr>
          <p:cNvPr id="92169" name="Group 56"/>
          <p:cNvGrpSpPr>
            <a:grpSpLocks/>
          </p:cNvGrpSpPr>
          <p:nvPr/>
        </p:nvGrpSpPr>
        <p:grpSpPr bwMode="auto">
          <a:xfrm>
            <a:off x="2673350" y="3099768"/>
            <a:ext cx="1295400" cy="822325"/>
            <a:chOff x="4152" y="2128"/>
            <a:chExt cx="1136" cy="750"/>
          </a:xfrm>
        </p:grpSpPr>
        <p:sp>
          <p:nvSpPr>
            <p:cNvPr id="92207" name="Rectangle 57"/>
            <p:cNvSpPr>
              <a:spLocks noChangeArrowheads="1"/>
            </p:cNvSpPr>
            <p:nvPr/>
          </p:nvSpPr>
          <p:spPr bwMode="auto">
            <a:xfrm>
              <a:off x="4152" y="2297"/>
              <a:ext cx="1136" cy="581"/>
            </a:xfrm>
            <a:prstGeom prst="rect">
              <a:avLst/>
            </a:prstGeom>
            <a:solidFill>
              <a:srgbClr val="FFFF66"/>
            </a:solidFill>
            <a:ln w="9525">
              <a:solidFill>
                <a:schemeClr val="tx1"/>
              </a:solidFill>
              <a:miter lim="800000"/>
              <a:headEnd/>
              <a:tailEnd/>
            </a:ln>
          </p:spPr>
          <p:txBody>
            <a:bodyPr wrap="none" anchor="ctr"/>
            <a:lstStyle/>
            <a:p>
              <a:pPr defTabSz="457200" eaLnBrk="1" hangingPunct="1"/>
              <a:endParaRPr lang="ja-JP" altLang="en-US" sz="1800">
                <a:latin typeface="Calibri" pitchFamily="34" charset="0"/>
              </a:endParaRPr>
            </a:p>
          </p:txBody>
        </p:sp>
        <p:sp>
          <p:nvSpPr>
            <p:cNvPr id="92208" name="Rectangle 58" descr="紙袋"/>
            <p:cNvSpPr>
              <a:spLocks noChangeArrowheads="1"/>
            </p:cNvSpPr>
            <p:nvPr/>
          </p:nvSpPr>
          <p:spPr bwMode="auto">
            <a:xfrm>
              <a:off x="4195" y="2334"/>
              <a:ext cx="1050" cy="499"/>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57200" eaLnBrk="1" hangingPunct="1"/>
              <a:endParaRPr lang="ja-JP" altLang="en-US" sz="1800">
                <a:latin typeface="Calibri" pitchFamily="34" charset="0"/>
              </a:endParaRPr>
            </a:p>
          </p:txBody>
        </p:sp>
        <p:sp>
          <p:nvSpPr>
            <p:cNvPr id="92209" name="Text Box 59"/>
            <p:cNvSpPr txBox="1">
              <a:spLocks noChangeArrowheads="1"/>
            </p:cNvSpPr>
            <p:nvPr/>
          </p:nvSpPr>
          <p:spPr bwMode="auto">
            <a:xfrm>
              <a:off x="4222" y="2363"/>
              <a:ext cx="662"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kumimoji="1" sz="3200">
                  <a:solidFill>
                    <a:schemeClr val="tx1"/>
                  </a:solidFill>
                  <a:latin typeface="Arial" pitchFamily="34" charset="0"/>
                  <a:ea typeface="ＭＳ Ｐゴシック" pitchFamily="50" charset="-128"/>
                </a:defRPr>
              </a:lvl1pPr>
              <a:lvl2pPr defTabSz="457200">
                <a:defRPr kumimoji="1" sz="2800">
                  <a:solidFill>
                    <a:schemeClr val="tx1"/>
                  </a:solidFill>
                  <a:latin typeface="Arial" pitchFamily="34" charset="0"/>
                  <a:ea typeface="ＭＳ Ｐゴシック" pitchFamily="50" charset="-128"/>
                </a:defRPr>
              </a:lvl2pPr>
              <a:lvl3pPr defTabSz="457200">
                <a:defRPr kumimoji="1" sz="2400">
                  <a:solidFill>
                    <a:schemeClr val="tx1"/>
                  </a:solidFill>
                  <a:latin typeface="Arial" pitchFamily="34" charset="0"/>
                  <a:ea typeface="ＭＳ Ｐゴシック" pitchFamily="50" charset="-128"/>
                </a:defRPr>
              </a:lvl3pPr>
              <a:lvl4pPr defTabSz="457200">
                <a:defRPr kumimoji="1" sz="2000">
                  <a:solidFill>
                    <a:schemeClr val="tx1"/>
                  </a:solidFill>
                  <a:latin typeface="Arial" pitchFamily="34" charset="0"/>
                  <a:ea typeface="ＭＳ Ｐゴシック" pitchFamily="50" charset="-128"/>
                </a:defRPr>
              </a:lvl4pPr>
              <a:lvl5pPr defTabSz="457200">
                <a:defRPr kumimoji="1" sz="2000">
                  <a:solidFill>
                    <a:schemeClr val="tx1"/>
                  </a:solidFill>
                  <a:latin typeface="Arial" pitchFamily="34" charset="0"/>
                  <a:ea typeface="ＭＳ Ｐゴシック" pitchFamily="50" charset="-128"/>
                </a:defRPr>
              </a:lvl5pPr>
              <a:lvl6pPr defTabSz="457200" eaLnBrk="0" hangingPunct="0">
                <a:defRPr kumimoji="1" sz="2000">
                  <a:solidFill>
                    <a:schemeClr val="tx1"/>
                  </a:solidFill>
                  <a:latin typeface="Arial" pitchFamily="34" charset="0"/>
                  <a:ea typeface="ＭＳ Ｐゴシック" pitchFamily="50" charset="-128"/>
                </a:defRPr>
              </a:lvl6pPr>
              <a:lvl7pPr defTabSz="457200" eaLnBrk="0" hangingPunct="0">
                <a:defRPr kumimoji="1" sz="2000">
                  <a:solidFill>
                    <a:schemeClr val="tx1"/>
                  </a:solidFill>
                  <a:latin typeface="Arial" pitchFamily="34" charset="0"/>
                  <a:ea typeface="ＭＳ Ｐゴシック" pitchFamily="50" charset="-128"/>
                </a:defRPr>
              </a:lvl7pPr>
              <a:lvl8pPr defTabSz="457200" eaLnBrk="0" hangingPunct="0">
                <a:defRPr kumimoji="1" sz="2000">
                  <a:solidFill>
                    <a:schemeClr val="tx1"/>
                  </a:solidFill>
                  <a:latin typeface="Arial" pitchFamily="34" charset="0"/>
                  <a:ea typeface="ＭＳ Ｐゴシック" pitchFamily="50" charset="-128"/>
                </a:defRPr>
              </a:lvl8pPr>
              <a:lvl9pPr defTabSz="457200"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1000">
                  <a:latin typeface="Calibri" pitchFamily="34" charset="0"/>
                </a:rPr>
                <a:t>10000</a:t>
              </a:r>
            </a:p>
            <a:p>
              <a:pPr eaLnBrk="1" hangingPunct="1"/>
              <a:r>
                <a:rPr lang="ja-JP" altLang="en-US" sz="900" b="1">
                  <a:latin typeface="Calibri" pitchFamily="34" charset="0"/>
                </a:rPr>
                <a:t>日本銀行券</a:t>
              </a:r>
              <a:endParaRPr lang="en-US" altLang="ja-JP" sz="900" b="1">
                <a:latin typeface="Calibri" pitchFamily="34" charset="0"/>
              </a:endParaRPr>
            </a:p>
            <a:p>
              <a:pPr eaLnBrk="1" hangingPunct="1"/>
              <a:r>
                <a:rPr lang="ja-JP" altLang="en-US" sz="900" b="1">
                  <a:latin typeface="Calibri" pitchFamily="34" charset="0"/>
                </a:rPr>
                <a:t>壱万円</a:t>
              </a:r>
              <a:endParaRPr lang="ja-JP" altLang="en-US" sz="900">
                <a:latin typeface="Calibri" pitchFamily="34" charset="0"/>
              </a:endParaRPr>
            </a:p>
          </p:txBody>
        </p:sp>
        <p:sp>
          <p:nvSpPr>
            <p:cNvPr id="92210" name="Oval 60"/>
            <p:cNvSpPr>
              <a:spLocks noChangeArrowheads="1"/>
            </p:cNvSpPr>
            <p:nvPr/>
          </p:nvSpPr>
          <p:spPr bwMode="auto">
            <a:xfrm>
              <a:off x="4592" y="2476"/>
              <a:ext cx="291" cy="275"/>
            </a:xfrm>
            <a:prstGeom prst="ellipse">
              <a:avLst/>
            </a:prstGeom>
            <a:solidFill>
              <a:srgbClr val="FFFF6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eaLnBrk="1" hangingPunct="1"/>
              <a:endParaRPr lang="ja-JP" altLang="en-US" sz="1800">
                <a:latin typeface="Calibri" pitchFamily="34" charset="0"/>
              </a:endParaRPr>
            </a:p>
          </p:txBody>
        </p:sp>
        <p:sp>
          <p:nvSpPr>
            <p:cNvPr id="92211" name="Freeform 61"/>
            <p:cNvSpPr>
              <a:spLocks/>
            </p:cNvSpPr>
            <p:nvPr/>
          </p:nvSpPr>
          <p:spPr bwMode="auto">
            <a:xfrm>
              <a:off x="4979" y="2353"/>
              <a:ext cx="252" cy="310"/>
            </a:xfrm>
            <a:custGeom>
              <a:avLst/>
              <a:gdLst>
                <a:gd name="T0" fmla="*/ 6 w 282"/>
                <a:gd name="T1" fmla="*/ 68 h 315"/>
                <a:gd name="T2" fmla="*/ 11 w 282"/>
                <a:gd name="T3" fmla="*/ 22 h 315"/>
                <a:gd name="T4" fmla="*/ 16 w 282"/>
                <a:gd name="T5" fmla="*/ 4 h 315"/>
                <a:gd name="T6" fmla="*/ 19 w 282"/>
                <a:gd name="T7" fmla="*/ 0 h 315"/>
                <a:gd name="T8" fmla="*/ 23 w 282"/>
                <a:gd name="T9" fmla="*/ 12 h 315"/>
                <a:gd name="T10" fmla="*/ 24 w 282"/>
                <a:gd name="T11" fmla="*/ 16 h 315"/>
                <a:gd name="T12" fmla="*/ 36 w 282"/>
                <a:gd name="T13" fmla="*/ 16 h 315"/>
                <a:gd name="T14" fmla="*/ 55 w 282"/>
                <a:gd name="T15" fmla="*/ 72 h 315"/>
                <a:gd name="T16" fmla="*/ 56 w 282"/>
                <a:gd name="T17" fmla="*/ 89 h 315"/>
                <a:gd name="T18" fmla="*/ 54 w 282"/>
                <a:gd name="T19" fmla="*/ 141 h 315"/>
                <a:gd name="T20" fmla="*/ 56 w 282"/>
                <a:gd name="T21" fmla="*/ 122 h 315"/>
                <a:gd name="T22" fmla="*/ 58 w 282"/>
                <a:gd name="T23" fmla="*/ 149 h 315"/>
                <a:gd name="T24" fmla="*/ 50 w 282"/>
                <a:gd name="T25" fmla="*/ 215 h 315"/>
                <a:gd name="T26" fmla="*/ 47 w 282"/>
                <a:gd name="T27" fmla="*/ 209 h 315"/>
                <a:gd name="T28" fmla="*/ 32 w 282"/>
                <a:gd name="T29" fmla="*/ 251 h 315"/>
                <a:gd name="T30" fmla="*/ 15 w 282"/>
                <a:gd name="T31" fmla="*/ 224 h 315"/>
                <a:gd name="T32" fmla="*/ 7 w 282"/>
                <a:gd name="T33" fmla="*/ 170 h 315"/>
                <a:gd name="T34" fmla="*/ 5 w 282"/>
                <a:gd name="T35" fmla="*/ 176 h 315"/>
                <a:gd name="T36" fmla="*/ 4 w 282"/>
                <a:gd name="T37" fmla="*/ 162 h 315"/>
                <a:gd name="T38" fmla="*/ 0 w 282"/>
                <a:gd name="T39" fmla="*/ 124 h 315"/>
                <a:gd name="T40" fmla="*/ 4 w 282"/>
                <a:gd name="T41" fmla="*/ 93 h 315"/>
                <a:gd name="T42" fmla="*/ 6 w 282"/>
                <a:gd name="T43" fmla="*/ 98 h 315"/>
                <a:gd name="T44" fmla="*/ 7 w 282"/>
                <a:gd name="T45" fmla="*/ 92 h 315"/>
                <a:gd name="T46" fmla="*/ 6 w 282"/>
                <a:gd name="T47" fmla="*/ 68 h 3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82"/>
                <a:gd name="T73" fmla="*/ 0 h 315"/>
                <a:gd name="T74" fmla="*/ 282 w 282"/>
                <a:gd name="T75" fmla="*/ 315 h 3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82" h="315">
                  <a:moveTo>
                    <a:pt x="28" y="82"/>
                  </a:moveTo>
                  <a:cubicBezTo>
                    <a:pt x="36" y="62"/>
                    <a:pt x="43" y="41"/>
                    <a:pt x="52" y="22"/>
                  </a:cubicBezTo>
                  <a:cubicBezTo>
                    <a:pt x="55" y="15"/>
                    <a:pt x="68" y="6"/>
                    <a:pt x="76" y="4"/>
                  </a:cubicBezTo>
                  <a:cubicBezTo>
                    <a:pt x="80" y="2"/>
                    <a:pt x="88" y="0"/>
                    <a:pt x="88" y="0"/>
                  </a:cubicBezTo>
                  <a:cubicBezTo>
                    <a:pt x="104" y="5"/>
                    <a:pt x="96" y="1"/>
                    <a:pt x="112" y="12"/>
                  </a:cubicBezTo>
                  <a:cubicBezTo>
                    <a:pt x="114" y="13"/>
                    <a:pt x="118" y="16"/>
                    <a:pt x="118" y="16"/>
                  </a:cubicBezTo>
                  <a:cubicBezTo>
                    <a:pt x="145" y="13"/>
                    <a:pt x="139" y="12"/>
                    <a:pt x="170" y="16"/>
                  </a:cubicBezTo>
                  <a:cubicBezTo>
                    <a:pt x="214" y="20"/>
                    <a:pt x="233" y="57"/>
                    <a:pt x="262" y="86"/>
                  </a:cubicBezTo>
                  <a:cubicBezTo>
                    <a:pt x="263" y="94"/>
                    <a:pt x="266" y="103"/>
                    <a:pt x="268" y="112"/>
                  </a:cubicBezTo>
                  <a:cubicBezTo>
                    <a:pt x="266" y="140"/>
                    <a:pt x="265" y="152"/>
                    <a:pt x="258" y="176"/>
                  </a:cubicBezTo>
                  <a:cubicBezTo>
                    <a:pt x="259" y="162"/>
                    <a:pt x="256" y="154"/>
                    <a:pt x="270" y="150"/>
                  </a:cubicBezTo>
                  <a:cubicBezTo>
                    <a:pt x="279" y="159"/>
                    <a:pt x="279" y="174"/>
                    <a:pt x="282" y="188"/>
                  </a:cubicBezTo>
                  <a:cubicBezTo>
                    <a:pt x="280" y="221"/>
                    <a:pt x="278" y="248"/>
                    <a:pt x="250" y="270"/>
                  </a:cubicBezTo>
                  <a:cubicBezTo>
                    <a:pt x="242" y="265"/>
                    <a:pt x="231" y="250"/>
                    <a:pt x="228" y="262"/>
                  </a:cubicBezTo>
                  <a:cubicBezTo>
                    <a:pt x="223" y="315"/>
                    <a:pt x="209" y="309"/>
                    <a:pt x="158" y="314"/>
                  </a:cubicBezTo>
                  <a:cubicBezTo>
                    <a:pt x="118" y="311"/>
                    <a:pt x="101" y="307"/>
                    <a:pt x="74" y="280"/>
                  </a:cubicBezTo>
                  <a:cubicBezTo>
                    <a:pt x="69" y="265"/>
                    <a:pt x="44" y="220"/>
                    <a:pt x="32" y="212"/>
                  </a:cubicBezTo>
                  <a:cubicBezTo>
                    <a:pt x="30" y="214"/>
                    <a:pt x="28" y="218"/>
                    <a:pt x="26" y="218"/>
                  </a:cubicBezTo>
                  <a:cubicBezTo>
                    <a:pt x="25" y="217"/>
                    <a:pt x="16" y="205"/>
                    <a:pt x="16" y="204"/>
                  </a:cubicBezTo>
                  <a:cubicBezTo>
                    <a:pt x="7" y="187"/>
                    <a:pt x="4" y="169"/>
                    <a:pt x="0" y="152"/>
                  </a:cubicBezTo>
                  <a:cubicBezTo>
                    <a:pt x="2" y="138"/>
                    <a:pt x="1" y="128"/>
                    <a:pt x="14" y="120"/>
                  </a:cubicBezTo>
                  <a:cubicBezTo>
                    <a:pt x="22" y="122"/>
                    <a:pt x="26" y="139"/>
                    <a:pt x="30" y="126"/>
                  </a:cubicBezTo>
                  <a:cubicBezTo>
                    <a:pt x="30" y="123"/>
                    <a:pt x="31" y="120"/>
                    <a:pt x="32" y="118"/>
                  </a:cubicBezTo>
                  <a:cubicBezTo>
                    <a:pt x="34" y="90"/>
                    <a:pt x="36" y="102"/>
                    <a:pt x="28" y="82"/>
                  </a:cubicBezTo>
                  <a:close/>
                </a:path>
              </a:pathLst>
            </a:cu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92212" name="Freeform 62"/>
            <p:cNvSpPr>
              <a:spLocks/>
            </p:cNvSpPr>
            <p:nvPr/>
          </p:nvSpPr>
          <p:spPr bwMode="auto">
            <a:xfrm>
              <a:off x="5000" y="2345"/>
              <a:ext cx="229" cy="134"/>
            </a:xfrm>
            <a:custGeom>
              <a:avLst/>
              <a:gdLst>
                <a:gd name="T0" fmla="*/ 4 w 259"/>
                <a:gd name="T1" fmla="*/ 38 h 144"/>
                <a:gd name="T2" fmla="*/ 9 w 259"/>
                <a:gd name="T3" fmla="*/ 23 h 144"/>
                <a:gd name="T4" fmla="*/ 20 w 259"/>
                <a:gd name="T5" fmla="*/ 32 h 144"/>
                <a:gd name="T6" fmla="*/ 33 w 259"/>
                <a:gd name="T7" fmla="*/ 24 h 144"/>
                <a:gd name="T8" fmla="*/ 34 w 259"/>
                <a:gd name="T9" fmla="*/ 34 h 144"/>
                <a:gd name="T10" fmla="*/ 39 w 259"/>
                <a:gd name="T11" fmla="*/ 39 h 144"/>
                <a:gd name="T12" fmla="*/ 43 w 259"/>
                <a:gd name="T13" fmla="*/ 52 h 144"/>
                <a:gd name="T14" fmla="*/ 44 w 259"/>
                <a:gd name="T15" fmla="*/ 42 h 144"/>
                <a:gd name="T16" fmla="*/ 46 w 259"/>
                <a:gd name="T17" fmla="*/ 37 h 144"/>
                <a:gd name="T18" fmla="*/ 42 w 259"/>
                <a:gd name="T19" fmla="*/ 17 h 144"/>
                <a:gd name="T20" fmla="*/ 40 w 259"/>
                <a:gd name="T21" fmla="*/ 10 h 144"/>
                <a:gd name="T22" fmla="*/ 39 w 259"/>
                <a:gd name="T23" fmla="*/ 7 h 144"/>
                <a:gd name="T24" fmla="*/ 26 w 259"/>
                <a:gd name="T25" fmla="*/ 7 h 144"/>
                <a:gd name="T26" fmla="*/ 19 w 259"/>
                <a:gd name="T27" fmla="*/ 7 h 144"/>
                <a:gd name="T28" fmla="*/ 11 w 259"/>
                <a:gd name="T29" fmla="*/ 0 h 144"/>
                <a:gd name="T30" fmla="*/ 4 w 259"/>
                <a:gd name="T31" fmla="*/ 10 h 144"/>
                <a:gd name="T32" fmla="*/ 4 w 259"/>
                <a:gd name="T33" fmla="*/ 19 h 144"/>
                <a:gd name="T34" fmla="*/ 3 w 259"/>
                <a:gd name="T35" fmla="*/ 27 h 144"/>
                <a:gd name="T36" fmla="*/ 4 w 259"/>
                <a:gd name="T37" fmla="*/ 38 h 1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59"/>
                <a:gd name="T58" fmla="*/ 0 h 144"/>
                <a:gd name="T59" fmla="*/ 259 w 259"/>
                <a:gd name="T60" fmla="*/ 144 h 1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59" h="144">
                  <a:moveTo>
                    <a:pt x="13" y="104"/>
                  </a:moveTo>
                  <a:cubicBezTo>
                    <a:pt x="32" y="89"/>
                    <a:pt x="43" y="84"/>
                    <a:pt x="49" y="62"/>
                  </a:cubicBezTo>
                  <a:cubicBezTo>
                    <a:pt x="66" y="73"/>
                    <a:pt x="92" y="80"/>
                    <a:pt x="113" y="86"/>
                  </a:cubicBezTo>
                  <a:cubicBezTo>
                    <a:pt x="139" y="83"/>
                    <a:pt x="157" y="69"/>
                    <a:pt x="183" y="66"/>
                  </a:cubicBezTo>
                  <a:cubicBezTo>
                    <a:pt x="198" y="69"/>
                    <a:pt x="188" y="80"/>
                    <a:pt x="197" y="92"/>
                  </a:cubicBezTo>
                  <a:cubicBezTo>
                    <a:pt x="200" y="97"/>
                    <a:pt x="211" y="102"/>
                    <a:pt x="217" y="106"/>
                  </a:cubicBezTo>
                  <a:cubicBezTo>
                    <a:pt x="219" y="123"/>
                    <a:pt x="223" y="133"/>
                    <a:pt x="239" y="144"/>
                  </a:cubicBezTo>
                  <a:cubicBezTo>
                    <a:pt x="248" y="137"/>
                    <a:pt x="251" y="124"/>
                    <a:pt x="255" y="114"/>
                  </a:cubicBezTo>
                  <a:cubicBezTo>
                    <a:pt x="256" y="110"/>
                    <a:pt x="259" y="102"/>
                    <a:pt x="259" y="102"/>
                  </a:cubicBezTo>
                  <a:cubicBezTo>
                    <a:pt x="254" y="80"/>
                    <a:pt x="244" y="65"/>
                    <a:pt x="235" y="46"/>
                  </a:cubicBezTo>
                  <a:cubicBezTo>
                    <a:pt x="232" y="40"/>
                    <a:pt x="230" y="33"/>
                    <a:pt x="227" y="28"/>
                  </a:cubicBezTo>
                  <a:cubicBezTo>
                    <a:pt x="224" y="23"/>
                    <a:pt x="219" y="16"/>
                    <a:pt x="219" y="16"/>
                  </a:cubicBezTo>
                  <a:cubicBezTo>
                    <a:pt x="194" y="20"/>
                    <a:pt x="169" y="20"/>
                    <a:pt x="145" y="22"/>
                  </a:cubicBezTo>
                  <a:cubicBezTo>
                    <a:pt x="141" y="21"/>
                    <a:pt x="113" y="21"/>
                    <a:pt x="103" y="18"/>
                  </a:cubicBezTo>
                  <a:cubicBezTo>
                    <a:pt x="87" y="12"/>
                    <a:pt x="77" y="3"/>
                    <a:pt x="61" y="0"/>
                  </a:cubicBezTo>
                  <a:cubicBezTo>
                    <a:pt x="46" y="4"/>
                    <a:pt x="33" y="17"/>
                    <a:pt x="23" y="28"/>
                  </a:cubicBezTo>
                  <a:cubicBezTo>
                    <a:pt x="20" y="36"/>
                    <a:pt x="9" y="52"/>
                    <a:pt x="9" y="52"/>
                  </a:cubicBezTo>
                  <a:cubicBezTo>
                    <a:pt x="7" y="58"/>
                    <a:pt x="3" y="72"/>
                    <a:pt x="3" y="72"/>
                  </a:cubicBezTo>
                  <a:cubicBezTo>
                    <a:pt x="3" y="77"/>
                    <a:pt x="0" y="116"/>
                    <a:pt x="13" y="104"/>
                  </a:cubicBezTo>
                  <a:close/>
                </a:path>
              </a:pathLst>
            </a:custGeom>
            <a:solidFill>
              <a:schemeClr val="tx1"/>
            </a:solidFill>
            <a:ln w="9525">
              <a:solidFill>
                <a:schemeClr val="tx1"/>
              </a:solidFill>
              <a:round/>
              <a:headEnd/>
              <a:tailEnd/>
            </a:ln>
          </p:spPr>
          <p:txBody>
            <a:bodyPr wrap="none" anchor="ctr"/>
            <a:lstStyle/>
            <a:p>
              <a:endParaRPr lang="ja-JP" altLang="en-US"/>
            </a:p>
          </p:txBody>
        </p:sp>
        <p:sp>
          <p:nvSpPr>
            <p:cNvPr id="92213" name="Oval 63"/>
            <p:cNvSpPr>
              <a:spLocks noChangeArrowheads="1"/>
            </p:cNvSpPr>
            <p:nvPr/>
          </p:nvSpPr>
          <p:spPr bwMode="auto">
            <a:xfrm>
              <a:off x="5040" y="2478"/>
              <a:ext cx="41" cy="43"/>
            </a:xfrm>
            <a:prstGeom prst="ellipse">
              <a:avLst/>
            </a:prstGeom>
            <a:solidFill>
              <a:schemeClr val="tx1"/>
            </a:solidFill>
            <a:ln w="9525">
              <a:solidFill>
                <a:schemeClr val="tx1"/>
              </a:solidFill>
              <a:round/>
              <a:headEnd/>
              <a:tailEnd/>
            </a:ln>
          </p:spPr>
          <p:txBody>
            <a:bodyPr wrap="none" anchor="ctr"/>
            <a:lstStyle/>
            <a:p>
              <a:pPr algn="ctr" defTabSz="457200" eaLnBrk="1" hangingPunct="1"/>
              <a:endParaRPr lang="ja-JP" altLang="en-US" sz="1800">
                <a:latin typeface="Calibri" pitchFamily="34" charset="0"/>
              </a:endParaRPr>
            </a:p>
          </p:txBody>
        </p:sp>
        <p:sp>
          <p:nvSpPr>
            <p:cNvPr id="92214" name="Oval 64"/>
            <p:cNvSpPr>
              <a:spLocks noChangeArrowheads="1"/>
            </p:cNvSpPr>
            <p:nvPr/>
          </p:nvSpPr>
          <p:spPr bwMode="auto">
            <a:xfrm>
              <a:off x="5119" y="2476"/>
              <a:ext cx="42" cy="43"/>
            </a:xfrm>
            <a:prstGeom prst="ellipse">
              <a:avLst/>
            </a:prstGeom>
            <a:solidFill>
              <a:schemeClr val="tx1"/>
            </a:solidFill>
            <a:ln w="9525">
              <a:solidFill>
                <a:schemeClr val="tx1"/>
              </a:solidFill>
              <a:round/>
              <a:headEnd/>
              <a:tailEnd/>
            </a:ln>
          </p:spPr>
          <p:txBody>
            <a:bodyPr wrap="none" anchor="ctr"/>
            <a:lstStyle/>
            <a:p>
              <a:pPr algn="ctr" defTabSz="457200" eaLnBrk="1" hangingPunct="1"/>
              <a:endParaRPr lang="ja-JP" altLang="en-US" sz="1800">
                <a:latin typeface="Calibri" pitchFamily="34" charset="0"/>
              </a:endParaRPr>
            </a:p>
          </p:txBody>
        </p:sp>
        <p:sp>
          <p:nvSpPr>
            <p:cNvPr id="92215" name="Freeform 65"/>
            <p:cNvSpPr>
              <a:spLocks/>
            </p:cNvSpPr>
            <p:nvPr/>
          </p:nvSpPr>
          <p:spPr bwMode="auto">
            <a:xfrm>
              <a:off x="5061" y="2567"/>
              <a:ext cx="92" cy="26"/>
            </a:xfrm>
            <a:custGeom>
              <a:avLst/>
              <a:gdLst>
                <a:gd name="T0" fmla="*/ 0 w 104"/>
                <a:gd name="T1" fmla="*/ 4 h 28"/>
                <a:gd name="T2" fmla="*/ 10 w 104"/>
                <a:gd name="T3" fmla="*/ 10 h 28"/>
                <a:gd name="T4" fmla="*/ 16 w 104"/>
                <a:gd name="T5" fmla="*/ 7 h 28"/>
                <a:gd name="T6" fmla="*/ 19 w 104"/>
                <a:gd name="T7" fmla="*/ 0 h 28"/>
                <a:gd name="T8" fmla="*/ 0 60000 65536"/>
                <a:gd name="T9" fmla="*/ 0 60000 65536"/>
                <a:gd name="T10" fmla="*/ 0 60000 65536"/>
                <a:gd name="T11" fmla="*/ 0 60000 65536"/>
                <a:gd name="T12" fmla="*/ 0 w 104"/>
                <a:gd name="T13" fmla="*/ 0 h 28"/>
                <a:gd name="T14" fmla="*/ 104 w 104"/>
                <a:gd name="T15" fmla="*/ 28 h 28"/>
              </a:gdLst>
              <a:ahLst/>
              <a:cxnLst>
                <a:cxn ang="T8">
                  <a:pos x="T0" y="T1"/>
                </a:cxn>
                <a:cxn ang="T9">
                  <a:pos x="T2" y="T3"/>
                </a:cxn>
                <a:cxn ang="T10">
                  <a:pos x="T4" y="T5"/>
                </a:cxn>
                <a:cxn ang="T11">
                  <a:pos x="T6" y="T7"/>
                </a:cxn>
              </a:cxnLst>
              <a:rect l="T12" t="T13" r="T14" b="T15"/>
              <a:pathLst>
                <a:path w="104" h="28">
                  <a:moveTo>
                    <a:pt x="0" y="4"/>
                  </a:moveTo>
                  <a:cubicBezTo>
                    <a:pt x="15" y="19"/>
                    <a:pt x="28" y="24"/>
                    <a:pt x="50" y="28"/>
                  </a:cubicBezTo>
                  <a:cubicBezTo>
                    <a:pt x="61" y="27"/>
                    <a:pt x="77" y="28"/>
                    <a:pt x="88" y="20"/>
                  </a:cubicBezTo>
                  <a:cubicBezTo>
                    <a:pt x="94" y="14"/>
                    <a:pt x="104" y="0"/>
                    <a:pt x="104"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ja-JP" altLang="en-US"/>
            </a:p>
          </p:txBody>
        </p:sp>
        <p:grpSp>
          <p:nvGrpSpPr>
            <p:cNvPr id="92216" name="Group 66"/>
            <p:cNvGrpSpPr>
              <a:grpSpLocks/>
            </p:cNvGrpSpPr>
            <p:nvPr/>
          </p:nvGrpSpPr>
          <p:grpSpPr bwMode="auto">
            <a:xfrm>
              <a:off x="4505" y="2128"/>
              <a:ext cx="576" cy="313"/>
              <a:chOff x="4393" y="1984"/>
              <a:chExt cx="576" cy="313"/>
            </a:xfrm>
          </p:grpSpPr>
          <p:sp>
            <p:nvSpPr>
              <p:cNvPr id="92217" name="Oval 67"/>
              <p:cNvSpPr>
                <a:spLocks noChangeArrowheads="1"/>
              </p:cNvSpPr>
              <p:nvPr/>
            </p:nvSpPr>
            <p:spPr bwMode="auto">
              <a:xfrm>
                <a:off x="4393" y="1984"/>
                <a:ext cx="299" cy="313"/>
              </a:xfrm>
              <a:prstGeom prst="ellipse">
                <a:avLst/>
              </a:prstGeom>
              <a:solidFill>
                <a:schemeClr val="folHlink"/>
              </a:solidFill>
              <a:ln w="9525">
                <a:solidFill>
                  <a:schemeClr val="tx1"/>
                </a:solidFill>
                <a:round/>
                <a:headEnd/>
                <a:tailEnd/>
              </a:ln>
            </p:spPr>
            <p:txBody>
              <a:bodyPr wrap="none" anchor="ctr"/>
              <a:lstStyle/>
              <a:p>
                <a:pPr algn="ctr" defTabSz="457200" eaLnBrk="1" hangingPunct="1"/>
                <a:r>
                  <a:rPr lang="en-US" altLang="ja-JP" sz="1200">
                    <a:latin typeface="Calibri" pitchFamily="34" charset="0"/>
                  </a:rPr>
                  <a:t>500</a:t>
                </a:r>
              </a:p>
            </p:txBody>
          </p:sp>
          <p:sp>
            <p:nvSpPr>
              <p:cNvPr id="92218" name="Oval 68"/>
              <p:cNvSpPr>
                <a:spLocks noChangeArrowheads="1"/>
              </p:cNvSpPr>
              <p:nvPr/>
            </p:nvSpPr>
            <p:spPr bwMode="auto">
              <a:xfrm>
                <a:off x="4748" y="2014"/>
                <a:ext cx="221" cy="223"/>
              </a:xfrm>
              <a:prstGeom prst="ellipse">
                <a:avLst/>
              </a:prstGeom>
              <a:solidFill>
                <a:schemeClr val="folHlink"/>
              </a:solidFill>
              <a:ln w="9525">
                <a:solidFill>
                  <a:schemeClr val="tx1"/>
                </a:solidFill>
                <a:round/>
                <a:headEnd/>
                <a:tailEnd/>
              </a:ln>
            </p:spPr>
            <p:txBody>
              <a:bodyPr wrap="none" anchor="ctr"/>
              <a:lstStyle/>
              <a:p>
                <a:pPr algn="ctr" defTabSz="457200" eaLnBrk="1" hangingPunct="1"/>
                <a:r>
                  <a:rPr lang="en-US" altLang="ja-JP" sz="1000">
                    <a:latin typeface="Calibri" pitchFamily="34" charset="0"/>
                  </a:rPr>
                  <a:t>100</a:t>
                </a:r>
              </a:p>
            </p:txBody>
          </p:sp>
        </p:grpSp>
      </p:grpSp>
      <p:sp>
        <p:nvSpPr>
          <p:cNvPr id="92170" name="Text Box 72"/>
          <p:cNvSpPr txBox="1">
            <a:spLocks noChangeArrowheads="1"/>
          </p:cNvSpPr>
          <p:nvPr/>
        </p:nvSpPr>
        <p:spPr bwMode="auto">
          <a:xfrm>
            <a:off x="4325528" y="3345831"/>
            <a:ext cx="100529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defRPr kumimoji="1" sz="3200">
                <a:solidFill>
                  <a:schemeClr val="tx1"/>
                </a:solidFill>
                <a:latin typeface="Arial" pitchFamily="34" charset="0"/>
                <a:ea typeface="ＭＳ Ｐゴシック" pitchFamily="50" charset="-128"/>
              </a:defRPr>
            </a:lvl1pPr>
            <a:lvl2pPr defTabSz="457200">
              <a:defRPr kumimoji="1" sz="2800">
                <a:solidFill>
                  <a:schemeClr val="tx1"/>
                </a:solidFill>
                <a:latin typeface="Arial" pitchFamily="34" charset="0"/>
                <a:ea typeface="ＭＳ Ｐゴシック" pitchFamily="50" charset="-128"/>
              </a:defRPr>
            </a:lvl2pPr>
            <a:lvl3pPr defTabSz="457200">
              <a:defRPr kumimoji="1" sz="2400">
                <a:solidFill>
                  <a:schemeClr val="tx1"/>
                </a:solidFill>
                <a:latin typeface="Arial" pitchFamily="34" charset="0"/>
                <a:ea typeface="ＭＳ Ｐゴシック" pitchFamily="50" charset="-128"/>
              </a:defRPr>
            </a:lvl3pPr>
            <a:lvl4pPr defTabSz="457200">
              <a:defRPr kumimoji="1" sz="2000">
                <a:solidFill>
                  <a:schemeClr val="tx1"/>
                </a:solidFill>
                <a:latin typeface="Arial" pitchFamily="34" charset="0"/>
                <a:ea typeface="ＭＳ Ｐゴシック" pitchFamily="50" charset="-128"/>
              </a:defRPr>
            </a:lvl4pPr>
            <a:lvl5pPr defTabSz="457200">
              <a:defRPr kumimoji="1" sz="2000">
                <a:solidFill>
                  <a:schemeClr val="tx1"/>
                </a:solidFill>
                <a:latin typeface="Arial" pitchFamily="34" charset="0"/>
                <a:ea typeface="ＭＳ Ｐゴシック" pitchFamily="50" charset="-128"/>
              </a:defRPr>
            </a:lvl5pPr>
            <a:lvl6pPr defTabSz="457200" eaLnBrk="0" hangingPunct="0">
              <a:defRPr kumimoji="1" sz="2000">
                <a:solidFill>
                  <a:schemeClr val="tx1"/>
                </a:solidFill>
                <a:latin typeface="Arial" pitchFamily="34" charset="0"/>
                <a:ea typeface="ＭＳ Ｐゴシック" pitchFamily="50" charset="-128"/>
              </a:defRPr>
            </a:lvl6pPr>
            <a:lvl7pPr defTabSz="457200" eaLnBrk="0" hangingPunct="0">
              <a:defRPr kumimoji="1" sz="2000">
                <a:solidFill>
                  <a:schemeClr val="tx1"/>
                </a:solidFill>
                <a:latin typeface="Arial" pitchFamily="34" charset="0"/>
                <a:ea typeface="ＭＳ Ｐゴシック" pitchFamily="50" charset="-128"/>
              </a:defRPr>
            </a:lvl7pPr>
            <a:lvl8pPr defTabSz="457200" eaLnBrk="0" hangingPunct="0">
              <a:defRPr kumimoji="1" sz="2000">
                <a:solidFill>
                  <a:schemeClr val="tx1"/>
                </a:solidFill>
                <a:latin typeface="Arial" pitchFamily="34" charset="0"/>
                <a:ea typeface="ＭＳ Ｐゴシック" pitchFamily="50" charset="-128"/>
              </a:defRPr>
            </a:lvl8pPr>
            <a:lvl9pPr defTabSz="4572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500" b="1" dirty="0" smtClean="0">
                <a:solidFill>
                  <a:srgbClr val="3399FF"/>
                </a:solidFill>
                <a:latin typeface="Meiryo UI" pitchFamily="50" charset="-128"/>
                <a:ea typeface="Meiryo UI" pitchFamily="50" charset="-128"/>
                <a:cs typeface="Meiryo UI" pitchFamily="50" charset="-128"/>
              </a:rPr>
              <a:t>男性</a:t>
            </a:r>
            <a:endParaRPr lang="ja-JP" altLang="en-US" sz="2500" b="1" dirty="0">
              <a:solidFill>
                <a:srgbClr val="3399FF"/>
              </a:solidFill>
              <a:latin typeface="Meiryo UI" pitchFamily="50" charset="-128"/>
              <a:ea typeface="Meiryo UI" pitchFamily="50" charset="-128"/>
              <a:cs typeface="Meiryo UI" pitchFamily="50" charset="-128"/>
            </a:endParaRPr>
          </a:p>
        </p:txBody>
      </p:sp>
      <p:grpSp>
        <p:nvGrpSpPr>
          <p:cNvPr id="92171" name="Group 24"/>
          <p:cNvGrpSpPr>
            <a:grpSpLocks/>
          </p:cNvGrpSpPr>
          <p:nvPr/>
        </p:nvGrpSpPr>
        <p:grpSpPr bwMode="auto">
          <a:xfrm>
            <a:off x="5721350" y="2248868"/>
            <a:ext cx="1009650" cy="803275"/>
            <a:chOff x="3000" y="784"/>
            <a:chExt cx="1556" cy="1200"/>
          </a:xfrm>
        </p:grpSpPr>
        <p:sp>
          <p:nvSpPr>
            <p:cNvPr id="92199" name="Oval 25"/>
            <p:cNvSpPr>
              <a:spLocks noChangeArrowheads="1"/>
            </p:cNvSpPr>
            <p:nvPr/>
          </p:nvSpPr>
          <p:spPr bwMode="auto">
            <a:xfrm>
              <a:off x="3000" y="1556"/>
              <a:ext cx="920" cy="20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eaLnBrk="1" hangingPunct="1"/>
              <a:endParaRPr lang="ja-JP" altLang="en-US" sz="1800">
                <a:latin typeface="Calibri" pitchFamily="34" charset="0"/>
              </a:endParaRPr>
            </a:p>
          </p:txBody>
        </p:sp>
        <p:sp>
          <p:nvSpPr>
            <p:cNvPr id="92200" name="Rectangle 26"/>
            <p:cNvSpPr>
              <a:spLocks noChangeArrowheads="1"/>
            </p:cNvSpPr>
            <p:nvPr/>
          </p:nvSpPr>
          <p:spPr bwMode="auto">
            <a:xfrm>
              <a:off x="3000" y="1135"/>
              <a:ext cx="920" cy="4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457200" eaLnBrk="1" hangingPunct="1"/>
              <a:endParaRPr lang="ja-JP" altLang="en-US" sz="1800">
                <a:latin typeface="Calibri" pitchFamily="34" charset="0"/>
              </a:endParaRPr>
            </a:p>
          </p:txBody>
        </p:sp>
        <p:sp>
          <p:nvSpPr>
            <p:cNvPr id="92201" name="Oval 27"/>
            <p:cNvSpPr>
              <a:spLocks noChangeArrowheads="1"/>
            </p:cNvSpPr>
            <p:nvPr/>
          </p:nvSpPr>
          <p:spPr bwMode="auto">
            <a:xfrm>
              <a:off x="3000" y="1040"/>
              <a:ext cx="920" cy="200"/>
            </a:xfrm>
            <a:prstGeom prst="ellipse">
              <a:avLst/>
            </a:prstGeom>
            <a:solidFill>
              <a:srgbClr val="993300"/>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02" name="Freeform 28"/>
            <p:cNvSpPr>
              <a:spLocks/>
            </p:cNvSpPr>
            <p:nvPr/>
          </p:nvSpPr>
          <p:spPr bwMode="auto">
            <a:xfrm>
              <a:off x="3784" y="784"/>
              <a:ext cx="772" cy="352"/>
            </a:xfrm>
            <a:custGeom>
              <a:avLst/>
              <a:gdLst>
                <a:gd name="T0" fmla="*/ 0 w 772"/>
                <a:gd name="T1" fmla="*/ 296 h 352"/>
                <a:gd name="T2" fmla="*/ 544 w 772"/>
                <a:gd name="T3" fmla="*/ 96 h 352"/>
                <a:gd name="T4" fmla="*/ 720 w 772"/>
                <a:gd name="T5" fmla="*/ 0 h 352"/>
                <a:gd name="T6" fmla="*/ 752 w 772"/>
                <a:gd name="T7" fmla="*/ 152 h 352"/>
                <a:gd name="T8" fmla="*/ 672 w 772"/>
                <a:gd name="T9" fmla="*/ 176 h 352"/>
                <a:gd name="T10" fmla="*/ 440 w 772"/>
                <a:gd name="T11" fmla="*/ 248 h 352"/>
                <a:gd name="T12" fmla="*/ 296 w 772"/>
                <a:gd name="T13" fmla="*/ 304 h 352"/>
                <a:gd name="T14" fmla="*/ 136 w 772"/>
                <a:gd name="T15" fmla="*/ 352 h 352"/>
                <a:gd name="T16" fmla="*/ 0 60000 65536"/>
                <a:gd name="T17" fmla="*/ 0 60000 65536"/>
                <a:gd name="T18" fmla="*/ 0 60000 65536"/>
                <a:gd name="T19" fmla="*/ 0 60000 65536"/>
                <a:gd name="T20" fmla="*/ 0 60000 65536"/>
                <a:gd name="T21" fmla="*/ 0 60000 65536"/>
                <a:gd name="T22" fmla="*/ 0 60000 65536"/>
                <a:gd name="T23" fmla="*/ 0 60000 65536"/>
                <a:gd name="T24" fmla="*/ 0 w 772"/>
                <a:gd name="T25" fmla="*/ 0 h 352"/>
                <a:gd name="T26" fmla="*/ 772 w 772"/>
                <a:gd name="T27" fmla="*/ 352 h 3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2" h="352">
                  <a:moveTo>
                    <a:pt x="0" y="296"/>
                  </a:moveTo>
                  <a:cubicBezTo>
                    <a:pt x="104" y="258"/>
                    <a:pt x="371" y="153"/>
                    <a:pt x="544" y="96"/>
                  </a:cubicBezTo>
                  <a:cubicBezTo>
                    <a:pt x="601" y="52"/>
                    <a:pt x="663" y="37"/>
                    <a:pt x="720" y="0"/>
                  </a:cubicBezTo>
                  <a:cubicBezTo>
                    <a:pt x="764" y="44"/>
                    <a:pt x="772" y="85"/>
                    <a:pt x="752" y="152"/>
                  </a:cubicBezTo>
                  <a:cubicBezTo>
                    <a:pt x="745" y="173"/>
                    <a:pt x="672" y="175"/>
                    <a:pt x="672" y="176"/>
                  </a:cubicBezTo>
                  <a:cubicBezTo>
                    <a:pt x="595" y="204"/>
                    <a:pt x="515" y="217"/>
                    <a:pt x="440" y="248"/>
                  </a:cubicBezTo>
                  <a:cubicBezTo>
                    <a:pt x="386" y="269"/>
                    <a:pt x="353" y="292"/>
                    <a:pt x="296" y="304"/>
                  </a:cubicBezTo>
                  <a:cubicBezTo>
                    <a:pt x="259" y="328"/>
                    <a:pt x="182" y="352"/>
                    <a:pt x="136" y="352"/>
                  </a:cubicBezTo>
                </a:path>
              </a:pathLst>
            </a:custGeom>
            <a:solidFill>
              <a:schemeClr val="bg2"/>
            </a:solidFill>
            <a:ln w="9525">
              <a:solidFill>
                <a:schemeClr val="tx1"/>
              </a:solidFill>
              <a:round/>
              <a:headEnd/>
              <a:tailEnd/>
            </a:ln>
          </p:spPr>
          <p:txBody>
            <a:bodyPr wrap="none" anchor="ctr"/>
            <a:lstStyle/>
            <a:p>
              <a:endParaRPr lang="ja-JP" altLang="en-US"/>
            </a:p>
          </p:txBody>
        </p:sp>
        <p:sp>
          <p:nvSpPr>
            <p:cNvPr id="92203" name="Oval 29"/>
            <p:cNvSpPr>
              <a:spLocks noChangeArrowheads="1"/>
            </p:cNvSpPr>
            <p:nvPr/>
          </p:nvSpPr>
          <p:spPr bwMode="auto">
            <a:xfrm>
              <a:off x="3360" y="940"/>
              <a:ext cx="184" cy="167"/>
            </a:xfrm>
            <a:prstGeom prst="ellipse">
              <a:avLst/>
            </a:prstGeom>
            <a:solidFill>
              <a:srgbClr val="993300"/>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204" name="Freeform 30"/>
            <p:cNvSpPr>
              <a:spLocks/>
            </p:cNvSpPr>
            <p:nvPr/>
          </p:nvSpPr>
          <p:spPr bwMode="auto">
            <a:xfrm>
              <a:off x="3182" y="1680"/>
              <a:ext cx="154" cy="296"/>
            </a:xfrm>
            <a:custGeom>
              <a:avLst/>
              <a:gdLst>
                <a:gd name="T0" fmla="*/ 50 w 154"/>
                <a:gd name="T1" fmla="*/ 288 h 296"/>
                <a:gd name="T2" fmla="*/ 2 w 154"/>
                <a:gd name="T3" fmla="*/ 184 h 296"/>
                <a:gd name="T4" fmla="*/ 18 w 154"/>
                <a:gd name="T5" fmla="*/ 0 h 296"/>
                <a:gd name="T6" fmla="*/ 50 w 154"/>
                <a:gd name="T7" fmla="*/ 80 h 296"/>
                <a:gd name="T8" fmla="*/ 58 w 154"/>
                <a:gd name="T9" fmla="*/ 56 h 296"/>
                <a:gd name="T10" fmla="*/ 74 w 154"/>
                <a:gd name="T11" fmla="*/ 80 h 296"/>
                <a:gd name="T12" fmla="*/ 122 w 154"/>
                <a:gd name="T13" fmla="*/ 128 h 296"/>
                <a:gd name="T14" fmla="*/ 154 w 154"/>
                <a:gd name="T15" fmla="*/ 200 h 296"/>
                <a:gd name="T16" fmla="*/ 146 w 154"/>
                <a:gd name="T17" fmla="*/ 248 h 296"/>
                <a:gd name="T18" fmla="*/ 114 w 154"/>
                <a:gd name="T19" fmla="*/ 296 h 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296"/>
                <a:gd name="T32" fmla="*/ 154 w 154"/>
                <a:gd name="T33" fmla="*/ 296 h 2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296">
                  <a:moveTo>
                    <a:pt x="50" y="288"/>
                  </a:moveTo>
                  <a:cubicBezTo>
                    <a:pt x="44" y="277"/>
                    <a:pt x="0" y="214"/>
                    <a:pt x="2" y="184"/>
                  </a:cubicBezTo>
                  <a:cubicBezTo>
                    <a:pt x="4" y="122"/>
                    <a:pt x="18" y="0"/>
                    <a:pt x="18" y="0"/>
                  </a:cubicBezTo>
                  <a:cubicBezTo>
                    <a:pt x="37" y="59"/>
                    <a:pt x="26" y="32"/>
                    <a:pt x="50" y="80"/>
                  </a:cubicBezTo>
                  <a:cubicBezTo>
                    <a:pt x="52" y="72"/>
                    <a:pt x="49" y="56"/>
                    <a:pt x="58" y="56"/>
                  </a:cubicBezTo>
                  <a:cubicBezTo>
                    <a:pt x="67" y="56"/>
                    <a:pt x="67" y="72"/>
                    <a:pt x="74" y="80"/>
                  </a:cubicBezTo>
                  <a:cubicBezTo>
                    <a:pt x="89" y="96"/>
                    <a:pt x="122" y="128"/>
                    <a:pt x="122" y="128"/>
                  </a:cubicBezTo>
                  <a:cubicBezTo>
                    <a:pt x="130" y="154"/>
                    <a:pt x="145" y="173"/>
                    <a:pt x="154" y="200"/>
                  </a:cubicBezTo>
                  <a:cubicBezTo>
                    <a:pt x="151" y="216"/>
                    <a:pt x="152" y="233"/>
                    <a:pt x="146" y="248"/>
                  </a:cubicBezTo>
                  <a:cubicBezTo>
                    <a:pt x="138" y="265"/>
                    <a:pt x="114" y="296"/>
                    <a:pt x="114" y="296"/>
                  </a:cubicBezTo>
                </a:path>
              </a:pathLst>
            </a:custGeom>
            <a:solidFill>
              <a:srgbClr val="FF0000"/>
            </a:solidFill>
            <a:ln w="9525">
              <a:solidFill>
                <a:schemeClr val="tx1"/>
              </a:solidFill>
              <a:round/>
              <a:headEnd/>
              <a:tailEnd/>
            </a:ln>
          </p:spPr>
          <p:txBody>
            <a:bodyPr wrap="none" anchor="ctr"/>
            <a:lstStyle/>
            <a:p>
              <a:endParaRPr lang="ja-JP" altLang="en-US"/>
            </a:p>
          </p:txBody>
        </p:sp>
        <p:sp>
          <p:nvSpPr>
            <p:cNvPr id="92205" name="Freeform 31"/>
            <p:cNvSpPr>
              <a:spLocks/>
            </p:cNvSpPr>
            <p:nvPr/>
          </p:nvSpPr>
          <p:spPr bwMode="auto">
            <a:xfrm>
              <a:off x="3374" y="1688"/>
              <a:ext cx="154" cy="296"/>
            </a:xfrm>
            <a:custGeom>
              <a:avLst/>
              <a:gdLst>
                <a:gd name="T0" fmla="*/ 50 w 154"/>
                <a:gd name="T1" fmla="*/ 288 h 296"/>
                <a:gd name="T2" fmla="*/ 2 w 154"/>
                <a:gd name="T3" fmla="*/ 184 h 296"/>
                <a:gd name="T4" fmla="*/ 18 w 154"/>
                <a:gd name="T5" fmla="*/ 0 h 296"/>
                <a:gd name="T6" fmla="*/ 50 w 154"/>
                <a:gd name="T7" fmla="*/ 80 h 296"/>
                <a:gd name="T8" fmla="*/ 58 w 154"/>
                <a:gd name="T9" fmla="*/ 56 h 296"/>
                <a:gd name="T10" fmla="*/ 74 w 154"/>
                <a:gd name="T11" fmla="*/ 80 h 296"/>
                <a:gd name="T12" fmla="*/ 122 w 154"/>
                <a:gd name="T13" fmla="*/ 128 h 296"/>
                <a:gd name="T14" fmla="*/ 154 w 154"/>
                <a:gd name="T15" fmla="*/ 200 h 296"/>
                <a:gd name="T16" fmla="*/ 146 w 154"/>
                <a:gd name="T17" fmla="*/ 248 h 296"/>
                <a:gd name="T18" fmla="*/ 114 w 154"/>
                <a:gd name="T19" fmla="*/ 296 h 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296"/>
                <a:gd name="T32" fmla="*/ 154 w 154"/>
                <a:gd name="T33" fmla="*/ 296 h 2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296">
                  <a:moveTo>
                    <a:pt x="50" y="288"/>
                  </a:moveTo>
                  <a:cubicBezTo>
                    <a:pt x="44" y="277"/>
                    <a:pt x="0" y="214"/>
                    <a:pt x="2" y="184"/>
                  </a:cubicBezTo>
                  <a:cubicBezTo>
                    <a:pt x="4" y="122"/>
                    <a:pt x="18" y="0"/>
                    <a:pt x="18" y="0"/>
                  </a:cubicBezTo>
                  <a:cubicBezTo>
                    <a:pt x="37" y="59"/>
                    <a:pt x="26" y="32"/>
                    <a:pt x="50" y="80"/>
                  </a:cubicBezTo>
                  <a:cubicBezTo>
                    <a:pt x="52" y="72"/>
                    <a:pt x="49" y="56"/>
                    <a:pt x="58" y="56"/>
                  </a:cubicBezTo>
                  <a:cubicBezTo>
                    <a:pt x="67" y="56"/>
                    <a:pt x="67" y="72"/>
                    <a:pt x="74" y="80"/>
                  </a:cubicBezTo>
                  <a:cubicBezTo>
                    <a:pt x="89" y="96"/>
                    <a:pt x="122" y="128"/>
                    <a:pt x="122" y="128"/>
                  </a:cubicBezTo>
                  <a:cubicBezTo>
                    <a:pt x="130" y="154"/>
                    <a:pt x="145" y="173"/>
                    <a:pt x="154" y="200"/>
                  </a:cubicBezTo>
                  <a:cubicBezTo>
                    <a:pt x="151" y="216"/>
                    <a:pt x="152" y="233"/>
                    <a:pt x="146" y="248"/>
                  </a:cubicBezTo>
                  <a:cubicBezTo>
                    <a:pt x="138" y="265"/>
                    <a:pt x="114" y="296"/>
                    <a:pt x="114" y="296"/>
                  </a:cubicBezTo>
                </a:path>
              </a:pathLst>
            </a:custGeom>
            <a:solidFill>
              <a:srgbClr val="FF0000"/>
            </a:solidFill>
            <a:ln w="9525">
              <a:solidFill>
                <a:schemeClr val="tx1"/>
              </a:solidFill>
              <a:round/>
              <a:headEnd/>
              <a:tailEnd/>
            </a:ln>
          </p:spPr>
          <p:txBody>
            <a:bodyPr wrap="none" anchor="ctr"/>
            <a:lstStyle/>
            <a:p>
              <a:endParaRPr lang="ja-JP" altLang="en-US"/>
            </a:p>
          </p:txBody>
        </p:sp>
        <p:sp>
          <p:nvSpPr>
            <p:cNvPr id="92206" name="Freeform 32"/>
            <p:cNvSpPr>
              <a:spLocks/>
            </p:cNvSpPr>
            <p:nvPr/>
          </p:nvSpPr>
          <p:spPr bwMode="auto">
            <a:xfrm>
              <a:off x="3558" y="1688"/>
              <a:ext cx="154" cy="296"/>
            </a:xfrm>
            <a:custGeom>
              <a:avLst/>
              <a:gdLst>
                <a:gd name="T0" fmla="*/ 50 w 154"/>
                <a:gd name="T1" fmla="*/ 288 h 296"/>
                <a:gd name="T2" fmla="*/ 2 w 154"/>
                <a:gd name="T3" fmla="*/ 184 h 296"/>
                <a:gd name="T4" fmla="*/ 18 w 154"/>
                <a:gd name="T5" fmla="*/ 0 h 296"/>
                <a:gd name="T6" fmla="*/ 50 w 154"/>
                <a:gd name="T7" fmla="*/ 80 h 296"/>
                <a:gd name="T8" fmla="*/ 58 w 154"/>
                <a:gd name="T9" fmla="*/ 56 h 296"/>
                <a:gd name="T10" fmla="*/ 74 w 154"/>
                <a:gd name="T11" fmla="*/ 80 h 296"/>
                <a:gd name="T12" fmla="*/ 122 w 154"/>
                <a:gd name="T13" fmla="*/ 128 h 296"/>
                <a:gd name="T14" fmla="*/ 154 w 154"/>
                <a:gd name="T15" fmla="*/ 200 h 296"/>
                <a:gd name="T16" fmla="*/ 146 w 154"/>
                <a:gd name="T17" fmla="*/ 248 h 296"/>
                <a:gd name="T18" fmla="*/ 114 w 154"/>
                <a:gd name="T19" fmla="*/ 296 h 2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296"/>
                <a:gd name="T32" fmla="*/ 154 w 154"/>
                <a:gd name="T33" fmla="*/ 296 h 29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296">
                  <a:moveTo>
                    <a:pt x="50" y="288"/>
                  </a:moveTo>
                  <a:cubicBezTo>
                    <a:pt x="44" y="277"/>
                    <a:pt x="0" y="214"/>
                    <a:pt x="2" y="184"/>
                  </a:cubicBezTo>
                  <a:cubicBezTo>
                    <a:pt x="4" y="122"/>
                    <a:pt x="18" y="0"/>
                    <a:pt x="18" y="0"/>
                  </a:cubicBezTo>
                  <a:cubicBezTo>
                    <a:pt x="37" y="59"/>
                    <a:pt x="26" y="32"/>
                    <a:pt x="50" y="80"/>
                  </a:cubicBezTo>
                  <a:cubicBezTo>
                    <a:pt x="52" y="72"/>
                    <a:pt x="49" y="56"/>
                    <a:pt x="58" y="56"/>
                  </a:cubicBezTo>
                  <a:cubicBezTo>
                    <a:pt x="67" y="56"/>
                    <a:pt x="67" y="72"/>
                    <a:pt x="74" y="80"/>
                  </a:cubicBezTo>
                  <a:cubicBezTo>
                    <a:pt x="89" y="96"/>
                    <a:pt x="122" y="128"/>
                    <a:pt x="122" y="128"/>
                  </a:cubicBezTo>
                  <a:cubicBezTo>
                    <a:pt x="130" y="154"/>
                    <a:pt x="145" y="173"/>
                    <a:pt x="154" y="200"/>
                  </a:cubicBezTo>
                  <a:cubicBezTo>
                    <a:pt x="151" y="216"/>
                    <a:pt x="152" y="233"/>
                    <a:pt x="146" y="248"/>
                  </a:cubicBezTo>
                  <a:cubicBezTo>
                    <a:pt x="138" y="265"/>
                    <a:pt x="114" y="296"/>
                    <a:pt x="114" y="296"/>
                  </a:cubicBezTo>
                </a:path>
              </a:pathLst>
            </a:custGeom>
            <a:solidFill>
              <a:srgbClr val="FF0000"/>
            </a:solidFill>
            <a:ln w="9525">
              <a:solidFill>
                <a:schemeClr val="tx1"/>
              </a:solidFill>
              <a:round/>
              <a:headEnd/>
              <a:tailEnd/>
            </a:ln>
          </p:spPr>
          <p:txBody>
            <a:bodyPr wrap="none" anchor="ctr"/>
            <a:lstStyle/>
            <a:p>
              <a:endParaRPr lang="ja-JP" altLang="en-US"/>
            </a:p>
          </p:txBody>
        </p:sp>
      </p:grpSp>
      <p:grpSp>
        <p:nvGrpSpPr>
          <p:cNvPr id="92172" name="Group 33"/>
          <p:cNvGrpSpPr>
            <a:grpSpLocks/>
          </p:cNvGrpSpPr>
          <p:nvPr/>
        </p:nvGrpSpPr>
        <p:grpSpPr bwMode="auto">
          <a:xfrm rot="549653">
            <a:off x="6457950" y="3031506"/>
            <a:ext cx="995363" cy="715962"/>
            <a:chOff x="4088" y="397"/>
            <a:chExt cx="1504" cy="1211"/>
          </a:xfrm>
        </p:grpSpPr>
        <p:sp>
          <p:nvSpPr>
            <p:cNvPr id="92192" name="Oval 34"/>
            <p:cNvSpPr>
              <a:spLocks noChangeArrowheads="1"/>
            </p:cNvSpPr>
            <p:nvPr/>
          </p:nvSpPr>
          <p:spPr bwMode="auto">
            <a:xfrm>
              <a:off x="5128" y="832"/>
              <a:ext cx="464" cy="376"/>
            </a:xfrm>
            <a:prstGeom prst="ellipse">
              <a:avLst/>
            </a:prstGeom>
            <a:solidFill>
              <a:schemeClr val="bg2"/>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193" name="Oval 35"/>
            <p:cNvSpPr>
              <a:spLocks noChangeArrowheads="1"/>
            </p:cNvSpPr>
            <p:nvPr/>
          </p:nvSpPr>
          <p:spPr bwMode="auto">
            <a:xfrm>
              <a:off x="5136" y="920"/>
              <a:ext cx="184" cy="208"/>
            </a:xfrm>
            <a:prstGeom prst="ellipse">
              <a:avLst/>
            </a:prstGeom>
            <a:solidFill>
              <a:schemeClr val="bg2"/>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grpSp>
          <p:nvGrpSpPr>
            <p:cNvPr id="92194" name="Group 36"/>
            <p:cNvGrpSpPr>
              <a:grpSpLocks/>
            </p:cNvGrpSpPr>
            <p:nvPr/>
          </p:nvGrpSpPr>
          <p:grpSpPr bwMode="auto">
            <a:xfrm>
              <a:off x="4088" y="397"/>
              <a:ext cx="1162" cy="1211"/>
              <a:chOff x="2832" y="1877"/>
              <a:chExt cx="1762" cy="1859"/>
            </a:xfrm>
          </p:grpSpPr>
          <p:sp>
            <p:nvSpPr>
              <p:cNvPr id="92196" name="Freeform 37"/>
              <p:cNvSpPr>
                <a:spLocks/>
              </p:cNvSpPr>
              <p:nvPr/>
            </p:nvSpPr>
            <p:spPr bwMode="auto">
              <a:xfrm>
                <a:off x="2832" y="3347"/>
                <a:ext cx="629" cy="389"/>
              </a:xfrm>
              <a:custGeom>
                <a:avLst/>
                <a:gdLst>
                  <a:gd name="T0" fmla="*/ 8 w 816"/>
                  <a:gd name="T1" fmla="*/ 0 h 432"/>
                  <a:gd name="T2" fmla="*/ 2 w 816"/>
                  <a:gd name="T3" fmla="*/ 32 h 432"/>
                  <a:gd name="T4" fmla="*/ 0 w 816"/>
                  <a:gd name="T5" fmla="*/ 50 h 432"/>
                  <a:gd name="T6" fmla="*/ 13 w 816"/>
                  <a:gd name="T7" fmla="*/ 99 h 432"/>
                  <a:gd name="T8" fmla="*/ 15 w 816"/>
                  <a:gd name="T9" fmla="*/ 83 h 432"/>
                  <a:gd name="T10" fmla="*/ 22 w 816"/>
                  <a:gd name="T11" fmla="*/ 61 h 432"/>
                  <a:gd name="T12" fmla="*/ 8 w 816"/>
                  <a:gd name="T13" fmla="*/ 0 h 432"/>
                  <a:gd name="T14" fmla="*/ 0 60000 65536"/>
                  <a:gd name="T15" fmla="*/ 0 60000 65536"/>
                  <a:gd name="T16" fmla="*/ 0 60000 65536"/>
                  <a:gd name="T17" fmla="*/ 0 60000 65536"/>
                  <a:gd name="T18" fmla="*/ 0 60000 65536"/>
                  <a:gd name="T19" fmla="*/ 0 60000 65536"/>
                  <a:gd name="T20" fmla="*/ 0 60000 65536"/>
                  <a:gd name="T21" fmla="*/ 0 w 816"/>
                  <a:gd name="T22" fmla="*/ 0 h 432"/>
                  <a:gd name="T23" fmla="*/ 816 w 816"/>
                  <a:gd name="T24" fmla="*/ 432 h 43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6" h="432">
                    <a:moveTo>
                      <a:pt x="288" y="0"/>
                    </a:moveTo>
                    <a:lnTo>
                      <a:pt x="40" y="136"/>
                    </a:lnTo>
                    <a:lnTo>
                      <a:pt x="0" y="216"/>
                    </a:lnTo>
                    <a:lnTo>
                      <a:pt x="496" y="432"/>
                    </a:lnTo>
                    <a:lnTo>
                      <a:pt x="536" y="360"/>
                    </a:lnTo>
                    <a:lnTo>
                      <a:pt x="816" y="264"/>
                    </a:lnTo>
                    <a:lnTo>
                      <a:pt x="288" y="0"/>
                    </a:lnTo>
                    <a:close/>
                  </a:path>
                </a:pathLst>
              </a:custGeom>
              <a:solidFill>
                <a:schemeClr val="bg2"/>
              </a:solidFill>
              <a:ln w="9525">
                <a:solidFill>
                  <a:schemeClr val="tx1"/>
                </a:solidFill>
                <a:round/>
                <a:headEnd/>
                <a:tailEnd/>
              </a:ln>
            </p:spPr>
            <p:txBody>
              <a:bodyPr wrap="none" anchor="ctr"/>
              <a:lstStyle/>
              <a:p>
                <a:endParaRPr lang="ja-JP" altLang="en-US"/>
              </a:p>
            </p:txBody>
          </p:sp>
          <p:sp>
            <p:nvSpPr>
              <p:cNvPr id="92197" name="Freeform 38"/>
              <p:cNvSpPr>
                <a:spLocks/>
              </p:cNvSpPr>
              <p:nvPr/>
            </p:nvSpPr>
            <p:spPr bwMode="auto">
              <a:xfrm>
                <a:off x="3134" y="2418"/>
                <a:ext cx="296" cy="1072"/>
              </a:xfrm>
              <a:custGeom>
                <a:avLst/>
                <a:gdLst>
                  <a:gd name="T0" fmla="*/ 176 w 296"/>
                  <a:gd name="T1" fmla="*/ 0 h 1072"/>
                  <a:gd name="T2" fmla="*/ 0 w 296"/>
                  <a:gd name="T3" fmla="*/ 1040 h 1072"/>
                  <a:gd name="T4" fmla="*/ 120 w 296"/>
                  <a:gd name="T5" fmla="*/ 1072 h 1072"/>
                  <a:gd name="T6" fmla="*/ 296 w 296"/>
                  <a:gd name="T7" fmla="*/ 24 h 1072"/>
                  <a:gd name="T8" fmla="*/ 176 w 296"/>
                  <a:gd name="T9" fmla="*/ 0 h 1072"/>
                  <a:gd name="T10" fmla="*/ 0 60000 65536"/>
                  <a:gd name="T11" fmla="*/ 0 60000 65536"/>
                  <a:gd name="T12" fmla="*/ 0 60000 65536"/>
                  <a:gd name="T13" fmla="*/ 0 60000 65536"/>
                  <a:gd name="T14" fmla="*/ 0 60000 65536"/>
                  <a:gd name="T15" fmla="*/ 0 w 296"/>
                  <a:gd name="T16" fmla="*/ 0 h 1072"/>
                  <a:gd name="T17" fmla="*/ 296 w 296"/>
                  <a:gd name="T18" fmla="*/ 1072 h 1072"/>
                </a:gdLst>
                <a:ahLst/>
                <a:cxnLst>
                  <a:cxn ang="T10">
                    <a:pos x="T0" y="T1"/>
                  </a:cxn>
                  <a:cxn ang="T11">
                    <a:pos x="T2" y="T3"/>
                  </a:cxn>
                  <a:cxn ang="T12">
                    <a:pos x="T4" y="T5"/>
                  </a:cxn>
                  <a:cxn ang="T13">
                    <a:pos x="T6" y="T7"/>
                  </a:cxn>
                  <a:cxn ang="T14">
                    <a:pos x="T8" y="T9"/>
                  </a:cxn>
                </a:cxnLst>
                <a:rect l="T15" t="T16" r="T17" b="T18"/>
                <a:pathLst>
                  <a:path w="296" h="1072">
                    <a:moveTo>
                      <a:pt x="176" y="0"/>
                    </a:moveTo>
                    <a:lnTo>
                      <a:pt x="0" y="1040"/>
                    </a:lnTo>
                    <a:lnTo>
                      <a:pt x="120" y="1072"/>
                    </a:lnTo>
                    <a:lnTo>
                      <a:pt x="296" y="24"/>
                    </a:lnTo>
                    <a:lnTo>
                      <a:pt x="176" y="0"/>
                    </a:lnTo>
                    <a:close/>
                  </a:path>
                </a:pathLst>
              </a:custGeom>
              <a:solidFill>
                <a:schemeClr val="bg2"/>
              </a:solidFill>
              <a:ln w="9525">
                <a:solidFill>
                  <a:schemeClr val="tx1"/>
                </a:solidFill>
                <a:round/>
                <a:headEnd/>
                <a:tailEnd/>
              </a:ln>
            </p:spPr>
            <p:txBody>
              <a:bodyPr wrap="none" anchor="ctr"/>
              <a:lstStyle/>
              <a:p>
                <a:endParaRPr lang="ja-JP" altLang="en-US"/>
              </a:p>
            </p:txBody>
          </p:sp>
          <p:sp>
            <p:nvSpPr>
              <p:cNvPr id="92198" name="Freeform 39" descr="右下がり対角線 (太)"/>
              <p:cNvSpPr>
                <a:spLocks/>
              </p:cNvSpPr>
              <p:nvPr/>
            </p:nvSpPr>
            <p:spPr bwMode="auto">
              <a:xfrm>
                <a:off x="3317" y="1877"/>
                <a:ext cx="1277" cy="915"/>
              </a:xfrm>
              <a:custGeom>
                <a:avLst/>
                <a:gdLst>
                  <a:gd name="T0" fmla="*/ 0 w 1277"/>
                  <a:gd name="T1" fmla="*/ 539 h 915"/>
                  <a:gd name="T2" fmla="*/ 246 w 1277"/>
                  <a:gd name="T3" fmla="*/ 166 h 915"/>
                  <a:gd name="T4" fmla="*/ 363 w 1277"/>
                  <a:gd name="T5" fmla="*/ 80 h 915"/>
                  <a:gd name="T6" fmla="*/ 624 w 1277"/>
                  <a:gd name="T7" fmla="*/ 0 h 915"/>
                  <a:gd name="T8" fmla="*/ 918 w 1277"/>
                  <a:gd name="T9" fmla="*/ 64 h 915"/>
                  <a:gd name="T10" fmla="*/ 1014 w 1277"/>
                  <a:gd name="T11" fmla="*/ 128 h 915"/>
                  <a:gd name="T12" fmla="*/ 1190 w 1277"/>
                  <a:gd name="T13" fmla="*/ 368 h 915"/>
                  <a:gd name="T14" fmla="*/ 1227 w 1277"/>
                  <a:gd name="T15" fmla="*/ 496 h 915"/>
                  <a:gd name="T16" fmla="*/ 1248 w 1277"/>
                  <a:gd name="T17" fmla="*/ 592 h 915"/>
                  <a:gd name="T18" fmla="*/ 1254 w 1277"/>
                  <a:gd name="T19" fmla="*/ 896 h 915"/>
                  <a:gd name="T20" fmla="*/ 1195 w 1277"/>
                  <a:gd name="T21" fmla="*/ 912 h 915"/>
                  <a:gd name="T22" fmla="*/ 1142 w 1277"/>
                  <a:gd name="T23" fmla="*/ 534 h 915"/>
                  <a:gd name="T24" fmla="*/ 1072 w 1277"/>
                  <a:gd name="T25" fmla="*/ 363 h 915"/>
                  <a:gd name="T26" fmla="*/ 752 w 1277"/>
                  <a:gd name="T27" fmla="*/ 112 h 915"/>
                  <a:gd name="T28" fmla="*/ 539 w 1277"/>
                  <a:gd name="T29" fmla="*/ 134 h 915"/>
                  <a:gd name="T30" fmla="*/ 475 w 1277"/>
                  <a:gd name="T31" fmla="*/ 144 h 915"/>
                  <a:gd name="T32" fmla="*/ 438 w 1277"/>
                  <a:gd name="T33" fmla="*/ 155 h 915"/>
                  <a:gd name="T34" fmla="*/ 422 w 1277"/>
                  <a:gd name="T35" fmla="*/ 160 h 915"/>
                  <a:gd name="T36" fmla="*/ 336 w 1277"/>
                  <a:gd name="T37" fmla="*/ 224 h 915"/>
                  <a:gd name="T38" fmla="*/ 304 w 1277"/>
                  <a:gd name="T39" fmla="*/ 256 h 915"/>
                  <a:gd name="T40" fmla="*/ 160 w 1277"/>
                  <a:gd name="T41" fmla="*/ 443 h 915"/>
                  <a:gd name="T42" fmla="*/ 123 w 1277"/>
                  <a:gd name="T43" fmla="*/ 502 h 915"/>
                  <a:gd name="T44" fmla="*/ 86 w 1277"/>
                  <a:gd name="T45" fmla="*/ 582 h 9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77"/>
                  <a:gd name="T70" fmla="*/ 0 h 915"/>
                  <a:gd name="T71" fmla="*/ 1277 w 1277"/>
                  <a:gd name="T72" fmla="*/ 915 h 91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77" h="915">
                    <a:moveTo>
                      <a:pt x="0" y="539"/>
                    </a:moveTo>
                    <a:cubicBezTo>
                      <a:pt x="48" y="439"/>
                      <a:pt x="134" y="235"/>
                      <a:pt x="246" y="166"/>
                    </a:cubicBezTo>
                    <a:cubicBezTo>
                      <a:pt x="272" y="123"/>
                      <a:pt x="320" y="102"/>
                      <a:pt x="363" y="80"/>
                    </a:cubicBezTo>
                    <a:cubicBezTo>
                      <a:pt x="443" y="36"/>
                      <a:pt x="533" y="11"/>
                      <a:pt x="624" y="0"/>
                    </a:cubicBezTo>
                    <a:cubicBezTo>
                      <a:pt x="731" y="11"/>
                      <a:pt x="821" y="13"/>
                      <a:pt x="918" y="64"/>
                    </a:cubicBezTo>
                    <a:cubicBezTo>
                      <a:pt x="953" y="82"/>
                      <a:pt x="978" y="111"/>
                      <a:pt x="1014" y="128"/>
                    </a:cubicBezTo>
                    <a:cubicBezTo>
                      <a:pt x="1081" y="205"/>
                      <a:pt x="1148" y="272"/>
                      <a:pt x="1190" y="368"/>
                    </a:cubicBezTo>
                    <a:cubicBezTo>
                      <a:pt x="1198" y="412"/>
                      <a:pt x="1217" y="452"/>
                      <a:pt x="1227" y="496"/>
                    </a:cubicBezTo>
                    <a:cubicBezTo>
                      <a:pt x="1249" y="598"/>
                      <a:pt x="1233" y="546"/>
                      <a:pt x="1248" y="592"/>
                    </a:cubicBezTo>
                    <a:cubicBezTo>
                      <a:pt x="1258" y="695"/>
                      <a:pt x="1277" y="787"/>
                      <a:pt x="1254" y="896"/>
                    </a:cubicBezTo>
                    <a:cubicBezTo>
                      <a:pt x="1249" y="915"/>
                      <a:pt x="1214" y="905"/>
                      <a:pt x="1195" y="912"/>
                    </a:cubicBezTo>
                    <a:cubicBezTo>
                      <a:pt x="1191" y="791"/>
                      <a:pt x="1196" y="648"/>
                      <a:pt x="1142" y="534"/>
                    </a:cubicBezTo>
                    <a:cubicBezTo>
                      <a:pt x="1129" y="476"/>
                      <a:pt x="1105" y="411"/>
                      <a:pt x="1072" y="363"/>
                    </a:cubicBezTo>
                    <a:cubicBezTo>
                      <a:pt x="1045" y="219"/>
                      <a:pt x="886" y="128"/>
                      <a:pt x="752" y="112"/>
                    </a:cubicBezTo>
                    <a:cubicBezTo>
                      <a:pt x="680" y="117"/>
                      <a:pt x="609" y="124"/>
                      <a:pt x="539" y="134"/>
                    </a:cubicBezTo>
                    <a:cubicBezTo>
                      <a:pt x="523" y="136"/>
                      <a:pt x="492" y="139"/>
                      <a:pt x="475" y="144"/>
                    </a:cubicBezTo>
                    <a:cubicBezTo>
                      <a:pt x="462" y="147"/>
                      <a:pt x="450" y="151"/>
                      <a:pt x="438" y="155"/>
                    </a:cubicBezTo>
                    <a:cubicBezTo>
                      <a:pt x="432" y="156"/>
                      <a:pt x="422" y="160"/>
                      <a:pt x="422" y="160"/>
                    </a:cubicBezTo>
                    <a:cubicBezTo>
                      <a:pt x="393" y="179"/>
                      <a:pt x="362" y="202"/>
                      <a:pt x="336" y="224"/>
                    </a:cubicBezTo>
                    <a:cubicBezTo>
                      <a:pt x="324" y="233"/>
                      <a:pt x="304" y="256"/>
                      <a:pt x="304" y="256"/>
                    </a:cubicBezTo>
                    <a:cubicBezTo>
                      <a:pt x="270" y="329"/>
                      <a:pt x="204" y="377"/>
                      <a:pt x="160" y="443"/>
                    </a:cubicBezTo>
                    <a:cubicBezTo>
                      <a:pt x="152" y="466"/>
                      <a:pt x="135" y="481"/>
                      <a:pt x="123" y="502"/>
                    </a:cubicBezTo>
                    <a:cubicBezTo>
                      <a:pt x="108" y="526"/>
                      <a:pt x="103" y="560"/>
                      <a:pt x="86" y="582"/>
                    </a:cubicBezTo>
                  </a:path>
                </a:pathLst>
              </a:custGeom>
              <a:pattFill prst="wdDnDiag">
                <a:fgClr>
                  <a:schemeClr val="bg2"/>
                </a:fgClr>
                <a:bgClr>
                  <a:srgbClr val="FFFFFF"/>
                </a:bgClr>
              </a:pattFill>
              <a:ln w="9525">
                <a:solidFill>
                  <a:schemeClr val="tx1"/>
                </a:solidFill>
                <a:round/>
                <a:headEnd/>
                <a:tailEnd/>
              </a:ln>
            </p:spPr>
            <p:txBody>
              <a:bodyPr wrap="none" anchor="ctr"/>
              <a:lstStyle/>
              <a:p>
                <a:endParaRPr lang="ja-JP" altLang="en-US"/>
              </a:p>
            </p:txBody>
          </p:sp>
        </p:grpSp>
        <p:sp>
          <p:nvSpPr>
            <p:cNvPr id="92195" name="Oval 40"/>
            <p:cNvSpPr>
              <a:spLocks noChangeArrowheads="1"/>
            </p:cNvSpPr>
            <p:nvPr/>
          </p:nvSpPr>
          <p:spPr bwMode="auto">
            <a:xfrm>
              <a:off x="5432" y="976"/>
              <a:ext cx="135" cy="224"/>
            </a:xfrm>
            <a:prstGeom prst="ellipse">
              <a:avLst/>
            </a:prstGeom>
            <a:solidFill>
              <a:schemeClr val="accent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grpSp>
      <p:grpSp>
        <p:nvGrpSpPr>
          <p:cNvPr id="92173" name="Group 74"/>
          <p:cNvGrpSpPr>
            <a:grpSpLocks/>
          </p:cNvGrpSpPr>
          <p:nvPr/>
        </p:nvGrpSpPr>
        <p:grpSpPr bwMode="auto">
          <a:xfrm>
            <a:off x="5822950" y="3874468"/>
            <a:ext cx="774700" cy="711200"/>
            <a:chOff x="4208" y="3008"/>
            <a:chExt cx="904" cy="704"/>
          </a:xfrm>
        </p:grpSpPr>
        <p:sp>
          <p:nvSpPr>
            <p:cNvPr id="92187" name="Rectangle 75"/>
            <p:cNvSpPr>
              <a:spLocks noChangeArrowheads="1"/>
            </p:cNvSpPr>
            <p:nvPr/>
          </p:nvSpPr>
          <p:spPr bwMode="auto">
            <a:xfrm>
              <a:off x="4215" y="3349"/>
              <a:ext cx="890" cy="249"/>
            </a:xfrm>
            <a:prstGeom prst="rect">
              <a:avLst/>
            </a:prstGeom>
            <a:solidFill>
              <a:srgbClr val="FFCC00"/>
            </a:solidFill>
            <a:ln w="9525">
              <a:solidFill>
                <a:schemeClr val="tx1"/>
              </a:solidFill>
              <a:miter lim="800000"/>
              <a:headEnd/>
              <a:tailEnd/>
            </a:ln>
          </p:spPr>
          <p:txBody>
            <a:bodyPr wrap="none" anchor="ctr"/>
            <a:lstStyle/>
            <a:p>
              <a:pPr defTabSz="457200" eaLnBrk="1" hangingPunct="1"/>
              <a:endParaRPr lang="ja-JP" altLang="en-US" sz="1800">
                <a:latin typeface="Calibri" pitchFamily="34" charset="0"/>
              </a:endParaRPr>
            </a:p>
          </p:txBody>
        </p:sp>
        <p:sp>
          <p:nvSpPr>
            <p:cNvPr id="92188" name="Oval 76"/>
            <p:cNvSpPr>
              <a:spLocks noChangeArrowheads="1"/>
            </p:cNvSpPr>
            <p:nvPr/>
          </p:nvSpPr>
          <p:spPr bwMode="auto">
            <a:xfrm>
              <a:off x="4208" y="3371"/>
              <a:ext cx="904" cy="341"/>
            </a:xfrm>
            <a:prstGeom prst="ellipse">
              <a:avLst/>
            </a:prstGeom>
            <a:solidFill>
              <a:srgbClr val="FFCC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457200" eaLnBrk="1" hangingPunct="1"/>
              <a:endParaRPr lang="ja-JP" altLang="en-US" sz="1800">
                <a:latin typeface="Calibri" pitchFamily="34" charset="0"/>
              </a:endParaRPr>
            </a:p>
          </p:txBody>
        </p:sp>
        <p:sp>
          <p:nvSpPr>
            <p:cNvPr id="92189" name="Oval 77"/>
            <p:cNvSpPr>
              <a:spLocks noChangeArrowheads="1"/>
            </p:cNvSpPr>
            <p:nvPr/>
          </p:nvSpPr>
          <p:spPr bwMode="auto">
            <a:xfrm>
              <a:off x="4208" y="3200"/>
              <a:ext cx="904" cy="292"/>
            </a:xfrm>
            <a:prstGeom prst="ellipse">
              <a:avLst/>
            </a:prstGeom>
            <a:solidFill>
              <a:srgbClr val="FFCC00"/>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190" name="Oval 78"/>
            <p:cNvSpPr>
              <a:spLocks noChangeArrowheads="1"/>
            </p:cNvSpPr>
            <p:nvPr/>
          </p:nvSpPr>
          <p:spPr bwMode="auto">
            <a:xfrm>
              <a:off x="4312" y="3344"/>
              <a:ext cx="704" cy="136"/>
            </a:xfrm>
            <a:prstGeom prst="ellipse">
              <a:avLst/>
            </a:prstGeom>
            <a:solidFill>
              <a:schemeClr val="accent1"/>
            </a:solidFill>
            <a:ln w="9525">
              <a:solidFill>
                <a:schemeClr val="tx1"/>
              </a:solidFill>
              <a:round/>
              <a:headEnd/>
              <a:tailEnd/>
            </a:ln>
          </p:spPr>
          <p:txBody>
            <a:bodyPr wrap="none" anchor="ctr"/>
            <a:lstStyle/>
            <a:p>
              <a:pPr defTabSz="457200" eaLnBrk="1" hangingPunct="1"/>
              <a:endParaRPr lang="ja-JP" altLang="en-US" sz="1800">
                <a:latin typeface="Calibri" pitchFamily="34" charset="0"/>
              </a:endParaRPr>
            </a:p>
          </p:txBody>
        </p:sp>
        <p:sp>
          <p:nvSpPr>
            <p:cNvPr id="92191" name="Freeform 79" descr="横線"/>
            <p:cNvSpPr>
              <a:spLocks/>
            </p:cNvSpPr>
            <p:nvPr/>
          </p:nvSpPr>
          <p:spPr bwMode="auto">
            <a:xfrm>
              <a:off x="4594" y="3008"/>
              <a:ext cx="504" cy="448"/>
            </a:xfrm>
            <a:custGeom>
              <a:avLst/>
              <a:gdLst>
                <a:gd name="T0" fmla="*/ 33 w 584"/>
                <a:gd name="T1" fmla="*/ 0 h 504"/>
                <a:gd name="T2" fmla="*/ 31 w 584"/>
                <a:gd name="T3" fmla="*/ 11 h 504"/>
                <a:gd name="T4" fmla="*/ 0 w 584"/>
                <a:gd name="T5" fmla="*/ 85 h 504"/>
                <a:gd name="T6" fmla="*/ 39 w 584"/>
                <a:gd name="T7" fmla="*/ 97 h 504"/>
                <a:gd name="T8" fmla="*/ 74 w 584"/>
                <a:gd name="T9" fmla="*/ 11 h 504"/>
                <a:gd name="T10" fmla="*/ 33 w 584"/>
                <a:gd name="T11" fmla="*/ 0 h 504"/>
                <a:gd name="T12" fmla="*/ 0 60000 65536"/>
                <a:gd name="T13" fmla="*/ 0 60000 65536"/>
                <a:gd name="T14" fmla="*/ 0 60000 65536"/>
                <a:gd name="T15" fmla="*/ 0 60000 65536"/>
                <a:gd name="T16" fmla="*/ 0 60000 65536"/>
                <a:gd name="T17" fmla="*/ 0 60000 65536"/>
                <a:gd name="T18" fmla="*/ 0 w 584"/>
                <a:gd name="T19" fmla="*/ 0 h 504"/>
                <a:gd name="T20" fmla="*/ 584 w 584"/>
                <a:gd name="T21" fmla="*/ 504 h 504"/>
              </a:gdLst>
              <a:ahLst/>
              <a:cxnLst>
                <a:cxn ang="T12">
                  <a:pos x="T0" y="T1"/>
                </a:cxn>
                <a:cxn ang="T13">
                  <a:pos x="T2" y="T3"/>
                </a:cxn>
                <a:cxn ang="T14">
                  <a:pos x="T4" y="T5"/>
                </a:cxn>
                <a:cxn ang="T15">
                  <a:pos x="T6" y="T7"/>
                </a:cxn>
                <a:cxn ang="T16">
                  <a:pos x="T8" y="T9"/>
                </a:cxn>
                <a:cxn ang="T17">
                  <a:pos x="T10" y="T11"/>
                </a:cxn>
              </a:cxnLst>
              <a:rect l="T18" t="T19" r="T20" b="T21"/>
              <a:pathLst>
                <a:path w="584" h="504">
                  <a:moveTo>
                    <a:pt x="256" y="0"/>
                  </a:moveTo>
                  <a:lnTo>
                    <a:pt x="248" y="56"/>
                  </a:lnTo>
                  <a:lnTo>
                    <a:pt x="0" y="440"/>
                  </a:lnTo>
                  <a:lnTo>
                    <a:pt x="304" y="504"/>
                  </a:lnTo>
                  <a:lnTo>
                    <a:pt x="584" y="56"/>
                  </a:lnTo>
                  <a:lnTo>
                    <a:pt x="256" y="0"/>
                  </a:lnTo>
                  <a:close/>
                </a:path>
              </a:pathLst>
            </a:custGeom>
            <a:pattFill prst="ltHorz">
              <a:fgClr>
                <a:srgbClr val="993300"/>
              </a:fgClr>
              <a:bgClr>
                <a:srgbClr val="FFCC00"/>
              </a:bgClr>
            </a:pattFill>
            <a:ln w="19050">
              <a:solidFill>
                <a:schemeClr val="tx1"/>
              </a:solidFill>
              <a:round/>
              <a:headEnd/>
              <a:tailEnd/>
            </a:ln>
          </p:spPr>
          <p:txBody>
            <a:bodyPr wrap="none" anchor="ctr"/>
            <a:lstStyle/>
            <a:p>
              <a:endParaRPr lang="ja-JP" altLang="en-US"/>
            </a:p>
          </p:txBody>
        </p:sp>
      </p:grpSp>
      <p:sp>
        <p:nvSpPr>
          <p:cNvPr id="92174" name="Text Box 72"/>
          <p:cNvSpPr txBox="1">
            <a:spLocks noChangeArrowheads="1"/>
          </p:cNvSpPr>
          <p:nvPr/>
        </p:nvSpPr>
        <p:spPr bwMode="auto">
          <a:xfrm>
            <a:off x="6808788" y="4387231"/>
            <a:ext cx="85883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defRPr kumimoji="1" sz="3200">
                <a:solidFill>
                  <a:schemeClr val="tx1"/>
                </a:solidFill>
                <a:latin typeface="Arial" pitchFamily="34" charset="0"/>
                <a:ea typeface="ＭＳ Ｐゴシック" pitchFamily="50" charset="-128"/>
              </a:defRPr>
            </a:lvl1pPr>
            <a:lvl2pPr defTabSz="457200">
              <a:defRPr kumimoji="1" sz="2800">
                <a:solidFill>
                  <a:schemeClr val="tx1"/>
                </a:solidFill>
                <a:latin typeface="Arial" pitchFamily="34" charset="0"/>
                <a:ea typeface="ＭＳ Ｐゴシック" pitchFamily="50" charset="-128"/>
              </a:defRPr>
            </a:lvl2pPr>
            <a:lvl3pPr defTabSz="457200">
              <a:defRPr kumimoji="1" sz="2400">
                <a:solidFill>
                  <a:schemeClr val="tx1"/>
                </a:solidFill>
                <a:latin typeface="Arial" pitchFamily="34" charset="0"/>
                <a:ea typeface="ＭＳ Ｐゴシック" pitchFamily="50" charset="-128"/>
              </a:defRPr>
            </a:lvl3pPr>
            <a:lvl4pPr defTabSz="457200">
              <a:defRPr kumimoji="1" sz="2000">
                <a:solidFill>
                  <a:schemeClr val="tx1"/>
                </a:solidFill>
                <a:latin typeface="Arial" pitchFamily="34" charset="0"/>
                <a:ea typeface="ＭＳ Ｐゴシック" pitchFamily="50" charset="-128"/>
              </a:defRPr>
            </a:lvl4pPr>
            <a:lvl5pPr defTabSz="457200">
              <a:defRPr kumimoji="1" sz="2000">
                <a:solidFill>
                  <a:schemeClr val="tx1"/>
                </a:solidFill>
                <a:latin typeface="Arial" pitchFamily="34" charset="0"/>
                <a:ea typeface="ＭＳ Ｐゴシック" pitchFamily="50" charset="-128"/>
              </a:defRPr>
            </a:lvl5pPr>
            <a:lvl6pPr defTabSz="457200" eaLnBrk="0" hangingPunct="0">
              <a:defRPr kumimoji="1" sz="2000">
                <a:solidFill>
                  <a:schemeClr val="tx1"/>
                </a:solidFill>
                <a:latin typeface="Arial" pitchFamily="34" charset="0"/>
                <a:ea typeface="ＭＳ Ｐゴシック" pitchFamily="50" charset="-128"/>
              </a:defRPr>
            </a:lvl6pPr>
            <a:lvl7pPr defTabSz="457200" eaLnBrk="0" hangingPunct="0">
              <a:defRPr kumimoji="1" sz="2000">
                <a:solidFill>
                  <a:schemeClr val="tx1"/>
                </a:solidFill>
                <a:latin typeface="Arial" pitchFamily="34" charset="0"/>
                <a:ea typeface="ＭＳ Ｐゴシック" pitchFamily="50" charset="-128"/>
              </a:defRPr>
            </a:lvl7pPr>
            <a:lvl8pPr defTabSz="457200" eaLnBrk="0" hangingPunct="0">
              <a:defRPr kumimoji="1" sz="2000">
                <a:solidFill>
                  <a:schemeClr val="tx1"/>
                </a:solidFill>
                <a:latin typeface="Arial" pitchFamily="34" charset="0"/>
                <a:ea typeface="ＭＳ Ｐゴシック" pitchFamily="50" charset="-128"/>
              </a:defRPr>
            </a:lvl8pPr>
            <a:lvl9pPr defTabSz="4572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500" b="1" dirty="0" smtClean="0">
                <a:solidFill>
                  <a:srgbClr val="FF5050"/>
                </a:solidFill>
                <a:latin typeface="Meiryo UI" pitchFamily="50" charset="-128"/>
                <a:ea typeface="Meiryo UI" pitchFamily="50" charset="-128"/>
                <a:cs typeface="Meiryo UI" pitchFamily="50" charset="-128"/>
              </a:rPr>
              <a:t>女性</a:t>
            </a:r>
            <a:endParaRPr lang="ja-JP" altLang="en-US" sz="2500" b="1" dirty="0">
              <a:solidFill>
                <a:srgbClr val="FF5050"/>
              </a:solidFill>
              <a:latin typeface="Meiryo UI" pitchFamily="50" charset="-128"/>
              <a:ea typeface="Meiryo UI" pitchFamily="50" charset="-128"/>
              <a:cs typeface="Meiryo UI" pitchFamily="50" charset="-128"/>
            </a:endParaRPr>
          </a:p>
        </p:txBody>
      </p:sp>
      <p:sp>
        <p:nvSpPr>
          <p:cNvPr id="92175" name="AutoShape 81"/>
          <p:cNvSpPr>
            <a:spLocks noChangeArrowheads="1"/>
          </p:cNvSpPr>
          <p:nvPr/>
        </p:nvSpPr>
        <p:spPr bwMode="auto">
          <a:xfrm>
            <a:off x="1466850" y="2071068"/>
            <a:ext cx="3898900" cy="2971800"/>
          </a:xfrm>
          <a:prstGeom prst="roundRect">
            <a:avLst>
              <a:gd name="adj" fmla="val 11111"/>
            </a:avLst>
          </a:prstGeom>
          <a:noFill/>
          <a:ln w="50800" cap="rnd">
            <a:solidFill>
              <a:srgbClr val="3399FF"/>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2176" name="AutoShape 82"/>
          <p:cNvSpPr>
            <a:spLocks noChangeArrowheads="1"/>
          </p:cNvSpPr>
          <p:nvPr/>
        </p:nvSpPr>
        <p:spPr bwMode="auto">
          <a:xfrm>
            <a:off x="1276350" y="1905968"/>
            <a:ext cx="6565900" cy="3289300"/>
          </a:xfrm>
          <a:prstGeom prst="roundRect">
            <a:avLst>
              <a:gd name="adj" fmla="val 12546"/>
            </a:avLst>
          </a:prstGeom>
          <a:noFill/>
          <a:ln w="50800" cap="rnd">
            <a:solidFill>
              <a:srgbClr val="FF505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92177" name="テキスト ボックス 5"/>
          <p:cNvSpPr txBox="1">
            <a:spLocks noChangeArrowheads="1"/>
          </p:cNvSpPr>
          <p:nvPr/>
        </p:nvSpPr>
        <p:spPr bwMode="auto">
          <a:xfrm>
            <a:off x="1893888" y="2145681"/>
            <a:ext cx="7032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電話</a:t>
            </a:r>
          </a:p>
        </p:txBody>
      </p:sp>
      <p:sp>
        <p:nvSpPr>
          <p:cNvPr id="92178" name="テキスト ボックス 5"/>
          <p:cNvSpPr txBox="1">
            <a:spLocks noChangeArrowheads="1"/>
          </p:cNvSpPr>
          <p:nvPr/>
        </p:nvSpPr>
        <p:spPr bwMode="auto">
          <a:xfrm>
            <a:off x="4408488" y="2891806"/>
            <a:ext cx="8556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買い物</a:t>
            </a:r>
          </a:p>
        </p:txBody>
      </p:sp>
      <p:sp>
        <p:nvSpPr>
          <p:cNvPr id="92179" name="テキスト ボックス 5"/>
          <p:cNvSpPr txBox="1">
            <a:spLocks noChangeArrowheads="1"/>
          </p:cNvSpPr>
          <p:nvPr/>
        </p:nvSpPr>
        <p:spPr bwMode="auto">
          <a:xfrm>
            <a:off x="6465888" y="2510806"/>
            <a:ext cx="12874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食事の準備</a:t>
            </a:r>
          </a:p>
        </p:txBody>
      </p:sp>
      <p:sp>
        <p:nvSpPr>
          <p:cNvPr id="92180" name="テキスト ボックス 5"/>
          <p:cNvSpPr txBox="1">
            <a:spLocks noChangeArrowheads="1"/>
          </p:cNvSpPr>
          <p:nvPr/>
        </p:nvSpPr>
        <p:spPr bwMode="auto">
          <a:xfrm>
            <a:off x="4713288" y="4149106"/>
            <a:ext cx="1287462"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服薬</a:t>
            </a:r>
          </a:p>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管理</a:t>
            </a:r>
          </a:p>
        </p:txBody>
      </p:sp>
      <p:sp>
        <p:nvSpPr>
          <p:cNvPr id="92181" name="テキスト ボックス 5"/>
          <p:cNvSpPr txBox="1">
            <a:spLocks noChangeArrowheads="1"/>
          </p:cNvSpPr>
          <p:nvPr/>
        </p:nvSpPr>
        <p:spPr bwMode="auto">
          <a:xfrm>
            <a:off x="2820988" y="2726706"/>
            <a:ext cx="12874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金銭管理</a:t>
            </a:r>
          </a:p>
        </p:txBody>
      </p:sp>
      <p:sp>
        <p:nvSpPr>
          <p:cNvPr id="92182" name="テキスト ボックス 5"/>
          <p:cNvSpPr txBox="1">
            <a:spLocks noChangeArrowheads="1"/>
          </p:cNvSpPr>
          <p:nvPr/>
        </p:nvSpPr>
        <p:spPr bwMode="auto">
          <a:xfrm>
            <a:off x="1703388" y="4644406"/>
            <a:ext cx="16176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輸送機関の利用</a:t>
            </a:r>
          </a:p>
        </p:txBody>
      </p:sp>
      <p:sp>
        <p:nvSpPr>
          <p:cNvPr id="92183" name="テキスト ボックス 5"/>
          <p:cNvSpPr txBox="1">
            <a:spLocks noChangeArrowheads="1"/>
          </p:cNvSpPr>
          <p:nvPr/>
        </p:nvSpPr>
        <p:spPr bwMode="auto">
          <a:xfrm>
            <a:off x="6808788" y="3641106"/>
            <a:ext cx="6270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家事</a:t>
            </a:r>
          </a:p>
        </p:txBody>
      </p:sp>
      <p:sp>
        <p:nvSpPr>
          <p:cNvPr id="92184" name="テキスト ボックス 5"/>
          <p:cNvSpPr txBox="1">
            <a:spLocks noChangeArrowheads="1"/>
          </p:cNvSpPr>
          <p:nvPr/>
        </p:nvSpPr>
        <p:spPr bwMode="auto">
          <a:xfrm>
            <a:off x="5919788" y="4580906"/>
            <a:ext cx="105886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Font typeface="Wingdings" pitchFamily="2" charset="2"/>
              <a:buNone/>
            </a:pPr>
            <a:r>
              <a:rPr lang="ja-JP" altLang="en-US" sz="1500" b="1">
                <a:solidFill>
                  <a:srgbClr val="5F5F5F"/>
                </a:solidFill>
                <a:latin typeface="Meiryo UI" pitchFamily="50" charset="-128"/>
                <a:ea typeface="Meiryo UI" pitchFamily="50" charset="-128"/>
                <a:cs typeface="Meiryo UI" pitchFamily="50" charset="-128"/>
              </a:rPr>
              <a:t>洗濯</a:t>
            </a:r>
          </a:p>
        </p:txBody>
      </p:sp>
      <p:sp>
        <p:nvSpPr>
          <p:cNvPr id="92185" name="Text Box 5"/>
          <p:cNvSpPr txBox="1">
            <a:spLocks noChangeArrowheads="1"/>
          </p:cNvSpPr>
          <p:nvPr/>
        </p:nvSpPr>
        <p:spPr bwMode="auto">
          <a:xfrm>
            <a:off x="0" y="0"/>
            <a:ext cx="24145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-28</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92186" name="Rectangle 3"/>
          <p:cNvSpPr>
            <a:spLocks noChangeArrowheads="1"/>
          </p:cNvSpPr>
          <p:nvPr/>
        </p:nvSpPr>
        <p:spPr bwMode="auto">
          <a:xfrm>
            <a:off x="309563" y="100233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3890695241"/>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4"/>
          <p:cNvSpPr txBox="1">
            <a:spLocks noChangeArrowheads="1"/>
          </p:cNvSpPr>
          <p:nvPr/>
        </p:nvSpPr>
        <p:spPr bwMode="auto">
          <a:xfrm>
            <a:off x="4059237" y="6196320"/>
            <a:ext cx="4819651"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nchor="b">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r" eaLnBrk="1" hangingPunct="1"/>
            <a:r>
              <a:rPr kumimoji="0" lang="en-US" altLang="en-US" sz="1200" b="1" dirty="0" err="1">
                <a:latin typeface="Meiryo UI" pitchFamily="50" charset="-128"/>
                <a:ea typeface="Meiryo UI" pitchFamily="50" charset="-128"/>
                <a:cs typeface="Meiryo UI" pitchFamily="50" charset="-128"/>
              </a:rPr>
              <a:t>Reisberg</a:t>
            </a:r>
            <a:r>
              <a:rPr kumimoji="0" lang="en-US" altLang="en-US" sz="1200" b="1" dirty="0">
                <a:latin typeface="Meiryo UI" pitchFamily="50" charset="-128"/>
                <a:ea typeface="Meiryo UI" pitchFamily="50" charset="-128"/>
                <a:cs typeface="Meiryo UI" pitchFamily="50" charset="-128"/>
              </a:rPr>
              <a:t> B et al: Functional staging of dementia of the Alzheimer type. Ann NY </a:t>
            </a:r>
            <a:r>
              <a:rPr kumimoji="0" lang="en-US" altLang="en-US" sz="1200" b="1" dirty="0" err="1">
                <a:latin typeface="Meiryo UI" pitchFamily="50" charset="-128"/>
                <a:ea typeface="Meiryo UI" pitchFamily="50" charset="-128"/>
                <a:cs typeface="Meiryo UI" pitchFamily="50" charset="-128"/>
              </a:rPr>
              <a:t>Acad</a:t>
            </a:r>
            <a:r>
              <a:rPr kumimoji="0" lang="en-US" altLang="en-US" sz="1200" b="1" dirty="0">
                <a:latin typeface="Meiryo UI" pitchFamily="50" charset="-128"/>
                <a:ea typeface="Meiryo UI" pitchFamily="50" charset="-128"/>
                <a:cs typeface="Meiryo UI" pitchFamily="50" charset="-128"/>
              </a:rPr>
              <a:t> </a:t>
            </a:r>
            <a:r>
              <a:rPr kumimoji="0" lang="en-US" altLang="en-US" sz="1200" b="1" dirty="0" err="1">
                <a:latin typeface="Meiryo UI" pitchFamily="50" charset="-128"/>
                <a:ea typeface="Meiryo UI" pitchFamily="50" charset="-128"/>
                <a:cs typeface="Meiryo UI" pitchFamily="50" charset="-128"/>
              </a:rPr>
              <a:t>Sci</a:t>
            </a:r>
            <a:r>
              <a:rPr kumimoji="0" lang="en-US" altLang="en-US" sz="1200" b="1" dirty="0">
                <a:latin typeface="Meiryo UI" pitchFamily="50" charset="-128"/>
                <a:ea typeface="Meiryo UI" pitchFamily="50" charset="-128"/>
                <a:cs typeface="Meiryo UI" pitchFamily="50" charset="-128"/>
              </a:rPr>
              <a:t> 1984; 435 481-483</a:t>
            </a:r>
            <a:endParaRPr kumimoji="0" lang="en-US" altLang="ja-JP" sz="1200" b="1" dirty="0">
              <a:latin typeface="Meiryo UI" pitchFamily="50" charset="-128"/>
              <a:ea typeface="Meiryo UI" pitchFamily="50" charset="-128"/>
              <a:cs typeface="Meiryo UI" pitchFamily="50" charset="-128"/>
            </a:endParaRPr>
          </a:p>
        </p:txBody>
      </p:sp>
      <p:sp>
        <p:nvSpPr>
          <p:cNvPr id="93187" name="Freeform 5"/>
          <p:cNvSpPr>
            <a:spLocks/>
          </p:cNvSpPr>
          <p:nvPr/>
        </p:nvSpPr>
        <p:spPr bwMode="auto">
          <a:xfrm>
            <a:off x="684213" y="968375"/>
            <a:ext cx="7848600" cy="4981575"/>
          </a:xfrm>
          <a:custGeom>
            <a:avLst/>
            <a:gdLst>
              <a:gd name="T0" fmla="*/ 0 w 4944"/>
              <a:gd name="T1" fmla="*/ 2147483647 h 3138"/>
              <a:gd name="T2" fmla="*/ 2147483647 w 4944"/>
              <a:gd name="T3" fmla="*/ 2147483647 h 3138"/>
              <a:gd name="T4" fmla="*/ 2147483647 w 4944"/>
              <a:gd name="T5" fmla="*/ 2147483647 h 3138"/>
              <a:gd name="T6" fmla="*/ 2147483647 w 4944"/>
              <a:gd name="T7" fmla="*/ 2147483647 h 3138"/>
              <a:gd name="T8" fmla="*/ 0 60000 65536"/>
              <a:gd name="T9" fmla="*/ 0 60000 65536"/>
              <a:gd name="T10" fmla="*/ 0 60000 65536"/>
              <a:gd name="T11" fmla="*/ 0 60000 65536"/>
              <a:gd name="T12" fmla="*/ 0 w 4944"/>
              <a:gd name="T13" fmla="*/ 0 h 3138"/>
              <a:gd name="T14" fmla="*/ 4944 w 4944"/>
              <a:gd name="T15" fmla="*/ 3138 h 3138"/>
            </a:gdLst>
            <a:ahLst/>
            <a:cxnLst>
              <a:cxn ang="T8">
                <a:pos x="T0" y="T1"/>
              </a:cxn>
              <a:cxn ang="T9">
                <a:pos x="T2" y="T3"/>
              </a:cxn>
              <a:cxn ang="T10">
                <a:pos x="T4" y="T5"/>
              </a:cxn>
              <a:cxn ang="T11">
                <a:pos x="T6" y="T7"/>
              </a:cxn>
            </a:cxnLst>
            <a:rect l="T12" t="T13" r="T14" b="T15"/>
            <a:pathLst>
              <a:path w="4944" h="3138">
                <a:moveTo>
                  <a:pt x="0" y="53"/>
                </a:moveTo>
                <a:cubicBezTo>
                  <a:pt x="835" y="26"/>
                  <a:pt x="1671" y="0"/>
                  <a:pt x="2313" y="416"/>
                </a:cubicBezTo>
                <a:cubicBezTo>
                  <a:pt x="2955" y="832"/>
                  <a:pt x="3416" y="2094"/>
                  <a:pt x="3855" y="2548"/>
                </a:cubicBezTo>
                <a:cubicBezTo>
                  <a:pt x="4294" y="3002"/>
                  <a:pt x="4679" y="2979"/>
                  <a:pt x="4944" y="3138"/>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ja-JP" altLang="en-US"/>
          </a:p>
        </p:txBody>
      </p:sp>
      <p:sp>
        <p:nvSpPr>
          <p:cNvPr id="93188" name="Freeform 6"/>
          <p:cNvSpPr>
            <a:spLocks/>
          </p:cNvSpPr>
          <p:nvPr/>
        </p:nvSpPr>
        <p:spPr bwMode="auto">
          <a:xfrm>
            <a:off x="684213" y="981075"/>
            <a:ext cx="6048375" cy="4464050"/>
          </a:xfrm>
          <a:custGeom>
            <a:avLst/>
            <a:gdLst>
              <a:gd name="T0" fmla="*/ 0 w 3810"/>
              <a:gd name="T1" fmla="*/ 0 h 2812"/>
              <a:gd name="T2" fmla="*/ 2147483647 w 3810"/>
              <a:gd name="T3" fmla="*/ 2147483647 h 2812"/>
              <a:gd name="T4" fmla="*/ 2147483647 w 3810"/>
              <a:gd name="T5" fmla="*/ 2147483647 h 2812"/>
              <a:gd name="T6" fmla="*/ 2147483647 w 3810"/>
              <a:gd name="T7" fmla="*/ 2147483647 h 2812"/>
              <a:gd name="T8" fmla="*/ 2147483647 w 3810"/>
              <a:gd name="T9" fmla="*/ 2147483647 h 2812"/>
              <a:gd name="T10" fmla="*/ 0 60000 65536"/>
              <a:gd name="T11" fmla="*/ 0 60000 65536"/>
              <a:gd name="T12" fmla="*/ 0 60000 65536"/>
              <a:gd name="T13" fmla="*/ 0 60000 65536"/>
              <a:gd name="T14" fmla="*/ 0 60000 65536"/>
              <a:gd name="T15" fmla="*/ 0 w 3810"/>
              <a:gd name="T16" fmla="*/ 0 h 2812"/>
              <a:gd name="T17" fmla="*/ 3810 w 3810"/>
              <a:gd name="T18" fmla="*/ 2812 h 2812"/>
            </a:gdLst>
            <a:ahLst/>
            <a:cxnLst>
              <a:cxn ang="T10">
                <a:pos x="T0" y="T1"/>
              </a:cxn>
              <a:cxn ang="T11">
                <a:pos x="T2" y="T3"/>
              </a:cxn>
              <a:cxn ang="T12">
                <a:pos x="T4" y="T5"/>
              </a:cxn>
              <a:cxn ang="T13">
                <a:pos x="T6" y="T7"/>
              </a:cxn>
              <a:cxn ang="T14">
                <a:pos x="T8" y="T9"/>
              </a:cxn>
            </a:cxnLst>
            <a:rect l="T15" t="T16" r="T17" b="T18"/>
            <a:pathLst>
              <a:path w="3810" h="2812">
                <a:moveTo>
                  <a:pt x="0" y="0"/>
                </a:moveTo>
                <a:cubicBezTo>
                  <a:pt x="457" y="19"/>
                  <a:pt x="915" y="38"/>
                  <a:pt x="1406" y="363"/>
                </a:cubicBezTo>
                <a:cubicBezTo>
                  <a:pt x="1897" y="688"/>
                  <a:pt x="2600" y="1580"/>
                  <a:pt x="2948" y="1950"/>
                </a:cubicBezTo>
                <a:cubicBezTo>
                  <a:pt x="3296" y="2320"/>
                  <a:pt x="3348" y="2441"/>
                  <a:pt x="3492" y="2585"/>
                </a:cubicBezTo>
                <a:cubicBezTo>
                  <a:pt x="3636" y="2729"/>
                  <a:pt x="3583" y="2736"/>
                  <a:pt x="3810" y="2812"/>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ja-JP" altLang="en-US"/>
          </a:p>
        </p:txBody>
      </p:sp>
      <p:sp>
        <p:nvSpPr>
          <p:cNvPr id="93189" name="Freeform 7"/>
          <p:cNvSpPr>
            <a:spLocks/>
          </p:cNvSpPr>
          <p:nvPr/>
        </p:nvSpPr>
        <p:spPr bwMode="auto">
          <a:xfrm>
            <a:off x="755650" y="1089025"/>
            <a:ext cx="5903913" cy="4284663"/>
          </a:xfrm>
          <a:custGeom>
            <a:avLst/>
            <a:gdLst>
              <a:gd name="T0" fmla="*/ 0 w 3719"/>
              <a:gd name="T1" fmla="*/ 2147483647 h 2699"/>
              <a:gd name="T2" fmla="*/ 2147483647 w 3719"/>
              <a:gd name="T3" fmla="*/ 2147483647 h 2699"/>
              <a:gd name="T4" fmla="*/ 2147483647 w 3719"/>
              <a:gd name="T5" fmla="*/ 2147483647 h 2699"/>
              <a:gd name="T6" fmla="*/ 2147483647 w 3719"/>
              <a:gd name="T7" fmla="*/ 2147483647 h 2699"/>
              <a:gd name="T8" fmla="*/ 0 60000 65536"/>
              <a:gd name="T9" fmla="*/ 0 60000 65536"/>
              <a:gd name="T10" fmla="*/ 0 60000 65536"/>
              <a:gd name="T11" fmla="*/ 0 60000 65536"/>
              <a:gd name="T12" fmla="*/ 0 w 3719"/>
              <a:gd name="T13" fmla="*/ 0 h 2699"/>
              <a:gd name="T14" fmla="*/ 3719 w 3719"/>
              <a:gd name="T15" fmla="*/ 2699 h 2699"/>
            </a:gdLst>
            <a:ahLst/>
            <a:cxnLst>
              <a:cxn ang="T8">
                <a:pos x="T0" y="T1"/>
              </a:cxn>
              <a:cxn ang="T9">
                <a:pos x="T2" y="T3"/>
              </a:cxn>
              <a:cxn ang="T10">
                <a:pos x="T4" y="T5"/>
              </a:cxn>
              <a:cxn ang="T11">
                <a:pos x="T6" y="T7"/>
              </a:cxn>
            </a:cxnLst>
            <a:rect l="T12" t="T13" r="T14" b="T15"/>
            <a:pathLst>
              <a:path w="3719" h="2699">
                <a:moveTo>
                  <a:pt x="0" y="23"/>
                </a:moveTo>
                <a:cubicBezTo>
                  <a:pt x="397" y="11"/>
                  <a:pt x="794" y="0"/>
                  <a:pt x="1270" y="295"/>
                </a:cubicBezTo>
                <a:cubicBezTo>
                  <a:pt x="1746" y="590"/>
                  <a:pt x="2450" y="1391"/>
                  <a:pt x="2858" y="1792"/>
                </a:cubicBezTo>
                <a:cubicBezTo>
                  <a:pt x="3266" y="2193"/>
                  <a:pt x="3364" y="2495"/>
                  <a:pt x="3719" y="2699"/>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ja-JP" altLang="en-US"/>
          </a:p>
        </p:txBody>
      </p:sp>
      <p:sp>
        <p:nvSpPr>
          <p:cNvPr id="93190" name="Freeform 8"/>
          <p:cNvSpPr>
            <a:spLocks/>
          </p:cNvSpPr>
          <p:nvPr/>
        </p:nvSpPr>
        <p:spPr bwMode="auto">
          <a:xfrm>
            <a:off x="611188" y="1052513"/>
            <a:ext cx="6985000" cy="4968875"/>
          </a:xfrm>
          <a:custGeom>
            <a:avLst/>
            <a:gdLst>
              <a:gd name="T0" fmla="*/ 0 w 4400"/>
              <a:gd name="T1" fmla="*/ 0 h 3130"/>
              <a:gd name="T2" fmla="*/ 2147483647 w 4400"/>
              <a:gd name="T3" fmla="*/ 2147483647 h 3130"/>
              <a:gd name="T4" fmla="*/ 2147483647 w 4400"/>
              <a:gd name="T5" fmla="*/ 2147483647 h 3130"/>
              <a:gd name="T6" fmla="*/ 2147483647 w 4400"/>
              <a:gd name="T7" fmla="*/ 2147483647 h 3130"/>
              <a:gd name="T8" fmla="*/ 2147483647 w 4400"/>
              <a:gd name="T9" fmla="*/ 2147483647 h 3130"/>
              <a:gd name="T10" fmla="*/ 0 60000 65536"/>
              <a:gd name="T11" fmla="*/ 0 60000 65536"/>
              <a:gd name="T12" fmla="*/ 0 60000 65536"/>
              <a:gd name="T13" fmla="*/ 0 60000 65536"/>
              <a:gd name="T14" fmla="*/ 0 60000 65536"/>
              <a:gd name="T15" fmla="*/ 0 w 4400"/>
              <a:gd name="T16" fmla="*/ 0 h 3130"/>
              <a:gd name="T17" fmla="*/ 4400 w 4400"/>
              <a:gd name="T18" fmla="*/ 3130 h 3130"/>
            </a:gdLst>
            <a:ahLst/>
            <a:cxnLst>
              <a:cxn ang="T10">
                <a:pos x="T0" y="T1"/>
              </a:cxn>
              <a:cxn ang="T11">
                <a:pos x="T2" y="T3"/>
              </a:cxn>
              <a:cxn ang="T12">
                <a:pos x="T4" y="T5"/>
              </a:cxn>
              <a:cxn ang="T13">
                <a:pos x="T6" y="T7"/>
              </a:cxn>
              <a:cxn ang="T14">
                <a:pos x="T8" y="T9"/>
              </a:cxn>
            </a:cxnLst>
            <a:rect l="T15" t="T16" r="T17" b="T18"/>
            <a:pathLst>
              <a:path w="4400" h="3130">
                <a:moveTo>
                  <a:pt x="0" y="0"/>
                </a:moveTo>
                <a:cubicBezTo>
                  <a:pt x="502" y="4"/>
                  <a:pt x="1005" y="8"/>
                  <a:pt x="1542" y="318"/>
                </a:cubicBezTo>
                <a:cubicBezTo>
                  <a:pt x="2079" y="628"/>
                  <a:pt x="2843" y="1505"/>
                  <a:pt x="3221" y="1860"/>
                </a:cubicBezTo>
                <a:cubicBezTo>
                  <a:pt x="3599" y="2215"/>
                  <a:pt x="3614" y="2238"/>
                  <a:pt x="3810" y="2450"/>
                </a:cubicBezTo>
                <a:cubicBezTo>
                  <a:pt x="4006" y="2662"/>
                  <a:pt x="4226" y="3039"/>
                  <a:pt x="4400" y="3130"/>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p>
            <a:endParaRPr lang="ja-JP" altLang="en-US"/>
          </a:p>
        </p:txBody>
      </p:sp>
      <p:sp>
        <p:nvSpPr>
          <p:cNvPr id="93191" name="Rectangle 19"/>
          <p:cNvSpPr>
            <a:spLocks noChangeArrowheads="1"/>
          </p:cNvSpPr>
          <p:nvPr/>
        </p:nvSpPr>
        <p:spPr bwMode="auto">
          <a:xfrm>
            <a:off x="1036638" y="252412"/>
            <a:ext cx="7323137" cy="917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nchor="ctr"/>
          <a:lstStyle/>
          <a:p>
            <a:pPr algn="ctr" defTabSz="1001713" eaLnBrk="1" hangingPunct="1"/>
            <a:r>
              <a:rPr lang="en-US" altLang="ja-JP" sz="2900" b="1" dirty="0" smtClean="0">
                <a:latin typeface="Meiryo UI" pitchFamily="50" charset="-128"/>
                <a:ea typeface="Meiryo UI" pitchFamily="50" charset="-128"/>
                <a:cs typeface="Meiryo UI" pitchFamily="50" charset="-128"/>
              </a:rPr>
              <a:t>FAST</a:t>
            </a:r>
            <a:r>
              <a:rPr lang="ja-JP" altLang="en-US" sz="2900" b="1" dirty="0" smtClean="0">
                <a:latin typeface="Meiryo UI" pitchFamily="50" charset="-128"/>
                <a:ea typeface="Meiryo UI" pitchFamily="50" charset="-128"/>
                <a:cs typeface="Meiryo UI" pitchFamily="50" charset="-128"/>
              </a:rPr>
              <a:t> による</a:t>
            </a:r>
            <a:r>
              <a:rPr lang="ja-JP" altLang="en-US" sz="2900" b="1" dirty="0">
                <a:latin typeface="Meiryo UI" pitchFamily="50" charset="-128"/>
                <a:ea typeface="Meiryo UI" pitchFamily="50" charset="-128"/>
                <a:cs typeface="Meiryo UI" pitchFamily="50" charset="-128"/>
              </a:rPr>
              <a:t>重症度のアセスメント</a:t>
            </a:r>
          </a:p>
          <a:p>
            <a:pPr algn="ctr" defTabSz="1001713" eaLnBrk="1" hangingPunct="1"/>
            <a:r>
              <a:rPr lang="ja-JP" altLang="en-US" sz="2000" b="1" dirty="0" smtClean="0">
                <a:latin typeface="Meiryo UI" pitchFamily="50" charset="-128"/>
                <a:ea typeface="Meiryo UI" pitchFamily="50" charset="-128"/>
                <a:cs typeface="Meiryo UI" pitchFamily="50" charset="-128"/>
              </a:rPr>
              <a:t>（アルツハイマー型認知症）</a:t>
            </a:r>
            <a:endParaRPr lang="ja-JP" altLang="en-US" sz="2000" b="1" dirty="0">
              <a:latin typeface="Meiryo UI" pitchFamily="50" charset="-128"/>
              <a:ea typeface="Meiryo UI" pitchFamily="50" charset="-128"/>
              <a:cs typeface="Meiryo UI" pitchFamily="50" charset="-128"/>
            </a:endParaRPr>
          </a:p>
        </p:txBody>
      </p:sp>
      <p:graphicFrame>
        <p:nvGraphicFramePr>
          <p:cNvPr id="166965" name="Group 53"/>
          <p:cNvGraphicFramePr>
            <a:graphicFrameLocks noGrp="1"/>
          </p:cNvGraphicFramePr>
          <p:nvPr>
            <p:extLst>
              <p:ext uri="{D42A27DB-BD31-4B8C-83A1-F6EECF244321}">
                <p14:modId xmlns:p14="http://schemas.microsoft.com/office/powerpoint/2010/main" val="1084540414"/>
              </p:ext>
            </p:extLst>
          </p:nvPr>
        </p:nvGraphicFramePr>
        <p:xfrm>
          <a:off x="868156" y="1476375"/>
          <a:ext cx="7664657" cy="4524375"/>
        </p:xfrm>
        <a:graphic>
          <a:graphicData uri="http://schemas.openxmlformats.org/drawingml/2006/table">
            <a:tbl>
              <a:tblPr/>
              <a:tblGrid>
                <a:gridCol w="2454527"/>
                <a:gridCol w="5210130"/>
              </a:tblGrid>
              <a:tr h="334963">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１．正常</a:t>
                      </a:r>
                    </a:p>
                  </a:txBody>
                  <a:tcPr marL="82936" marR="82936" marT="41468" marB="41468"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　</a:t>
                      </a:r>
                    </a:p>
                  </a:txBody>
                  <a:tcPr marL="82936" marR="82936" marT="41468" marB="41468"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388938">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２．年相応</a:t>
                      </a:r>
                    </a:p>
                  </a:txBody>
                  <a:tcPr marL="82936" marR="82936" marT="41468" marB="41468"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6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物の置き忘れなど</a:t>
                      </a:r>
                    </a:p>
                  </a:txBody>
                  <a:tcPr marL="82936" marR="82936" marT="41468" marB="41468"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66749">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smtClean="0">
                          <a:ln>
                            <a:noFill/>
                          </a:ln>
                          <a:solidFill>
                            <a:srgbClr val="000000"/>
                          </a:solidFill>
                          <a:effectLst/>
                          <a:latin typeface="Meiryo UI" pitchFamily="50" charset="-128"/>
                          <a:ea typeface="Meiryo UI" pitchFamily="50" charset="-128"/>
                          <a:cs typeface="Meiryo UI" pitchFamily="50" charset="-128"/>
                        </a:rPr>
                        <a:t>３．境界状態</a:t>
                      </a:r>
                    </a:p>
                  </a:txBody>
                  <a:tcPr marL="82936" marR="82936" marT="41468" marB="41468"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熟練を要する仕事の場面では、機能低下が同僚によって</a:t>
                      </a: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認められる。新しい場所に旅行することは困難。</a:t>
                      </a:r>
                    </a:p>
                  </a:txBody>
                  <a:tcPr marL="82936" marR="82936" marT="41468" marB="41468"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96899">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４．軽度の</a:t>
                      </a:r>
                    </a:p>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　  アルツハイマー型認知症</a:t>
                      </a:r>
                    </a:p>
                  </a:txBody>
                  <a:tcPr marL="82936" marR="82936" marT="41468" marB="41468"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夕食に客を招く段取りをつけたり、家計を管理したり、</a:t>
                      </a:r>
                      <a:endParaRPr kumimoji="1" lang="en-US" altLang="ja-JP"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endParaRP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買物をしたりする程度の仕事でも支障をきたす。</a:t>
                      </a:r>
                    </a:p>
                  </a:txBody>
                  <a:tcPr marL="82936" marR="82936" marT="41468" marB="41468"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920490">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５．中等度の</a:t>
                      </a:r>
                    </a:p>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　  アルツハイマー型認知症</a:t>
                      </a:r>
                    </a:p>
                  </a:txBody>
                  <a:tcPr marL="82936" marR="82936" marT="41468" marB="41468"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介助なしでは適切な洋服を選んで着ることができない。</a:t>
                      </a: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入浴させるときにもなんとか、なだめすかして説得することが</a:t>
                      </a:r>
                      <a:endParaRPr kumimoji="1" lang="en-US" altLang="ja-JP"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endParaRP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必要なこともある。</a:t>
                      </a:r>
                    </a:p>
                  </a:txBody>
                  <a:tcPr marL="82936" marR="82936" marT="41468" marB="41468"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657225">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６．やや高度の</a:t>
                      </a:r>
                    </a:p>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  　アルツハイマー型認知症</a:t>
                      </a:r>
                    </a:p>
                  </a:txBody>
                  <a:tcPr marL="82936" marR="82936" marT="41468" marB="41468"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不適切な着衣。入浴に介助を要する。入浴を嫌がる。</a:t>
                      </a: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トイレの水を流せなくなる。失禁。</a:t>
                      </a:r>
                    </a:p>
                  </a:txBody>
                  <a:tcPr marL="82936" marR="82936" marT="41468" marB="41468"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936626">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７．高度の</a:t>
                      </a:r>
                    </a:p>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5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　  アルツハイマー型認知症</a:t>
                      </a:r>
                    </a:p>
                  </a:txBody>
                  <a:tcPr marL="82936" marR="82936" marT="41468" marB="41468" anchor="ctr" horzOverflow="overflow">
                    <a:lnL cap="flat">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defTabSz="828675"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defTabSz="828675"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defTabSz="828675"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defTabSz="828675"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828675" rtl="0" eaLnBrk="1" fontAlgn="ctr" latinLnBrk="0" hangingPunct="1">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最大約６語に限定された言語機能の低下。</a:t>
                      </a:r>
                      <a:endParaRPr kumimoji="1" lang="en-US" altLang="ja-JP"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endParaRP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理解しうる語彙はただ１つの単語となる。歩行能力の喪失。</a:t>
                      </a:r>
                      <a:endParaRPr kumimoji="1" lang="en-US" altLang="ja-JP"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endParaRPr>
                    </a:p>
                    <a:p>
                      <a:pPr marL="0" marR="0" lvl="0" indent="0" algn="l" defTabSz="828675" rtl="0" eaLnBrk="1" fontAlgn="ctr" latinLnBrk="0" hangingPunct="1">
                        <a:lnSpc>
                          <a:spcPct val="12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着座能力の喪失。笑う能力の喪失。昏迷および昏睡。</a:t>
                      </a:r>
                    </a:p>
                  </a:txBody>
                  <a:tcPr marL="82936" marR="82936" marT="41468" marB="41468" anchor="ctr" horzOverflow="overflow">
                    <a:lnL>
                      <a:noFill/>
                    </a:lnL>
                    <a:lnR cap="flat">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bl>
          </a:graphicData>
        </a:graphic>
      </p:graphicFrame>
      <p:sp>
        <p:nvSpPr>
          <p:cNvPr id="93215" name="Text Box 5"/>
          <p:cNvSpPr txBox="1">
            <a:spLocks noChangeArrowheads="1"/>
          </p:cNvSpPr>
          <p:nvPr/>
        </p:nvSpPr>
        <p:spPr bwMode="auto">
          <a:xfrm>
            <a:off x="0" y="0"/>
            <a:ext cx="23860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-29</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93216" name="Rectangle 3"/>
          <p:cNvSpPr>
            <a:spLocks noChangeArrowheads="1"/>
          </p:cNvSpPr>
          <p:nvPr/>
        </p:nvSpPr>
        <p:spPr bwMode="auto">
          <a:xfrm>
            <a:off x="309563" y="120332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40890381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9"/>
          <p:cNvSpPr txBox="1">
            <a:spLocks noChangeArrowheads="1"/>
          </p:cNvSpPr>
          <p:nvPr/>
        </p:nvSpPr>
        <p:spPr bwMode="auto">
          <a:xfrm>
            <a:off x="1398588" y="3049274"/>
            <a:ext cx="6445250" cy="63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8" rIns="82936" bIns="4146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600" b="1" dirty="0">
                <a:latin typeface="Meiryo UI" pitchFamily="50" charset="-128"/>
                <a:ea typeface="Meiryo UI" pitchFamily="50" charset="-128"/>
                <a:cs typeface="Meiryo UI" pitchFamily="50" charset="-128"/>
              </a:rPr>
              <a:t>認知症と間違えやすい</a:t>
            </a:r>
            <a:r>
              <a:rPr lang="ja-JP" altLang="en-US" sz="3600" b="1" dirty="0" smtClean="0">
                <a:latin typeface="Meiryo UI" pitchFamily="50" charset="-128"/>
                <a:ea typeface="Meiryo UI" pitchFamily="50" charset="-128"/>
                <a:cs typeface="Meiryo UI" pitchFamily="50" charset="-128"/>
              </a:rPr>
              <a:t>症状</a:t>
            </a:r>
            <a:endParaRPr lang="en-US" altLang="ja-JP" sz="3600" b="1" dirty="0">
              <a:latin typeface="Meiryo UI" pitchFamily="50" charset="-128"/>
              <a:ea typeface="Meiryo UI" pitchFamily="50" charset="-128"/>
              <a:cs typeface="Meiryo UI" pitchFamily="50" charset="-128"/>
            </a:endParaRPr>
          </a:p>
        </p:txBody>
      </p:sp>
      <p:sp>
        <p:nvSpPr>
          <p:cNvPr id="94211" name="Text Box 4"/>
          <p:cNvSpPr txBox="1">
            <a:spLocks noChangeArrowheads="1"/>
          </p:cNvSpPr>
          <p:nvPr/>
        </p:nvSpPr>
        <p:spPr bwMode="auto">
          <a:xfrm>
            <a:off x="3017838" y="2279399"/>
            <a:ext cx="2936875" cy="5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800" b="1" dirty="0">
                <a:latin typeface="Meiryo UI" pitchFamily="50" charset="-128"/>
                <a:ea typeface="Meiryo UI" pitchFamily="50" charset="-128"/>
                <a:cs typeface="Meiryo UI" pitchFamily="50" charset="-128"/>
              </a:rPr>
              <a:t>［</a:t>
            </a:r>
            <a:r>
              <a:rPr lang="en-US" altLang="ja-JP" sz="2800" b="1" dirty="0">
                <a:latin typeface="Meiryo UI" pitchFamily="50" charset="-128"/>
                <a:ea typeface="Meiryo UI" pitchFamily="50" charset="-128"/>
                <a:cs typeface="Meiryo UI" pitchFamily="50" charset="-128"/>
              </a:rPr>
              <a:t>DVD-4</a:t>
            </a:r>
            <a:r>
              <a:rPr lang="ja-JP" altLang="en-US" sz="2800" b="1" dirty="0">
                <a:latin typeface="Meiryo UI" pitchFamily="50" charset="-128"/>
                <a:ea typeface="Meiryo UI" pitchFamily="50" charset="-128"/>
                <a:cs typeface="Meiryo UI" pitchFamily="50" charset="-128"/>
              </a:rPr>
              <a:t>］</a:t>
            </a:r>
          </a:p>
        </p:txBody>
      </p:sp>
    </p:spTree>
    <p:extLst>
      <p:ext uri="{BB962C8B-B14F-4D97-AF65-F5344CB8AC3E}">
        <p14:creationId xmlns:p14="http://schemas.microsoft.com/office/powerpoint/2010/main" val="397847670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3237" name="Group 53"/>
          <p:cNvGraphicFramePr>
            <a:graphicFrameLocks noGrp="1"/>
          </p:cNvGraphicFramePr>
          <p:nvPr>
            <p:extLst>
              <p:ext uri="{D42A27DB-BD31-4B8C-83A1-F6EECF244321}">
                <p14:modId xmlns:p14="http://schemas.microsoft.com/office/powerpoint/2010/main" val="449727125"/>
              </p:ext>
            </p:extLst>
          </p:nvPr>
        </p:nvGraphicFramePr>
        <p:xfrm>
          <a:off x="755373" y="1530350"/>
          <a:ext cx="7851914" cy="4567239"/>
        </p:xfrm>
        <a:graphic>
          <a:graphicData uri="http://schemas.openxmlformats.org/drawingml/2006/table">
            <a:tbl>
              <a:tblPr/>
              <a:tblGrid>
                <a:gridCol w="1548841"/>
                <a:gridCol w="3077963"/>
                <a:gridCol w="3225110"/>
              </a:tblGrid>
              <a:tr h="426848">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ts val="0"/>
                        </a:spcBef>
                        <a:spcAft>
                          <a:spcPct val="0"/>
                        </a:spcAft>
                        <a:buClrTx/>
                        <a:buSzTx/>
                        <a:buFontTx/>
                        <a:buNone/>
                        <a:tabLst/>
                      </a:pPr>
                      <a:endParaRPr kumimoji="1" lang="ja-JP"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うつ病 </a:t>
                      </a: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endParaRPr kumimoji="1" lang="ja-JP" altLang="en-US" sz="1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アルツハイマー型認知症</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r h="475669">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発　症</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週か月単位、何らかの契機</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緩徐</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5208">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もの忘れの</a:t>
                      </a:r>
                    </a:p>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訴え方</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強調する</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自覚がない、</a:t>
                      </a:r>
                    </a:p>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自覚あっても生活に支障ない</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5669">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答え方</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否定的答え（わからない）</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つじつまをあわせる</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5669">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思考内容</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自責的、自罰的</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他罰的</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5669">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失見当</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軽い割に</a:t>
                      </a:r>
                      <a:r>
                        <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ADL</a:t>
                      </a: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障害強い</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ADL</a:t>
                      </a: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の障害と一致</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96838">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記憶障害</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軽い割に</a:t>
                      </a:r>
                      <a:r>
                        <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ADL</a:t>
                      </a: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障害強い</a:t>
                      </a:r>
                    </a:p>
                    <a:p>
                      <a:pPr marL="0" marR="0" lvl="0" indent="0" algn="l" defTabSz="828675" rtl="0" eaLnBrk="0" fontAlgn="ctr" latinLnBrk="0" hangingPunct="0">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最近の記憶と昔の記憶に</a:t>
                      </a:r>
                    </a:p>
                    <a:p>
                      <a:pPr marL="0" marR="0" lvl="0" indent="0" algn="l" defTabSz="828675" rtl="0" eaLnBrk="0" fontAlgn="ctr" latinLnBrk="0" hangingPunct="0">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差がない</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en-US" altLang="ja-JP"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ADL</a:t>
                      </a: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の障害と一致</a:t>
                      </a:r>
                    </a:p>
                    <a:p>
                      <a:pPr marL="0" marR="0" lvl="0" indent="0" algn="l" defTabSz="828675" rtl="0" eaLnBrk="0" fontAlgn="ctr" latinLnBrk="0" hangingPunct="0">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最近の記憶が主体</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5669">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日内変動</a:t>
                      </a:r>
                    </a:p>
                  </a:txBody>
                  <a:tcPr marL="82800" marR="82800" marT="43181" marB="43181"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あり</a:t>
                      </a:r>
                    </a:p>
                  </a:txBody>
                  <a:tcPr marL="81578" marR="81578" marT="42396" marB="42396"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ctr" latinLnBrk="0" hangingPunct="1">
                        <a:lnSpc>
                          <a:spcPct val="100000"/>
                        </a:lnSpc>
                        <a:spcBef>
                          <a:spcPts val="0"/>
                        </a:spcBef>
                        <a:spcAft>
                          <a:spcPct val="0"/>
                        </a:spcAft>
                        <a:buClrTx/>
                        <a:buSzTx/>
                        <a:buFontTx/>
                        <a:buNone/>
                        <a:tabLst/>
                      </a:pPr>
                      <a:r>
                        <a:rPr kumimoji="1" lang="ja-JP" altLang="en-US" sz="1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乏しい</a:t>
                      </a:r>
                    </a:p>
                  </a:txBody>
                  <a:tcPr marL="81578" marR="81578" marT="42396" marB="42396" anchor="ct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0575" name="Rectangle 223"/>
          <p:cNvSpPr>
            <a:spLocks noChangeArrowheads="1"/>
          </p:cNvSpPr>
          <p:nvPr/>
        </p:nvSpPr>
        <p:spPr bwMode="auto">
          <a:xfrm>
            <a:off x="636588" y="491229"/>
            <a:ext cx="7839075" cy="522287"/>
          </a:xfrm>
          <a:prstGeom prst="rect">
            <a:avLst/>
          </a:prstGeom>
          <a:noFill/>
          <a:ln w="9525" algn="ctr">
            <a:noFill/>
            <a:miter lim="800000"/>
            <a:headEnd/>
            <a:tailEnd/>
          </a:ln>
          <a:effectLst/>
        </p:spPr>
        <p:txBody>
          <a:bodyPr wrap="none" lIns="82883" tIns="41441" rIns="82883" bIns="41441" anchor="ctr"/>
          <a:lstStyle>
            <a:lvl1pPr algn="r" defTabSz="909638">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defTabSz="909638">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defTabSz="909638">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defTabSz="909638">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defTabSz="909638">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defTabSz="909638"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defTabSz="909638"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defTabSz="909638"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defTabSz="909638"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algn="ctr" eaLnBrk="1" hangingPunct="1">
              <a:defRPr/>
            </a:pPr>
            <a:r>
              <a:rPr lang="ja-JP" altLang="en-US" sz="2900" b="1" dirty="0" smtClean="0">
                <a:latin typeface="Meiryo UI" pitchFamily="50" charset="-128"/>
                <a:ea typeface="Meiryo UI" pitchFamily="50" charset="-128"/>
                <a:cs typeface="Meiryo UI" pitchFamily="50" charset="-128"/>
              </a:rPr>
              <a:t>うつ病とアルツハイマー型認知症の臨床的特徴</a:t>
            </a:r>
            <a:r>
              <a:rPr lang="ja-JP" altLang="en-US" sz="2900" b="1" dirty="0" smtClean="0">
                <a:effectLst>
                  <a:outerShdw blurRad="38100" dist="38100" dir="2700000" algn="tl">
                    <a:srgbClr val="C0C0C0"/>
                  </a:outerShdw>
                </a:effectLst>
                <a:latin typeface="Meiryo UI" pitchFamily="50" charset="-128"/>
                <a:ea typeface="Meiryo UI" pitchFamily="50" charset="-128"/>
                <a:cs typeface="Meiryo UI" pitchFamily="50" charset="-128"/>
              </a:rPr>
              <a:t> </a:t>
            </a:r>
          </a:p>
        </p:txBody>
      </p:sp>
      <p:sp>
        <p:nvSpPr>
          <p:cNvPr id="96294" name="Text Box 5"/>
          <p:cNvSpPr txBox="1">
            <a:spLocks noChangeArrowheads="1"/>
          </p:cNvSpPr>
          <p:nvPr/>
        </p:nvSpPr>
        <p:spPr bwMode="auto">
          <a:xfrm>
            <a:off x="0" y="0"/>
            <a:ext cx="23764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-30</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96295" name="Rectangle 3"/>
          <p:cNvSpPr>
            <a:spLocks noChangeArrowheads="1"/>
          </p:cNvSpPr>
          <p:nvPr/>
        </p:nvSpPr>
        <p:spPr bwMode="auto">
          <a:xfrm>
            <a:off x="309563" y="10731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6" name="テキスト ボックス 6"/>
          <p:cNvSpPr txBox="1">
            <a:spLocks noChangeArrowheads="1"/>
          </p:cNvSpPr>
          <p:nvPr/>
        </p:nvSpPr>
        <p:spPr bwMode="auto">
          <a:xfrm>
            <a:off x="2224881" y="6181837"/>
            <a:ext cx="46624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Aft>
                <a:spcPct val="20000"/>
              </a:spcAft>
            </a:pPr>
            <a:r>
              <a:rPr lang="en-US" altLang="ja-JP" sz="1400" b="1" dirty="0" smtClean="0">
                <a:latin typeface="Meiryo UI" pitchFamily="50" charset="-128"/>
                <a:ea typeface="Meiryo UI" pitchFamily="50" charset="-128"/>
                <a:cs typeface="Meiryo UI" pitchFamily="50" charset="-128"/>
              </a:rPr>
              <a:t>※</a:t>
            </a:r>
            <a:r>
              <a:rPr lang="ja-JP" altLang="en-US" sz="1400" b="1" dirty="0" smtClean="0">
                <a:latin typeface="Meiryo UI" pitchFamily="50" charset="-128"/>
                <a:ea typeface="Meiryo UI" pitchFamily="50" charset="-128"/>
                <a:cs typeface="Meiryo UI" pitchFamily="50" charset="-128"/>
              </a:rPr>
              <a:t>うつ病</a:t>
            </a:r>
            <a:r>
              <a:rPr lang="ja-JP" altLang="en-US" sz="1400" b="1" dirty="0">
                <a:latin typeface="Meiryo UI" pitchFamily="50" charset="-128"/>
                <a:ea typeface="Meiryo UI" pitchFamily="50" charset="-128"/>
                <a:cs typeface="Meiryo UI" pitchFamily="50" charset="-128"/>
              </a:rPr>
              <a:t>については</a:t>
            </a:r>
            <a:r>
              <a:rPr lang="ja-JP" altLang="en-US" sz="1400" b="1" dirty="0" smtClean="0">
                <a:latin typeface="Meiryo UI" pitchFamily="50" charset="-128"/>
                <a:ea typeface="Meiryo UI" pitchFamily="50" charset="-128"/>
                <a:cs typeface="Meiryo UI" pitchFamily="50" charset="-128"/>
              </a:rPr>
              <a:t>、</a:t>
            </a:r>
            <a:r>
              <a:rPr lang="en-US" altLang="ja-JP" sz="1400" b="1" dirty="0" smtClean="0">
                <a:latin typeface="Meiryo UI" pitchFamily="50" charset="-128"/>
                <a:ea typeface="Meiryo UI" pitchFamily="50" charset="-128"/>
                <a:cs typeface="Meiryo UI" pitchFamily="50" charset="-128"/>
              </a:rPr>
              <a:t>DVD</a:t>
            </a:r>
            <a:r>
              <a:rPr lang="ja-JP" altLang="en-US" sz="1400" b="1" dirty="0" smtClean="0">
                <a:latin typeface="Meiryo UI" pitchFamily="50" charset="-128"/>
                <a:ea typeface="Meiryo UI" pitchFamily="50" charset="-128"/>
                <a:cs typeface="Meiryo UI" pitchFamily="50" charset="-128"/>
              </a:rPr>
              <a:t>教材（付録）を参照</a:t>
            </a:r>
            <a:endParaRPr lang="ja-JP" altLang="en-US" sz="14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68685796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ChangeArrowheads="1"/>
          </p:cNvSpPr>
          <p:nvPr/>
        </p:nvSpPr>
        <p:spPr bwMode="auto">
          <a:xfrm>
            <a:off x="942975" y="381346"/>
            <a:ext cx="750252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eaLnBrk="1" hangingPunct="1"/>
            <a:r>
              <a:rPr lang="ja-JP" altLang="en-US" sz="3000" b="1" dirty="0">
                <a:latin typeface="Meiryo UI" pitchFamily="50" charset="-128"/>
                <a:ea typeface="Meiryo UI" pitchFamily="50" charset="-128"/>
                <a:cs typeface="Meiryo UI" pitchFamily="50" charset="-128"/>
              </a:rPr>
              <a:t>せん妄と認知症の臨床的特徴 </a:t>
            </a:r>
          </a:p>
        </p:txBody>
      </p:sp>
      <p:graphicFrame>
        <p:nvGraphicFramePr>
          <p:cNvPr id="95276" name="Group 44"/>
          <p:cNvGraphicFramePr>
            <a:graphicFrameLocks noGrp="1"/>
          </p:cNvGraphicFramePr>
          <p:nvPr>
            <p:extLst>
              <p:ext uri="{D42A27DB-BD31-4B8C-83A1-F6EECF244321}">
                <p14:modId xmlns:p14="http://schemas.microsoft.com/office/powerpoint/2010/main" val="3825799965"/>
              </p:ext>
            </p:extLst>
          </p:nvPr>
        </p:nvGraphicFramePr>
        <p:xfrm>
          <a:off x="850106" y="1709738"/>
          <a:ext cx="7488238" cy="4186237"/>
        </p:xfrm>
        <a:graphic>
          <a:graphicData uri="http://schemas.openxmlformats.org/drawingml/2006/table">
            <a:tbl>
              <a:tblPr/>
              <a:tblGrid>
                <a:gridCol w="1489075"/>
                <a:gridCol w="3125787"/>
                <a:gridCol w="2873376"/>
              </a:tblGrid>
              <a:tr h="410330">
                <a:tc>
                  <a:txBody>
                    <a:bodyPr/>
                    <a:lstStyle>
                      <a:lvl1pPr>
                        <a:spcBef>
                          <a:spcPct val="20000"/>
                        </a:spcBef>
                        <a:defRPr kumimoji="1" sz="2800">
                          <a:solidFill>
                            <a:schemeClr val="tx1"/>
                          </a:solidFill>
                          <a:latin typeface="Arial" pitchFamily="34" charset="0"/>
                          <a:ea typeface="ＭＳ Ｐゴシック" pitchFamily="50" charset="-128"/>
                        </a:defRPr>
                      </a:lvl1pPr>
                      <a:lvl2pPr marL="742950" indent="-285750">
                        <a:spcBef>
                          <a:spcPct val="20000"/>
                        </a:spcBef>
                        <a:defRPr kumimoji="1" sz="2400">
                          <a:solidFill>
                            <a:schemeClr val="tx1"/>
                          </a:solidFill>
                          <a:latin typeface="Arial" pitchFamily="34" charset="0"/>
                          <a:ea typeface="ＭＳ Ｐゴシック" pitchFamily="50" charset="-128"/>
                        </a:defRPr>
                      </a:lvl2pPr>
                      <a:lvl3pPr marL="1143000" indent="-228600">
                        <a:spcBef>
                          <a:spcPct val="20000"/>
                        </a:spcBef>
                        <a:defRPr kumimoji="1" sz="2000">
                          <a:solidFill>
                            <a:schemeClr val="tx1"/>
                          </a:solidFill>
                          <a:latin typeface="Arial" pitchFamily="34" charset="0"/>
                          <a:ea typeface="ＭＳ Ｐゴシック" pitchFamily="50" charset="-128"/>
                        </a:defRPr>
                      </a:lvl3pPr>
                      <a:lvl4pPr marL="1600200" indent="-228600">
                        <a:spcBef>
                          <a:spcPct val="20000"/>
                        </a:spcBef>
                        <a:defRPr kumimoji="1">
                          <a:solidFill>
                            <a:schemeClr val="tx1"/>
                          </a:solidFill>
                          <a:latin typeface="Arial" pitchFamily="34" charset="0"/>
                          <a:ea typeface="ＭＳ Ｐゴシック" pitchFamily="50" charset="-128"/>
                        </a:defRPr>
                      </a:lvl4pPr>
                      <a:lvl5pPr marL="2057400" indent="-228600">
                        <a:spcBef>
                          <a:spcPct val="20000"/>
                        </a:spcBef>
                        <a:defRPr kumimoji="1">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914400" rtl="0" eaLnBrk="1" fontAlgn="base" latinLnBrk="0" hangingPunct="1">
                        <a:lnSpc>
                          <a:spcPct val="100000"/>
                        </a:lnSpc>
                        <a:spcBef>
                          <a:spcPts val="0"/>
                        </a:spcBef>
                        <a:spcAft>
                          <a:spcPct val="0"/>
                        </a:spcAft>
                        <a:buClrTx/>
                        <a:buSzTx/>
                        <a:buFontTx/>
                        <a:buNone/>
                        <a:tabLst/>
                      </a:pPr>
                      <a:endParaRPr kumimoji="1" lang="ja-JP"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0" marR="0"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せん妄</a:t>
                      </a:r>
                    </a:p>
                  </a:txBody>
                  <a:tcPr marL="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ctr"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認知症</a:t>
                      </a:r>
                    </a:p>
                  </a:txBody>
                  <a:tcPr marL="108000" marR="0" marT="0" marB="0" anchor="ctr" horzOverflow="overflow">
                    <a:lnL w="12700"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solidFill>
                      <a:schemeClr val="accent1"/>
                    </a:solidFill>
                  </a:tcPr>
                </a:tc>
              </a:tr>
              <a:tr h="542741">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発　症</a:t>
                      </a:r>
                    </a:p>
                  </a:txBody>
                  <a:tcPr marL="0" marR="0" marT="0" marB="0" anchor="ctr" horzOverflow="overflow">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急激</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緩徐</a:t>
                      </a:r>
                    </a:p>
                  </a:txBody>
                  <a:tcPr marL="108000" marR="0" marT="0" marB="0" anchor="ctr" horzOverflow="overflow">
                    <a:lnL w="12700"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9831">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日内変動</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夜間や夕刻に悪化</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変化に乏しい</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6921">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初発症状</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錯覚、幻覚、妄想、興奮</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記憶力低下</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41286">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持　続</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数時間 ～ 一週間</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永続的</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6921">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知的能力</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動揺性</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変化あり</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36921">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身体疾患</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あることが多い</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時にあり</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r>
              <a:tr h="541286">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　環境の関与</a:t>
                      </a:r>
                    </a:p>
                  </a:txBody>
                  <a:tcPr marL="0" marR="0" marT="0" marB="0" anchor="ctr" horzOverflow="overflow">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関与することが多い</a:t>
                      </a:r>
                    </a:p>
                  </a:txBody>
                  <a:tcPr marL="108000" marR="0"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defTabSz="828675">
                        <a:spcBef>
                          <a:spcPct val="20000"/>
                        </a:spcBef>
                        <a:defRPr kumimoji="1" sz="2800">
                          <a:solidFill>
                            <a:schemeClr val="tx1"/>
                          </a:solidFill>
                          <a:latin typeface="Arial" pitchFamily="34" charset="0"/>
                          <a:ea typeface="ＭＳ Ｐゴシック" pitchFamily="50" charset="-128"/>
                        </a:defRPr>
                      </a:lvl1pPr>
                      <a:lvl2pPr marL="742950" indent="-285750" defTabSz="828675">
                        <a:spcBef>
                          <a:spcPct val="20000"/>
                        </a:spcBef>
                        <a:defRPr kumimoji="1" sz="2400">
                          <a:solidFill>
                            <a:schemeClr val="tx1"/>
                          </a:solidFill>
                          <a:latin typeface="Arial" pitchFamily="34" charset="0"/>
                          <a:ea typeface="ＭＳ Ｐゴシック" pitchFamily="50" charset="-128"/>
                        </a:defRPr>
                      </a:lvl2pPr>
                      <a:lvl3pPr marL="1143000" indent="-228600" defTabSz="828675">
                        <a:spcBef>
                          <a:spcPct val="20000"/>
                        </a:spcBef>
                        <a:defRPr kumimoji="1" sz="2000">
                          <a:solidFill>
                            <a:schemeClr val="tx1"/>
                          </a:solidFill>
                          <a:latin typeface="Arial" pitchFamily="34" charset="0"/>
                          <a:ea typeface="ＭＳ Ｐゴシック" pitchFamily="50" charset="-128"/>
                        </a:defRPr>
                      </a:lvl3pPr>
                      <a:lvl4pPr marL="1600200" indent="-228600" defTabSz="828675">
                        <a:spcBef>
                          <a:spcPct val="20000"/>
                        </a:spcBef>
                        <a:defRPr kumimoji="1">
                          <a:solidFill>
                            <a:schemeClr val="tx1"/>
                          </a:solidFill>
                          <a:latin typeface="Arial" pitchFamily="34" charset="0"/>
                          <a:ea typeface="ＭＳ Ｐゴシック" pitchFamily="50" charset="-128"/>
                        </a:defRPr>
                      </a:lvl4pPr>
                      <a:lvl5pPr marL="2057400" indent="-228600" defTabSz="828675">
                        <a:spcBef>
                          <a:spcPct val="20000"/>
                        </a:spcBef>
                        <a:defRPr kumimoji="1">
                          <a:solidFill>
                            <a:schemeClr val="tx1"/>
                          </a:solidFill>
                          <a:latin typeface="Arial" pitchFamily="34" charset="0"/>
                          <a:ea typeface="ＭＳ Ｐゴシック" pitchFamily="50" charset="-128"/>
                        </a:defRPr>
                      </a:lvl5pPr>
                      <a:lvl6pPr marL="25146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6pPr>
                      <a:lvl7pPr marL="29718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7pPr>
                      <a:lvl8pPr marL="34290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8pPr>
                      <a:lvl9pPr marL="3886200" indent="-228600" defTabSz="828675" eaLnBrk="0" fontAlgn="base" hangingPunct="0">
                        <a:spcBef>
                          <a:spcPct val="20000"/>
                        </a:spcBef>
                        <a:spcAft>
                          <a:spcPct val="0"/>
                        </a:spcAft>
                        <a:defRPr kumimoji="1">
                          <a:solidFill>
                            <a:schemeClr val="tx1"/>
                          </a:solidFill>
                          <a:latin typeface="Arial" pitchFamily="34" charset="0"/>
                          <a:ea typeface="ＭＳ Ｐゴシック" pitchFamily="50" charset="-128"/>
                        </a:defRPr>
                      </a:lvl9pPr>
                    </a:lstStyle>
                    <a:p>
                      <a:pPr marL="0" marR="0" lvl="0" indent="0" algn="l" defTabSz="828675" rtl="0" eaLnBrk="1" fontAlgn="base" latinLnBrk="0" hangingPunct="1">
                        <a:lnSpc>
                          <a:spcPct val="100000"/>
                        </a:lnSpc>
                        <a:spcBef>
                          <a:spcPts val="0"/>
                        </a:spcBef>
                        <a:spcAft>
                          <a:spcPct val="0"/>
                        </a:spcAft>
                        <a:buClrTx/>
                        <a:buSzTx/>
                        <a:buFontTx/>
                        <a:buNone/>
                        <a:tabLst/>
                      </a:pPr>
                      <a:r>
                        <a:rPr kumimoji="1" lang="ja-JP" altLang="en-US" sz="21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関与ない</a:t>
                      </a:r>
                    </a:p>
                  </a:txBody>
                  <a:tcPr marL="108000" marR="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98342" name="Text Box 5"/>
          <p:cNvSpPr txBox="1">
            <a:spLocks noChangeArrowheads="1"/>
          </p:cNvSpPr>
          <p:nvPr/>
        </p:nvSpPr>
        <p:spPr bwMode="auto">
          <a:xfrm>
            <a:off x="0" y="0"/>
            <a:ext cx="25669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31</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98343" name="Rectangle 3"/>
          <p:cNvSpPr>
            <a:spLocks noChangeArrowheads="1"/>
          </p:cNvSpPr>
          <p:nvPr/>
        </p:nvSpPr>
        <p:spPr bwMode="auto">
          <a:xfrm>
            <a:off x="309563" y="10731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235183123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6"/>
          <p:cNvSpPr>
            <a:spLocks noChangeArrowheads="1"/>
          </p:cNvSpPr>
          <p:nvPr/>
        </p:nvSpPr>
        <p:spPr bwMode="auto">
          <a:xfrm>
            <a:off x="917575" y="421793"/>
            <a:ext cx="730567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3" tIns="41441" rIns="82883" bIns="41441" anchor="ctr"/>
          <a:lstStyle/>
          <a:p>
            <a:pPr algn="ctr" defTabSz="909638" eaLnBrk="1" hangingPunct="1"/>
            <a:r>
              <a:rPr lang="ja-JP" altLang="en-US" sz="3000" b="1" dirty="0">
                <a:latin typeface="Meiryo UI" pitchFamily="50" charset="-128"/>
                <a:ea typeface="Meiryo UI" pitchFamily="50" charset="-128"/>
                <a:cs typeface="Meiryo UI" pitchFamily="50" charset="-128"/>
              </a:rPr>
              <a:t>せん妄の原因と影響を及ぼす主な薬剤</a:t>
            </a:r>
          </a:p>
        </p:txBody>
      </p:sp>
      <p:sp>
        <p:nvSpPr>
          <p:cNvPr id="100355" name="Rectangle 3"/>
          <p:cNvSpPr txBox="1">
            <a:spLocks noChangeArrowheads="1"/>
          </p:cNvSpPr>
          <p:nvPr/>
        </p:nvSpPr>
        <p:spPr bwMode="auto">
          <a:xfrm>
            <a:off x="1521207" y="1485899"/>
            <a:ext cx="5640872" cy="2621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eaLnBrk="1" hangingPunct="1">
              <a:spcBef>
                <a:spcPts val="600"/>
              </a:spcBef>
              <a:buClr>
                <a:srgbClr val="FF9900"/>
              </a:buClr>
              <a:buSzPct val="80000"/>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アルコール</a:t>
            </a:r>
            <a:r>
              <a:rPr lang="ja-JP" altLang="en-US" sz="2400" b="1" dirty="0">
                <a:latin typeface="Meiryo UI" pitchFamily="50" charset="-128"/>
                <a:ea typeface="Meiryo UI" pitchFamily="50" charset="-128"/>
                <a:cs typeface="Meiryo UI" pitchFamily="50" charset="-128"/>
              </a:rPr>
              <a:t>、薬物または薬物中毒</a:t>
            </a:r>
          </a:p>
          <a:p>
            <a:pPr eaLnBrk="1" hangingPunct="1">
              <a:spcBef>
                <a:spcPts val="600"/>
              </a:spcBef>
              <a:buClr>
                <a:srgbClr val="FF9900"/>
              </a:buClr>
              <a:buSzPct val="80000"/>
              <a:buFont typeface="Wingdings" pitchFamily="2" charset="2"/>
              <a:buNone/>
            </a:pP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感染症</a:t>
            </a:r>
            <a:r>
              <a:rPr lang="ja-JP" altLang="en-US" sz="2400" b="1" dirty="0">
                <a:latin typeface="Meiryo UI" pitchFamily="50" charset="-128"/>
                <a:ea typeface="Meiryo UI" pitchFamily="50" charset="-128"/>
                <a:cs typeface="Meiryo UI" pitchFamily="50" charset="-128"/>
              </a:rPr>
              <a:t>、特に肺炎と尿路感染症</a:t>
            </a:r>
          </a:p>
          <a:p>
            <a:pPr eaLnBrk="1" hangingPunct="1">
              <a:spcBef>
                <a:spcPts val="600"/>
              </a:spcBef>
              <a:buClr>
                <a:srgbClr val="FF9900"/>
              </a:buClr>
              <a:buSzPct val="80000"/>
            </a:pP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脱水</a:t>
            </a:r>
            <a:r>
              <a:rPr lang="ja-JP" altLang="en-US" sz="2400" b="1" dirty="0">
                <a:latin typeface="Meiryo UI" pitchFamily="50" charset="-128"/>
                <a:ea typeface="Meiryo UI" pitchFamily="50" charset="-128"/>
                <a:cs typeface="Meiryo UI" pitchFamily="50" charset="-128"/>
              </a:rPr>
              <a:t>状態および代謝異常</a:t>
            </a:r>
          </a:p>
          <a:p>
            <a:pPr eaLnBrk="1" hangingPunct="1">
              <a:spcBef>
                <a:spcPts val="600"/>
              </a:spcBef>
              <a:buClr>
                <a:srgbClr val="FF9900"/>
              </a:buClr>
              <a:buSzPct val="80000"/>
            </a:pPr>
            <a:r>
              <a:rPr lang="ja-JP" altLang="en-US" sz="2400" b="1" dirty="0">
                <a:solidFill>
                  <a:srgbClr val="669900"/>
                </a:solidFill>
                <a:latin typeface="Meiryo UI" pitchFamily="50" charset="-128"/>
                <a:ea typeface="Meiryo UI" pitchFamily="50" charset="-128"/>
                <a:cs typeface="Meiryo UI" pitchFamily="50" charset="-128"/>
              </a:rPr>
              <a:t>●</a:t>
            </a:r>
            <a:r>
              <a:rPr lang="ja-JP" altLang="en-US" sz="2400" b="1" dirty="0">
                <a:solidFill>
                  <a:srgbClr val="CC0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感覚遮断（環境変化）</a:t>
            </a:r>
            <a:endParaRPr lang="ja-JP" altLang="en-US" sz="2400" b="1" dirty="0">
              <a:latin typeface="Meiryo UI" pitchFamily="50" charset="-128"/>
              <a:ea typeface="Meiryo UI" pitchFamily="50" charset="-128"/>
              <a:cs typeface="Meiryo UI" pitchFamily="50" charset="-128"/>
            </a:endParaRPr>
          </a:p>
          <a:p>
            <a:pPr eaLnBrk="1" hangingPunct="1">
              <a:spcBef>
                <a:spcPts val="600"/>
              </a:spcBef>
              <a:buClr>
                <a:srgbClr val="FF9900"/>
              </a:buClr>
              <a:buSzPct val="80000"/>
            </a:pPr>
            <a:r>
              <a:rPr lang="ja-JP" altLang="en-US" sz="2400" b="1" dirty="0" smtClean="0">
                <a:solidFill>
                  <a:srgbClr val="6699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心理的ストレス</a:t>
            </a:r>
            <a:endParaRPr lang="en-US" altLang="ja-JP" sz="2400" b="1" dirty="0" smtClean="0">
              <a:latin typeface="Meiryo UI" pitchFamily="50" charset="-128"/>
              <a:ea typeface="Meiryo UI" pitchFamily="50" charset="-128"/>
              <a:cs typeface="Meiryo UI" pitchFamily="50" charset="-128"/>
            </a:endParaRPr>
          </a:p>
        </p:txBody>
      </p:sp>
      <p:sp>
        <p:nvSpPr>
          <p:cNvPr id="100356" name="テキスト ボックス 6"/>
          <p:cNvSpPr txBox="1">
            <a:spLocks noChangeArrowheads="1"/>
          </p:cNvSpPr>
          <p:nvPr/>
        </p:nvSpPr>
        <p:spPr bwMode="auto">
          <a:xfrm>
            <a:off x="3873677" y="3597883"/>
            <a:ext cx="477985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Aft>
                <a:spcPct val="20000"/>
              </a:spcAft>
            </a:pPr>
            <a:r>
              <a:rPr lang="ja-JP" altLang="en-US" sz="1200" b="1" dirty="0" smtClean="0">
                <a:latin typeface="Meiryo UI" pitchFamily="50" charset="-128"/>
                <a:ea typeface="Meiryo UI" pitchFamily="50" charset="-128"/>
                <a:cs typeface="Meiryo UI" pitchFamily="50" charset="-128"/>
              </a:rPr>
              <a:t>  国際</a:t>
            </a:r>
            <a:r>
              <a:rPr lang="ja-JP" altLang="en-US" sz="1200" b="1" dirty="0">
                <a:latin typeface="Meiryo UI" pitchFamily="50" charset="-128"/>
                <a:ea typeface="Meiryo UI" pitchFamily="50" charset="-128"/>
                <a:cs typeface="Meiryo UI" pitchFamily="50" charset="-128"/>
              </a:rPr>
              <a:t>老年精神医学会</a:t>
            </a:r>
          </a:p>
          <a:p>
            <a:pPr eaLnBrk="1" hangingPunct="1"/>
            <a:r>
              <a:rPr lang="ja-JP" altLang="en-US" sz="1200" b="1" dirty="0">
                <a:latin typeface="Meiryo UI" pitchFamily="50" charset="-128"/>
                <a:ea typeface="Meiryo UI" pitchFamily="50" charset="-128"/>
                <a:cs typeface="Meiryo UI" pitchFamily="50" charset="-128"/>
              </a:rPr>
              <a:t>：プライマリケア医のための</a:t>
            </a:r>
            <a:r>
              <a:rPr lang="en-US" altLang="ja-JP" sz="1200" b="1" dirty="0">
                <a:latin typeface="Meiryo UI" pitchFamily="50" charset="-128"/>
                <a:ea typeface="Meiryo UI" pitchFamily="50" charset="-128"/>
                <a:cs typeface="Meiryo UI" pitchFamily="50" charset="-128"/>
              </a:rPr>
              <a:t>BPSD</a:t>
            </a:r>
            <a:r>
              <a:rPr lang="ja-JP" altLang="en-US" sz="1200" b="1" dirty="0">
                <a:latin typeface="Meiryo UI" pitchFamily="50" charset="-128"/>
                <a:ea typeface="Meiryo UI" pitchFamily="50" charset="-128"/>
                <a:cs typeface="Meiryo UI" pitchFamily="50" charset="-128"/>
              </a:rPr>
              <a:t>ガイド、アルタ出版、</a:t>
            </a:r>
            <a:r>
              <a:rPr lang="en-US" altLang="ja-JP" sz="1200" b="1" dirty="0" smtClean="0">
                <a:latin typeface="Meiryo UI" pitchFamily="50" charset="-128"/>
                <a:ea typeface="Meiryo UI" pitchFamily="50" charset="-128"/>
                <a:cs typeface="Meiryo UI" pitchFamily="50" charset="-128"/>
              </a:rPr>
              <a:t>2005</a:t>
            </a:r>
            <a:r>
              <a:rPr lang="ja-JP" altLang="en-US" sz="1200" b="1" dirty="0" smtClean="0">
                <a:latin typeface="Meiryo UI" pitchFamily="50" charset="-128"/>
                <a:ea typeface="Meiryo UI" pitchFamily="50" charset="-128"/>
                <a:cs typeface="Meiryo UI" pitchFamily="50" charset="-128"/>
              </a:rPr>
              <a:t> を一部改変</a:t>
            </a:r>
            <a:endParaRPr lang="ja-JP" altLang="en-US" sz="1200" b="1" dirty="0">
              <a:latin typeface="Meiryo UI" pitchFamily="50" charset="-128"/>
              <a:ea typeface="Meiryo UI" pitchFamily="50" charset="-128"/>
              <a:cs typeface="Meiryo UI" pitchFamily="50" charset="-128"/>
            </a:endParaRPr>
          </a:p>
        </p:txBody>
      </p:sp>
      <p:sp>
        <p:nvSpPr>
          <p:cNvPr id="100357" name="Rectangle 3"/>
          <p:cNvSpPr txBox="1">
            <a:spLocks noChangeArrowheads="1"/>
          </p:cNvSpPr>
          <p:nvPr/>
        </p:nvSpPr>
        <p:spPr bwMode="auto">
          <a:xfrm>
            <a:off x="1274279" y="4688681"/>
            <a:ext cx="3027777"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eaLnBrk="1" hangingPunct="1">
              <a:spcBef>
                <a:spcPct val="20000"/>
              </a:spcBef>
              <a:buClr>
                <a:schemeClr val="hlink"/>
              </a:buClr>
              <a:buSzPct val="80000"/>
              <a:buFont typeface="Wingdings" pitchFamily="2" charset="2"/>
              <a:buNone/>
            </a:pPr>
            <a:r>
              <a:rPr lang="en-US" altLang="ja-JP" sz="1800" b="1" dirty="0">
                <a:solidFill>
                  <a:srgbClr val="609000"/>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抗パーキンソン病薬</a:t>
            </a:r>
          </a:p>
          <a:p>
            <a:pPr eaLnBrk="1" hangingPunct="1">
              <a:spcBef>
                <a:spcPct val="25000"/>
              </a:spcBef>
              <a:buClr>
                <a:schemeClr val="hlink"/>
              </a:buClr>
              <a:buSzPct val="80000"/>
              <a:buFont typeface="Wingdings" pitchFamily="2" charset="2"/>
              <a:buNone/>
            </a:pPr>
            <a:r>
              <a:rPr lang="en-US" altLang="ja-JP" sz="1800" b="1" dirty="0">
                <a:solidFill>
                  <a:srgbClr val="609000"/>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抗コリン薬</a:t>
            </a:r>
          </a:p>
          <a:p>
            <a:pPr eaLnBrk="1" hangingPunct="1">
              <a:spcBef>
                <a:spcPct val="25000"/>
              </a:spcBef>
              <a:buClr>
                <a:schemeClr val="hlink"/>
              </a:buClr>
              <a:buSzPct val="80000"/>
              <a:buFont typeface="Wingdings" pitchFamily="2" charset="2"/>
              <a:buNone/>
            </a:pPr>
            <a:r>
              <a:rPr lang="en-US" altLang="ja-JP" sz="1800" b="1" dirty="0">
                <a:solidFill>
                  <a:srgbClr val="609000"/>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抗不安薬</a:t>
            </a:r>
          </a:p>
          <a:p>
            <a:pPr eaLnBrk="1" hangingPunct="1">
              <a:spcBef>
                <a:spcPct val="25000"/>
              </a:spcBef>
              <a:buClr>
                <a:schemeClr val="hlink"/>
              </a:buClr>
              <a:buSzPct val="80000"/>
              <a:buFont typeface="Wingdings" pitchFamily="2" charset="2"/>
              <a:buNone/>
            </a:pPr>
            <a:r>
              <a:rPr lang="en-US" altLang="ja-JP" sz="1800" b="1" dirty="0">
                <a:solidFill>
                  <a:srgbClr val="609000"/>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抗うつ薬</a:t>
            </a:r>
          </a:p>
        </p:txBody>
      </p:sp>
      <p:sp>
        <p:nvSpPr>
          <p:cNvPr id="100358" name="Rectangle 3"/>
          <p:cNvSpPr txBox="1">
            <a:spLocks noChangeArrowheads="1"/>
          </p:cNvSpPr>
          <p:nvPr/>
        </p:nvSpPr>
        <p:spPr bwMode="auto">
          <a:xfrm>
            <a:off x="3551443" y="4635500"/>
            <a:ext cx="5102088" cy="192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eaLnBrk="1" hangingPunct="1">
              <a:spcBef>
                <a:spcPct val="25000"/>
              </a:spcBef>
              <a:buClr>
                <a:schemeClr val="hlink"/>
              </a:buClr>
              <a:buSzPct val="80000"/>
              <a:buFont typeface="Wingdings" pitchFamily="2" charset="2"/>
              <a:buNone/>
            </a:pPr>
            <a:r>
              <a:rPr lang="en-US" altLang="ja-JP" sz="1800" b="1" dirty="0">
                <a:solidFill>
                  <a:srgbClr val="609000"/>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循環器用</a:t>
            </a:r>
            <a:r>
              <a:rPr lang="ja-JP" altLang="en-US" sz="1800" b="1" dirty="0" smtClean="0">
                <a:solidFill>
                  <a:srgbClr val="609000"/>
                </a:solidFill>
                <a:latin typeface="Meiryo UI" pitchFamily="50" charset="-128"/>
                <a:ea typeface="Meiryo UI" pitchFamily="50" charset="-128"/>
                <a:cs typeface="Meiryo UI" pitchFamily="50" charset="-128"/>
              </a:rPr>
              <a:t>薬</a:t>
            </a:r>
            <a:r>
              <a:rPr lang="ja-JP" altLang="en-US" sz="1600" b="1" dirty="0" smtClean="0">
                <a:solidFill>
                  <a:srgbClr val="609000"/>
                </a:solidFill>
                <a:latin typeface="Meiryo UI" pitchFamily="50" charset="-128"/>
                <a:ea typeface="Meiryo UI" pitchFamily="50" charset="-128"/>
                <a:cs typeface="Meiryo UI" pitchFamily="50" charset="-128"/>
              </a:rPr>
              <a:t>（</a:t>
            </a:r>
            <a:r>
              <a:rPr lang="ja-JP" altLang="en-US" sz="1600" b="1" dirty="0">
                <a:solidFill>
                  <a:srgbClr val="609000"/>
                </a:solidFill>
                <a:latin typeface="Meiryo UI" pitchFamily="50" charset="-128"/>
                <a:ea typeface="Meiryo UI" pitchFamily="50" charset="-128"/>
                <a:cs typeface="Meiryo UI" pitchFamily="50" charset="-128"/>
              </a:rPr>
              <a:t>ジギタリス、</a:t>
            </a:r>
            <a:r>
              <a:rPr lang="en-US" altLang="ja-JP" sz="1600" b="1" dirty="0">
                <a:solidFill>
                  <a:srgbClr val="609000"/>
                </a:solidFill>
                <a:latin typeface="Meiryo UI" pitchFamily="50" charset="-128"/>
                <a:ea typeface="Meiryo UI" pitchFamily="50" charset="-128"/>
                <a:cs typeface="Meiryo UI" pitchFamily="50" charset="-128"/>
              </a:rPr>
              <a:t>β</a:t>
            </a:r>
            <a:r>
              <a:rPr lang="ja-JP" altLang="en-US" sz="1600" b="1" dirty="0">
                <a:solidFill>
                  <a:srgbClr val="609000"/>
                </a:solidFill>
                <a:latin typeface="Meiryo UI" pitchFamily="50" charset="-128"/>
                <a:ea typeface="Meiryo UI" pitchFamily="50" charset="-128"/>
                <a:cs typeface="Meiryo UI" pitchFamily="50" charset="-128"/>
              </a:rPr>
              <a:t>ブロッカー、利尿薬）</a:t>
            </a:r>
          </a:p>
          <a:p>
            <a:pPr eaLnBrk="1" hangingPunct="1">
              <a:spcBef>
                <a:spcPct val="25000"/>
              </a:spcBef>
              <a:buClr>
                <a:schemeClr val="hlink"/>
              </a:buClr>
              <a:buSzPct val="80000"/>
              <a:buFont typeface="Wingdings" pitchFamily="2" charset="2"/>
              <a:buNone/>
            </a:pPr>
            <a:r>
              <a:rPr lang="en-US" altLang="ja-JP" sz="1800" b="1" dirty="0">
                <a:solidFill>
                  <a:srgbClr val="609000"/>
                </a:solidFill>
                <a:latin typeface="Meiryo UI" pitchFamily="50" charset="-128"/>
                <a:ea typeface="Meiryo UI" pitchFamily="50" charset="-128"/>
                <a:cs typeface="Meiryo UI" pitchFamily="50" charset="-128"/>
              </a:rPr>
              <a:t>･H2</a:t>
            </a:r>
            <a:r>
              <a:rPr lang="ja-JP" altLang="en-US" sz="1800" b="1" dirty="0">
                <a:solidFill>
                  <a:srgbClr val="609000"/>
                </a:solidFill>
                <a:latin typeface="Meiryo UI" pitchFamily="50" charset="-128"/>
                <a:ea typeface="Meiryo UI" pitchFamily="50" charset="-128"/>
                <a:cs typeface="Meiryo UI" pitchFamily="50" charset="-128"/>
              </a:rPr>
              <a:t>受容体拮抗薬</a:t>
            </a:r>
          </a:p>
          <a:p>
            <a:pPr eaLnBrk="1" hangingPunct="1">
              <a:spcBef>
                <a:spcPct val="25000"/>
              </a:spcBef>
              <a:buClr>
                <a:schemeClr val="hlink"/>
              </a:buClr>
              <a:buSzPct val="80000"/>
              <a:buFont typeface="Wingdings" pitchFamily="2" charset="2"/>
              <a:buNone/>
            </a:pPr>
            <a:r>
              <a:rPr lang="en-US" altLang="ja-JP" sz="1800" b="1" dirty="0">
                <a:solidFill>
                  <a:srgbClr val="609000"/>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抗癌薬</a:t>
            </a:r>
          </a:p>
          <a:p>
            <a:pPr eaLnBrk="1" hangingPunct="1">
              <a:spcBef>
                <a:spcPct val="25000"/>
              </a:spcBef>
              <a:buClr>
                <a:schemeClr val="hlink"/>
              </a:buClr>
              <a:buSzPct val="80000"/>
              <a:buFont typeface="Wingdings" pitchFamily="2" charset="2"/>
              <a:buNone/>
            </a:pPr>
            <a:r>
              <a:rPr lang="en-US" altLang="ja-JP" sz="1800" b="1" dirty="0">
                <a:solidFill>
                  <a:srgbClr val="609000"/>
                </a:solidFill>
                <a:latin typeface="Meiryo UI" pitchFamily="50" charset="-128"/>
                <a:ea typeface="Meiryo UI" pitchFamily="50" charset="-128"/>
                <a:cs typeface="Meiryo UI" pitchFamily="50" charset="-128"/>
              </a:rPr>
              <a:t>･</a:t>
            </a:r>
            <a:r>
              <a:rPr lang="ja-JP" altLang="en-US" sz="1800" b="1" dirty="0">
                <a:solidFill>
                  <a:srgbClr val="609000"/>
                </a:solidFill>
                <a:latin typeface="Meiryo UI" pitchFamily="50" charset="-128"/>
                <a:ea typeface="Meiryo UI" pitchFamily="50" charset="-128"/>
                <a:cs typeface="Meiryo UI" pitchFamily="50" charset="-128"/>
              </a:rPr>
              <a:t>ステロイド</a:t>
            </a:r>
          </a:p>
        </p:txBody>
      </p:sp>
      <p:sp>
        <p:nvSpPr>
          <p:cNvPr id="100359" name="Text Box 5"/>
          <p:cNvSpPr txBox="1">
            <a:spLocks noChangeArrowheads="1"/>
          </p:cNvSpPr>
          <p:nvPr/>
        </p:nvSpPr>
        <p:spPr bwMode="auto">
          <a:xfrm>
            <a:off x="0" y="0"/>
            <a:ext cx="23955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32</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00360" name="Rectangle 3"/>
          <p:cNvSpPr>
            <a:spLocks noChangeArrowheads="1"/>
          </p:cNvSpPr>
          <p:nvPr/>
        </p:nvSpPr>
        <p:spPr bwMode="auto">
          <a:xfrm>
            <a:off x="309563" y="10731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00361" name="AutoShape 13"/>
          <p:cNvSpPr>
            <a:spLocks noChangeArrowheads="1"/>
          </p:cNvSpPr>
          <p:nvPr/>
        </p:nvSpPr>
        <p:spPr bwMode="auto">
          <a:xfrm>
            <a:off x="1073427" y="4445000"/>
            <a:ext cx="7076660" cy="1766957"/>
          </a:xfrm>
          <a:prstGeom prst="roundRect">
            <a:avLst>
              <a:gd name="adj" fmla="val 11880"/>
            </a:avLst>
          </a:prstGeom>
          <a:noFill/>
          <a:ln w="50800" cap="rnd">
            <a:solidFill>
              <a:srgbClr val="609000"/>
            </a:solidFill>
            <a:prstDash val="sysDot"/>
            <a:round/>
            <a:headEnd/>
            <a:tailEnd/>
          </a:ln>
          <a:extLst>
            <a:ext uri="{909E8E84-426E-40DD-AFC4-6F175D3DCCD1}">
              <a14:hiddenFill xmlns:a14="http://schemas.microsoft.com/office/drawing/2010/main">
                <a:solidFill>
                  <a:schemeClr val="bg1"/>
                </a:solidFill>
              </a14:hiddenFill>
            </a:ext>
          </a:extLst>
        </p:spPr>
        <p:txBody>
          <a:bodyPr wrap="none" lIns="90792" tIns="45395" rIns="90792" bIns="45395" anchor="ctr"/>
          <a:lstStyle/>
          <a:p>
            <a:pPr algn="ctr" defTabSz="909638" eaLnBrk="1" hangingPunct="1">
              <a:lnSpc>
                <a:spcPct val="85000"/>
              </a:lnSpc>
            </a:pPr>
            <a:endParaRPr lang="ja-JP" altLang="en-US" sz="2600">
              <a:solidFill>
                <a:srgbClr val="000066"/>
              </a:solidFill>
              <a:latin typeface="Times New Roman" pitchFamily="18" charset="0"/>
              <a:ea typeface="HGP創英角ｺﾞｼｯｸUB" pitchFamily="50" charset="-128"/>
            </a:endParaRPr>
          </a:p>
        </p:txBody>
      </p:sp>
      <p:sp>
        <p:nvSpPr>
          <p:cNvPr id="100362" name="テキスト ボックス 20"/>
          <p:cNvSpPr txBox="1">
            <a:spLocks noChangeArrowheads="1"/>
          </p:cNvSpPr>
          <p:nvPr/>
        </p:nvSpPr>
        <p:spPr bwMode="auto">
          <a:xfrm>
            <a:off x="1925499" y="4238625"/>
            <a:ext cx="1394170" cy="396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000" b="1" dirty="0">
                <a:solidFill>
                  <a:srgbClr val="598600"/>
                </a:solidFill>
                <a:latin typeface="Meiryo UI" pitchFamily="50" charset="-128"/>
                <a:ea typeface="Meiryo UI" pitchFamily="50" charset="-128"/>
                <a:cs typeface="Meiryo UI" pitchFamily="50" charset="-128"/>
              </a:rPr>
              <a:t>主な薬剤</a:t>
            </a:r>
          </a:p>
        </p:txBody>
      </p:sp>
    </p:spTree>
    <p:extLst>
      <p:ext uri="{BB962C8B-B14F-4D97-AF65-F5344CB8AC3E}">
        <p14:creationId xmlns:p14="http://schemas.microsoft.com/office/powerpoint/2010/main" val="78674748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ctrTitle" idx="4294967295"/>
          </p:nvPr>
        </p:nvSpPr>
        <p:spPr>
          <a:xfrm>
            <a:off x="3236913" y="298727"/>
            <a:ext cx="2495550" cy="625475"/>
          </a:xfrm>
        </p:spPr>
        <p:txBody>
          <a:bodyPr/>
          <a:lstStyle/>
          <a:p>
            <a:pPr algn="dist" eaLnBrk="1" hangingPunct="1"/>
            <a:r>
              <a:rPr lang="ja-JP" altLang="en-US" sz="3000" b="1" dirty="0" smtClean="0">
                <a:solidFill>
                  <a:schemeClr val="tx1"/>
                </a:solidFill>
                <a:latin typeface="Meiryo UI" pitchFamily="50" charset="-128"/>
                <a:ea typeface="Meiryo UI" pitchFamily="50" charset="-128"/>
                <a:cs typeface="Meiryo UI" pitchFamily="50" charset="-128"/>
              </a:rPr>
              <a:t>外来時の対応</a:t>
            </a:r>
          </a:p>
        </p:txBody>
      </p:sp>
      <p:sp>
        <p:nvSpPr>
          <p:cNvPr id="102403" name="Rectangle 3"/>
          <p:cNvSpPr>
            <a:spLocks noGrp="1" noChangeArrowheads="1"/>
          </p:cNvSpPr>
          <p:nvPr>
            <p:ph type="subTitle" idx="4294967295"/>
          </p:nvPr>
        </p:nvSpPr>
        <p:spPr>
          <a:xfrm>
            <a:off x="1438274" y="1689100"/>
            <a:ext cx="6781801" cy="4530725"/>
          </a:xfrm>
        </p:spPr>
        <p:txBody>
          <a:bodyPr/>
          <a:lstStyle/>
          <a:p>
            <a:pPr marL="447675" indent="-447675" eaLnBrk="1" hangingPunct="1">
              <a:spcBef>
                <a:spcPts val="0"/>
              </a:spcBef>
              <a:buClr>
                <a:srgbClr val="FF6699"/>
              </a:buClr>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本人が一人で受診した場合</a:t>
            </a:r>
          </a:p>
          <a:p>
            <a:pPr marL="447675" indent="-447675" eaLnBrk="1" hangingPunct="1">
              <a:spcBef>
                <a:spcPts val="0"/>
              </a:spcBef>
              <a:buFontTx/>
              <a:buNone/>
            </a:pPr>
            <a:r>
              <a:rPr lang="ja-JP" altLang="en-US" sz="2000" b="1" dirty="0" smtClean="0">
                <a:solidFill>
                  <a:srgbClr val="5F5F5F"/>
                </a:solidFill>
                <a:latin typeface="Meiryo UI" pitchFamily="50" charset="-128"/>
                <a:ea typeface="Meiryo UI" pitchFamily="50" charset="-128"/>
                <a:cs typeface="Meiryo UI" pitchFamily="50" charset="-128"/>
              </a:rPr>
              <a:t>　　　</a:t>
            </a:r>
            <a:r>
              <a:rPr lang="en-US" altLang="ja-JP" sz="2000" b="1" dirty="0" smtClean="0">
                <a:solidFill>
                  <a:srgbClr val="5F5F5F"/>
                </a:solidFill>
                <a:latin typeface="Meiryo UI" pitchFamily="50" charset="-128"/>
                <a:ea typeface="Meiryo UI" pitchFamily="50" charset="-128"/>
                <a:cs typeface="Meiryo UI" pitchFamily="50" charset="-128"/>
              </a:rPr>
              <a:t>･</a:t>
            </a:r>
            <a:r>
              <a:rPr lang="ja-JP" altLang="en-US" sz="2000" b="1" dirty="0" smtClean="0">
                <a:solidFill>
                  <a:srgbClr val="5F5F5F"/>
                </a:solidFill>
                <a:latin typeface="Meiryo UI" pitchFamily="50" charset="-128"/>
                <a:ea typeface="Meiryo UI" pitchFamily="50" charset="-128"/>
                <a:cs typeface="Meiryo UI" pitchFamily="50" charset="-128"/>
              </a:rPr>
              <a:t>もの忘れの訴えをむやみに否定しないで相談にのり、</a:t>
            </a:r>
          </a:p>
          <a:p>
            <a:pPr marL="447675" indent="-447675" eaLnBrk="1" hangingPunct="1">
              <a:spcBef>
                <a:spcPts val="0"/>
              </a:spcBef>
              <a:buFontTx/>
              <a:buNone/>
            </a:pPr>
            <a:r>
              <a:rPr lang="ja-JP" altLang="en-US" sz="2000" b="1" dirty="0" smtClean="0">
                <a:solidFill>
                  <a:srgbClr val="5F5F5F"/>
                </a:solidFill>
                <a:latin typeface="Meiryo UI" pitchFamily="50" charset="-128"/>
                <a:ea typeface="Meiryo UI" pitchFamily="50" charset="-128"/>
                <a:cs typeface="Meiryo UI" pitchFamily="50" charset="-128"/>
              </a:rPr>
              <a:t>　　　  状況に応じて精査するか、専門医に紹介する</a:t>
            </a:r>
            <a:endParaRPr lang="ja-JP" altLang="en-US" sz="2000" b="1" dirty="0" smtClean="0">
              <a:latin typeface="Meiryo UI" pitchFamily="50" charset="-128"/>
              <a:ea typeface="Meiryo UI" pitchFamily="50" charset="-128"/>
              <a:cs typeface="Meiryo UI" pitchFamily="50" charset="-128"/>
            </a:endParaRPr>
          </a:p>
          <a:p>
            <a:pPr marL="447675" indent="-447675" eaLnBrk="1" hangingPunct="1">
              <a:spcBef>
                <a:spcPts val="1200"/>
              </a:spcBef>
              <a:buClr>
                <a:srgbClr val="FF6699"/>
              </a:buClr>
              <a:buFont typeface="Wingdings" pitchFamily="2" charset="2"/>
              <a:buNone/>
            </a:pPr>
            <a:r>
              <a:rPr lang="ja-JP" altLang="en-US"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家族と一緒に受診した場合</a:t>
            </a:r>
          </a:p>
          <a:p>
            <a:pPr marL="447675" indent="-447675" eaLnBrk="1" hangingPunct="1">
              <a:spcBef>
                <a:spcPts val="0"/>
              </a:spcBef>
              <a:buFontTx/>
              <a:buNone/>
            </a:pPr>
            <a:r>
              <a:rPr lang="ja-JP" altLang="en-US" sz="2000" b="1" dirty="0" smtClean="0">
                <a:solidFill>
                  <a:srgbClr val="5F5F5F"/>
                </a:solidFill>
                <a:latin typeface="Meiryo UI" pitchFamily="50" charset="-128"/>
                <a:ea typeface="Meiryo UI" pitchFamily="50" charset="-128"/>
                <a:cs typeface="Meiryo UI" pitchFamily="50" charset="-128"/>
              </a:rPr>
              <a:t>　　　</a:t>
            </a:r>
            <a:r>
              <a:rPr lang="en-US" altLang="ja-JP" sz="2000" b="1" dirty="0" smtClean="0">
                <a:solidFill>
                  <a:srgbClr val="5F5F5F"/>
                </a:solidFill>
                <a:latin typeface="Meiryo UI" pitchFamily="50" charset="-128"/>
                <a:ea typeface="Meiryo UI" pitchFamily="50" charset="-128"/>
                <a:cs typeface="Meiryo UI" pitchFamily="50" charset="-128"/>
              </a:rPr>
              <a:t>･</a:t>
            </a:r>
            <a:r>
              <a:rPr lang="ja-JP" altLang="en-US" sz="2000" b="1" dirty="0" smtClean="0">
                <a:solidFill>
                  <a:srgbClr val="5F5F5F"/>
                </a:solidFill>
                <a:latin typeface="Meiryo UI" pitchFamily="50" charset="-128"/>
                <a:ea typeface="Meiryo UI" pitchFamily="50" charset="-128"/>
                <a:cs typeface="Meiryo UI" pitchFamily="50" charset="-128"/>
              </a:rPr>
              <a:t>本人が受診について納得している場合は、通常の手順</a:t>
            </a:r>
          </a:p>
          <a:p>
            <a:pPr marL="447675" indent="-447675" eaLnBrk="1" hangingPunct="1">
              <a:spcBef>
                <a:spcPts val="0"/>
              </a:spcBef>
              <a:buFontTx/>
              <a:buNone/>
            </a:pPr>
            <a:r>
              <a:rPr lang="ja-JP" altLang="en-US" sz="2000" b="1" dirty="0" smtClean="0">
                <a:solidFill>
                  <a:srgbClr val="5F5F5F"/>
                </a:solidFill>
                <a:latin typeface="Meiryo UI" pitchFamily="50" charset="-128"/>
                <a:ea typeface="Meiryo UI" pitchFamily="50" charset="-128"/>
                <a:cs typeface="Meiryo UI" pitchFamily="50" charset="-128"/>
              </a:rPr>
              <a:t>　　　  で</a:t>
            </a:r>
            <a:r>
              <a:rPr lang="ja-JP" altLang="en-US" sz="2000" b="1" dirty="0">
                <a:solidFill>
                  <a:srgbClr val="5F5F5F"/>
                </a:solidFill>
                <a:latin typeface="Meiryo UI" pitchFamily="50" charset="-128"/>
                <a:ea typeface="Meiryo UI" pitchFamily="50" charset="-128"/>
                <a:cs typeface="Meiryo UI" pitchFamily="50" charset="-128"/>
              </a:rPr>
              <a:t>診察</a:t>
            </a:r>
            <a:r>
              <a:rPr lang="ja-JP" altLang="en-US" sz="2000" b="1" dirty="0" smtClean="0">
                <a:solidFill>
                  <a:srgbClr val="5F5F5F"/>
                </a:solidFill>
                <a:latin typeface="Meiryo UI" pitchFamily="50" charset="-128"/>
                <a:ea typeface="Meiryo UI" pitchFamily="50" charset="-128"/>
                <a:cs typeface="Meiryo UI" pitchFamily="50" charset="-128"/>
              </a:rPr>
              <a:t>する</a:t>
            </a:r>
          </a:p>
          <a:p>
            <a:pPr marL="447675" indent="-447675" eaLnBrk="1" hangingPunct="1">
              <a:spcBef>
                <a:spcPts val="0"/>
              </a:spcBef>
              <a:buFontTx/>
              <a:buNone/>
            </a:pPr>
            <a:r>
              <a:rPr lang="ja-JP" altLang="en-US" sz="2000" b="1" dirty="0" smtClean="0">
                <a:solidFill>
                  <a:srgbClr val="5F5F5F"/>
                </a:solidFill>
                <a:latin typeface="Meiryo UI" pitchFamily="50" charset="-128"/>
                <a:ea typeface="Meiryo UI" pitchFamily="50" charset="-128"/>
                <a:cs typeface="Meiryo UI" pitchFamily="50" charset="-128"/>
              </a:rPr>
              <a:t>　　　</a:t>
            </a:r>
            <a:r>
              <a:rPr lang="en-US" altLang="ja-JP" sz="2000" b="1" dirty="0" smtClean="0">
                <a:solidFill>
                  <a:srgbClr val="5F5F5F"/>
                </a:solidFill>
                <a:latin typeface="Meiryo UI" pitchFamily="50" charset="-128"/>
                <a:ea typeface="Meiryo UI" pitchFamily="50" charset="-128"/>
                <a:cs typeface="Meiryo UI" pitchFamily="50" charset="-128"/>
              </a:rPr>
              <a:t>･</a:t>
            </a:r>
            <a:r>
              <a:rPr lang="ja-JP" altLang="en-US" sz="2000" b="1" dirty="0" smtClean="0">
                <a:solidFill>
                  <a:srgbClr val="5F5F5F"/>
                </a:solidFill>
                <a:latin typeface="Meiryo UI" pitchFamily="50" charset="-128"/>
                <a:ea typeface="Meiryo UI" pitchFamily="50" charset="-128"/>
                <a:cs typeface="Meiryo UI" pitchFamily="50" charset="-128"/>
              </a:rPr>
              <a:t>本人が十分納得していない場合は、まず、本人とゆっくり</a:t>
            </a:r>
          </a:p>
          <a:p>
            <a:pPr marL="447675" indent="-447675" eaLnBrk="1" hangingPunct="1">
              <a:spcBef>
                <a:spcPts val="0"/>
              </a:spcBef>
              <a:buFontTx/>
              <a:buNone/>
            </a:pPr>
            <a:r>
              <a:rPr lang="ja-JP" altLang="en-US" sz="2000" b="1" dirty="0" smtClean="0">
                <a:solidFill>
                  <a:srgbClr val="5F5F5F"/>
                </a:solidFill>
                <a:latin typeface="Meiryo UI" pitchFamily="50" charset="-128"/>
                <a:ea typeface="Meiryo UI" pitchFamily="50" charset="-128"/>
                <a:cs typeface="Meiryo UI" pitchFamily="50" charset="-128"/>
              </a:rPr>
              <a:t>　　　 </a:t>
            </a:r>
            <a:r>
              <a:rPr lang="ja-JP" altLang="en-US" sz="1400" b="1" dirty="0" smtClean="0">
                <a:solidFill>
                  <a:srgbClr val="5F5F5F"/>
                </a:solidFill>
                <a:latin typeface="Meiryo UI" pitchFamily="50" charset="-128"/>
                <a:ea typeface="Meiryo UI" pitchFamily="50" charset="-128"/>
                <a:cs typeface="Meiryo UI" pitchFamily="50" charset="-128"/>
              </a:rPr>
              <a:t> </a:t>
            </a:r>
            <a:r>
              <a:rPr lang="ja-JP" altLang="en-US" sz="2000" b="1" dirty="0" smtClean="0">
                <a:solidFill>
                  <a:srgbClr val="5F5F5F"/>
                </a:solidFill>
                <a:latin typeface="Meiryo UI" pitchFamily="50" charset="-128"/>
                <a:ea typeface="Meiryo UI" pitchFamily="50" charset="-128"/>
                <a:cs typeface="Meiryo UI" pitchFamily="50" charset="-128"/>
              </a:rPr>
              <a:t>話して気持ちを聴き、診察の同意を得てから診察する</a:t>
            </a:r>
          </a:p>
          <a:p>
            <a:pPr marL="447675" indent="-447675" eaLnBrk="1" hangingPunct="1">
              <a:spcBef>
                <a:spcPts val="0"/>
              </a:spcBef>
              <a:buFontTx/>
              <a:buNone/>
            </a:pPr>
            <a:endParaRPr lang="ja-JP" altLang="en-US" sz="2800" b="1" dirty="0" smtClean="0">
              <a:solidFill>
                <a:srgbClr val="609000"/>
              </a:solidFill>
              <a:latin typeface="Meiryo UI" pitchFamily="50" charset="-128"/>
              <a:ea typeface="Meiryo UI" pitchFamily="50" charset="-128"/>
              <a:cs typeface="Meiryo UI" pitchFamily="50" charset="-128"/>
            </a:endParaRPr>
          </a:p>
          <a:p>
            <a:pPr marL="447675" indent="-447675" eaLnBrk="1" hangingPunct="1">
              <a:spcBef>
                <a:spcPts val="0"/>
              </a:spcBef>
              <a:buFontTx/>
              <a:buNone/>
            </a:pPr>
            <a:endParaRPr lang="ja-JP" altLang="en-US" sz="1000" b="1" dirty="0" smtClean="0">
              <a:solidFill>
                <a:srgbClr val="609000"/>
              </a:solidFill>
              <a:latin typeface="Meiryo UI" pitchFamily="50" charset="-128"/>
              <a:ea typeface="Meiryo UI" pitchFamily="50" charset="-128"/>
              <a:cs typeface="Meiryo UI" pitchFamily="50" charset="-128"/>
            </a:endParaRPr>
          </a:p>
          <a:p>
            <a:pPr marL="447675" indent="-447675" eaLnBrk="1" hangingPunct="1">
              <a:spcBef>
                <a:spcPts val="0"/>
              </a:spcBef>
              <a:buClr>
                <a:srgbClr val="FF6699"/>
              </a:buClr>
              <a:buFont typeface="Wingdings" pitchFamily="2" charset="2"/>
              <a:buNone/>
            </a:pPr>
            <a:r>
              <a:rPr lang="ja-JP" altLang="en-US"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かかりつけ医が本人の様子で気づいた場合</a:t>
            </a:r>
          </a:p>
          <a:p>
            <a:pPr marL="447675" indent="-447675" eaLnBrk="1" hangingPunct="1">
              <a:spcBef>
                <a:spcPts val="0"/>
              </a:spcBef>
              <a:buFontTx/>
              <a:buNone/>
            </a:pPr>
            <a:r>
              <a:rPr lang="ja-JP" altLang="en-US" sz="2000" b="1" dirty="0" smtClean="0">
                <a:solidFill>
                  <a:srgbClr val="5F5F5F"/>
                </a:solidFill>
                <a:latin typeface="Meiryo UI" pitchFamily="50" charset="-128"/>
                <a:ea typeface="Meiryo UI" pitchFamily="50" charset="-128"/>
                <a:cs typeface="Meiryo UI" pitchFamily="50" charset="-128"/>
              </a:rPr>
              <a:t>　　   </a:t>
            </a:r>
            <a:r>
              <a:rPr lang="en-US" altLang="ja-JP" sz="2000" b="1" dirty="0" smtClean="0">
                <a:solidFill>
                  <a:srgbClr val="5F5F5F"/>
                </a:solidFill>
                <a:latin typeface="Meiryo UI" pitchFamily="50" charset="-128"/>
                <a:ea typeface="Meiryo UI" pitchFamily="50" charset="-128"/>
                <a:cs typeface="Meiryo UI" pitchFamily="50" charset="-128"/>
              </a:rPr>
              <a:t>･</a:t>
            </a:r>
            <a:r>
              <a:rPr lang="ja-JP" altLang="en-US" sz="2000" b="1" dirty="0" smtClean="0">
                <a:solidFill>
                  <a:srgbClr val="5F5F5F"/>
                </a:solidFill>
                <a:latin typeface="Meiryo UI" pitchFamily="50" charset="-128"/>
                <a:ea typeface="Meiryo UI" pitchFamily="50" charset="-128"/>
                <a:cs typeface="Meiryo UI" pitchFamily="50" charset="-128"/>
              </a:rPr>
              <a:t>家族などから情報を集めて、本人の了解を得た上で</a:t>
            </a:r>
            <a:endParaRPr lang="en-US" altLang="ja-JP" sz="2000" b="1" dirty="0" smtClean="0">
              <a:solidFill>
                <a:srgbClr val="5F5F5F"/>
              </a:solidFill>
              <a:latin typeface="Meiryo UI" pitchFamily="50" charset="-128"/>
              <a:ea typeface="Meiryo UI" pitchFamily="50" charset="-128"/>
              <a:cs typeface="Meiryo UI" pitchFamily="50" charset="-128"/>
            </a:endParaRPr>
          </a:p>
          <a:p>
            <a:pPr marL="447675" indent="-447675" eaLnBrk="1" hangingPunct="1">
              <a:spcBef>
                <a:spcPts val="0"/>
              </a:spcBef>
              <a:buFontTx/>
              <a:buNone/>
            </a:pPr>
            <a:r>
              <a:rPr lang="ja-JP" altLang="en-US" sz="2000" b="1" dirty="0" smtClean="0">
                <a:solidFill>
                  <a:srgbClr val="5F5F5F"/>
                </a:solidFill>
                <a:latin typeface="Meiryo UI" pitchFamily="50" charset="-128"/>
                <a:ea typeface="Meiryo UI" pitchFamily="50" charset="-128"/>
                <a:cs typeface="Meiryo UI" pitchFamily="50" charset="-128"/>
              </a:rPr>
              <a:t>　    　精査するか、専門医に紹介する</a:t>
            </a:r>
          </a:p>
        </p:txBody>
      </p:sp>
      <p:sp>
        <p:nvSpPr>
          <p:cNvPr id="102404" name="Text Box 5"/>
          <p:cNvSpPr txBox="1">
            <a:spLocks noChangeArrowheads="1"/>
          </p:cNvSpPr>
          <p:nvPr/>
        </p:nvSpPr>
        <p:spPr bwMode="auto">
          <a:xfrm>
            <a:off x="888994" y="1295400"/>
            <a:ext cx="2012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kumimoji="0" lang="en-US" altLang="ja-JP" sz="2000" b="1">
                <a:solidFill>
                  <a:srgbClr val="609000"/>
                </a:solidFill>
                <a:latin typeface="Meiryo UI" pitchFamily="50" charset="-128"/>
                <a:ea typeface="Meiryo UI" pitchFamily="50" charset="-128"/>
                <a:cs typeface="Meiryo UI" pitchFamily="50" charset="-128"/>
              </a:rPr>
              <a:t>【</a:t>
            </a:r>
            <a:r>
              <a:rPr kumimoji="0" lang="ja-JP" altLang="en-US" sz="2000" b="1">
                <a:solidFill>
                  <a:srgbClr val="609000"/>
                </a:solidFill>
                <a:latin typeface="Meiryo UI" pitchFamily="50" charset="-128"/>
                <a:ea typeface="Meiryo UI" pitchFamily="50" charset="-128"/>
                <a:cs typeface="Meiryo UI" pitchFamily="50" charset="-128"/>
              </a:rPr>
              <a:t>初診時</a:t>
            </a:r>
            <a:r>
              <a:rPr kumimoji="0" lang="en-US" altLang="ja-JP" sz="2000" b="1">
                <a:solidFill>
                  <a:srgbClr val="609000"/>
                </a:solidFill>
                <a:latin typeface="Meiryo UI" pitchFamily="50" charset="-128"/>
                <a:ea typeface="Meiryo UI" pitchFamily="50" charset="-128"/>
                <a:cs typeface="Meiryo UI" pitchFamily="50" charset="-128"/>
              </a:rPr>
              <a:t>】</a:t>
            </a:r>
          </a:p>
        </p:txBody>
      </p:sp>
      <p:sp>
        <p:nvSpPr>
          <p:cNvPr id="102405" name="Text Box 6"/>
          <p:cNvSpPr txBox="1">
            <a:spLocks noChangeArrowheads="1"/>
          </p:cNvSpPr>
          <p:nvPr/>
        </p:nvSpPr>
        <p:spPr bwMode="auto">
          <a:xfrm>
            <a:off x="869944" y="4618600"/>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b">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kumimoji="0" lang="en-US" altLang="ja-JP" sz="2000" b="1">
                <a:solidFill>
                  <a:srgbClr val="609000"/>
                </a:solidFill>
                <a:latin typeface="Meiryo UI" pitchFamily="50" charset="-128"/>
                <a:ea typeface="Meiryo UI" pitchFamily="50" charset="-128"/>
                <a:cs typeface="Meiryo UI" pitchFamily="50" charset="-128"/>
              </a:rPr>
              <a:t>【</a:t>
            </a:r>
            <a:r>
              <a:rPr kumimoji="0" lang="ja-JP" altLang="en-US" sz="2000" b="1">
                <a:solidFill>
                  <a:srgbClr val="609000"/>
                </a:solidFill>
                <a:latin typeface="Meiryo UI" pitchFamily="50" charset="-128"/>
                <a:ea typeface="Meiryo UI" pitchFamily="50" charset="-128"/>
                <a:cs typeface="Meiryo UI" pitchFamily="50" charset="-128"/>
              </a:rPr>
              <a:t>通院中</a:t>
            </a:r>
            <a:r>
              <a:rPr kumimoji="0" lang="en-US" altLang="ja-JP" sz="2000" b="1">
                <a:solidFill>
                  <a:srgbClr val="609000"/>
                </a:solidFill>
                <a:latin typeface="Meiryo UI" pitchFamily="50" charset="-128"/>
                <a:ea typeface="Meiryo UI" pitchFamily="50" charset="-128"/>
                <a:cs typeface="Meiryo UI" pitchFamily="50" charset="-128"/>
              </a:rPr>
              <a:t>】</a:t>
            </a:r>
          </a:p>
        </p:txBody>
      </p:sp>
      <p:sp>
        <p:nvSpPr>
          <p:cNvPr id="102406" name="Text Box 5"/>
          <p:cNvSpPr txBox="1">
            <a:spLocks noChangeArrowheads="1"/>
          </p:cNvSpPr>
          <p:nvPr/>
        </p:nvSpPr>
        <p:spPr bwMode="auto">
          <a:xfrm>
            <a:off x="0" y="0"/>
            <a:ext cx="23860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33</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02407" name="Rectangle 3"/>
          <p:cNvSpPr>
            <a:spLocks noChangeArrowheads="1"/>
          </p:cNvSpPr>
          <p:nvPr/>
        </p:nvSpPr>
        <p:spPr bwMode="auto">
          <a:xfrm>
            <a:off x="280988" y="9858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106414686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ChangeArrowheads="1"/>
          </p:cNvSpPr>
          <p:nvPr/>
        </p:nvSpPr>
        <p:spPr bwMode="auto">
          <a:xfrm>
            <a:off x="1320800" y="226530"/>
            <a:ext cx="6300788"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nchor="ctr" anchorCtr="1"/>
          <a:lstStyle/>
          <a:p>
            <a:pPr algn="ctr" eaLnBrk="1" hangingPunct="1"/>
            <a:r>
              <a:rPr lang="ja-JP" altLang="en-US" sz="3000" b="1" dirty="0" smtClean="0">
                <a:latin typeface="Meiryo UI" pitchFamily="50" charset="-128"/>
                <a:ea typeface="Meiryo UI" pitchFamily="50" charset="-128"/>
                <a:cs typeface="Meiryo UI" pitchFamily="50" charset="-128"/>
              </a:rPr>
              <a:t>認知症の</a:t>
            </a:r>
            <a:r>
              <a:rPr lang="ja-JP" altLang="en-US" sz="3000" b="1" dirty="0">
                <a:latin typeface="Meiryo UI" pitchFamily="50" charset="-128"/>
                <a:ea typeface="Meiryo UI" pitchFamily="50" charset="-128"/>
                <a:cs typeface="Meiryo UI" pitchFamily="50" charset="-128"/>
              </a:rPr>
              <a:t>問診の方法</a:t>
            </a:r>
          </a:p>
        </p:txBody>
      </p:sp>
      <p:sp>
        <p:nvSpPr>
          <p:cNvPr id="104451" name="Text Box 4"/>
          <p:cNvSpPr txBox="1">
            <a:spLocks noChangeArrowheads="1"/>
          </p:cNvSpPr>
          <p:nvPr/>
        </p:nvSpPr>
        <p:spPr bwMode="auto">
          <a:xfrm>
            <a:off x="964096" y="1547813"/>
            <a:ext cx="7598879" cy="427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200" b="1" dirty="0">
                <a:latin typeface="Meiryo UI" pitchFamily="50" charset="-128"/>
                <a:ea typeface="Meiryo UI" pitchFamily="50" charset="-128"/>
                <a:cs typeface="Meiryo UI" pitchFamily="50" charset="-128"/>
              </a:rPr>
              <a:t>１．</a:t>
            </a:r>
            <a:r>
              <a:rPr lang="ja-JP" altLang="ja-JP" sz="2200" b="1" dirty="0">
                <a:latin typeface="Meiryo UI" pitchFamily="50" charset="-128"/>
                <a:ea typeface="Meiryo UI" pitchFamily="50" charset="-128"/>
                <a:cs typeface="Meiryo UI" pitchFamily="50" charset="-128"/>
              </a:rPr>
              <a:t>本人と家族（あるいは付添人）</a:t>
            </a:r>
            <a:r>
              <a:rPr lang="ja-JP" altLang="ja-JP" sz="2200" b="1" dirty="0">
                <a:solidFill>
                  <a:srgbClr val="609000"/>
                </a:solidFill>
                <a:latin typeface="Meiryo UI" pitchFamily="50" charset="-128"/>
                <a:ea typeface="Meiryo UI" pitchFamily="50" charset="-128"/>
                <a:cs typeface="Meiryo UI" pitchFamily="50" charset="-128"/>
              </a:rPr>
              <a:t>それぞれから</a:t>
            </a:r>
            <a:r>
              <a:rPr lang="ja-JP" altLang="ja-JP" sz="2200" b="1" dirty="0">
                <a:latin typeface="Meiryo UI" pitchFamily="50" charset="-128"/>
                <a:ea typeface="Meiryo UI" pitchFamily="50" charset="-128"/>
                <a:cs typeface="Meiryo UI" pitchFamily="50" charset="-128"/>
              </a:rPr>
              <a:t>聴取する</a:t>
            </a:r>
            <a:endParaRPr lang="ja-JP" altLang="en-US" sz="2200" b="1" dirty="0">
              <a:latin typeface="Meiryo UI" pitchFamily="50" charset="-128"/>
              <a:ea typeface="Meiryo UI" pitchFamily="50" charset="-128"/>
              <a:cs typeface="Meiryo UI" pitchFamily="50" charset="-128"/>
            </a:endParaRPr>
          </a:p>
          <a:p>
            <a:pPr eaLnBrk="1" hangingPunct="1"/>
            <a:endParaRPr lang="ja-JP" altLang="en-US" sz="10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２．</a:t>
            </a:r>
            <a:r>
              <a:rPr lang="ja-JP" altLang="ja-JP" sz="2200" b="1" dirty="0">
                <a:latin typeface="Meiryo UI" pitchFamily="50" charset="-128"/>
                <a:ea typeface="Meiryo UI" pitchFamily="50" charset="-128"/>
                <a:cs typeface="Meiryo UI" pitchFamily="50" charset="-128"/>
              </a:rPr>
              <a:t>本人の</a:t>
            </a:r>
            <a:r>
              <a:rPr lang="ja-JP" altLang="en-US" sz="2200" b="1" dirty="0">
                <a:latin typeface="Meiryo UI" pitchFamily="50" charset="-128"/>
                <a:ea typeface="Meiryo UI" pitchFamily="50" charset="-128"/>
                <a:cs typeface="Meiryo UI" pitchFamily="50" charset="-128"/>
              </a:rPr>
              <a:t>身体的および精神的な</a:t>
            </a:r>
            <a:r>
              <a:rPr lang="ja-JP" altLang="ja-JP" sz="2200" b="1" dirty="0">
                <a:solidFill>
                  <a:srgbClr val="609000"/>
                </a:solidFill>
                <a:latin typeface="Meiryo UI" pitchFamily="50" charset="-128"/>
                <a:ea typeface="Meiryo UI" pitchFamily="50" charset="-128"/>
                <a:cs typeface="Meiryo UI" pitchFamily="50" charset="-128"/>
              </a:rPr>
              <a:t>訴えに耳を傾ける</a:t>
            </a:r>
          </a:p>
          <a:p>
            <a:pPr eaLnBrk="1" hangingPunct="1"/>
            <a:endParaRPr lang="ja-JP" altLang="en-US" sz="10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３．</a:t>
            </a:r>
            <a:r>
              <a:rPr lang="ja-JP" altLang="ja-JP" sz="2200" b="1" dirty="0">
                <a:latin typeface="Meiryo UI" pitchFamily="50" charset="-128"/>
                <a:ea typeface="Meiryo UI" pitchFamily="50" charset="-128"/>
                <a:cs typeface="Meiryo UI" pitchFamily="50" charset="-128"/>
              </a:rPr>
              <a:t>認知機能の評価</a:t>
            </a:r>
            <a:r>
              <a:rPr lang="ja-JP" altLang="en-US" sz="2200" b="1" dirty="0">
                <a:latin typeface="Meiryo UI" pitchFamily="50" charset="-128"/>
                <a:ea typeface="Meiryo UI" pitchFamily="50" charset="-128"/>
                <a:cs typeface="Meiryo UI" pitchFamily="50" charset="-128"/>
              </a:rPr>
              <a:t>をする際に、</a:t>
            </a:r>
            <a:r>
              <a:rPr lang="ja-JP" altLang="en-US" sz="2200" b="1" dirty="0">
                <a:solidFill>
                  <a:srgbClr val="609000"/>
                </a:solidFill>
                <a:latin typeface="Meiryo UI" pitchFamily="50" charset="-128"/>
                <a:ea typeface="Meiryo UI" pitchFamily="50" charset="-128"/>
                <a:cs typeface="Meiryo UI" pitchFamily="50" charset="-128"/>
              </a:rPr>
              <a:t>自尊心を傷つけない</a:t>
            </a:r>
            <a:r>
              <a:rPr lang="ja-JP" altLang="en-US" sz="2200" b="1" dirty="0">
                <a:latin typeface="Meiryo UI" pitchFamily="50" charset="-128"/>
                <a:ea typeface="Meiryo UI" pitchFamily="50" charset="-128"/>
                <a:cs typeface="Meiryo UI" pitchFamily="50" charset="-128"/>
              </a:rPr>
              <a:t>ように</a:t>
            </a: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配慮</a:t>
            </a:r>
            <a:r>
              <a:rPr lang="ja-JP" altLang="en-US" sz="2200" b="1" dirty="0">
                <a:latin typeface="Meiryo UI" pitchFamily="50" charset="-128"/>
                <a:ea typeface="Meiryo UI" pitchFamily="50" charset="-128"/>
                <a:cs typeface="Meiryo UI" pitchFamily="50" charset="-128"/>
              </a:rPr>
              <a:t>する</a:t>
            </a:r>
          </a:p>
          <a:p>
            <a:pPr eaLnBrk="1" hangingPunct="1"/>
            <a:endParaRPr lang="ja-JP" altLang="en-US" sz="10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４．</a:t>
            </a:r>
            <a:r>
              <a:rPr lang="ja-JP" altLang="ja-JP" sz="2200" b="1" dirty="0">
                <a:latin typeface="Meiryo UI" pitchFamily="50" charset="-128"/>
                <a:ea typeface="Meiryo UI" pitchFamily="50" charset="-128"/>
                <a:cs typeface="Meiryo UI" pitchFamily="50" charset="-128"/>
              </a:rPr>
              <a:t>身体合併症</a:t>
            </a:r>
            <a:r>
              <a:rPr lang="ja-JP" altLang="en-US" sz="2200" b="1" dirty="0">
                <a:latin typeface="Meiryo UI" pitchFamily="50" charset="-128"/>
                <a:ea typeface="Meiryo UI" pitchFamily="50" charset="-128"/>
                <a:cs typeface="Meiryo UI" pitchFamily="50" charset="-128"/>
              </a:rPr>
              <a:t>に関する問診には、各人の</a:t>
            </a:r>
            <a:r>
              <a:rPr lang="ja-JP" altLang="ja-JP" sz="2200" b="1" dirty="0">
                <a:solidFill>
                  <a:srgbClr val="669900"/>
                </a:solidFill>
                <a:latin typeface="Meiryo UI" pitchFamily="50" charset="-128"/>
                <a:ea typeface="Meiryo UI" pitchFamily="50" charset="-128"/>
                <a:cs typeface="Meiryo UI" pitchFamily="50" charset="-128"/>
              </a:rPr>
              <a:t>認知機能障害の</a:t>
            </a:r>
            <a:endParaRPr lang="ja-JP" altLang="en-US" sz="2200" b="1" dirty="0">
              <a:solidFill>
                <a:srgbClr val="669900"/>
              </a:solidFill>
              <a:latin typeface="Meiryo UI" pitchFamily="50" charset="-128"/>
              <a:ea typeface="Meiryo UI" pitchFamily="50" charset="-128"/>
              <a:cs typeface="Meiryo UI" pitchFamily="50" charset="-128"/>
            </a:endParaRPr>
          </a:p>
          <a:p>
            <a:pPr eaLnBrk="1" hangingPunct="1"/>
            <a:r>
              <a:rPr lang="ja-JP" altLang="ja-JP" sz="2200" b="1" dirty="0">
                <a:solidFill>
                  <a:srgbClr val="669900"/>
                </a:solidFill>
                <a:latin typeface="Meiryo UI" pitchFamily="50" charset="-128"/>
                <a:ea typeface="Meiryo UI" pitchFamily="50" charset="-128"/>
                <a:cs typeface="Meiryo UI" pitchFamily="50" charset="-128"/>
              </a:rPr>
              <a:t>　</a:t>
            </a:r>
            <a:r>
              <a:rPr lang="ja-JP" altLang="en-US" sz="2200" b="1" dirty="0" smtClean="0">
                <a:solidFill>
                  <a:srgbClr val="669900"/>
                </a:solidFill>
                <a:latin typeface="Meiryo UI" pitchFamily="50" charset="-128"/>
                <a:ea typeface="Meiryo UI" pitchFamily="50" charset="-128"/>
                <a:cs typeface="Meiryo UI" pitchFamily="50" charset="-128"/>
              </a:rPr>
              <a:t>  </a:t>
            </a:r>
            <a:r>
              <a:rPr lang="ja-JP" altLang="ja-JP" sz="2200" b="1" dirty="0">
                <a:solidFill>
                  <a:srgbClr val="669900"/>
                </a:solidFill>
                <a:latin typeface="Meiryo UI" pitchFamily="50" charset="-128"/>
                <a:ea typeface="Meiryo UI" pitchFamily="50" charset="-128"/>
                <a:cs typeface="Meiryo UI" pitchFamily="50" charset="-128"/>
              </a:rPr>
              <a:t>　特徴を考慮</a:t>
            </a:r>
            <a:r>
              <a:rPr lang="ja-JP" altLang="en-US" sz="2200" b="1" dirty="0">
                <a:latin typeface="Meiryo UI" pitchFamily="50" charset="-128"/>
                <a:ea typeface="Meiryo UI" pitchFamily="50" charset="-128"/>
                <a:cs typeface="Meiryo UI" pitchFamily="50" charset="-128"/>
              </a:rPr>
              <a:t>する</a:t>
            </a:r>
          </a:p>
          <a:p>
            <a:pPr eaLnBrk="1" hangingPunct="1"/>
            <a:endParaRPr lang="ja-JP" altLang="en-US" sz="10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５．本人や</a:t>
            </a:r>
            <a:r>
              <a:rPr lang="ja-JP" altLang="ja-JP" sz="2200" b="1" dirty="0">
                <a:latin typeface="Meiryo UI" pitchFamily="50" charset="-128"/>
                <a:ea typeface="Meiryo UI" pitchFamily="50" charset="-128"/>
                <a:cs typeface="Meiryo UI" pitchFamily="50" charset="-128"/>
              </a:rPr>
              <a:t>家族の</a:t>
            </a:r>
            <a:r>
              <a:rPr lang="ja-JP" altLang="ja-JP" sz="2200" b="1" dirty="0">
                <a:solidFill>
                  <a:srgbClr val="609000"/>
                </a:solidFill>
                <a:latin typeface="Meiryo UI" pitchFamily="50" charset="-128"/>
                <a:ea typeface="Meiryo UI" pitchFamily="50" charset="-128"/>
                <a:cs typeface="Meiryo UI" pitchFamily="50" charset="-128"/>
              </a:rPr>
              <a:t>｢生活障害｣にも焦点</a:t>
            </a:r>
            <a:r>
              <a:rPr lang="ja-JP" altLang="ja-JP" sz="2200" b="1" dirty="0">
                <a:latin typeface="Meiryo UI" pitchFamily="50" charset="-128"/>
                <a:ea typeface="Meiryo UI" pitchFamily="50" charset="-128"/>
                <a:cs typeface="Meiryo UI" pitchFamily="50" charset="-128"/>
              </a:rPr>
              <a:t>をあて情報を収集する</a:t>
            </a:r>
            <a:endParaRPr lang="ja-JP" altLang="en-US" sz="2200" b="1" dirty="0">
              <a:latin typeface="Meiryo UI" pitchFamily="50" charset="-128"/>
              <a:ea typeface="Meiryo UI" pitchFamily="50" charset="-128"/>
              <a:cs typeface="Meiryo UI" pitchFamily="50" charset="-128"/>
            </a:endParaRPr>
          </a:p>
          <a:p>
            <a:pPr eaLnBrk="1" hangingPunct="1"/>
            <a:endParaRPr lang="ja-JP" altLang="en-US" sz="10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６．</a:t>
            </a:r>
            <a:r>
              <a:rPr lang="ja-JP" altLang="ja-JP" sz="2200" b="1" dirty="0">
                <a:solidFill>
                  <a:srgbClr val="609000"/>
                </a:solidFill>
                <a:latin typeface="Meiryo UI" pitchFamily="50" charset="-128"/>
                <a:ea typeface="Meiryo UI" pitchFamily="50" charset="-128"/>
                <a:cs typeface="Meiryo UI" pitchFamily="50" charset="-128"/>
              </a:rPr>
              <a:t>ケアマネジャーや訪問看護師</a:t>
            </a:r>
            <a:r>
              <a:rPr lang="ja-JP" altLang="ja-JP" sz="2200" b="1" dirty="0">
                <a:latin typeface="Meiryo UI" pitchFamily="50" charset="-128"/>
                <a:ea typeface="Meiryo UI" pitchFamily="50" charset="-128"/>
                <a:cs typeface="Meiryo UI" pitchFamily="50" charset="-128"/>
              </a:rPr>
              <a:t>などからも情報を収集する</a:t>
            </a:r>
            <a:endParaRPr lang="ja-JP" altLang="en-US" sz="22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（介護保険利用時）</a:t>
            </a:r>
          </a:p>
          <a:p>
            <a:pPr eaLnBrk="1" hangingPunct="1"/>
            <a:endParaRPr lang="ja-JP" altLang="en-US" sz="1000" b="1" dirty="0">
              <a:latin typeface="Meiryo UI" pitchFamily="50" charset="-128"/>
              <a:ea typeface="Meiryo UI" pitchFamily="50" charset="-128"/>
              <a:cs typeface="Meiryo UI" pitchFamily="50" charset="-128"/>
            </a:endParaRPr>
          </a:p>
          <a:p>
            <a:pPr eaLnBrk="1" hangingPunct="1"/>
            <a:r>
              <a:rPr lang="ja-JP" altLang="en-US" sz="2200" b="1" dirty="0">
                <a:latin typeface="Meiryo UI" pitchFamily="50" charset="-128"/>
                <a:ea typeface="Meiryo UI" pitchFamily="50" charset="-128"/>
                <a:cs typeface="Meiryo UI" pitchFamily="50" charset="-128"/>
              </a:rPr>
              <a:t>７．現在の</a:t>
            </a:r>
            <a:r>
              <a:rPr lang="ja-JP" altLang="en-US" sz="2200" b="1" dirty="0">
                <a:solidFill>
                  <a:srgbClr val="609000"/>
                </a:solidFill>
                <a:latin typeface="Meiryo UI" pitchFamily="50" charset="-128"/>
                <a:ea typeface="Meiryo UI" pitchFamily="50" charset="-128"/>
                <a:cs typeface="Meiryo UI" pitchFamily="50" charset="-128"/>
              </a:rPr>
              <a:t>服薬内容</a:t>
            </a:r>
            <a:r>
              <a:rPr lang="ja-JP" altLang="en-US" sz="2200" b="1" dirty="0">
                <a:latin typeface="Meiryo UI" pitchFamily="50" charset="-128"/>
                <a:ea typeface="Meiryo UI" pitchFamily="50" charset="-128"/>
                <a:cs typeface="Meiryo UI" pitchFamily="50" charset="-128"/>
              </a:rPr>
              <a:t>について情報を収集する</a:t>
            </a:r>
          </a:p>
        </p:txBody>
      </p:sp>
      <p:sp>
        <p:nvSpPr>
          <p:cNvPr id="104452" name="Text Box 5"/>
          <p:cNvSpPr txBox="1">
            <a:spLocks noChangeArrowheads="1"/>
          </p:cNvSpPr>
          <p:nvPr/>
        </p:nvSpPr>
        <p:spPr bwMode="auto">
          <a:xfrm>
            <a:off x="0" y="0"/>
            <a:ext cx="23193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34</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04453" name="Rectangle 3"/>
          <p:cNvSpPr>
            <a:spLocks noChangeArrowheads="1"/>
          </p:cNvSpPr>
          <p:nvPr/>
        </p:nvSpPr>
        <p:spPr bwMode="auto">
          <a:xfrm>
            <a:off x="309563" y="9715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45885826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body" idx="4294967295"/>
          </p:nvPr>
        </p:nvSpPr>
        <p:spPr>
          <a:xfrm>
            <a:off x="3608634" y="1831975"/>
            <a:ext cx="1656857" cy="3796315"/>
          </a:xfrm>
        </p:spPr>
        <p:txBody>
          <a:bodyPr/>
          <a:lstStyle/>
          <a:p>
            <a:pPr marL="311150" indent="-311150" defTabSz="828675" eaLnBrk="1" hangingPunct="1">
              <a:spcBef>
                <a:spcPts val="600"/>
              </a:spcBef>
              <a:buFont typeface="Wingdings" pitchFamily="2" charset="2"/>
              <a:buNone/>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血圧</a:t>
            </a:r>
          </a:p>
          <a:p>
            <a:pPr marL="311150" indent="-311150" defTabSz="828675" eaLnBrk="1" hangingPunct="1">
              <a:spcBef>
                <a:spcPts val="18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脈拍</a:t>
            </a:r>
          </a:p>
          <a:p>
            <a:pPr marL="311150" indent="-311150" defTabSz="828675" eaLnBrk="1" hangingPunct="1">
              <a:spcBef>
                <a:spcPts val="18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体温</a:t>
            </a:r>
            <a:endParaRPr lang="en-US" altLang="ja-JP" sz="2600" b="1" dirty="0" smtClean="0">
              <a:latin typeface="Meiryo UI" pitchFamily="50" charset="-128"/>
              <a:ea typeface="Meiryo UI" pitchFamily="50" charset="-128"/>
              <a:cs typeface="Meiryo UI" pitchFamily="50" charset="-128"/>
            </a:endParaRPr>
          </a:p>
          <a:p>
            <a:pPr marL="311150" indent="-311150" defTabSz="828675" eaLnBrk="1" hangingPunct="1">
              <a:spcBef>
                <a:spcPts val="1800"/>
              </a:spcBef>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貧血</a:t>
            </a:r>
            <a:endParaRPr lang="en-US" altLang="ja-JP" sz="2600" b="1" dirty="0">
              <a:latin typeface="Meiryo UI" pitchFamily="50" charset="-128"/>
              <a:ea typeface="Meiryo UI" pitchFamily="50" charset="-128"/>
              <a:cs typeface="Meiryo UI" pitchFamily="50" charset="-128"/>
            </a:endParaRPr>
          </a:p>
          <a:p>
            <a:pPr marL="311150" indent="-311150" defTabSz="828675" eaLnBrk="1" hangingPunct="1">
              <a:spcBef>
                <a:spcPts val="1800"/>
              </a:spcBef>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黄疸</a:t>
            </a:r>
            <a:endParaRPr lang="en-US" altLang="ja-JP" sz="2600" b="1" dirty="0">
              <a:latin typeface="Meiryo UI" pitchFamily="50" charset="-128"/>
              <a:ea typeface="Meiryo UI" pitchFamily="50" charset="-128"/>
              <a:cs typeface="Meiryo UI" pitchFamily="50" charset="-128"/>
            </a:endParaRPr>
          </a:p>
          <a:p>
            <a:pPr marL="311150" indent="-311150" defTabSz="828675" eaLnBrk="1" hangingPunct="1">
              <a:spcBef>
                <a:spcPts val="1800"/>
              </a:spcBef>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浮腫</a:t>
            </a:r>
            <a:endParaRPr lang="en-US" altLang="ja-JP" sz="2600" b="1" dirty="0">
              <a:latin typeface="Meiryo UI" pitchFamily="50" charset="-128"/>
              <a:ea typeface="Meiryo UI" pitchFamily="50" charset="-128"/>
              <a:cs typeface="Meiryo UI" pitchFamily="50" charset="-128"/>
            </a:endParaRPr>
          </a:p>
          <a:p>
            <a:pPr marL="311150" indent="-311150" defTabSz="828675" eaLnBrk="1" hangingPunct="1">
              <a:spcBef>
                <a:spcPts val="1800"/>
              </a:spcBef>
              <a:buFont typeface="Wingdings" pitchFamily="2" charset="2"/>
              <a:buNone/>
            </a:pPr>
            <a:endParaRPr lang="en-US" altLang="ja-JP" sz="2600" b="1" dirty="0" smtClean="0">
              <a:latin typeface="Meiryo UI" pitchFamily="50" charset="-128"/>
              <a:ea typeface="Meiryo UI" pitchFamily="50" charset="-128"/>
              <a:cs typeface="Meiryo UI" pitchFamily="50" charset="-128"/>
            </a:endParaRPr>
          </a:p>
          <a:p>
            <a:pPr marL="311150" indent="-311150" defTabSz="828675" eaLnBrk="1" hangingPunct="1">
              <a:spcBef>
                <a:spcPts val="1800"/>
              </a:spcBef>
              <a:buFont typeface="Wingdings" pitchFamily="2" charset="2"/>
              <a:buNone/>
            </a:pPr>
            <a:endParaRPr lang="ja-JP" altLang="en-US" sz="2600" b="1" dirty="0" smtClean="0">
              <a:latin typeface="Meiryo UI" pitchFamily="50" charset="-128"/>
              <a:ea typeface="Meiryo UI" pitchFamily="50" charset="-128"/>
              <a:cs typeface="Meiryo UI" pitchFamily="50" charset="-128"/>
            </a:endParaRPr>
          </a:p>
        </p:txBody>
      </p:sp>
      <p:sp>
        <p:nvSpPr>
          <p:cNvPr id="908291" name="Text Box 3"/>
          <p:cNvSpPr txBox="1">
            <a:spLocks noChangeArrowheads="1"/>
          </p:cNvSpPr>
          <p:nvPr/>
        </p:nvSpPr>
        <p:spPr bwMode="auto">
          <a:xfrm>
            <a:off x="808038" y="1831975"/>
            <a:ext cx="184150" cy="304800"/>
          </a:xfrm>
          <a:prstGeom prst="rect">
            <a:avLst/>
          </a:prstGeom>
          <a:noFill/>
          <a:ln w="9525" algn="ctr">
            <a:noFill/>
            <a:miter lim="800000"/>
            <a:headEnd/>
            <a:tailEnd/>
          </a:ln>
          <a:effectLst/>
        </p:spPr>
        <p:txBody>
          <a:bodyPr wrap="none" lIns="91428" tIns="45715" rIns="91428" bIns="45715" anchor="b">
            <a:spAutoFit/>
          </a:bodyPr>
          <a:lstStyle/>
          <a:p>
            <a:pPr algn="ctr" eaLnBrk="1" hangingPunct="1">
              <a:defRPr/>
            </a:pPr>
            <a:endParaRPr kumimoji="0" lang="ja-JP" altLang="ja-JP" sz="1400">
              <a:effectLst>
                <a:outerShdw blurRad="38100" dist="38100" dir="2700000" algn="tl">
                  <a:srgbClr val="C0C0C0"/>
                </a:outerShdw>
              </a:effectLst>
              <a:latin typeface="HGPｺﾞｼｯｸM" pitchFamily="50" charset="-128"/>
              <a:ea typeface="HGPｺﾞｼｯｸM" pitchFamily="50" charset="-128"/>
            </a:endParaRPr>
          </a:p>
        </p:txBody>
      </p:sp>
      <p:sp>
        <p:nvSpPr>
          <p:cNvPr id="106500" name="Rectangle 4"/>
          <p:cNvSpPr>
            <a:spLocks noChangeArrowheads="1"/>
          </p:cNvSpPr>
          <p:nvPr/>
        </p:nvSpPr>
        <p:spPr bwMode="auto">
          <a:xfrm>
            <a:off x="296863" y="467416"/>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7" tIns="45709" rIns="91417" bIns="45709" anchor="ctr"/>
          <a:lstStyle/>
          <a:p>
            <a:pPr algn="ctr" defTabSz="1001713" eaLnBrk="1" hangingPunct="1"/>
            <a:r>
              <a:rPr lang="ja-JP" altLang="en-US" sz="3000" b="1" dirty="0" smtClean="0">
                <a:latin typeface="Meiryo UI" pitchFamily="50" charset="-128"/>
                <a:ea typeface="Meiryo UI" pitchFamily="50" charset="-128"/>
                <a:cs typeface="Meiryo UI" pitchFamily="50" charset="-128"/>
              </a:rPr>
              <a:t>認知症診療に</a:t>
            </a:r>
            <a:r>
              <a:rPr lang="ja-JP" altLang="en-US" sz="3000" b="1" dirty="0">
                <a:latin typeface="Meiryo UI" pitchFamily="50" charset="-128"/>
                <a:ea typeface="Meiryo UI" pitchFamily="50" charset="-128"/>
                <a:cs typeface="Meiryo UI" pitchFamily="50" charset="-128"/>
              </a:rPr>
              <a:t>必要な一般身体</a:t>
            </a:r>
            <a:r>
              <a:rPr lang="ja-JP" altLang="en-US" sz="3000" b="1" dirty="0" smtClean="0">
                <a:latin typeface="Meiryo UI" pitchFamily="50" charset="-128"/>
                <a:ea typeface="Meiryo UI" pitchFamily="50" charset="-128"/>
                <a:cs typeface="Meiryo UI" pitchFamily="50" charset="-128"/>
              </a:rPr>
              <a:t>所見</a:t>
            </a:r>
            <a:endParaRPr lang="ja-JP" altLang="en-US" sz="3000" b="1" dirty="0">
              <a:latin typeface="Meiryo UI" pitchFamily="50" charset="-128"/>
              <a:ea typeface="Meiryo UI" pitchFamily="50" charset="-128"/>
              <a:cs typeface="Meiryo UI" pitchFamily="50" charset="-128"/>
            </a:endParaRPr>
          </a:p>
        </p:txBody>
      </p:sp>
      <p:sp>
        <p:nvSpPr>
          <p:cNvPr id="106501" name="Text Box 5"/>
          <p:cNvSpPr txBox="1">
            <a:spLocks noChangeArrowheads="1"/>
          </p:cNvSpPr>
          <p:nvPr/>
        </p:nvSpPr>
        <p:spPr bwMode="auto">
          <a:xfrm>
            <a:off x="0" y="0"/>
            <a:ext cx="23002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35</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06502" name="Rectangle 3"/>
          <p:cNvSpPr>
            <a:spLocks noChangeArrowheads="1"/>
          </p:cNvSpPr>
          <p:nvPr/>
        </p:nvSpPr>
        <p:spPr bwMode="auto">
          <a:xfrm>
            <a:off x="266700" y="113030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92826684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body" idx="4294967295"/>
          </p:nvPr>
        </p:nvSpPr>
        <p:spPr>
          <a:xfrm>
            <a:off x="1166731" y="1831975"/>
            <a:ext cx="7125252" cy="4327141"/>
          </a:xfrm>
        </p:spPr>
        <p:txBody>
          <a:bodyPr/>
          <a:lstStyle/>
          <a:p>
            <a:pPr marL="311150" indent="-311150" defTabSz="828675" eaLnBrk="1" hangingPunct="1">
              <a:spcBef>
                <a:spcPts val="600"/>
              </a:spcBef>
              <a:buFont typeface="Wingdings" pitchFamily="2" charset="2"/>
              <a:buNone/>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脳血管</a:t>
            </a:r>
            <a:r>
              <a:rPr lang="ja-JP" altLang="en-US" sz="2600" b="1" dirty="0" smtClean="0">
                <a:latin typeface="Meiryo UI" pitchFamily="50" charset="-128"/>
                <a:ea typeface="Meiryo UI" pitchFamily="50" charset="-128"/>
                <a:cs typeface="Meiryo UI" pitchFamily="50" charset="-128"/>
              </a:rPr>
              <a:t>障害  </a:t>
            </a: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慢性硬膜下血腫</a:t>
            </a:r>
            <a:endParaRPr lang="ja-JP" altLang="en-US" sz="2600" b="1" dirty="0" smtClean="0">
              <a:latin typeface="Meiryo UI" pitchFamily="50" charset="-128"/>
              <a:ea typeface="Meiryo UI" pitchFamily="50" charset="-128"/>
              <a:cs typeface="Meiryo UI" pitchFamily="50" charset="-128"/>
            </a:endParaRPr>
          </a:p>
          <a:p>
            <a:pPr marL="311150" indent="-311150" defTabSz="828675" eaLnBrk="1" hangingPunct="1">
              <a:spcBef>
                <a:spcPts val="18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同不全症候群</a:t>
            </a:r>
            <a:endParaRPr lang="en-US" altLang="ja-JP" sz="2600" b="1" dirty="0" smtClean="0">
              <a:latin typeface="Meiryo UI" pitchFamily="50" charset="-128"/>
              <a:ea typeface="Meiryo UI" pitchFamily="50" charset="-128"/>
              <a:cs typeface="Meiryo UI" pitchFamily="50" charset="-128"/>
            </a:endParaRPr>
          </a:p>
          <a:p>
            <a:pPr marL="311150" indent="-311150" defTabSz="828675" eaLnBrk="1" hangingPunct="1">
              <a:spcBef>
                <a:spcPts val="18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逆流性食道炎  </a:t>
            </a: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胃潰瘍</a:t>
            </a:r>
            <a:endParaRPr lang="en-US" altLang="ja-JP" sz="2600" b="1" dirty="0" smtClean="0">
              <a:latin typeface="Meiryo UI" pitchFamily="50" charset="-128"/>
              <a:ea typeface="Meiryo UI" pitchFamily="50" charset="-128"/>
              <a:cs typeface="Meiryo UI" pitchFamily="50" charset="-128"/>
            </a:endParaRPr>
          </a:p>
          <a:p>
            <a:pPr marL="311150" indent="-311150" defTabSz="828675" eaLnBrk="1" hangingPunct="1">
              <a:spcBef>
                <a:spcPts val="18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誤嚥性肺炎  </a:t>
            </a: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腸閉塞</a:t>
            </a:r>
            <a:endParaRPr lang="en-US" altLang="ja-JP" sz="2600" b="1" dirty="0" smtClean="0">
              <a:latin typeface="Meiryo UI" pitchFamily="50" charset="-128"/>
              <a:ea typeface="Meiryo UI" pitchFamily="50" charset="-128"/>
              <a:cs typeface="Meiryo UI" pitchFamily="50" charset="-128"/>
            </a:endParaRPr>
          </a:p>
          <a:p>
            <a:pPr marL="311150" indent="-311150" defTabSz="828675" eaLnBrk="1" hangingPunct="1">
              <a:spcBef>
                <a:spcPts val="1800"/>
              </a:spcBef>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大腿骨頸部</a:t>
            </a:r>
            <a:r>
              <a:rPr lang="ja-JP" altLang="en-US" sz="2600" b="1" dirty="0" smtClean="0">
                <a:latin typeface="Meiryo UI" pitchFamily="50" charset="-128"/>
                <a:ea typeface="Meiryo UI" pitchFamily="50" charset="-128"/>
                <a:cs typeface="Meiryo UI" pitchFamily="50" charset="-128"/>
              </a:rPr>
              <a:t>骨折</a:t>
            </a:r>
            <a:endParaRPr lang="en-US" altLang="ja-JP" sz="2600" b="1" dirty="0">
              <a:latin typeface="Meiryo UI" pitchFamily="50" charset="-128"/>
              <a:ea typeface="Meiryo UI" pitchFamily="50" charset="-128"/>
              <a:cs typeface="Meiryo UI" pitchFamily="50" charset="-128"/>
            </a:endParaRPr>
          </a:p>
          <a:p>
            <a:pPr marL="311150" indent="-311150" defTabSz="828675" eaLnBrk="1" hangingPunct="1">
              <a:spcBef>
                <a:spcPts val="1800"/>
              </a:spcBef>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褥</a:t>
            </a:r>
            <a:r>
              <a:rPr lang="ja-JP" altLang="en-US" sz="2600" b="1" dirty="0" smtClean="0">
                <a:latin typeface="Meiryo UI" pitchFamily="50" charset="-128"/>
                <a:ea typeface="Meiryo UI" pitchFamily="50" charset="-128"/>
                <a:cs typeface="Meiryo UI" pitchFamily="50" charset="-128"/>
              </a:rPr>
              <a:t>瘡  </a:t>
            </a: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蜂窩</a:t>
            </a:r>
            <a:r>
              <a:rPr lang="ja-JP" altLang="en-US" sz="2600" b="1" dirty="0" smtClean="0">
                <a:latin typeface="Meiryo UI" pitchFamily="50" charset="-128"/>
                <a:ea typeface="Meiryo UI" pitchFamily="50" charset="-128"/>
                <a:cs typeface="Meiryo UI" pitchFamily="50" charset="-128"/>
              </a:rPr>
              <a:t>織炎  </a:t>
            </a: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疥癬  </a:t>
            </a: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帯状疱疹</a:t>
            </a:r>
            <a:endParaRPr lang="en-US" altLang="ja-JP" sz="2600" b="1" dirty="0">
              <a:latin typeface="Meiryo UI" pitchFamily="50" charset="-128"/>
              <a:ea typeface="Meiryo UI" pitchFamily="50" charset="-128"/>
              <a:cs typeface="Meiryo UI" pitchFamily="50" charset="-128"/>
            </a:endParaRPr>
          </a:p>
          <a:p>
            <a:pPr marL="311150" indent="-311150" defTabSz="828675" eaLnBrk="1" hangingPunct="1">
              <a:spcBef>
                <a:spcPts val="1800"/>
              </a:spcBef>
              <a:buNone/>
            </a:pPr>
            <a:r>
              <a:rPr lang="ja-JP" altLang="en-US"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耳垢栓塞</a:t>
            </a:r>
            <a:endParaRPr lang="en-US" altLang="ja-JP" sz="2600" b="1" dirty="0">
              <a:latin typeface="Meiryo UI" pitchFamily="50" charset="-128"/>
              <a:ea typeface="Meiryo UI" pitchFamily="50" charset="-128"/>
              <a:cs typeface="Meiryo UI" pitchFamily="50" charset="-128"/>
            </a:endParaRPr>
          </a:p>
          <a:p>
            <a:pPr marL="311150" indent="-311150" defTabSz="828675" eaLnBrk="1" hangingPunct="1">
              <a:spcBef>
                <a:spcPts val="1800"/>
              </a:spcBef>
              <a:buFont typeface="Wingdings" pitchFamily="2" charset="2"/>
              <a:buNone/>
            </a:pPr>
            <a:endParaRPr lang="en-US" altLang="ja-JP" sz="2600" b="1" dirty="0" smtClean="0">
              <a:latin typeface="Meiryo UI" pitchFamily="50" charset="-128"/>
              <a:ea typeface="Meiryo UI" pitchFamily="50" charset="-128"/>
              <a:cs typeface="Meiryo UI" pitchFamily="50" charset="-128"/>
            </a:endParaRPr>
          </a:p>
          <a:p>
            <a:pPr marL="311150" indent="-311150" defTabSz="828675" eaLnBrk="1" hangingPunct="1">
              <a:spcBef>
                <a:spcPts val="1800"/>
              </a:spcBef>
              <a:buFont typeface="Wingdings" pitchFamily="2" charset="2"/>
              <a:buNone/>
            </a:pPr>
            <a:endParaRPr lang="ja-JP" altLang="en-US" sz="2600" b="1" dirty="0" smtClean="0">
              <a:latin typeface="Meiryo UI" pitchFamily="50" charset="-128"/>
              <a:ea typeface="Meiryo UI" pitchFamily="50" charset="-128"/>
              <a:cs typeface="Meiryo UI" pitchFamily="50" charset="-128"/>
            </a:endParaRPr>
          </a:p>
        </p:txBody>
      </p:sp>
      <p:sp>
        <p:nvSpPr>
          <p:cNvPr id="908291" name="Text Box 3"/>
          <p:cNvSpPr txBox="1">
            <a:spLocks noChangeArrowheads="1"/>
          </p:cNvSpPr>
          <p:nvPr/>
        </p:nvSpPr>
        <p:spPr bwMode="auto">
          <a:xfrm>
            <a:off x="808038" y="1831975"/>
            <a:ext cx="184150" cy="304800"/>
          </a:xfrm>
          <a:prstGeom prst="rect">
            <a:avLst/>
          </a:prstGeom>
          <a:noFill/>
          <a:ln w="9525" algn="ctr">
            <a:noFill/>
            <a:miter lim="800000"/>
            <a:headEnd/>
            <a:tailEnd/>
          </a:ln>
          <a:effectLst/>
        </p:spPr>
        <p:txBody>
          <a:bodyPr wrap="none" lIns="91428" tIns="45715" rIns="91428" bIns="45715" anchor="b">
            <a:spAutoFit/>
          </a:bodyPr>
          <a:lstStyle/>
          <a:p>
            <a:pPr algn="ctr" eaLnBrk="1" hangingPunct="1">
              <a:defRPr/>
            </a:pPr>
            <a:endParaRPr kumimoji="0" lang="ja-JP" altLang="ja-JP" sz="1400">
              <a:effectLst>
                <a:outerShdw blurRad="38100" dist="38100" dir="2700000" algn="tl">
                  <a:srgbClr val="C0C0C0"/>
                </a:outerShdw>
              </a:effectLst>
              <a:latin typeface="HGPｺﾞｼｯｸM" pitchFamily="50" charset="-128"/>
              <a:ea typeface="HGPｺﾞｼｯｸM" pitchFamily="50" charset="-128"/>
            </a:endParaRPr>
          </a:p>
        </p:txBody>
      </p:sp>
      <p:sp>
        <p:nvSpPr>
          <p:cNvPr id="106500" name="Rectangle 4"/>
          <p:cNvSpPr>
            <a:spLocks noChangeArrowheads="1"/>
          </p:cNvSpPr>
          <p:nvPr/>
        </p:nvSpPr>
        <p:spPr bwMode="auto">
          <a:xfrm>
            <a:off x="296863" y="467416"/>
            <a:ext cx="8280400"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7" tIns="45709" rIns="91417" bIns="45709" anchor="ctr"/>
          <a:lstStyle/>
          <a:p>
            <a:pPr algn="ctr" defTabSz="1001713" eaLnBrk="1" hangingPunct="1"/>
            <a:r>
              <a:rPr lang="ja-JP" altLang="en-US" sz="3000" b="1" dirty="0" smtClean="0">
                <a:latin typeface="Meiryo UI" pitchFamily="50" charset="-128"/>
                <a:ea typeface="Meiryo UI" pitchFamily="50" charset="-128"/>
                <a:cs typeface="Meiryo UI" pitchFamily="50" charset="-128"/>
              </a:rPr>
              <a:t>認知症診療で注意すべき身体疾患</a:t>
            </a:r>
            <a:endParaRPr lang="ja-JP" altLang="en-US" sz="3000" b="1" dirty="0">
              <a:latin typeface="Meiryo UI" pitchFamily="50" charset="-128"/>
              <a:ea typeface="Meiryo UI" pitchFamily="50" charset="-128"/>
              <a:cs typeface="Meiryo UI" pitchFamily="50" charset="-128"/>
            </a:endParaRPr>
          </a:p>
        </p:txBody>
      </p:sp>
      <p:sp>
        <p:nvSpPr>
          <p:cNvPr id="106501" name="Text Box 5"/>
          <p:cNvSpPr txBox="1">
            <a:spLocks noChangeArrowheads="1"/>
          </p:cNvSpPr>
          <p:nvPr/>
        </p:nvSpPr>
        <p:spPr bwMode="auto">
          <a:xfrm>
            <a:off x="0" y="0"/>
            <a:ext cx="23002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36</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06502" name="Rectangle 3"/>
          <p:cNvSpPr>
            <a:spLocks noChangeArrowheads="1"/>
          </p:cNvSpPr>
          <p:nvPr/>
        </p:nvSpPr>
        <p:spPr bwMode="auto">
          <a:xfrm>
            <a:off x="266700" y="113030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360983312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1431925" y="2060575"/>
            <a:ext cx="6983413" cy="4103688"/>
          </a:xfrm>
          <a:prstGeom prst="rect">
            <a:avLst/>
          </a:prstGeom>
          <a:solidFill>
            <a:schemeClr val="bg1"/>
          </a:solidFill>
          <a:ln w="15875">
            <a:solidFill>
              <a:schemeClr val="tx1"/>
            </a:solidFill>
            <a:miter lim="800000"/>
            <a:headEnd/>
            <a:tailEnd/>
          </a:ln>
        </p:spPr>
        <p:txBody>
          <a:bodyPr wrap="none" anchor="ctr"/>
          <a:lstStyle/>
          <a:p>
            <a:pPr eaLnBrk="1" hangingPunct="1"/>
            <a:endParaRPr lang="ja-JP" altLang="en-US" sz="1800">
              <a:solidFill>
                <a:srgbClr val="993300"/>
              </a:solidFill>
            </a:endParaRPr>
          </a:p>
        </p:txBody>
      </p:sp>
      <p:sp>
        <p:nvSpPr>
          <p:cNvPr id="110595" name="Line 3"/>
          <p:cNvSpPr>
            <a:spLocks noChangeShapeType="1"/>
          </p:cNvSpPr>
          <p:nvPr/>
        </p:nvSpPr>
        <p:spPr bwMode="auto">
          <a:xfrm>
            <a:off x="1430338" y="2060575"/>
            <a:ext cx="0" cy="41036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0596" name="Line 4"/>
          <p:cNvSpPr>
            <a:spLocks noChangeShapeType="1"/>
          </p:cNvSpPr>
          <p:nvPr/>
        </p:nvSpPr>
        <p:spPr bwMode="auto">
          <a:xfrm>
            <a:off x="1430338" y="6164263"/>
            <a:ext cx="698500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110597" name="Line 5"/>
          <p:cNvSpPr>
            <a:spLocks noChangeShapeType="1"/>
          </p:cNvSpPr>
          <p:nvPr/>
        </p:nvSpPr>
        <p:spPr bwMode="auto">
          <a:xfrm>
            <a:off x="4993879" y="2865105"/>
            <a:ext cx="1432322" cy="2276808"/>
          </a:xfrm>
          <a:prstGeom prst="line">
            <a:avLst/>
          </a:prstGeom>
          <a:noFill/>
          <a:ln w="101600">
            <a:solidFill>
              <a:srgbClr val="3399FF"/>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10598" name="Freeform 6"/>
          <p:cNvSpPr>
            <a:spLocks/>
          </p:cNvSpPr>
          <p:nvPr/>
        </p:nvSpPr>
        <p:spPr bwMode="auto">
          <a:xfrm>
            <a:off x="2511425" y="2732087"/>
            <a:ext cx="4964906" cy="1258093"/>
          </a:xfrm>
          <a:custGeom>
            <a:avLst/>
            <a:gdLst>
              <a:gd name="T0" fmla="*/ 0 w 3311"/>
              <a:gd name="T1" fmla="*/ 2147483647 h 756"/>
              <a:gd name="T2" fmla="*/ 2147483647 w 3311"/>
              <a:gd name="T3" fmla="*/ 2147483647 h 756"/>
              <a:gd name="T4" fmla="*/ 2147483647 w 3311"/>
              <a:gd name="T5" fmla="*/ 2147483647 h 756"/>
              <a:gd name="T6" fmla="*/ 0 60000 65536"/>
              <a:gd name="T7" fmla="*/ 0 60000 65536"/>
              <a:gd name="T8" fmla="*/ 0 60000 65536"/>
              <a:gd name="T9" fmla="*/ 0 w 3311"/>
              <a:gd name="T10" fmla="*/ 0 h 756"/>
              <a:gd name="T11" fmla="*/ 3311 w 3311"/>
              <a:gd name="T12" fmla="*/ 756 h 756"/>
            </a:gdLst>
            <a:ahLst/>
            <a:cxnLst>
              <a:cxn ang="T6">
                <a:pos x="T0" y="T1"/>
              </a:cxn>
              <a:cxn ang="T7">
                <a:pos x="T2" y="T3"/>
              </a:cxn>
              <a:cxn ang="T8">
                <a:pos x="T4" y="T5"/>
              </a:cxn>
            </a:cxnLst>
            <a:rect l="T9" t="T10" r="T11" b="T12"/>
            <a:pathLst>
              <a:path w="3311" h="756">
                <a:moveTo>
                  <a:pt x="0" y="302"/>
                </a:moveTo>
                <a:cubicBezTo>
                  <a:pt x="563" y="151"/>
                  <a:pt x="1126" y="0"/>
                  <a:pt x="1678" y="76"/>
                </a:cubicBezTo>
                <a:cubicBezTo>
                  <a:pt x="2230" y="152"/>
                  <a:pt x="3039" y="643"/>
                  <a:pt x="3311" y="756"/>
                </a:cubicBezTo>
              </a:path>
            </a:pathLst>
          </a:custGeom>
          <a:noFill/>
          <a:ln w="101600">
            <a:solidFill>
              <a:srgbClr val="FF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110599" name="Line 7"/>
          <p:cNvSpPr>
            <a:spLocks noChangeShapeType="1"/>
          </p:cNvSpPr>
          <p:nvPr/>
        </p:nvSpPr>
        <p:spPr bwMode="auto">
          <a:xfrm>
            <a:off x="1790700" y="2852738"/>
            <a:ext cx="5761038" cy="3024187"/>
          </a:xfrm>
          <a:prstGeom prst="line">
            <a:avLst/>
          </a:prstGeom>
          <a:noFill/>
          <a:ln w="101600">
            <a:solidFill>
              <a:srgbClr val="669900"/>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10600" name="Line 8"/>
          <p:cNvSpPr>
            <a:spLocks noChangeShapeType="1"/>
          </p:cNvSpPr>
          <p:nvPr/>
        </p:nvSpPr>
        <p:spPr bwMode="auto">
          <a:xfrm>
            <a:off x="1433513" y="6161088"/>
            <a:ext cx="6665912" cy="0"/>
          </a:xfrm>
          <a:prstGeom prst="line">
            <a:avLst/>
          </a:prstGeom>
          <a:noFill/>
          <a:ln w="101600">
            <a:solidFill>
              <a:srgbClr val="808080"/>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10601" name="Line 9"/>
          <p:cNvSpPr>
            <a:spLocks noChangeShapeType="1"/>
          </p:cNvSpPr>
          <p:nvPr/>
        </p:nvSpPr>
        <p:spPr bwMode="auto">
          <a:xfrm>
            <a:off x="2559050" y="2528888"/>
            <a:ext cx="0" cy="576262"/>
          </a:xfrm>
          <a:prstGeom prst="line">
            <a:avLst/>
          </a:prstGeom>
          <a:noFill/>
          <a:ln w="76200">
            <a:solidFill>
              <a:schemeClr val="bg2"/>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110602" name="Text Box 10"/>
          <p:cNvSpPr txBox="1">
            <a:spLocks noChangeArrowheads="1"/>
          </p:cNvSpPr>
          <p:nvPr/>
        </p:nvSpPr>
        <p:spPr bwMode="auto">
          <a:xfrm>
            <a:off x="1612901" y="1847850"/>
            <a:ext cx="1885674" cy="6413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dirty="0">
                <a:solidFill>
                  <a:schemeClr val="bg2"/>
                </a:solidFill>
                <a:latin typeface="Meiryo UI" pitchFamily="50" charset="-128"/>
                <a:ea typeface="Meiryo UI" pitchFamily="50" charset="-128"/>
                <a:cs typeface="Meiryo UI" pitchFamily="50" charset="-128"/>
              </a:rPr>
              <a:t>コリンエステラーゼ</a:t>
            </a:r>
          </a:p>
          <a:p>
            <a:pPr algn="ctr" eaLnBrk="1" hangingPunct="1"/>
            <a:r>
              <a:rPr lang="ja-JP" altLang="en-US" sz="1800" b="1" dirty="0">
                <a:solidFill>
                  <a:schemeClr val="bg2"/>
                </a:solidFill>
                <a:latin typeface="Meiryo UI" pitchFamily="50" charset="-128"/>
                <a:ea typeface="Meiryo UI" pitchFamily="50" charset="-128"/>
                <a:cs typeface="Meiryo UI" pitchFamily="50" charset="-128"/>
              </a:rPr>
              <a:t>阻害薬</a:t>
            </a:r>
          </a:p>
        </p:txBody>
      </p:sp>
      <p:sp>
        <p:nvSpPr>
          <p:cNvPr id="110603" name="Text Box 11"/>
          <p:cNvSpPr txBox="1">
            <a:spLocks noChangeArrowheads="1"/>
          </p:cNvSpPr>
          <p:nvPr/>
        </p:nvSpPr>
        <p:spPr bwMode="auto">
          <a:xfrm>
            <a:off x="5777706" y="2218774"/>
            <a:ext cx="259397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1800" b="1" dirty="0">
                <a:solidFill>
                  <a:srgbClr val="FF5050"/>
                </a:solidFill>
                <a:latin typeface="Meiryo UI" pitchFamily="50" charset="-128"/>
                <a:ea typeface="Meiryo UI" pitchFamily="50" charset="-128"/>
                <a:cs typeface="Meiryo UI" pitchFamily="50" charset="-128"/>
              </a:rPr>
              <a:t>コリンエステラーゼ阻害薬</a:t>
            </a:r>
            <a:endParaRPr lang="en-US" altLang="ja-JP" sz="1800" b="1" dirty="0" smtClean="0">
              <a:solidFill>
                <a:srgbClr val="FF5050"/>
              </a:solidFill>
              <a:latin typeface="Meiryo UI" pitchFamily="50" charset="-128"/>
              <a:ea typeface="Meiryo UI" pitchFamily="50" charset="-128"/>
              <a:cs typeface="Meiryo UI" pitchFamily="50" charset="-128"/>
            </a:endParaRPr>
          </a:p>
          <a:p>
            <a:pPr eaLnBrk="1" hangingPunct="1">
              <a:spcBef>
                <a:spcPts val="0"/>
              </a:spcBef>
            </a:pPr>
            <a:r>
              <a:rPr lang="ja-JP" altLang="en-US" sz="1800" b="1" dirty="0" smtClean="0">
                <a:solidFill>
                  <a:srgbClr val="FF5050"/>
                </a:solidFill>
                <a:latin typeface="Meiryo UI" pitchFamily="50" charset="-128"/>
                <a:ea typeface="Meiryo UI" pitchFamily="50" charset="-128"/>
                <a:cs typeface="Meiryo UI" pitchFamily="50" charset="-128"/>
              </a:rPr>
              <a:t>服用</a:t>
            </a:r>
            <a:r>
              <a:rPr lang="ja-JP" altLang="en-US" sz="1800" b="1" dirty="0">
                <a:solidFill>
                  <a:srgbClr val="FF5050"/>
                </a:solidFill>
                <a:latin typeface="Meiryo UI" pitchFamily="50" charset="-128"/>
                <a:ea typeface="Meiryo UI" pitchFamily="50" charset="-128"/>
                <a:cs typeface="Meiryo UI" pitchFamily="50" charset="-128"/>
              </a:rPr>
              <a:t>の場合</a:t>
            </a:r>
          </a:p>
        </p:txBody>
      </p:sp>
      <p:sp>
        <p:nvSpPr>
          <p:cNvPr id="110604" name="Text Box 12"/>
          <p:cNvSpPr txBox="1">
            <a:spLocks noChangeArrowheads="1"/>
          </p:cNvSpPr>
          <p:nvPr/>
        </p:nvSpPr>
        <p:spPr bwMode="auto">
          <a:xfrm>
            <a:off x="6475413" y="4510088"/>
            <a:ext cx="20018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1800" b="1">
                <a:solidFill>
                  <a:srgbClr val="3399FF"/>
                </a:solidFill>
                <a:latin typeface="Meiryo UI" pitchFamily="50" charset="-128"/>
                <a:ea typeface="Meiryo UI" pitchFamily="50" charset="-128"/>
                <a:cs typeface="Meiryo UI" pitchFamily="50" charset="-128"/>
              </a:rPr>
              <a:t>服用を途中で</a:t>
            </a:r>
          </a:p>
          <a:p>
            <a:pPr eaLnBrk="1" hangingPunct="1"/>
            <a:r>
              <a:rPr lang="ja-JP" altLang="en-US" sz="1800" b="1">
                <a:solidFill>
                  <a:srgbClr val="3399FF"/>
                </a:solidFill>
                <a:latin typeface="Meiryo UI" pitchFamily="50" charset="-128"/>
                <a:ea typeface="Meiryo UI" pitchFamily="50" charset="-128"/>
                <a:cs typeface="Meiryo UI" pitchFamily="50" charset="-128"/>
              </a:rPr>
              <a:t>止めた場合</a:t>
            </a:r>
          </a:p>
        </p:txBody>
      </p:sp>
      <p:sp>
        <p:nvSpPr>
          <p:cNvPr id="110605" name="Text Box 13"/>
          <p:cNvSpPr txBox="1">
            <a:spLocks noChangeArrowheads="1"/>
          </p:cNvSpPr>
          <p:nvPr/>
        </p:nvSpPr>
        <p:spPr bwMode="auto">
          <a:xfrm>
            <a:off x="2085975" y="4497388"/>
            <a:ext cx="2541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000" b="1">
                <a:solidFill>
                  <a:srgbClr val="669900"/>
                </a:solidFill>
                <a:latin typeface="Meiryo UI" pitchFamily="50" charset="-128"/>
                <a:ea typeface="Meiryo UI" pitchFamily="50" charset="-128"/>
                <a:cs typeface="Meiryo UI" pitchFamily="50" charset="-128"/>
              </a:rPr>
              <a:t>何も治療しない場合</a:t>
            </a:r>
          </a:p>
        </p:txBody>
      </p:sp>
      <p:sp>
        <p:nvSpPr>
          <p:cNvPr id="110606" name="Text Box 14"/>
          <p:cNvSpPr txBox="1">
            <a:spLocks noChangeArrowheads="1"/>
          </p:cNvSpPr>
          <p:nvPr/>
        </p:nvSpPr>
        <p:spPr bwMode="auto">
          <a:xfrm>
            <a:off x="2338388" y="5668963"/>
            <a:ext cx="2159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000" b="1">
                <a:solidFill>
                  <a:srgbClr val="0F0305"/>
                </a:solidFill>
                <a:latin typeface="Meiryo UI" pitchFamily="50" charset="-128"/>
                <a:ea typeface="Meiryo UI" pitchFamily="50" charset="-128"/>
                <a:cs typeface="Meiryo UI" pitchFamily="50" charset="-128"/>
              </a:rPr>
              <a:t>時間の経過</a:t>
            </a:r>
          </a:p>
        </p:txBody>
      </p:sp>
      <p:sp>
        <p:nvSpPr>
          <p:cNvPr id="110607" name="AutoShape 15"/>
          <p:cNvSpPr>
            <a:spLocks noChangeArrowheads="1"/>
          </p:cNvSpPr>
          <p:nvPr/>
        </p:nvSpPr>
        <p:spPr bwMode="auto">
          <a:xfrm>
            <a:off x="817563" y="2409825"/>
            <a:ext cx="358775" cy="3313113"/>
          </a:xfrm>
          <a:prstGeom prst="downArrow">
            <a:avLst>
              <a:gd name="adj1" fmla="val 45130"/>
              <a:gd name="adj2" fmla="val 96449"/>
            </a:avLst>
          </a:prstGeom>
          <a:gradFill rotWithShape="1">
            <a:gsLst>
              <a:gs pos="0">
                <a:schemeClr val="bg1"/>
              </a:gs>
              <a:gs pos="100000">
                <a:srgbClr val="5F5F5F"/>
              </a:gs>
            </a:gsLst>
            <a:lin ang="5400000" scaled="1"/>
          </a:gradFill>
          <a:ln>
            <a:noFill/>
          </a:ln>
          <a:effectLst>
            <a:outerShdw dist="52363" dir="4557825" algn="ctr" rotWithShape="0">
              <a:srgbClr val="0F0305">
                <a:alpha val="50000"/>
              </a:srgbClr>
            </a:outerShdw>
          </a:effectLst>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eaLnBrk="1" hangingPunct="1"/>
            <a:endParaRPr lang="ja-JP" altLang="en-US" sz="1800">
              <a:solidFill>
                <a:srgbClr val="993300"/>
              </a:solidFill>
            </a:endParaRPr>
          </a:p>
        </p:txBody>
      </p:sp>
      <p:sp>
        <p:nvSpPr>
          <p:cNvPr id="110608" name="Text Box 16"/>
          <p:cNvSpPr txBox="1">
            <a:spLocks noChangeArrowheads="1"/>
          </p:cNvSpPr>
          <p:nvPr/>
        </p:nvSpPr>
        <p:spPr bwMode="auto">
          <a:xfrm>
            <a:off x="385445" y="3389313"/>
            <a:ext cx="492443" cy="1874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000" b="1">
                <a:latin typeface="Meiryo UI" pitchFamily="50" charset="-128"/>
                <a:ea typeface="Meiryo UI" pitchFamily="50" charset="-128"/>
                <a:cs typeface="Meiryo UI" pitchFamily="50" charset="-128"/>
              </a:rPr>
              <a:t>症状の経過</a:t>
            </a:r>
          </a:p>
        </p:txBody>
      </p:sp>
      <p:sp>
        <p:nvSpPr>
          <p:cNvPr id="110609" name="Text Box 17"/>
          <p:cNvSpPr txBox="1">
            <a:spLocks noChangeArrowheads="1"/>
          </p:cNvSpPr>
          <p:nvPr/>
        </p:nvSpPr>
        <p:spPr bwMode="auto">
          <a:xfrm>
            <a:off x="417513" y="1920875"/>
            <a:ext cx="1130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000" b="1">
                <a:latin typeface="Meiryo UI" pitchFamily="50" charset="-128"/>
                <a:ea typeface="Meiryo UI" pitchFamily="50" charset="-128"/>
                <a:cs typeface="Meiryo UI" pitchFamily="50" charset="-128"/>
              </a:rPr>
              <a:t>軽度</a:t>
            </a:r>
          </a:p>
        </p:txBody>
      </p:sp>
      <p:sp>
        <p:nvSpPr>
          <p:cNvPr id="110610" name="Text Box 18"/>
          <p:cNvSpPr txBox="1">
            <a:spLocks noChangeArrowheads="1"/>
          </p:cNvSpPr>
          <p:nvPr/>
        </p:nvSpPr>
        <p:spPr bwMode="auto">
          <a:xfrm>
            <a:off x="579438" y="5926138"/>
            <a:ext cx="9096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000" b="1">
                <a:latin typeface="Meiryo UI" pitchFamily="50" charset="-128"/>
                <a:ea typeface="Meiryo UI" pitchFamily="50" charset="-128"/>
                <a:cs typeface="Meiryo UI" pitchFamily="50" charset="-128"/>
              </a:rPr>
              <a:t>重度</a:t>
            </a:r>
          </a:p>
        </p:txBody>
      </p:sp>
      <p:sp>
        <p:nvSpPr>
          <p:cNvPr id="110611" name="Rectangle 19"/>
          <p:cNvSpPr>
            <a:spLocks noChangeArrowheads="1"/>
          </p:cNvSpPr>
          <p:nvPr/>
        </p:nvSpPr>
        <p:spPr bwMode="auto">
          <a:xfrm>
            <a:off x="0" y="392804"/>
            <a:ext cx="9072563"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nchor="ctr" anchorCtr="1"/>
          <a:lstStyle/>
          <a:p>
            <a:pPr algn="ctr" eaLnBrk="1" hangingPunct="1"/>
            <a:r>
              <a:rPr lang="ja-JP" altLang="en-US" sz="2400" b="1" dirty="0">
                <a:latin typeface="Meiryo UI" pitchFamily="50" charset="-128"/>
                <a:ea typeface="Meiryo UI" pitchFamily="50" charset="-128"/>
                <a:cs typeface="Meiryo UI" pitchFamily="50" charset="-128"/>
              </a:rPr>
              <a:t>アルツハイマー型認知症の臨床症状の経過と</a:t>
            </a:r>
            <a:r>
              <a:rPr lang="ja-JP" altLang="en-US" sz="2800" b="1" dirty="0">
                <a:latin typeface="Meiryo UI" pitchFamily="50" charset="-128"/>
                <a:ea typeface="Meiryo UI" pitchFamily="50" charset="-128"/>
                <a:cs typeface="Meiryo UI" pitchFamily="50" charset="-128"/>
              </a:rPr>
              <a:t/>
            </a:r>
            <a:br>
              <a:rPr lang="ja-JP" altLang="en-US" sz="2800" b="1" dirty="0">
                <a:latin typeface="Meiryo UI" pitchFamily="50" charset="-128"/>
                <a:ea typeface="Meiryo UI" pitchFamily="50" charset="-128"/>
                <a:cs typeface="Meiryo UI" pitchFamily="50" charset="-128"/>
              </a:rPr>
            </a:br>
            <a:r>
              <a:rPr lang="ja-JP" altLang="en-US" sz="2800" b="1" dirty="0">
                <a:latin typeface="Meiryo UI" pitchFamily="50" charset="-128"/>
                <a:ea typeface="Meiryo UI" pitchFamily="50" charset="-128"/>
                <a:cs typeface="Meiryo UI" pitchFamily="50" charset="-128"/>
              </a:rPr>
              <a:t>コリンエステラーゼ阻害薬の効果</a:t>
            </a:r>
          </a:p>
        </p:txBody>
      </p:sp>
      <p:sp>
        <p:nvSpPr>
          <p:cNvPr id="110612" name="Text Box 5"/>
          <p:cNvSpPr txBox="1">
            <a:spLocks noChangeArrowheads="1"/>
          </p:cNvSpPr>
          <p:nvPr/>
        </p:nvSpPr>
        <p:spPr bwMode="auto">
          <a:xfrm>
            <a:off x="0" y="0"/>
            <a:ext cx="23574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-37</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10613" name="Rectangle 3"/>
          <p:cNvSpPr>
            <a:spLocks noChangeArrowheads="1"/>
          </p:cNvSpPr>
          <p:nvPr/>
        </p:nvSpPr>
        <p:spPr bwMode="auto">
          <a:xfrm>
            <a:off x="266700" y="13922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2" name="正方形/長方形 1"/>
          <p:cNvSpPr/>
          <p:nvPr/>
        </p:nvSpPr>
        <p:spPr bwMode="auto">
          <a:xfrm>
            <a:off x="6549887" y="3105150"/>
            <a:ext cx="1639956" cy="1007269"/>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4" name="Freeform 6"/>
          <p:cNvSpPr>
            <a:spLocks/>
          </p:cNvSpPr>
          <p:nvPr/>
        </p:nvSpPr>
        <p:spPr bwMode="auto">
          <a:xfrm rot="1356407" flipV="1">
            <a:off x="6332527" y="3675012"/>
            <a:ext cx="2080406" cy="201209"/>
          </a:xfrm>
          <a:custGeom>
            <a:avLst/>
            <a:gdLst>
              <a:gd name="T0" fmla="*/ 0 w 3311"/>
              <a:gd name="T1" fmla="*/ 2147483647 h 756"/>
              <a:gd name="T2" fmla="*/ 2147483647 w 3311"/>
              <a:gd name="T3" fmla="*/ 2147483647 h 756"/>
              <a:gd name="T4" fmla="*/ 2147483647 w 3311"/>
              <a:gd name="T5" fmla="*/ 2147483647 h 756"/>
              <a:gd name="T6" fmla="*/ 0 60000 65536"/>
              <a:gd name="T7" fmla="*/ 0 60000 65536"/>
              <a:gd name="T8" fmla="*/ 0 60000 65536"/>
              <a:gd name="T9" fmla="*/ 0 w 3311"/>
              <a:gd name="T10" fmla="*/ 0 h 756"/>
              <a:gd name="T11" fmla="*/ 3311 w 3311"/>
              <a:gd name="T12" fmla="*/ 756 h 756"/>
            </a:gdLst>
            <a:ahLst/>
            <a:cxnLst>
              <a:cxn ang="T6">
                <a:pos x="T0" y="T1"/>
              </a:cxn>
              <a:cxn ang="T7">
                <a:pos x="T2" y="T3"/>
              </a:cxn>
              <a:cxn ang="T8">
                <a:pos x="T4" y="T5"/>
              </a:cxn>
            </a:cxnLst>
            <a:rect l="T9" t="T10" r="T11" b="T12"/>
            <a:pathLst>
              <a:path w="3311" h="756">
                <a:moveTo>
                  <a:pt x="0" y="302"/>
                </a:moveTo>
                <a:cubicBezTo>
                  <a:pt x="563" y="151"/>
                  <a:pt x="1126" y="0"/>
                  <a:pt x="1678" y="76"/>
                </a:cubicBezTo>
                <a:cubicBezTo>
                  <a:pt x="2230" y="152"/>
                  <a:pt x="3039" y="643"/>
                  <a:pt x="3311" y="756"/>
                </a:cubicBezTo>
              </a:path>
            </a:pathLst>
          </a:custGeom>
          <a:noFill/>
          <a:ln w="101600">
            <a:solidFill>
              <a:srgbClr val="FF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ja-JP" altLang="en-US"/>
          </a:p>
        </p:txBody>
      </p:sp>
    </p:spTree>
    <p:extLst>
      <p:ext uri="{BB962C8B-B14F-4D97-AF65-F5344CB8AC3E}">
        <p14:creationId xmlns:p14="http://schemas.microsoft.com/office/powerpoint/2010/main" val="82279190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19"/>
          <p:cNvSpPr>
            <a:spLocks noChangeArrowheads="1"/>
          </p:cNvSpPr>
          <p:nvPr/>
        </p:nvSpPr>
        <p:spPr bwMode="auto">
          <a:xfrm>
            <a:off x="1524414" y="368232"/>
            <a:ext cx="601503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nchor="ctr" anchorCtr="1"/>
          <a:lstStyle/>
          <a:p>
            <a:pPr algn="ctr" eaLnBrk="1" hangingPunct="1"/>
            <a:r>
              <a:rPr lang="ja-JP" altLang="en-US" sz="3000" b="1" dirty="0">
                <a:latin typeface="Meiryo UI" pitchFamily="50" charset="-128"/>
                <a:ea typeface="Meiryo UI" pitchFamily="50" charset="-128"/>
                <a:cs typeface="Meiryo UI" pitchFamily="50" charset="-128"/>
              </a:rPr>
              <a:t>コリンエステラーゼ阻害薬の特徴</a:t>
            </a:r>
          </a:p>
        </p:txBody>
      </p:sp>
      <p:graphicFrame>
        <p:nvGraphicFramePr>
          <p:cNvPr id="426082" name="Group 98"/>
          <p:cNvGraphicFramePr>
            <a:graphicFrameLocks noGrp="1"/>
          </p:cNvGraphicFramePr>
          <p:nvPr>
            <p:extLst>
              <p:ext uri="{D42A27DB-BD31-4B8C-83A1-F6EECF244321}">
                <p14:modId xmlns:p14="http://schemas.microsoft.com/office/powerpoint/2010/main" val="1806750295"/>
              </p:ext>
            </p:extLst>
          </p:nvPr>
        </p:nvGraphicFramePr>
        <p:xfrm>
          <a:off x="695737" y="1329773"/>
          <a:ext cx="7841973" cy="5162553"/>
        </p:xfrm>
        <a:graphic>
          <a:graphicData uri="http://schemas.openxmlformats.org/drawingml/2006/table">
            <a:tbl>
              <a:tblPr/>
              <a:tblGrid>
                <a:gridCol w="1182759"/>
                <a:gridCol w="2262620"/>
                <a:gridCol w="2198297"/>
                <a:gridCol w="2198297"/>
              </a:tblGrid>
              <a:tr h="448021">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3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ドネペジル</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3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ガランタミン</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30000"/>
                        </a:lnSpc>
                        <a:spcBef>
                          <a:spcPct val="0"/>
                        </a:spcBef>
                        <a:spcAft>
                          <a:spcPct val="0"/>
                        </a:spcAft>
                        <a:buClrTx/>
                        <a:buSzTx/>
                        <a:buFontTx/>
                        <a:buNone/>
                        <a:tabLst/>
                      </a:pPr>
                      <a:r>
                        <a:rPr kumimoji="1" lang="ja-JP" altLang="en-US" sz="1800" b="1" i="0" u="none" strike="noStrike" cap="none" normalizeH="0" baseline="0" smtClean="0">
                          <a:ln>
                            <a:noFill/>
                          </a:ln>
                          <a:solidFill>
                            <a:schemeClr val="tx1"/>
                          </a:solidFill>
                          <a:effectLst/>
                          <a:latin typeface="Meiryo UI" pitchFamily="50" charset="-128"/>
                          <a:ea typeface="Meiryo UI" pitchFamily="50" charset="-128"/>
                          <a:cs typeface="Meiryo UI" pitchFamily="50" charset="-128"/>
                        </a:rPr>
                        <a:t>リバスチグミン</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1066763">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endPar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endParaRPr>
                    </a:p>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作用機序</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err="1" smtClean="0">
                          <a:ln>
                            <a:noFill/>
                          </a:ln>
                          <a:solidFill>
                            <a:schemeClr val="tx1"/>
                          </a:solidFill>
                          <a:effectLst/>
                          <a:latin typeface="Meiryo UI" pitchFamily="50" charset="-128"/>
                          <a:ea typeface="Meiryo UI" pitchFamily="50" charset="-128"/>
                          <a:cs typeface="Meiryo UI" pitchFamily="50" charset="-128"/>
                        </a:rPr>
                        <a:t>AChE</a:t>
                      </a:r>
                      <a:r>
                        <a:rPr kumimoji="1" lang="ja-JP" altLang="en-US" sz="1700" b="1" i="0" u="none" strike="noStrike" cap="none" normalizeH="0" baseline="30000" dirty="0" smtClean="0">
                          <a:ln>
                            <a:noFill/>
                          </a:ln>
                          <a:solidFill>
                            <a:schemeClr val="tx1"/>
                          </a:solidFill>
                          <a:effectLst/>
                          <a:latin typeface="Meiryo UI" pitchFamily="50" charset="-128"/>
                          <a:ea typeface="Meiryo UI" pitchFamily="50" charset="-128"/>
                          <a:cs typeface="Meiryo UI" pitchFamily="50" charset="-128"/>
                        </a:rPr>
                        <a:t>＊</a:t>
                      </a: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阻害</a:t>
                      </a:r>
                    </a:p>
                    <a:p>
                      <a:pPr marL="0" marR="0" lvl="0" indent="0" algn="l" defTabSz="914400" rtl="0" eaLnBrk="1" fontAlgn="base" latinLnBrk="0" hangingPunct="1">
                        <a:lnSpc>
                          <a:spcPct val="100000"/>
                        </a:lnSpc>
                        <a:spcBef>
                          <a:spcPts val="60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＊アセチルコリンエステラーゼ</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err="1" smtClean="0">
                          <a:ln>
                            <a:noFill/>
                          </a:ln>
                          <a:solidFill>
                            <a:schemeClr val="tx1"/>
                          </a:solidFill>
                          <a:effectLst/>
                          <a:latin typeface="Meiryo UI" pitchFamily="50" charset="-128"/>
                          <a:ea typeface="Meiryo UI" pitchFamily="50" charset="-128"/>
                          <a:cs typeface="Meiryo UI" pitchFamily="50" charset="-128"/>
                        </a:rPr>
                        <a:t>AChE</a:t>
                      </a: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阻害</a:t>
                      </a:r>
                      <a:r>
                        <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ニコチン性</a:t>
                      </a:r>
                      <a:r>
                        <a:rPr kumimoji="1" lang="en-US" altLang="ja-JP" sz="1700" b="1" i="0" u="none" strike="noStrike" cap="none" normalizeH="0" baseline="0" dirty="0" err="1" smtClean="0">
                          <a:ln>
                            <a:noFill/>
                          </a:ln>
                          <a:solidFill>
                            <a:schemeClr val="tx1"/>
                          </a:solidFill>
                          <a:effectLst/>
                          <a:latin typeface="Meiryo UI" pitchFamily="50" charset="-128"/>
                          <a:ea typeface="Meiryo UI" pitchFamily="50" charset="-128"/>
                          <a:cs typeface="Meiryo UI" pitchFamily="50" charset="-128"/>
                        </a:rPr>
                        <a:t>ACh</a:t>
                      </a:r>
                      <a:endPar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受容体刺激作用</a:t>
                      </a:r>
                      <a:endPar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err="1" smtClean="0">
                          <a:ln>
                            <a:noFill/>
                          </a:ln>
                          <a:solidFill>
                            <a:schemeClr val="tx1"/>
                          </a:solidFill>
                          <a:effectLst/>
                          <a:latin typeface="Meiryo UI" pitchFamily="50" charset="-128"/>
                          <a:ea typeface="Meiryo UI" pitchFamily="50" charset="-128"/>
                          <a:cs typeface="Meiryo UI" pitchFamily="50" charset="-128"/>
                        </a:rPr>
                        <a:t>AChE</a:t>
                      </a: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阻害</a:t>
                      </a:r>
                      <a:r>
                        <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p>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err="1" smtClean="0">
                          <a:ln>
                            <a:noFill/>
                          </a:ln>
                          <a:solidFill>
                            <a:schemeClr val="tx1"/>
                          </a:solidFill>
                          <a:effectLst/>
                          <a:latin typeface="Meiryo UI" pitchFamily="50" charset="-128"/>
                          <a:ea typeface="Meiryo UI" pitchFamily="50" charset="-128"/>
                          <a:cs typeface="Meiryo UI" pitchFamily="50" charset="-128"/>
                        </a:rPr>
                        <a:t>BuChE</a:t>
                      </a:r>
                      <a:r>
                        <a:rPr kumimoji="1" lang="ja-JP" altLang="en-US" sz="1700" b="1" i="0" u="none" strike="noStrike" cap="none" normalizeH="0" baseline="30000" dirty="0" smtClean="0">
                          <a:ln>
                            <a:noFill/>
                          </a:ln>
                          <a:solidFill>
                            <a:schemeClr val="tx1"/>
                          </a:solidFill>
                          <a:effectLst/>
                          <a:latin typeface="Meiryo UI" pitchFamily="50" charset="-128"/>
                          <a:ea typeface="Meiryo UI" pitchFamily="50" charset="-128"/>
                          <a:cs typeface="Meiryo UI" pitchFamily="50" charset="-128"/>
                        </a:rPr>
                        <a:t>＊</a:t>
                      </a: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阻害</a:t>
                      </a:r>
                      <a:endParaRPr kumimoji="1" lang="ja-JP" altLang="en-US" sz="1700" b="1" i="0" u="none" strike="noStrike" cap="none" normalizeH="0" baseline="3000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＊ブチルコリンエステラーゼ</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8021">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病期</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全病期</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軽度～中等度</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軽度～中等度</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8021">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一日用量</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5-10mg</a:t>
                      </a: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8-24mg</a:t>
                      </a:r>
                      <a:r>
                        <a:rPr kumimoji="1" lang="ja-JP" altLang="en-US" sz="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液剤あり</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4.5-18mg</a:t>
                      </a:r>
                      <a:r>
                        <a:rPr kumimoji="1" lang="ja-JP" altLang="en-US" sz="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貼付剤</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69895">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endPar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endParaRPr>
                    </a:p>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初期投与法</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3mg</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を</a:t>
                      </a: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1</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2</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週投与後</a:t>
                      </a: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5mg</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で維持</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8mg</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で</a:t>
                      </a: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4</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週投与後</a:t>
                      </a: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16mg</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で維持</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4</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週ごとに</a:t>
                      </a: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4.5mg</a:t>
                      </a:r>
                      <a:r>
                        <a:rPr kumimoji="1" lang="ja-JP" altLang="en-US" sz="1600" b="1" i="0" u="none" strike="noStrike" cap="none" normalizeH="0" baseline="0" dirty="0" err="1" smtClean="0">
                          <a:ln>
                            <a:noFill/>
                          </a:ln>
                          <a:solidFill>
                            <a:schemeClr val="tx1"/>
                          </a:solidFill>
                          <a:effectLst/>
                          <a:latin typeface="Meiryo UI" pitchFamily="50" charset="-128"/>
                          <a:ea typeface="Meiryo UI" pitchFamily="50" charset="-128"/>
                          <a:cs typeface="Meiryo UI" pitchFamily="50" charset="-128"/>
                        </a:rPr>
                        <a:t>ずつ</a:t>
                      </a:r>
                      <a:endPar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増量し</a:t>
                      </a:r>
                      <a:r>
                        <a:rPr kumimoji="1" lang="en-US" altLang="ja-JP"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18mg</a:t>
                      </a:r>
                      <a:r>
                        <a:rPr kumimoji="1" lang="ja-JP" altLang="en-US" sz="16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で維持</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6385">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用法</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１</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２　</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１</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8021">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半減期</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70</a:t>
                      </a: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a:t>
                      </a:r>
                      <a:r>
                        <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80</a:t>
                      </a: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５－７</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en-US" altLang="ja-JP"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10</a:t>
                      </a:r>
                      <a:endPar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48021">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代謝</a:t>
                      </a:r>
                    </a:p>
                  </a:txBody>
                  <a:tcPr marL="81278" marR="81278" marT="45703" marB="4570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肝臓</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肝臓</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腎臓</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04">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ctr" latinLnBrk="0" hangingPunct="0">
                        <a:lnSpc>
                          <a:spcPct val="130000"/>
                        </a:lnSpc>
                        <a:spcBef>
                          <a:spcPct val="0"/>
                        </a:spcBef>
                        <a:spcAft>
                          <a:spcPct val="0"/>
                        </a:spcAft>
                        <a:buClrTx/>
                        <a:buSzTx/>
                        <a:buFontTx/>
                        <a:buNone/>
                        <a:tabLst/>
                      </a:pPr>
                      <a:r>
                        <a:rPr kumimoji="1" lang="ja-JP" altLang="en-US" sz="16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推奨度</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3F1E4"/>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グレードＡ</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3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（行うよう強く勧められる）</a:t>
                      </a:r>
                    </a:p>
                  </a:txBody>
                  <a:tcPr marL="81278" marR="81278" marT="45703" marB="45703" anchor="ctr" horzOverflow="overflow">
                    <a:lnL w="12700" cap="flat" cmpd="sng" algn="ctr">
                      <a:solidFill>
                        <a:schemeClr val="bg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グレードＡ</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3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（行うよう強く勧められる）</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7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グレードＡ</a:t>
                      </a:r>
                    </a:p>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3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（行うよう強く勧められる）</a:t>
                      </a:r>
                    </a:p>
                  </a:txBody>
                  <a:tcPr marL="81278" marR="81278" marT="45703" marB="45703" anchor="ctr" horzOverflow="overflow">
                    <a:lnL w="12700" cap="flat" cmpd="sng" algn="ctr">
                      <a:solidFill>
                        <a:schemeClr val="tx1"/>
                      </a:solid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1671" name="Text Box 5"/>
          <p:cNvSpPr txBox="1">
            <a:spLocks noChangeArrowheads="1"/>
          </p:cNvSpPr>
          <p:nvPr/>
        </p:nvSpPr>
        <p:spPr bwMode="auto">
          <a:xfrm>
            <a:off x="0" y="0"/>
            <a:ext cx="23860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-38</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11672" name="Rectangle 3"/>
          <p:cNvSpPr>
            <a:spLocks noChangeArrowheads="1"/>
          </p:cNvSpPr>
          <p:nvPr/>
        </p:nvSpPr>
        <p:spPr bwMode="auto">
          <a:xfrm>
            <a:off x="252413" y="9858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381846318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2155825" y="4358481"/>
            <a:ext cx="4595813" cy="2287979"/>
          </a:xfrm>
          <a:prstGeom prst="rect">
            <a:avLst/>
          </a:prstGeom>
          <a:noFill/>
          <a:ln w="50800" cap="rnd">
            <a:solidFill>
              <a:srgbClr val="669900"/>
            </a:solidFill>
            <a:prstDash val="sysDot"/>
            <a:miter lim="800000"/>
            <a:headEnd/>
            <a:tailEnd/>
          </a:ln>
          <a:extLst>
            <a:ext uri="{909E8E84-426E-40DD-AFC4-6F175D3DCCD1}">
              <a14:hiddenFill xmlns:a14="http://schemas.microsoft.com/office/drawing/2010/main">
                <a:solidFill>
                  <a:srgbClr val="CFEDFF"/>
                </a:solidFill>
              </a14:hiddenFill>
            </a:ext>
          </a:extLst>
        </p:spPr>
        <p:txBody>
          <a:bodyPr wrap="none" anchor="ctr"/>
          <a:lstStyle/>
          <a:p>
            <a:pPr algn="ctr" eaLnBrk="1" hangingPunct="1"/>
            <a:endParaRPr lang="ja-JP" altLang="ja-JP" sz="1800">
              <a:solidFill>
                <a:srgbClr val="000066"/>
              </a:solidFill>
              <a:ea typeface="HGP創英角ｺﾞｼｯｸUB" pitchFamily="50" charset="-128"/>
            </a:endParaRPr>
          </a:p>
        </p:txBody>
      </p:sp>
      <p:sp>
        <p:nvSpPr>
          <p:cNvPr id="112643" name="Text Box 3"/>
          <p:cNvSpPr txBox="1">
            <a:spLocks noChangeArrowheads="1"/>
          </p:cNvSpPr>
          <p:nvPr/>
        </p:nvSpPr>
        <p:spPr bwMode="auto">
          <a:xfrm>
            <a:off x="584200" y="461963"/>
            <a:ext cx="78867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コリンエステラーゼ阻害薬の使用上の注意点</a:t>
            </a:r>
          </a:p>
        </p:txBody>
      </p:sp>
      <p:sp>
        <p:nvSpPr>
          <p:cNvPr id="112644" name="Text Box 4"/>
          <p:cNvSpPr txBox="1">
            <a:spLocks noChangeArrowheads="1"/>
          </p:cNvSpPr>
          <p:nvPr/>
        </p:nvSpPr>
        <p:spPr bwMode="auto">
          <a:xfrm>
            <a:off x="740613" y="1291874"/>
            <a:ext cx="7729676" cy="285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20000"/>
              </a:lnSpc>
            </a:pPr>
            <a:r>
              <a:rPr lang="ja-JP" altLang="en-US" sz="2300" b="1" dirty="0">
                <a:latin typeface="Meiryo UI" pitchFamily="50" charset="-128"/>
                <a:ea typeface="Meiryo UI" pitchFamily="50" charset="-128"/>
                <a:cs typeface="Meiryo UI" pitchFamily="50" charset="-128"/>
              </a:rPr>
              <a:t>１．アルツハイマー型認知症に使用</a:t>
            </a:r>
          </a:p>
          <a:p>
            <a:pPr eaLnBrk="1" hangingPunct="1">
              <a:lnSpc>
                <a:spcPct val="120000"/>
              </a:lnSpc>
              <a:spcBef>
                <a:spcPct val="20000"/>
              </a:spcBef>
            </a:pPr>
            <a:r>
              <a:rPr lang="ja-JP" altLang="en-US" sz="2300" b="1" dirty="0">
                <a:latin typeface="Meiryo UI" pitchFamily="50" charset="-128"/>
                <a:ea typeface="Meiryo UI" pitchFamily="50" charset="-128"/>
                <a:cs typeface="Meiryo UI" pitchFamily="50" charset="-128"/>
              </a:rPr>
              <a:t>２．洞不全症候群、房室伝導障害は要注意</a:t>
            </a:r>
            <a:endParaRPr lang="en-US" altLang="ja-JP" sz="2300" b="1" dirty="0">
              <a:latin typeface="Meiryo UI" pitchFamily="50" charset="-128"/>
              <a:ea typeface="Meiryo UI" pitchFamily="50" charset="-128"/>
              <a:cs typeface="Meiryo UI" pitchFamily="50" charset="-128"/>
            </a:endParaRPr>
          </a:p>
          <a:p>
            <a:pPr eaLnBrk="1" hangingPunct="1"/>
            <a:r>
              <a:rPr lang="ja-JP" altLang="en-US" sz="2300" b="1" dirty="0">
                <a:solidFill>
                  <a:schemeClr val="bg1"/>
                </a:solidFill>
                <a:latin typeface="Meiryo UI" pitchFamily="50" charset="-128"/>
                <a:ea typeface="Meiryo UI" pitchFamily="50" charset="-128"/>
                <a:cs typeface="Meiryo UI" pitchFamily="50" charset="-128"/>
              </a:rPr>
              <a:t>　　　</a:t>
            </a:r>
            <a:r>
              <a:rPr lang="ja-JP" altLang="en-US" sz="2300" b="1" dirty="0">
                <a:latin typeface="Meiryo UI" pitchFamily="50" charset="-128"/>
                <a:ea typeface="Meiryo UI" pitchFamily="50" charset="-128"/>
                <a:cs typeface="Meiryo UI" pitchFamily="50" charset="-128"/>
              </a:rPr>
              <a:t>投与前に心電図をとることが望ましい</a:t>
            </a:r>
          </a:p>
          <a:p>
            <a:pPr eaLnBrk="1" hangingPunct="1">
              <a:lnSpc>
                <a:spcPct val="120000"/>
              </a:lnSpc>
              <a:spcBef>
                <a:spcPct val="20000"/>
              </a:spcBef>
            </a:pPr>
            <a:r>
              <a:rPr lang="ja-JP" altLang="en-US" sz="2300" b="1" dirty="0">
                <a:latin typeface="Meiryo UI" pitchFamily="50" charset="-128"/>
                <a:ea typeface="Meiryo UI" pitchFamily="50" charset="-128"/>
                <a:cs typeface="Meiryo UI" pitchFamily="50" charset="-128"/>
              </a:rPr>
              <a:t>３．気管支喘息、閉塞性肺疾患の既往</a:t>
            </a:r>
          </a:p>
          <a:p>
            <a:pPr eaLnBrk="1" hangingPunct="1">
              <a:lnSpc>
                <a:spcPct val="120000"/>
              </a:lnSpc>
              <a:spcBef>
                <a:spcPct val="20000"/>
              </a:spcBef>
            </a:pPr>
            <a:r>
              <a:rPr lang="ja-JP" altLang="en-US" sz="2300" b="1" dirty="0">
                <a:latin typeface="Meiryo UI" pitchFamily="50" charset="-128"/>
                <a:ea typeface="Meiryo UI" pitchFamily="50" charset="-128"/>
                <a:cs typeface="Meiryo UI" pitchFamily="50" charset="-128"/>
              </a:rPr>
              <a:t>４．消化性潰瘍の既往、非ステロイド系消炎剤使用中の</a:t>
            </a:r>
            <a:r>
              <a:rPr lang="ja-JP" altLang="en-US" sz="2300" b="1" dirty="0" smtClean="0">
                <a:latin typeface="Meiryo UI" pitchFamily="50" charset="-128"/>
                <a:ea typeface="Meiryo UI" pitchFamily="50" charset="-128"/>
                <a:cs typeface="Meiryo UI" pitchFamily="50" charset="-128"/>
              </a:rPr>
              <a:t>場合</a:t>
            </a:r>
            <a:endParaRPr lang="en-US" altLang="ja-JP" sz="2300" b="1" dirty="0" smtClean="0">
              <a:latin typeface="Meiryo UI" pitchFamily="50" charset="-128"/>
              <a:ea typeface="Meiryo UI" pitchFamily="50" charset="-128"/>
              <a:cs typeface="Meiryo UI" pitchFamily="50" charset="-128"/>
            </a:endParaRPr>
          </a:p>
          <a:p>
            <a:pPr eaLnBrk="1" hangingPunct="1">
              <a:lnSpc>
                <a:spcPct val="120000"/>
              </a:lnSpc>
              <a:spcBef>
                <a:spcPct val="20000"/>
              </a:spcBef>
            </a:pPr>
            <a:r>
              <a:rPr lang="ja-JP" altLang="en-US" sz="2300" b="1" dirty="0">
                <a:latin typeface="Meiryo UI" pitchFamily="50" charset="-128"/>
                <a:ea typeface="Meiryo UI" pitchFamily="50" charset="-128"/>
                <a:cs typeface="Meiryo UI" pitchFamily="50" charset="-128"/>
              </a:rPr>
              <a:t>５</a:t>
            </a:r>
            <a:r>
              <a:rPr lang="ja-JP" altLang="en-US" sz="2300" b="1" dirty="0" smtClean="0">
                <a:latin typeface="Meiryo UI" pitchFamily="50" charset="-128"/>
                <a:ea typeface="Meiryo UI" pitchFamily="50" charset="-128"/>
                <a:cs typeface="Meiryo UI" pitchFamily="50" charset="-128"/>
              </a:rPr>
              <a:t>．消化器症状出現時は減量・中止を検討</a:t>
            </a:r>
            <a:endParaRPr lang="ja-JP" altLang="en-US" sz="2300" b="1" dirty="0">
              <a:latin typeface="Meiryo UI" pitchFamily="50" charset="-128"/>
              <a:ea typeface="Meiryo UI" pitchFamily="50" charset="-128"/>
              <a:cs typeface="Meiryo UI" pitchFamily="50" charset="-128"/>
            </a:endParaRPr>
          </a:p>
        </p:txBody>
      </p:sp>
      <p:sp>
        <p:nvSpPr>
          <p:cNvPr id="112645" name="Text Box 5"/>
          <p:cNvSpPr txBox="1">
            <a:spLocks noChangeArrowheads="1"/>
          </p:cNvSpPr>
          <p:nvPr/>
        </p:nvSpPr>
        <p:spPr bwMode="auto">
          <a:xfrm>
            <a:off x="2376488" y="4144963"/>
            <a:ext cx="4205286" cy="427037"/>
          </a:xfrm>
          <a:prstGeom prst="rect">
            <a:avLst/>
          </a:prstGeom>
          <a:solidFill>
            <a:schemeClr val="bg1"/>
          </a:solidFill>
          <a:ln>
            <a:noFill/>
          </a:ln>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200" b="1" dirty="0">
                <a:solidFill>
                  <a:srgbClr val="609000"/>
                </a:solidFill>
                <a:latin typeface="Meiryo UI" pitchFamily="50" charset="-128"/>
                <a:ea typeface="Meiryo UI" pitchFamily="50" charset="-128"/>
                <a:cs typeface="Meiryo UI" pitchFamily="50" charset="-128"/>
              </a:rPr>
              <a:t>重大ではないが頻度の高い副作用</a:t>
            </a:r>
          </a:p>
        </p:txBody>
      </p:sp>
      <p:sp>
        <p:nvSpPr>
          <p:cNvPr id="112646" name="Text Box 6"/>
          <p:cNvSpPr txBox="1">
            <a:spLocks noChangeArrowheads="1"/>
          </p:cNvSpPr>
          <p:nvPr/>
        </p:nvSpPr>
        <p:spPr bwMode="auto">
          <a:xfrm>
            <a:off x="2836863" y="4572000"/>
            <a:ext cx="4801314"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05000"/>
              </a:lnSpc>
            </a:pPr>
            <a:r>
              <a:rPr lang="ja-JP" altLang="en-US" sz="2000" b="1" dirty="0">
                <a:solidFill>
                  <a:schemeClr val="bg2"/>
                </a:solidFill>
                <a:latin typeface="Meiryo UI" pitchFamily="50" charset="-128"/>
                <a:ea typeface="Meiryo UI" pitchFamily="50" charset="-128"/>
                <a:cs typeface="Meiryo UI" pitchFamily="50" charset="-128"/>
              </a:rPr>
              <a:t>食欲不振、嘔気　　　　　　　　　</a:t>
            </a:r>
          </a:p>
          <a:p>
            <a:pPr eaLnBrk="1" hangingPunct="1">
              <a:lnSpc>
                <a:spcPct val="105000"/>
              </a:lnSpc>
            </a:pPr>
            <a:r>
              <a:rPr lang="ja-JP" altLang="en-US" sz="2000" b="1" dirty="0">
                <a:solidFill>
                  <a:schemeClr val="bg2"/>
                </a:solidFill>
                <a:latin typeface="Meiryo UI" pitchFamily="50" charset="-128"/>
                <a:ea typeface="Meiryo UI" pitchFamily="50" charset="-128"/>
                <a:cs typeface="Meiryo UI" pitchFamily="50" charset="-128"/>
              </a:rPr>
              <a:t>嘔吐、下痢、便秘、腹痛　　　　</a:t>
            </a:r>
          </a:p>
          <a:p>
            <a:pPr eaLnBrk="1" hangingPunct="1">
              <a:lnSpc>
                <a:spcPct val="105000"/>
              </a:lnSpc>
            </a:pPr>
            <a:r>
              <a:rPr lang="ja-JP" altLang="en-US" sz="2000" b="1" dirty="0">
                <a:solidFill>
                  <a:schemeClr val="bg2"/>
                </a:solidFill>
                <a:latin typeface="Meiryo UI" pitchFamily="50" charset="-128"/>
                <a:ea typeface="Meiryo UI" pitchFamily="50" charset="-128"/>
                <a:cs typeface="Meiryo UI" pitchFamily="50" charset="-128"/>
              </a:rPr>
              <a:t>興奮、不穏、不眠、眠気　　　　</a:t>
            </a:r>
          </a:p>
          <a:p>
            <a:pPr eaLnBrk="1" hangingPunct="1">
              <a:lnSpc>
                <a:spcPct val="105000"/>
              </a:lnSpc>
            </a:pPr>
            <a:r>
              <a:rPr lang="ja-JP" altLang="en-US" sz="2000" b="1" dirty="0">
                <a:solidFill>
                  <a:schemeClr val="bg2"/>
                </a:solidFill>
                <a:latin typeface="Meiryo UI" pitchFamily="50" charset="-128"/>
                <a:ea typeface="Meiryo UI" pitchFamily="50" charset="-128"/>
                <a:cs typeface="Meiryo UI" pitchFamily="50" charset="-128"/>
              </a:rPr>
              <a:t>徘徊、振戦、頭痛　　　　　　　　</a:t>
            </a:r>
          </a:p>
          <a:p>
            <a:pPr eaLnBrk="1" hangingPunct="1">
              <a:lnSpc>
                <a:spcPct val="105000"/>
              </a:lnSpc>
            </a:pPr>
            <a:r>
              <a:rPr lang="ja-JP" altLang="en-US" sz="2000" b="1" dirty="0">
                <a:solidFill>
                  <a:schemeClr val="bg2"/>
                </a:solidFill>
                <a:latin typeface="Meiryo UI" pitchFamily="50" charset="-128"/>
                <a:ea typeface="Meiryo UI" pitchFamily="50" charset="-128"/>
                <a:cs typeface="Meiryo UI" pitchFamily="50" charset="-128"/>
              </a:rPr>
              <a:t>顔面紅潮、</a:t>
            </a:r>
            <a:r>
              <a:rPr lang="ja-JP" altLang="en-US" sz="2000" b="1" dirty="0" smtClean="0">
                <a:solidFill>
                  <a:schemeClr val="bg2"/>
                </a:solidFill>
                <a:latin typeface="Meiryo UI" pitchFamily="50" charset="-128"/>
                <a:ea typeface="Meiryo UI" pitchFamily="50" charset="-128"/>
                <a:cs typeface="Meiryo UI" pitchFamily="50" charset="-128"/>
              </a:rPr>
              <a:t>皮疹</a:t>
            </a:r>
            <a:endParaRPr lang="en-US" altLang="ja-JP" sz="2000" b="1" dirty="0" smtClean="0">
              <a:solidFill>
                <a:schemeClr val="bg2"/>
              </a:solidFill>
              <a:latin typeface="Meiryo UI" pitchFamily="50" charset="-128"/>
              <a:ea typeface="Meiryo UI" pitchFamily="50" charset="-128"/>
              <a:cs typeface="Meiryo UI" pitchFamily="50" charset="-128"/>
            </a:endParaRPr>
          </a:p>
          <a:p>
            <a:pPr eaLnBrk="1" hangingPunct="1">
              <a:lnSpc>
                <a:spcPct val="105000"/>
              </a:lnSpc>
            </a:pPr>
            <a:r>
              <a:rPr lang="ja-JP" altLang="en-US" sz="2000" b="1" dirty="0" smtClean="0">
                <a:solidFill>
                  <a:schemeClr val="bg2"/>
                </a:solidFill>
                <a:latin typeface="Meiryo UI" pitchFamily="50" charset="-128"/>
                <a:ea typeface="Meiryo UI" pitchFamily="50" charset="-128"/>
                <a:cs typeface="Meiryo UI" pitchFamily="50" charset="-128"/>
              </a:rPr>
              <a:t>パッチ剤</a:t>
            </a:r>
            <a:r>
              <a:rPr lang="ja-JP" altLang="en-US" sz="2000" b="1" dirty="0">
                <a:solidFill>
                  <a:schemeClr val="bg2"/>
                </a:solidFill>
                <a:latin typeface="Meiryo UI" pitchFamily="50" charset="-128"/>
                <a:ea typeface="Meiryo UI" pitchFamily="50" charset="-128"/>
                <a:cs typeface="Meiryo UI" pitchFamily="50" charset="-128"/>
              </a:rPr>
              <a:t>で</a:t>
            </a:r>
            <a:r>
              <a:rPr lang="ja-JP" altLang="en-US" sz="2000" b="1" dirty="0" smtClean="0">
                <a:solidFill>
                  <a:schemeClr val="bg2"/>
                </a:solidFill>
                <a:latin typeface="Meiryo UI" pitchFamily="50" charset="-128"/>
                <a:ea typeface="Meiryo UI" pitchFamily="50" charset="-128"/>
                <a:cs typeface="Meiryo UI" pitchFamily="50" charset="-128"/>
              </a:rPr>
              <a:t>は貼付部位の発赤</a:t>
            </a:r>
            <a:r>
              <a:rPr lang="ja-JP" altLang="en-US" sz="2000" b="1" dirty="0">
                <a:solidFill>
                  <a:srgbClr val="FF7171"/>
                </a:solidFill>
                <a:latin typeface="Meiryo UI" pitchFamily="50" charset="-128"/>
                <a:ea typeface="Meiryo UI" pitchFamily="50" charset="-128"/>
                <a:cs typeface="Meiryo UI" pitchFamily="50" charset="-128"/>
              </a:rPr>
              <a:t>　</a:t>
            </a:r>
            <a:r>
              <a:rPr lang="ja-JP" altLang="en-US" sz="2000" b="1" dirty="0">
                <a:solidFill>
                  <a:srgbClr val="5F5F5F"/>
                </a:solidFill>
                <a:latin typeface="Meiryo UI" pitchFamily="50" charset="-128"/>
                <a:ea typeface="Meiryo UI" pitchFamily="50" charset="-128"/>
                <a:cs typeface="Meiryo UI" pitchFamily="50" charset="-128"/>
              </a:rPr>
              <a:t>　　</a:t>
            </a:r>
            <a:r>
              <a:rPr lang="ja-JP" altLang="en-US" sz="2000" b="1" dirty="0">
                <a:solidFill>
                  <a:srgbClr val="000066"/>
                </a:solidFill>
                <a:latin typeface="Meiryo UI" pitchFamily="50" charset="-128"/>
                <a:ea typeface="Meiryo UI" pitchFamily="50" charset="-128"/>
                <a:cs typeface="Meiryo UI" pitchFamily="50" charset="-128"/>
              </a:rPr>
              <a:t>　　　　　　</a:t>
            </a:r>
          </a:p>
        </p:txBody>
      </p:sp>
      <p:sp>
        <p:nvSpPr>
          <p:cNvPr id="112647" name="Text Box 5"/>
          <p:cNvSpPr txBox="1">
            <a:spLocks noChangeArrowheads="1"/>
          </p:cNvSpPr>
          <p:nvPr/>
        </p:nvSpPr>
        <p:spPr bwMode="auto">
          <a:xfrm>
            <a:off x="0" y="0"/>
            <a:ext cx="24717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-39</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12648" name="Rectangle 3"/>
          <p:cNvSpPr>
            <a:spLocks noChangeArrowheads="1"/>
          </p:cNvSpPr>
          <p:nvPr/>
        </p:nvSpPr>
        <p:spPr bwMode="auto">
          <a:xfrm>
            <a:off x="252413" y="104298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302180247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30082" name="Group 2"/>
          <p:cNvGraphicFramePr>
            <a:graphicFrameLocks noGrp="1"/>
          </p:cNvGraphicFramePr>
          <p:nvPr>
            <p:extLst>
              <p:ext uri="{D42A27DB-BD31-4B8C-83A1-F6EECF244321}">
                <p14:modId xmlns:p14="http://schemas.microsoft.com/office/powerpoint/2010/main" val="4034869204"/>
              </p:ext>
            </p:extLst>
          </p:nvPr>
        </p:nvGraphicFramePr>
        <p:xfrm>
          <a:off x="1760538" y="1841500"/>
          <a:ext cx="5673725" cy="3438526"/>
        </p:xfrm>
        <a:graphic>
          <a:graphicData uri="http://schemas.openxmlformats.org/drawingml/2006/table">
            <a:tbl>
              <a:tblPr/>
              <a:tblGrid>
                <a:gridCol w="1920875"/>
                <a:gridCol w="3752850"/>
              </a:tblGrid>
              <a:tr h="520700">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78" marR="81278" marT="45737" marB="4573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メマンチン </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527050">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作用機序</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グルタミン酸受容体の拮抗薬</a:t>
                      </a:r>
                      <a:endPar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endParaRP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病期</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中等度～高度</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4975">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一日用量</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20</a:t>
                      </a: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ｍｇ</a:t>
                      </a:r>
                      <a:r>
                        <a:rPr kumimoji="1" lang="ja-JP" altLang="en-US" sz="9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5</a:t>
                      </a: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ｍｇから 毎週漸増</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3388">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用法</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en-US" altLang="ja-JP"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1</a:t>
                      </a: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　</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34975">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代謝</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肝臓</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rgbClr val="000000"/>
                          </a:solidFill>
                          <a:effectLst/>
                          <a:latin typeface="Meiryo UI" pitchFamily="50" charset="-128"/>
                          <a:ea typeface="Meiryo UI" pitchFamily="50" charset="-128"/>
                          <a:cs typeface="Meiryo UI" pitchFamily="50" charset="-128"/>
                        </a:rPr>
                        <a:t>推奨度</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defRPr kumimoji="1" sz="24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defRPr kumimoji="1" sz="20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8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グレードＡ</a:t>
                      </a:r>
                    </a:p>
                    <a:p>
                      <a:pPr marL="0" marR="0" lvl="0" indent="0" algn="l" defTabSz="914400" rtl="0" eaLnBrk="0" fontAlgn="base" latinLnBrk="0" hangingPunct="0">
                        <a:lnSpc>
                          <a:spcPct val="100000"/>
                        </a:lnSpc>
                        <a:spcBef>
                          <a:spcPct val="0"/>
                        </a:spcBef>
                        <a:spcAft>
                          <a:spcPct val="0"/>
                        </a:spcAft>
                        <a:buClrTx/>
                        <a:buSzTx/>
                        <a:buFontTx/>
                        <a:buNone/>
                        <a:tabLst/>
                      </a:pPr>
                      <a:r>
                        <a:rPr kumimoji="1" lang="ja-JP" altLang="en-US" sz="1400" b="1" i="0" u="none" strike="noStrike" cap="none" normalizeH="0" baseline="0" dirty="0" smtClean="0">
                          <a:ln>
                            <a:noFill/>
                          </a:ln>
                          <a:solidFill>
                            <a:schemeClr val="tx1"/>
                          </a:solidFill>
                          <a:effectLst/>
                          <a:latin typeface="Meiryo UI" pitchFamily="50" charset="-128"/>
                          <a:ea typeface="Meiryo UI" pitchFamily="50" charset="-128"/>
                          <a:cs typeface="Meiryo UI" pitchFamily="50" charset="-128"/>
                        </a:rPr>
                        <a:t>（行うよう強く勧められる）</a:t>
                      </a:r>
                    </a:p>
                  </a:txBody>
                  <a:tcPr marL="81278" marR="81278" marT="45737" marB="45737"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4716" name="Rectangle 19"/>
          <p:cNvSpPr>
            <a:spLocks noChangeArrowheads="1"/>
          </p:cNvSpPr>
          <p:nvPr/>
        </p:nvSpPr>
        <p:spPr bwMode="auto">
          <a:xfrm>
            <a:off x="2398713" y="415925"/>
            <a:ext cx="4100512"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nchor="ctr" anchorCtr="1"/>
          <a:lstStyle/>
          <a:p>
            <a:pPr algn="ctr" eaLnBrk="1" hangingPunct="1"/>
            <a:r>
              <a:rPr lang="ja-JP" altLang="en-US" sz="3000" b="1">
                <a:latin typeface="Meiryo UI" pitchFamily="50" charset="-128"/>
                <a:ea typeface="Meiryo UI" pitchFamily="50" charset="-128"/>
                <a:cs typeface="Meiryo UI" pitchFamily="50" charset="-128"/>
              </a:rPr>
              <a:t>メマンチンの特徴</a:t>
            </a:r>
          </a:p>
        </p:txBody>
      </p:sp>
      <p:sp>
        <p:nvSpPr>
          <p:cNvPr id="114717" name="Text Box 5"/>
          <p:cNvSpPr txBox="1">
            <a:spLocks noChangeArrowheads="1"/>
          </p:cNvSpPr>
          <p:nvPr/>
        </p:nvSpPr>
        <p:spPr bwMode="auto">
          <a:xfrm>
            <a:off x="0" y="0"/>
            <a:ext cx="23669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-40</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14718" name="Rectangle 3"/>
          <p:cNvSpPr>
            <a:spLocks noChangeArrowheads="1"/>
          </p:cNvSpPr>
          <p:nvPr/>
        </p:nvSpPr>
        <p:spPr bwMode="auto">
          <a:xfrm>
            <a:off x="252413" y="104298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24332106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テキスト ボックス 4"/>
          <p:cNvSpPr txBox="1">
            <a:spLocks noChangeArrowheads="1"/>
          </p:cNvSpPr>
          <p:nvPr/>
        </p:nvSpPr>
        <p:spPr bwMode="auto">
          <a:xfrm>
            <a:off x="1311275" y="1795463"/>
            <a:ext cx="7124700" cy="368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2800" b="1" dirty="0">
                <a:solidFill>
                  <a:srgbClr val="669900"/>
                </a:solidFill>
                <a:latin typeface="Meiryo UI" pitchFamily="50" charset="-128"/>
                <a:ea typeface="Meiryo UI" pitchFamily="50" charset="-128"/>
                <a:cs typeface="Meiryo UI" pitchFamily="50" charset="-128"/>
              </a:rPr>
              <a:t>●</a:t>
            </a:r>
            <a:r>
              <a:rPr lang="ja-JP" altLang="en-US" sz="2800" b="1" dirty="0">
                <a:latin typeface="Meiryo UI" pitchFamily="50" charset="-128"/>
                <a:ea typeface="Meiryo UI" pitchFamily="50" charset="-128"/>
                <a:cs typeface="Meiryo UI" pitchFamily="50" charset="-128"/>
              </a:rPr>
              <a:t>副作用</a:t>
            </a:r>
            <a:r>
              <a:rPr lang="ja-JP" altLang="en-US" sz="2800" b="1" dirty="0" smtClean="0">
                <a:latin typeface="Meiryo UI" pitchFamily="50" charset="-128"/>
                <a:ea typeface="Meiryo UI" pitchFamily="50" charset="-128"/>
                <a:cs typeface="Meiryo UI" pitchFamily="50" charset="-128"/>
              </a:rPr>
              <a:t>：</a:t>
            </a:r>
            <a:r>
              <a:rPr lang="ja-JP" altLang="en-US" sz="2800" b="1" dirty="0" smtClean="0">
                <a:solidFill>
                  <a:srgbClr val="669900"/>
                </a:solidFill>
                <a:latin typeface="Meiryo UI" pitchFamily="50" charset="-128"/>
                <a:ea typeface="Meiryo UI" pitchFamily="50" charset="-128"/>
                <a:cs typeface="Meiryo UI" pitchFamily="50" charset="-128"/>
              </a:rPr>
              <a:t>・</a:t>
            </a:r>
            <a:r>
              <a:rPr lang="ja-JP" altLang="en-US" sz="2800" b="1" dirty="0">
                <a:solidFill>
                  <a:srgbClr val="669900"/>
                </a:solidFill>
                <a:latin typeface="Meiryo UI" pitchFamily="50" charset="-128"/>
                <a:ea typeface="Meiryo UI" pitchFamily="50" charset="-128"/>
                <a:cs typeface="Meiryo UI" pitchFamily="50" charset="-128"/>
              </a:rPr>
              <a:t>浮動性めまい　　　</a:t>
            </a:r>
            <a:endParaRPr lang="en-US" altLang="ja-JP" sz="2800" b="1" dirty="0">
              <a:solidFill>
                <a:srgbClr val="669900"/>
              </a:solidFill>
              <a:latin typeface="Meiryo UI" pitchFamily="50" charset="-128"/>
              <a:ea typeface="Meiryo UI" pitchFamily="50" charset="-128"/>
              <a:cs typeface="Meiryo UI" pitchFamily="50" charset="-128"/>
            </a:endParaRPr>
          </a:p>
          <a:p>
            <a:pPr eaLnBrk="1" hangingPunct="1">
              <a:spcBef>
                <a:spcPts val="300"/>
              </a:spcBef>
            </a:pPr>
            <a:r>
              <a:rPr lang="ja-JP" altLang="en-US" sz="2800" b="1" dirty="0">
                <a:solidFill>
                  <a:srgbClr val="669900"/>
                </a:solidFill>
                <a:latin typeface="Meiryo UI" pitchFamily="50" charset="-128"/>
                <a:ea typeface="Meiryo UI" pitchFamily="50" charset="-128"/>
                <a:cs typeface="Meiryo UI" pitchFamily="50" charset="-128"/>
              </a:rPr>
              <a:t>　 　　　</a:t>
            </a:r>
            <a:r>
              <a:rPr lang="ja-JP" altLang="en-US" sz="2800" b="1" dirty="0" smtClean="0">
                <a:solidFill>
                  <a:srgbClr val="669900"/>
                </a:solidFill>
                <a:latin typeface="Meiryo UI" pitchFamily="50" charset="-128"/>
                <a:ea typeface="Meiryo UI" pitchFamily="50" charset="-128"/>
                <a:cs typeface="Meiryo UI" pitchFamily="50" charset="-128"/>
              </a:rPr>
              <a:t>    </a:t>
            </a:r>
            <a:r>
              <a:rPr lang="ja-JP" altLang="en-US" sz="2800" b="1" dirty="0">
                <a:solidFill>
                  <a:srgbClr val="669900"/>
                </a:solidFill>
                <a:latin typeface="Meiryo UI" pitchFamily="50" charset="-128"/>
                <a:ea typeface="Meiryo UI" pitchFamily="50" charset="-128"/>
                <a:cs typeface="Meiryo UI" pitchFamily="50" charset="-128"/>
              </a:rPr>
              <a:t>　・便秘　　　　　　　　</a:t>
            </a:r>
            <a:endParaRPr lang="en-US" altLang="ja-JP" sz="2800" b="1" dirty="0">
              <a:solidFill>
                <a:srgbClr val="669900"/>
              </a:solidFill>
              <a:latin typeface="Meiryo UI" pitchFamily="50" charset="-128"/>
              <a:ea typeface="Meiryo UI" pitchFamily="50" charset="-128"/>
              <a:cs typeface="Meiryo UI" pitchFamily="50" charset="-128"/>
            </a:endParaRPr>
          </a:p>
          <a:p>
            <a:pPr eaLnBrk="1" hangingPunct="1">
              <a:spcBef>
                <a:spcPts val="300"/>
              </a:spcBef>
            </a:pPr>
            <a:r>
              <a:rPr lang="ja-JP" altLang="en-US" sz="2800" b="1" dirty="0">
                <a:solidFill>
                  <a:srgbClr val="669900"/>
                </a:solidFill>
                <a:latin typeface="Meiryo UI" pitchFamily="50" charset="-128"/>
                <a:ea typeface="Meiryo UI" pitchFamily="50" charset="-128"/>
                <a:cs typeface="Meiryo UI" pitchFamily="50" charset="-128"/>
              </a:rPr>
              <a:t>　 　　　　</a:t>
            </a:r>
            <a:r>
              <a:rPr lang="ja-JP" altLang="en-US" sz="2800" b="1" dirty="0" smtClean="0">
                <a:solidFill>
                  <a:srgbClr val="669900"/>
                </a:solidFill>
                <a:latin typeface="Meiryo UI" pitchFamily="50" charset="-128"/>
                <a:ea typeface="Meiryo UI" pitchFamily="50" charset="-128"/>
                <a:cs typeface="Meiryo UI" pitchFamily="50" charset="-128"/>
              </a:rPr>
              <a:t>    ・</a:t>
            </a:r>
            <a:r>
              <a:rPr lang="ja-JP" altLang="en-US" sz="2800" b="1" dirty="0">
                <a:solidFill>
                  <a:srgbClr val="669900"/>
                </a:solidFill>
                <a:latin typeface="Meiryo UI" pitchFamily="50" charset="-128"/>
                <a:ea typeface="Meiryo UI" pitchFamily="50" charset="-128"/>
                <a:cs typeface="Meiryo UI" pitchFamily="50" charset="-128"/>
              </a:rPr>
              <a:t>体重減少　　　　　</a:t>
            </a:r>
            <a:endParaRPr lang="en-US" altLang="ja-JP" sz="2800" b="1" dirty="0">
              <a:solidFill>
                <a:srgbClr val="669900"/>
              </a:solidFill>
              <a:latin typeface="Meiryo UI" pitchFamily="50" charset="-128"/>
              <a:ea typeface="Meiryo UI" pitchFamily="50" charset="-128"/>
              <a:cs typeface="Meiryo UI" pitchFamily="50" charset="-128"/>
            </a:endParaRPr>
          </a:p>
          <a:p>
            <a:pPr eaLnBrk="1" hangingPunct="1">
              <a:spcBef>
                <a:spcPts val="300"/>
              </a:spcBef>
            </a:pPr>
            <a:r>
              <a:rPr lang="ja-JP" altLang="en-US" sz="2800" b="1" dirty="0">
                <a:solidFill>
                  <a:srgbClr val="669900"/>
                </a:solidFill>
                <a:latin typeface="Meiryo UI" pitchFamily="50" charset="-128"/>
                <a:ea typeface="Meiryo UI" pitchFamily="50" charset="-128"/>
                <a:cs typeface="Meiryo UI" pitchFamily="50" charset="-128"/>
              </a:rPr>
              <a:t>　 　　　</a:t>
            </a:r>
            <a:r>
              <a:rPr lang="ja-JP" altLang="en-US" sz="2800" b="1" dirty="0" smtClean="0">
                <a:solidFill>
                  <a:srgbClr val="669900"/>
                </a:solidFill>
                <a:latin typeface="Meiryo UI" pitchFamily="50" charset="-128"/>
                <a:ea typeface="Meiryo UI" pitchFamily="50" charset="-128"/>
                <a:cs typeface="Meiryo UI" pitchFamily="50" charset="-128"/>
              </a:rPr>
              <a:t>    </a:t>
            </a:r>
            <a:r>
              <a:rPr lang="ja-JP" altLang="en-US" sz="2800" b="1" dirty="0">
                <a:solidFill>
                  <a:srgbClr val="669900"/>
                </a:solidFill>
                <a:latin typeface="Meiryo UI" pitchFamily="50" charset="-128"/>
                <a:ea typeface="Meiryo UI" pitchFamily="50" charset="-128"/>
                <a:cs typeface="Meiryo UI" pitchFamily="50" charset="-128"/>
              </a:rPr>
              <a:t>　・頭痛　　　　　　　　</a:t>
            </a:r>
          </a:p>
          <a:p>
            <a:pPr eaLnBrk="1" hangingPunct="1">
              <a:spcBef>
                <a:spcPts val="300"/>
              </a:spcBef>
            </a:pPr>
            <a:r>
              <a:rPr lang="ja-JP" altLang="en-US" sz="2800" b="1" dirty="0">
                <a:solidFill>
                  <a:srgbClr val="669900"/>
                </a:solidFill>
                <a:latin typeface="Meiryo UI" pitchFamily="50" charset="-128"/>
                <a:ea typeface="Meiryo UI" pitchFamily="50" charset="-128"/>
                <a:cs typeface="Meiryo UI" pitchFamily="50" charset="-128"/>
              </a:rPr>
              <a:t>　　 　　</a:t>
            </a:r>
            <a:r>
              <a:rPr lang="ja-JP" altLang="en-US" sz="2800" b="1" dirty="0" smtClean="0">
                <a:solidFill>
                  <a:srgbClr val="669900"/>
                </a:solidFill>
                <a:latin typeface="Meiryo UI" pitchFamily="50" charset="-128"/>
                <a:ea typeface="Meiryo UI" pitchFamily="50" charset="-128"/>
                <a:cs typeface="Meiryo UI" pitchFamily="50" charset="-128"/>
              </a:rPr>
              <a:t>    </a:t>
            </a:r>
            <a:r>
              <a:rPr lang="ja-JP" altLang="en-US" sz="2800" b="1" dirty="0">
                <a:solidFill>
                  <a:srgbClr val="669900"/>
                </a:solidFill>
                <a:latin typeface="Meiryo UI" pitchFamily="50" charset="-128"/>
                <a:ea typeface="Meiryo UI" pitchFamily="50" charset="-128"/>
                <a:cs typeface="Meiryo UI" pitchFamily="50" charset="-128"/>
              </a:rPr>
              <a:t>　・傾眠</a:t>
            </a:r>
          </a:p>
          <a:p>
            <a:pPr eaLnBrk="1" hangingPunct="1">
              <a:spcBef>
                <a:spcPct val="20000"/>
              </a:spcBef>
            </a:pPr>
            <a:endParaRPr lang="en-US" altLang="ja-JP" sz="900" b="1" dirty="0">
              <a:solidFill>
                <a:srgbClr val="669900"/>
              </a:solidFill>
              <a:latin typeface="Meiryo UI" pitchFamily="50" charset="-128"/>
              <a:ea typeface="Meiryo UI" pitchFamily="50" charset="-128"/>
              <a:cs typeface="Meiryo UI" pitchFamily="50" charset="-128"/>
            </a:endParaRPr>
          </a:p>
          <a:p>
            <a:pPr eaLnBrk="1" hangingPunct="1">
              <a:spcBef>
                <a:spcPct val="30000"/>
              </a:spcBef>
            </a:pPr>
            <a:r>
              <a:rPr lang="en-US" altLang="ja-JP" sz="2800" b="1" dirty="0">
                <a:solidFill>
                  <a:srgbClr val="669900"/>
                </a:solidFill>
                <a:latin typeface="Meiryo UI" pitchFamily="50" charset="-128"/>
                <a:ea typeface="Meiryo UI" pitchFamily="50" charset="-128"/>
                <a:cs typeface="Meiryo UI" pitchFamily="50" charset="-128"/>
              </a:rPr>
              <a:t>●</a:t>
            </a:r>
            <a:r>
              <a:rPr lang="ja-JP" altLang="en-US" sz="2800" b="1" dirty="0">
                <a:latin typeface="Meiryo UI" pitchFamily="50" charset="-128"/>
                <a:ea typeface="Meiryo UI" pitchFamily="50" charset="-128"/>
                <a:cs typeface="Meiryo UI" pitchFamily="50" charset="-128"/>
              </a:rPr>
              <a:t>チトクロームＰ</a:t>
            </a:r>
            <a:r>
              <a:rPr lang="en-US" altLang="ja-JP" sz="2800" b="1" dirty="0" smtClean="0">
                <a:latin typeface="Meiryo UI" pitchFamily="50" charset="-128"/>
                <a:ea typeface="Meiryo UI" pitchFamily="50" charset="-128"/>
                <a:cs typeface="Meiryo UI" pitchFamily="50" charset="-128"/>
              </a:rPr>
              <a:t>450</a:t>
            </a:r>
            <a:r>
              <a:rPr lang="ja-JP" altLang="en-US" sz="2800" b="1" dirty="0" smtClean="0">
                <a:latin typeface="Meiryo UI" pitchFamily="50" charset="-128"/>
                <a:ea typeface="Meiryo UI" pitchFamily="50" charset="-128"/>
                <a:cs typeface="Meiryo UI" pitchFamily="50" charset="-128"/>
              </a:rPr>
              <a:t> に</a:t>
            </a:r>
            <a:r>
              <a:rPr lang="ja-JP" altLang="en-US" sz="2800" b="1" dirty="0">
                <a:latin typeface="Meiryo UI" pitchFamily="50" charset="-128"/>
                <a:ea typeface="Meiryo UI" pitchFamily="50" charset="-128"/>
                <a:cs typeface="Meiryo UI" pitchFamily="50" charset="-128"/>
              </a:rPr>
              <a:t>よる代謝を</a:t>
            </a:r>
          </a:p>
          <a:p>
            <a:pPr eaLnBrk="1" hangingPunct="1">
              <a:spcBef>
                <a:spcPts val="600"/>
              </a:spcBef>
            </a:pPr>
            <a:r>
              <a:rPr lang="ja-JP" altLang="en-US" sz="2800" b="1" dirty="0">
                <a:latin typeface="Meiryo UI" pitchFamily="50" charset="-128"/>
                <a:ea typeface="Meiryo UI" pitchFamily="50" charset="-128"/>
                <a:cs typeface="Meiryo UI" pitchFamily="50" charset="-128"/>
              </a:rPr>
              <a:t>   受けにくいため薬物相互作用が少ない</a:t>
            </a:r>
            <a:endParaRPr lang="en-US" altLang="ja-JP" sz="2800" b="1" dirty="0">
              <a:latin typeface="Meiryo UI" pitchFamily="50" charset="-128"/>
              <a:ea typeface="Meiryo UI" pitchFamily="50" charset="-128"/>
              <a:cs typeface="Meiryo UI" pitchFamily="50" charset="-128"/>
            </a:endParaRPr>
          </a:p>
        </p:txBody>
      </p:sp>
      <p:sp>
        <p:nvSpPr>
          <p:cNvPr id="115715" name="テキスト ボックス 2"/>
          <p:cNvSpPr txBox="1">
            <a:spLocks noChangeArrowheads="1"/>
          </p:cNvSpPr>
          <p:nvPr/>
        </p:nvSpPr>
        <p:spPr bwMode="auto">
          <a:xfrm>
            <a:off x="1914525" y="438150"/>
            <a:ext cx="530701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3000" b="1" dirty="0">
                <a:latin typeface="Meiryo UI" pitchFamily="50" charset="-128"/>
                <a:ea typeface="Meiryo UI" pitchFamily="50" charset="-128"/>
                <a:cs typeface="Meiryo UI" pitchFamily="50" charset="-128"/>
              </a:rPr>
              <a:t>メマンチンの使用上の注意点</a:t>
            </a:r>
          </a:p>
        </p:txBody>
      </p:sp>
      <p:sp>
        <p:nvSpPr>
          <p:cNvPr id="115716" name="Text Box 5"/>
          <p:cNvSpPr txBox="1">
            <a:spLocks noChangeArrowheads="1"/>
          </p:cNvSpPr>
          <p:nvPr/>
        </p:nvSpPr>
        <p:spPr bwMode="auto">
          <a:xfrm>
            <a:off x="0" y="0"/>
            <a:ext cx="24336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-41</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15717" name="Rectangle 3"/>
          <p:cNvSpPr>
            <a:spLocks noChangeArrowheads="1"/>
          </p:cNvSpPr>
          <p:nvPr/>
        </p:nvSpPr>
        <p:spPr bwMode="auto">
          <a:xfrm>
            <a:off x="252413" y="104298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130367547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0" y="0"/>
            <a:ext cx="2411413" cy="404813"/>
          </a:xfrm>
          <a:prstGeom prst="rect">
            <a:avLst/>
          </a:prstGeom>
          <a:noFill/>
          <a:ln w="9525">
            <a:noFill/>
            <a:miter lim="800000"/>
            <a:headEnd/>
            <a:tailEnd/>
          </a:ln>
          <a:effectLst/>
        </p:spPr>
        <p:txBody>
          <a:bodyPr anchor="b"/>
          <a:lstStyle/>
          <a:p>
            <a:pPr eaLnBrk="1" hangingPunct="1">
              <a:defRPr/>
            </a:pPr>
            <a:endParaRPr kumimoji="0" lang="ja-JP" altLang="ja-JP" sz="2000" b="1">
              <a:effectLst>
                <a:outerShdw blurRad="38100" dist="38100" dir="2700000" algn="tl">
                  <a:srgbClr val="C0C0C0"/>
                </a:outerShdw>
              </a:effectLst>
              <a:latin typeface="HG創英角ｺﾞｼｯｸUB" pitchFamily="49" charset="-128"/>
              <a:ea typeface="HG創英角ｺﾞｼｯｸUB" pitchFamily="49" charset="-128"/>
            </a:endParaRPr>
          </a:p>
        </p:txBody>
      </p:sp>
      <p:sp>
        <p:nvSpPr>
          <p:cNvPr id="117763" name="Rectangle 3"/>
          <p:cNvSpPr>
            <a:spLocks noChangeArrowheads="1"/>
          </p:cNvSpPr>
          <p:nvPr/>
        </p:nvSpPr>
        <p:spPr bwMode="auto">
          <a:xfrm>
            <a:off x="1285875" y="401155"/>
            <a:ext cx="639603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nchor="ctr" anchorCtr="1"/>
          <a:lstStyle/>
          <a:p>
            <a:pPr algn="ctr" eaLnBrk="1" hangingPunct="1"/>
            <a:r>
              <a:rPr lang="ja-JP" altLang="en-US" sz="3000" b="1" dirty="0">
                <a:latin typeface="Meiryo UI" pitchFamily="50" charset="-128"/>
                <a:ea typeface="Meiryo UI" pitchFamily="50" charset="-128"/>
                <a:cs typeface="Meiryo UI" pitchFamily="50" charset="-128"/>
              </a:rPr>
              <a:t>投薬に際して注意すべきこと</a:t>
            </a:r>
          </a:p>
        </p:txBody>
      </p:sp>
      <p:sp>
        <p:nvSpPr>
          <p:cNvPr id="117764" name="Text Box 5"/>
          <p:cNvSpPr txBox="1">
            <a:spLocks noChangeArrowheads="1"/>
          </p:cNvSpPr>
          <p:nvPr/>
        </p:nvSpPr>
        <p:spPr bwMode="auto">
          <a:xfrm>
            <a:off x="1216819" y="1997075"/>
            <a:ext cx="7253288" cy="330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20000"/>
              </a:lnSpc>
            </a:pPr>
            <a:r>
              <a:rPr lang="en-US" altLang="ja-JP" sz="2600" b="1" dirty="0">
                <a:solidFill>
                  <a:srgbClr val="6699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薬の保管・管理と定期的な服薬ができること</a:t>
            </a:r>
          </a:p>
          <a:p>
            <a:pPr eaLnBrk="1" hangingPunct="1">
              <a:lnSpc>
                <a:spcPct val="120000"/>
              </a:lnSpc>
            </a:pPr>
            <a:r>
              <a:rPr lang="ja-JP" altLang="en-US" sz="2400" b="1" dirty="0">
                <a:solidFill>
                  <a:srgbClr val="5F5F5F"/>
                </a:solidFill>
                <a:latin typeface="Meiryo UI" pitchFamily="50" charset="-128"/>
                <a:ea typeface="Meiryo UI" pitchFamily="50" charset="-128"/>
                <a:cs typeface="Meiryo UI" pitchFamily="50" charset="-128"/>
              </a:rPr>
              <a:t>　</a:t>
            </a:r>
            <a:r>
              <a:rPr lang="ja-JP" altLang="en-US" sz="2400" b="1" dirty="0" smtClean="0">
                <a:solidFill>
                  <a:srgbClr val="5F5F5F"/>
                </a:solidFill>
                <a:latin typeface="Meiryo UI" pitchFamily="50" charset="-128"/>
                <a:ea typeface="Meiryo UI" pitchFamily="50" charset="-128"/>
                <a:cs typeface="Meiryo UI" pitchFamily="50" charset="-128"/>
              </a:rPr>
              <a:t>（本人</a:t>
            </a:r>
            <a:r>
              <a:rPr lang="ja-JP" altLang="en-US" sz="2400" b="1" dirty="0">
                <a:solidFill>
                  <a:srgbClr val="5F5F5F"/>
                </a:solidFill>
                <a:latin typeface="Meiryo UI" pitchFamily="50" charset="-128"/>
                <a:ea typeface="Meiryo UI" pitchFamily="50" charset="-128"/>
                <a:cs typeface="Meiryo UI" pitchFamily="50" charset="-128"/>
              </a:rPr>
              <a:t>または介護者が行う）</a:t>
            </a:r>
          </a:p>
          <a:p>
            <a:pPr eaLnBrk="1" hangingPunct="1">
              <a:lnSpc>
                <a:spcPct val="120000"/>
              </a:lnSpc>
            </a:pPr>
            <a:endParaRPr lang="ja-JP" altLang="en-US" sz="1200" b="1" dirty="0">
              <a:solidFill>
                <a:srgbClr val="5F5F5F"/>
              </a:solidFill>
              <a:latin typeface="Meiryo UI" pitchFamily="50" charset="-128"/>
              <a:ea typeface="Meiryo UI" pitchFamily="50" charset="-128"/>
              <a:cs typeface="Meiryo UI" pitchFamily="50" charset="-128"/>
            </a:endParaRPr>
          </a:p>
          <a:p>
            <a:pPr eaLnBrk="1" hangingPunct="1">
              <a:lnSpc>
                <a:spcPct val="120000"/>
              </a:lnSpc>
            </a:pPr>
            <a:r>
              <a:rPr lang="ja-JP" altLang="en-US" sz="2600" b="1" dirty="0">
                <a:solidFill>
                  <a:srgbClr val="6699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薬の効果と副作用の観察が行えること</a:t>
            </a:r>
          </a:p>
          <a:p>
            <a:pPr eaLnBrk="1" hangingPunct="1">
              <a:lnSpc>
                <a:spcPct val="120000"/>
              </a:lnSpc>
            </a:pPr>
            <a:r>
              <a:rPr lang="ja-JP" altLang="en-US" sz="2400" b="1" dirty="0" smtClean="0">
                <a:solidFill>
                  <a:srgbClr val="5F5F5F"/>
                </a:solidFill>
                <a:latin typeface="Meiryo UI" pitchFamily="50" charset="-128"/>
                <a:ea typeface="Meiryo UI" pitchFamily="50" charset="-128"/>
                <a:cs typeface="Meiryo UI" pitchFamily="50" charset="-128"/>
              </a:rPr>
              <a:t>  </a:t>
            </a:r>
            <a:r>
              <a:rPr lang="ja-JP" altLang="en-US" sz="2400" b="1" dirty="0">
                <a:solidFill>
                  <a:srgbClr val="5F5F5F"/>
                </a:solidFill>
                <a:latin typeface="Meiryo UI" pitchFamily="50" charset="-128"/>
                <a:ea typeface="Meiryo UI" pitchFamily="50" charset="-128"/>
                <a:cs typeface="Meiryo UI" pitchFamily="50" charset="-128"/>
              </a:rPr>
              <a:t>（本人が</a:t>
            </a:r>
            <a:r>
              <a:rPr lang="ja-JP" altLang="en-US" sz="2400" b="1" dirty="0">
                <a:solidFill>
                  <a:srgbClr val="669900"/>
                </a:solidFill>
                <a:latin typeface="Meiryo UI" pitchFamily="50" charset="-128"/>
                <a:ea typeface="Meiryo UI" pitchFamily="50" charset="-128"/>
                <a:cs typeface="Meiryo UI" pitchFamily="50" charset="-128"/>
              </a:rPr>
              <a:t>独居の場合</a:t>
            </a:r>
            <a:r>
              <a:rPr lang="ja-JP" altLang="en-US" sz="2400" b="1" dirty="0">
                <a:solidFill>
                  <a:srgbClr val="5F5F5F"/>
                </a:solidFill>
                <a:latin typeface="Meiryo UI" pitchFamily="50" charset="-128"/>
                <a:ea typeface="Meiryo UI" pitchFamily="50" charset="-128"/>
                <a:cs typeface="Meiryo UI" pitchFamily="50" charset="-128"/>
              </a:rPr>
              <a:t>は訪問看護や訪問介護など</a:t>
            </a:r>
          </a:p>
          <a:p>
            <a:pPr eaLnBrk="1" hangingPunct="1">
              <a:lnSpc>
                <a:spcPct val="120000"/>
              </a:lnSpc>
            </a:pPr>
            <a:r>
              <a:rPr lang="ja-JP" altLang="en-US" sz="2400" b="1" dirty="0">
                <a:solidFill>
                  <a:srgbClr val="5F5F5F"/>
                </a:solidFill>
                <a:latin typeface="Meiryo UI" pitchFamily="50" charset="-128"/>
                <a:ea typeface="Meiryo UI" pitchFamily="50" charset="-128"/>
                <a:cs typeface="Meiryo UI" pitchFamily="50" charset="-128"/>
              </a:rPr>
              <a:t>　  </a:t>
            </a:r>
            <a:r>
              <a:rPr lang="ja-JP" altLang="en-US" sz="2400" b="1" dirty="0" smtClean="0">
                <a:solidFill>
                  <a:srgbClr val="5F5F5F"/>
                </a:solidFill>
                <a:latin typeface="Meiryo UI" pitchFamily="50" charset="-128"/>
                <a:ea typeface="Meiryo UI" pitchFamily="50" charset="-128"/>
                <a:cs typeface="Meiryo UI" pitchFamily="50" charset="-128"/>
              </a:rPr>
              <a:t>を</a:t>
            </a:r>
            <a:r>
              <a:rPr lang="ja-JP" altLang="en-US" sz="2400" b="1" dirty="0">
                <a:solidFill>
                  <a:srgbClr val="5F5F5F"/>
                </a:solidFill>
                <a:latin typeface="Meiryo UI" pitchFamily="50" charset="-128"/>
                <a:ea typeface="Meiryo UI" pitchFamily="50" charset="-128"/>
                <a:cs typeface="Meiryo UI" pitchFamily="50" charset="-128"/>
              </a:rPr>
              <a:t>利用して適宜支援と確認ができる）</a:t>
            </a:r>
          </a:p>
          <a:p>
            <a:pPr eaLnBrk="1" hangingPunct="1">
              <a:lnSpc>
                <a:spcPct val="120000"/>
              </a:lnSpc>
            </a:pPr>
            <a:endParaRPr lang="ja-JP" altLang="en-US" sz="1200" b="1" dirty="0">
              <a:solidFill>
                <a:srgbClr val="5F5F5F"/>
              </a:solidFill>
              <a:latin typeface="Meiryo UI" pitchFamily="50" charset="-128"/>
              <a:ea typeface="Meiryo UI" pitchFamily="50" charset="-128"/>
              <a:cs typeface="Meiryo UI" pitchFamily="50" charset="-128"/>
            </a:endParaRPr>
          </a:p>
          <a:p>
            <a:pPr eaLnBrk="1" hangingPunct="1">
              <a:lnSpc>
                <a:spcPct val="120000"/>
              </a:lnSpc>
            </a:pPr>
            <a:r>
              <a:rPr lang="ja-JP" altLang="en-US" sz="2600" b="1" dirty="0">
                <a:solidFill>
                  <a:srgbClr val="669900"/>
                </a:solidFill>
                <a:latin typeface="Meiryo UI" pitchFamily="50" charset="-128"/>
                <a:ea typeface="Meiryo UI" pitchFamily="50" charset="-128"/>
                <a:cs typeface="Meiryo UI" pitchFamily="50" charset="-128"/>
              </a:rPr>
              <a:t>●</a:t>
            </a:r>
            <a:r>
              <a:rPr lang="ja-JP" altLang="en-US" sz="2600" b="1" dirty="0">
                <a:latin typeface="Meiryo UI" pitchFamily="50" charset="-128"/>
                <a:ea typeface="Meiryo UI" pitchFamily="50" charset="-128"/>
                <a:cs typeface="Meiryo UI" pitchFamily="50" charset="-128"/>
              </a:rPr>
              <a:t>定期的な受診と服薬指導が受けられること</a:t>
            </a:r>
          </a:p>
        </p:txBody>
      </p:sp>
      <p:sp>
        <p:nvSpPr>
          <p:cNvPr id="117765" name="Text Box 5"/>
          <p:cNvSpPr txBox="1">
            <a:spLocks noChangeArrowheads="1"/>
          </p:cNvSpPr>
          <p:nvPr/>
        </p:nvSpPr>
        <p:spPr bwMode="auto">
          <a:xfrm>
            <a:off x="0" y="0"/>
            <a:ext cx="24336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-42</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17766" name="Rectangle 3"/>
          <p:cNvSpPr>
            <a:spLocks noChangeArrowheads="1"/>
          </p:cNvSpPr>
          <p:nvPr/>
        </p:nvSpPr>
        <p:spPr bwMode="auto">
          <a:xfrm>
            <a:off x="252413" y="11287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132844915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983456" y="4904962"/>
            <a:ext cx="6688723"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prstDash val="dash"/>
                <a:miter lim="800000"/>
                <a:headEnd/>
                <a:tailEnd/>
              </a14:hiddenLine>
            </a:ext>
          </a:extLst>
        </p:spPr>
        <p:txBody>
          <a:bodyPr wrap="none" anchor="ctr"/>
          <a:lstStyle/>
          <a:p>
            <a:pPr eaLnBrk="1" hangingPunct="1"/>
            <a:r>
              <a:rPr lang="ja-JP" altLang="en-US" sz="1800" b="1" dirty="0">
                <a:solidFill>
                  <a:srgbClr val="609000"/>
                </a:solidFill>
                <a:latin typeface="Meiryo UI" pitchFamily="50" charset="-128"/>
                <a:ea typeface="Meiryo UI" pitchFamily="50" charset="-128"/>
                <a:cs typeface="Meiryo UI" pitchFamily="50" charset="-128"/>
              </a:rPr>
              <a:t>　　</a:t>
            </a: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改善</a:t>
            </a:r>
            <a:r>
              <a:rPr lang="ja-JP" altLang="en-US" sz="2000" b="1" dirty="0">
                <a:latin typeface="Meiryo UI" pitchFamily="50" charset="-128"/>
                <a:ea typeface="Meiryo UI" pitchFamily="50" charset="-128"/>
                <a:cs typeface="Meiryo UI" pitchFamily="50" charset="-128"/>
              </a:rPr>
              <a:t>がみられない場合</a:t>
            </a:r>
            <a:r>
              <a:rPr lang="ja-JP" altLang="en-US" sz="2000" b="1" dirty="0" smtClean="0">
                <a:latin typeface="Meiryo UI" pitchFamily="50" charset="-128"/>
                <a:ea typeface="Meiryo UI" pitchFamily="50" charset="-128"/>
                <a:cs typeface="Meiryo UI" pitchFamily="50" charset="-128"/>
              </a:rPr>
              <a:t>は、</a:t>
            </a:r>
            <a:endParaRPr lang="en-US" altLang="ja-JP" sz="2800" b="1" dirty="0" smtClean="0">
              <a:solidFill>
                <a:srgbClr val="609000"/>
              </a:solidFill>
              <a:latin typeface="Meiryo UI" pitchFamily="50" charset="-128"/>
              <a:ea typeface="Meiryo UI" pitchFamily="50" charset="-128"/>
              <a:cs typeface="Meiryo UI" pitchFamily="50" charset="-128"/>
            </a:endParaRPr>
          </a:p>
          <a:p>
            <a:pPr eaLnBrk="1" hangingPunct="1">
              <a:lnSpc>
                <a:spcPct val="125000"/>
              </a:lnSpc>
            </a:pP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smtClean="0">
                <a:solidFill>
                  <a:srgbClr val="609000"/>
                </a:solidFill>
                <a:latin typeface="Meiryo UI" pitchFamily="50" charset="-128"/>
                <a:ea typeface="Meiryo UI" pitchFamily="50" charset="-128"/>
                <a:cs typeface="Meiryo UI" pitchFamily="50" charset="-128"/>
              </a:rPr>
              <a:t>     　　   ●ガイドラインに沿った薬物治療</a:t>
            </a:r>
            <a:endParaRPr lang="en-US" altLang="ja-JP" sz="2400" b="1" dirty="0" smtClean="0">
              <a:solidFill>
                <a:srgbClr val="609000"/>
              </a:solidFill>
              <a:latin typeface="Meiryo UI" pitchFamily="50" charset="-128"/>
              <a:ea typeface="Meiryo UI" pitchFamily="50" charset="-128"/>
              <a:cs typeface="Meiryo UI" pitchFamily="50" charset="-128"/>
            </a:endParaRPr>
          </a:p>
          <a:p>
            <a:pPr eaLnBrk="1" hangingPunct="1">
              <a:lnSpc>
                <a:spcPct val="125000"/>
              </a:lnSpc>
            </a:pPr>
            <a:r>
              <a:rPr lang="ja-JP" altLang="en-US" sz="2400" b="1" dirty="0">
                <a:solidFill>
                  <a:srgbClr val="609000"/>
                </a:solidFill>
                <a:latin typeface="Meiryo UI" pitchFamily="50" charset="-128"/>
                <a:ea typeface="Meiryo UI" pitchFamily="50" charset="-128"/>
                <a:cs typeface="Meiryo UI" pitchFamily="50" charset="-128"/>
              </a:rPr>
              <a:t> </a:t>
            </a:r>
            <a:r>
              <a:rPr lang="ja-JP" altLang="en-US" sz="2400" b="1" dirty="0" smtClean="0">
                <a:solidFill>
                  <a:srgbClr val="609000"/>
                </a:solidFill>
                <a:latin typeface="Meiryo UI" pitchFamily="50" charset="-128"/>
                <a:ea typeface="Meiryo UI" pitchFamily="50" charset="-128"/>
                <a:cs typeface="Meiryo UI" pitchFamily="50" charset="-128"/>
              </a:rPr>
              <a:t>      　　  ●専門医に紹介 </a:t>
            </a:r>
            <a:endParaRPr lang="ja-JP" altLang="en-US" sz="2400" b="1" dirty="0">
              <a:solidFill>
                <a:srgbClr val="609000"/>
              </a:solidFill>
              <a:latin typeface="Meiryo UI" pitchFamily="50" charset="-128"/>
              <a:ea typeface="Meiryo UI" pitchFamily="50" charset="-128"/>
              <a:cs typeface="Meiryo UI" pitchFamily="50" charset="-128"/>
            </a:endParaRPr>
          </a:p>
        </p:txBody>
      </p:sp>
      <p:sp>
        <p:nvSpPr>
          <p:cNvPr id="52228" name="Rectangle 4"/>
          <p:cNvSpPr>
            <a:spLocks noGrp="1" noChangeArrowheads="1"/>
          </p:cNvSpPr>
          <p:nvPr>
            <p:ph type="body" idx="4294967295"/>
          </p:nvPr>
        </p:nvSpPr>
        <p:spPr>
          <a:xfrm>
            <a:off x="1346200" y="1492250"/>
            <a:ext cx="6867525" cy="3436938"/>
          </a:xfrm>
        </p:spPr>
        <p:txBody>
          <a:bodyPr/>
          <a:lstStyle/>
          <a:p>
            <a:pPr marL="609600" indent="-609600" eaLnBrk="1" hangingPunct="1">
              <a:lnSpc>
                <a:spcPct val="120000"/>
              </a:lnSpc>
              <a:buClr>
                <a:srgbClr val="FFD5FF"/>
              </a:buClr>
              <a:buFontTx/>
              <a:buNone/>
              <a:defRPr/>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身体疾患の有無のチェックと治療</a:t>
            </a:r>
          </a:p>
          <a:p>
            <a:pPr marL="609600" indent="-609600" eaLnBrk="1" hangingPunct="1">
              <a:lnSpc>
                <a:spcPct val="110000"/>
              </a:lnSpc>
              <a:spcBef>
                <a:spcPct val="0"/>
              </a:spcBef>
              <a:buClr>
                <a:srgbClr val="FFD5FF"/>
              </a:buClr>
              <a:buFontTx/>
              <a:buNone/>
              <a:defRPr/>
            </a:pPr>
            <a:r>
              <a:rPr lang="ja-JP" altLang="en-US" sz="2400" b="1" dirty="0" smtClean="0">
                <a:latin typeface="Meiryo UI" pitchFamily="50" charset="-128"/>
                <a:ea typeface="Meiryo UI" pitchFamily="50" charset="-128"/>
                <a:cs typeface="Meiryo UI" pitchFamily="50" charset="-128"/>
              </a:rPr>
              <a:t>　　</a:t>
            </a:r>
            <a:r>
              <a:rPr lang="ja-JP" altLang="en-US" sz="2400" b="1" dirty="0" smtClean="0">
                <a:solidFill>
                  <a:srgbClr val="7F7F7F"/>
                </a:solidFill>
                <a:latin typeface="Meiryo UI" pitchFamily="50" charset="-128"/>
                <a:ea typeface="Meiryo UI" pitchFamily="50" charset="-128"/>
                <a:cs typeface="Meiryo UI" pitchFamily="50" charset="-128"/>
              </a:rPr>
              <a:t> （脳血管障害、感染症、脱水、便秘など）</a:t>
            </a:r>
          </a:p>
          <a:p>
            <a:pPr marL="609600" indent="-609600" eaLnBrk="1" hangingPunct="1">
              <a:lnSpc>
                <a:spcPct val="120000"/>
              </a:lnSpc>
              <a:buClr>
                <a:srgbClr val="FFD5FF"/>
              </a:buClr>
              <a:buFontTx/>
              <a:buNone/>
              <a:defRPr/>
            </a:pP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薬物の副作用や急激な中断のチェック　</a:t>
            </a:r>
          </a:p>
          <a:p>
            <a:pPr marL="609600" indent="-609600" eaLnBrk="1" hangingPunct="1">
              <a:lnSpc>
                <a:spcPct val="120000"/>
              </a:lnSpc>
              <a:buClr>
                <a:srgbClr val="FFD5FF"/>
              </a:buClr>
              <a:buFontTx/>
              <a:buNone/>
              <a:defRPr/>
            </a:pP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不適切な環境やケアのチェックと改善</a:t>
            </a:r>
          </a:p>
          <a:p>
            <a:pPr marL="609600" indent="-609600" eaLnBrk="1" hangingPunct="1">
              <a:lnSpc>
                <a:spcPct val="110000"/>
              </a:lnSpc>
              <a:spcBef>
                <a:spcPct val="0"/>
              </a:spcBef>
              <a:buClr>
                <a:srgbClr val="FFD5FF"/>
              </a:buClr>
              <a:buFontTx/>
              <a:buNone/>
              <a:defRPr/>
            </a:pPr>
            <a:r>
              <a:rPr lang="ja-JP" altLang="en-US" sz="2400" b="1" dirty="0" smtClean="0">
                <a:solidFill>
                  <a:srgbClr val="7F7F7F"/>
                </a:solidFill>
                <a:latin typeface="Meiryo UI" pitchFamily="50" charset="-128"/>
                <a:ea typeface="Meiryo UI" pitchFamily="50" charset="-128"/>
                <a:cs typeface="Meiryo UI" pitchFamily="50" charset="-128"/>
              </a:rPr>
              <a:t>　　 （騒音、不適切なケアなど）</a:t>
            </a:r>
          </a:p>
          <a:p>
            <a:pPr marL="609600" indent="-609600" eaLnBrk="1" hangingPunct="1">
              <a:lnSpc>
                <a:spcPct val="120000"/>
              </a:lnSpc>
              <a:buClr>
                <a:srgbClr val="FFD5FF"/>
              </a:buClr>
              <a:buFontTx/>
              <a:buNone/>
              <a:defRPr/>
            </a:pP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介護サービスの利用     　　　</a:t>
            </a:r>
            <a:r>
              <a:rPr lang="ja-JP" altLang="en-US" sz="2400" b="1" dirty="0" smtClean="0">
                <a:effectLst>
                  <a:outerShdw blurRad="38100" dist="38100" dir="2700000" algn="tl">
                    <a:srgbClr val="C0C0C0"/>
                  </a:outerShdw>
                </a:effectLst>
                <a:latin typeface="Meiryo UI" pitchFamily="50" charset="-128"/>
                <a:ea typeface="Meiryo UI" pitchFamily="50" charset="-128"/>
                <a:cs typeface="Meiryo UI" pitchFamily="50" charset="-128"/>
              </a:rPr>
              <a:t>　　　　</a:t>
            </a:r>
          </a:p>
        </p:txBody>
      </p:sp>
      <p:sp>
        <p:nvSpPr>
          <p:cNvPr id="119812" name="Rectangle 7"/>
          <p:cNvSpPr>
            <a:spLocks noGrp="1" noChangeArrowheads="1"/>
          </p:cNvSpPr>
          <p:nvPr>
            <p:ph type="title" idx="4294967295"/>
          </p:nvPr>
        </p:nvSpPr>
        <p:spPr>
          <a:xfrm>
            <a:off x="442913" y="394805"/>
            <a:ext cx="8229600" cy="644525"/>
          </a:xfrm>
        </p:spPr>
        <p:txBody>
          <a:bodyPr anchorCtr="1"/>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行動・心理症状</a:t>
            </a:r>
            <a:r>
              <a:rPr lang="en-US" altLang="ja-JP" sz="3000" b="1" dirty="0" smtClean="0">
                <a:solidFill>
                  <a:schemeClr val="tx1"/>
                </a:solidFill>
                <a:latin typeface="Meiryo UI" pitchFamily="50" charset="-128"/>
                <a:ea typeface="Meiryo UI" pitchFamily="50" charset="-128"/>
                <a:cs typeface="Meiryo UI" pitchFamily="50" charset="-128"/>
              </a:rPr>
              <a:t>(BPSD)</a:t>
            </a:r>
            <a:r>
              <a:rPr lang="ja-JP" altLang="en-US" sz="3000" b="1" dirty="0" smtClean="0">
                <a:solidFill>
                  <a:schemeClr val="tx1"/>
                </a:solidFill>
                <a:latin typeface="Meiryo UI" pitchFamily="50" charset="-128"/>
                <a:ea typeface="Meiryo UI" pitchFamily="50" charset="-128"/>
                <a:cs typeface="Meiryo UI" pitchFamily="50" charset="-128"/>
              </a:rPr>
              <a:t>に対する対応</a:t>
            </a:r>
          </a:p>
        </p:txBody>
      </p:sp>
      <p:sp>
        <p:nvSpPr>
          <p:cNvPr id="119813" name="AutoShape 17"/>
          <p:cNvSpPr>
            <a:spLocks noChangeArrowheads="1"/>
          </p:cNvSpPr>
          <p:nvPr/>
        </p:nvSpPr>
        <p:spPr bwMode="auto">
          <a:xfrm flipV="1">
            <a:off x="3302000" y="4391025"/>
            <a:ext cx="2773363" cy="428625"/>
          </a:xfrm>
          <a:prstGeom prst="triangle">
            <a:avLst>
              <a:gd name="adj" fmla="val 50000"/>
            </a:avLst>
          </a:prstGeom>
          <a:gradFill rotWithShape="1">
            <a:gsLst>
              <a:gs pos="0">
                <a:srgbClr val="609000"/>
              </a:gs>
              <a:gs pos="100000">
                <a:srgbClr val="FFFFFF"/>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endParaRPr lang="ja-JP" altLang="en-US" sz="3200" b="1">
              <a:ea typeface="HGPｺﾞｼｯｸM" pitchFamily="50" charset="-128"/>
            </a:endParaRPr>
          </a:p>
        </p:txBody>
      </p:sp>
      <p:sp>
        <p:nvSpPr>
          <p:cNvPr id="119814" name="Text Box 5"/>
          <p:cNvSpPr txBox="1">
            <a:spLocks noChangeArrowheads="1"/>
          </p:cNvSpPr>
          <p:nvPr/>
        </p:nvSpPr>
        <p:spPr bwMode="auto">
          <a:xfrm>
            <a:off x="0" y="0"/>
            <a:ext cx="23860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-43</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19815" name="Rectangle 3"/>
          <p:cNvSpPr>
            <a:spLocks noChangeArrowheads="1"/>
          </p:cNvSpPr>
          <p:nvPr/>
        </p:nvSpPr>
        <p:spPr bwMode="auto">
          <a:xfrm>
            <a:off x="252413" y="10858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96052891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title" idx="4294967295"/>
          </p:nvPr>
        </p:nvSpPr>
        <p:spPr>
          <a:xfrm>
            <a:off x="395288" y="380517"/>
            <a:ext cx="8229600" cy="644525"/>
          </a:xfrm>
        </p:spPr>
        <p:txBody>
          <a:bodyPr anchorCtr="1"/>
          <a:lstStyle/>
          <a:p>
            <a:pPr eaLnBrk="1" hangingPunct="1"/>
            <a:r>
              <a:rPr lang="en-US" altLang="ja-JP" sz="3000" b="1" dirty="0" smtClean="0">
                <a:solidFill>
                  <a:schemeClr val="tx1"/>
                </a:solidFill>
                <a:latin typeface="Meiryo UI" pitchFamily="50" charset="-128"/>
                <a:ea typeface="Meiryo UI" pitchFamily="50" charset="-128"/>
                <a:cs typeface="Meiryo UI" pitchFamily="50" charset="-128"/>
              </a:rPr>
              <a:t>BPSD</a:t>
            </a:r>
            <a:r>
              <a:rPr lang="ja-JP" altLang="en-US" sz="3000" b="1" dirty="0" smtClean="0">
                <a:solidFill>
                  <a:schemeClr val="tx1"/>
                </a:solidFill>
                <a:latin typeface="Meiryo UI" pitchFamily="50" charset="-128"/>
                <a:ea typeface="Meiryo UI" pitchFamily="50" charset="-128"/>
                <a:cs typeface="Meiryo UI" pitchFamily="50" charset="-128"/>
              </a:rPr>
              <a:t>に対する薬物療法のガイドライン</a:t>
            </a:r>
          </a:p>
        </p:txBody>
      </p:sp>
      <p:sp>
        <p:nvSpPr>
          <p:cNvPr id="121859" name="Text Box 5"/>
          <p:cNvSpPr txBox="1">
            <a:spLocks noChangeArrowheads="1"/>
          </p:cNvSpPr>
          <p:nvPr/>
        </p:nvSpPr>
        <p:spPr bwMode="auto">
          <a:xfrm>
            <a:off x="0" y="14287"/>
            <a:ext cx="24526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-44</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21860" name="Rectangle 3"/>
          <p:cNvSpPr>
            <a:spLocks noChangeArrowheads="1"/>
          </p:cNvSpPr>
          <p:nvPr/>
        </p:nvSpPr>
        <p:spPr bwMode="auto">
          <a:xfrm>
            <a:off x="252413" y="103822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pic>
        <p:nvPicPr>
          <p:cNvPr id="3768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80990">
            <a:off x="4125197" y="1625219"/>
            <a:ext cx="3778097" cy="40180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 name="グループ化 2"/>
          <p:cNvGrpSpPr/>
          <p:nvPr/>
        </p:nvGrpSpPr>
        <p:grpSpPr>
          <a:xfrm rot="20934288">
            <a:off x="1484783" y="1691551"/>
            <a:ext cx="2760787" cy="3808740"/>
            <a:chOff x="414340" y="1447800"/>
            <a:chExt cx="3033456" cy="4322761"/>
          </a:xfrm>
        </p:grpSpPr>
        <p:pic>
          <p:nvPicPr>
            <p:cNvPr id="37683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340" y="1447800"/>
              <a:ext cx="3033456" cy="4322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正方形/長方形 1"/>
            <p:cNvSpPr/>
            <p:nvPr/>
          </p:nvSpPr>
          <p:spPr bwMode="auto">
            <a:xfrm>
              <a:off x="414340" y="1447800"/>
              <a:ext cx="3033456" cy="4322761"/>
            </a:xfrm>
            <a:prstGeom prst="rect">
              <a:avLst/>
            </a:prstGeom>
            <a:noFill/>
            <a:ln w="9525" cap="flat" cmpd="sng" algn="ctr">
              <a:solidFill>
                <a:schemeClr val="tx1">
                  <a:lumMod val="50000"/>
                  <a:lumOff val="5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5" name="Text Box 4"/>
          <p:cNvSpPr txBox="1">
            <a:spLocks noChangeArrowheads="1"/>
          </p:cNvSpPr>
          <p:nvPr/>
        </p:nvSpPr>
        <p:spPr bwMode="auto">
          <a:xfrm>
            <a:off x="757471" y="5483841"/>
            <a:ext cx="7600275" cy="738660"/>
          </a:xfrm>
          <a:prstGeom prst="rect">
            <a:avLst/>
          </a:prstGeom>
          <a:solidFill>
            <a:schemeClr val="bg1"/>
          </a:solidFill>
          <a:ln w="15875">
            <a:solidFill>
              <a:srgbClr val="669900"/>
            </a:solidFill>
          </a:ln>
          <a:extLst/>
        </p:spPr>
        <p:txBody>
          <a:bodyPr wrap="square"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a:r>
              <a:rPr lang="ja-JP" altLang="en-US" sz="2000" b="1" dirty="0" smtClean="0">
                <a:solidFill>
                  <a:srgbClr val="669900"/>
                </a:solidFill>
                <a:latin typeface="Meiryo UI" pitchFamily="50" charset="-128"/>
                <a:ea typeface="Meiryo UI" pitchFamily="50" charset="-128"/>
                <a:cs typeface="Meiryo UI" pitchFamily="50" charset="-128"/>
              </a:rPr>
              <a:t>かかりつけ医のための </a:t>
            </a:r>
            <a:r>
              <a:rPr lang="en-US" altLang="ja-JP" sz="2000" b="1" dirty="0" smtClean="0">
                <a:solidFill>
                  <a:srgbClr val="669900"/>
                </a:solidFill>
                <a:latin typeface="Meiryo UI" pitchFamily="50" charset="-128"/>
                <a:ea typeface="Meiryo UI" pitchFamily="50" charset="-128"/>
                <a:cs typeface="Meiryo UI" pitchFamily="50" charset="-128"/>
              </a:rPr>
              <a:t>BPSD</a:t>
            </a:r>
            <a:r>
              <a:rPr lang="ja-JP" altLang="en-US" sz="2000" b="1" dirty="0" smtClean="0">
                <a:solidFill>
                  <a:srgbClr val="669900"/>
                </a:solidFill>
                <a:latin typeface="Meiryo UI" pitchFamily="50" charset="-128"/>
                <a:ea typeface="Meiryo UI" pitchFamily="50" charset="-128"/>
                <a:cs typeface="Meiryo UI" pitchFamily="50" charset="-128"/>
              </a:rPr>
              <a:t>に対応する向精神薬使用ガイドライン</a:t>
            </a:r>
            <a:endParaRPr lang="en-US" altLang="ja-JP" sz="2000" b="1" dirty="0">
              <a:solidFill>
                <a:srgbClr val="669900"/>
              </a:solidFill>
              <a:latin typeface="Meiryo UI" pitchFamily="50" charset="-128"/>
              <a:ea typeface="Meiryo UI" pitchFamily="50" charset="-128"/>
              <a:cs typeface="Meiryo UI" pitchFamily="50" charset="-128"/>
            </a:endParaRPr>
          </a:p>
          <a:p>
            <a:pPr algn="ctr">
              <a:spcBef>
                <a:spcPts val="600"/>
              </a:spcBef>
            </a:pPr>
            <a:r>
              <a:rPr lang="en-US" altLang="ja-JP" sz="1700" b="1" dirty="0">
                <a:latin typeface="Meiryo UI" pitchFamily="50" charset="-128"/>
                <a:ea typeface="Meiryo UI" pitchFamily="50" charset="-128"/>
                <a:cs typeface="Meiryo UI" pitchFamily="50" charset="-128"/>
              </a:rPr>
              <a:t>http://</a:t>
            </a:r>
            <a:r>
              <a:rPr lang="en-US" altLang="ja-JP" sz="1700" b="1" dirty="0" smtClean="0">
                <a:latin typeface="Meiryo UI" pitchFamily="50" charset="-128"/>
                <a:ea typeface="Meiryo UI" pitchFamily="50" charset="-128"/>
                <a:cs typeface="Meiryo UI" pitchFamily="50" charset="-128"/>
              </a:rPr>
              <a:t>www.mhlw.go.jp/stf/houdou/2r98520000036k0c.html</a:t>
            </a:r>
            <a:endParaRPr lang="ja-JP" altLang="en-US" sz="17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874313567"/>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1733550" y="359811"/>
            <a:ext cx="54737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b="1" dirty="0">
                <a:latin typeface="Meiryo UI" pitchFamily="50" charset="-128"/>
                <a:ea typeface="Meiryo UI" pitchFamily="50" charset="-128"/>
                <a:cs typeface="Meiryo UI" pitchFamily="50" charset="-128"/>
              </a:rPr>
              <a:t>認知症の症状に影響する要因</a:t>
            </a:r>
          </a:p>
        </p:txBody>
      </p:sp>
      <p:sp>
        <p:nvSpPr>
          <p:cNvPr id="122883" name="AutoShape 3"/>
          <p:cNvSpPr>
            <a:spLocks noChangeArrowheads="1"/>
          </p:cNvSpPr>
          <p:nvPr/>
        </p:nvSpPr>
        <p:spPr bwMode="auto">
          <a:xfrm>
            <a:off x="541338" y="1455738"/>
            <a:ext cx="2440401" cy="685800"/>
          </a:xfrm>
          <a:prstGeom prst="roundRect">
            <a:avLst>
              <a:gd name="adj" fmla="val 16667"/>
            </a:avLst>
          </a:prstGeom>
          <a:solidFill>
            <a:srgbClr val="669900">
              <a:alpha val="60000"/>
            </a:srgbClr>
          </a:solidFill>
          <a:ln>
            <a:noFill/>
          </a:ln>
          <a:extLst/>
        </p:spPr>
        <p:txBody>
          <a:bodyPr wrap="none" anchor="ctr"/>
          <a:lstStyle/>
          <a:p>
            <a:pPr eaLnBrk="1" hangingPunct="1"/>
            <a:endParaRPr lang="ja-JP" altLang="en-US" sz="1800"/>
          </a:p>
        </p:txBody>
      </p:sp>
      <p:sp>
        <p:nvSpPr>
          <p:cNvPr id="122884" name="Text Box 4"/>
          <p:cNvSpPr txBox="1">
            <a:spLocks noChangeArrowheads="1"/>
          </p:cNvSpPr>
          <p:nvPr/>
        </p:nvSpPr>
        <p:spPr bwMode="auto">
          <a:xfrm>
            <a:off x="703263" y="1552507"/>
            <a:ext cx="262572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600" b="1">
                <a:solidFill>
                  <a:schemeClr val="bg1"/>
                </a:solidFill>
                <a:latin typeface="Meiryo UI" pitchFamily="50" charset="-128"/>
                <a:ea typeface="Meiryo UI" pitchFamily="50" charset="-128"/>
                <a:cs typeface="Meiryo UI" pitchFamily="50" charset="-128"/>
              </a:rPr>
              <a:t>脳組織の障害</a:t>
            </a:r>
          </a:p>
        </p:txBody>
      </p:sp>
      <p:sp>
        <p:nvSpPr>
          <p:cNvPr id="122885" name="AutoShape 5"/>
          <p:cNvSpPr>
            <a:spLocks noChangeArrowheads="1"/>
          </p:cNvSpPr>
          <p:nvPr/>
        </p:nvSpPr>
        <p:spPr bwMode="auto">
          <a:xfrm>
            <a:off x="541338" y="2722563"/>
            <a:ext cx="2825750" cy="1952625"/>
          </a:xfrm>
          <a:prstGeom prst="roundRect">
            <a:avLst>
              <a:gd name="adj" fmla="val 9768"/>
            </a:avLst>
          </a:prstGeom>
          <a:solidFill>
            <a:srgbClr val="B1B1E5"/>
          </a:solidFill>
          <a:ln>
            <a:noFill/>
          </a:ln>
          <a:extLst/>
        </p:spPr>
        <p:txBody>
          <a:bodyPr wrap="none" anchor="ctr"/>
          <a:lstStyle/>
          <a:p>
            <a:pPr eaLnBrk="1" hangingPunct="1"/>
            <a:endParaRPr lang="ja-JP" altLang="en-US" sz="1800"/>
          </a:p>
        </p:txBody>
      </p:sp>
      <p:sp>
        <p:nvSpPr>
          <p:cNvPr id="122886" name="Text Box 6"/>
          <p:cNvSpPr txBox="1">
            <a:spLocks noChangeArrowheads="1"/>
          </p:cNvSpPr>
          <p:nvPr/>
        </p:nvSpPr>
        <p:spPr bwMode="auto">
          <a:xfrm>
            <a:off x="601662" y="3151085"/>
            <a:ext cx="2982912" cy="115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80000"/>
              </a:lnSpc>
              <a:spcBef>
                <a:spcPct val="50000"/>
              </a:spcBef>
            </a:pPr>
            <a:r>
              <a:rPr lang="ja-JP" altLang="en-US" sz="2400" b="1" dirty="0">
                <a:latin typeface="Meiryo UI" pitchFamily="50" charset="-128"/>
                <a:ea typeface="Meiryo UI" pitchFamily="50" charset="-128"/>
                <a:cs typeface="Meiryo UI" pitchFamily="50" charset="-128"/>
              </a:rPr>
              <a:t>身体疾患</a:t>
            </a:r>
          </a:p>
          <a:p>
            <a:pPr eaLnBrk="1" hangingPunct="1">
              <a:lnSpc>
                <a:spcPct val="50000"/>
              </a:lnSpc>
              <a:spcBef>
                <a:spcPct val="50000"/>
              </a:spcBef>
            </a:pPr>
            <a:r>
              <a:rPr lang="ja-JP" altLang="en-US" sz="2400" b="1" dirty="0">
                <a:latin typeface="Meiryo UI" pitchFamily="50" charset="-128"/>
                <a:ea typeface="Meiryo UI" pitchFamily="50" charset="-128"/>
                <a:cs typeface="Meiryo UI" pitchFamily="50" charset="-128"/>
              </a:rPr>
              <a:t>心</a:t>
            </a:r>
            <a:r>
              <a:rPr lang="en-US" altLang="ja-JP" sz="2400" b="1" dirty="0">
                <a:latin typeface="Meiryo UI" pitchFamily="50" charset="-128"/>
                <a:ea typeface="Meiryo UI" pitchFamily="50" charset="-128"/>
                <a:cs typeface="Meiryo UI" pitchFamily="50" charset="-128"/>
              </a:rPr>
              <a:t>･</a:t>
            </a:r>
            <a:r>
              <a:rPr lang="ja-JP" altLang="en-US" sz="2400" b="1" dirty="0">
                <a:latin typeface="Meiryo UI" pitchFamily="50" charset="-128"/>
                <a:ea typeface="Meiryo UI" pitchFamily="50" charset="-128"/>
                <a:cs typeface="Meiryo UI" pitchFamily="50" charset="-128"/>
              </a:rPr>
              <a:t>肺</a:t>
            </a:r>
            <a:r>
              <a:rPr lang="en-US" altLang="ja-JP" sz="2400" b="1" dirty="0">
                <a:latin typeface="Meiryo UI" pitchFamily="50" charset="-128"/>
                <a:ea typeface="Meiryo UI" pitchFamily="50" charset="-128"/>
                <a:cs typeface="Meiryo UI" pitchFamily="50" charset="-128"/>
              </a:rPr>
              <a:t>･</a:t>
            </a:r>
            <a:r>
              <a:rPr lang="ja-JP" altLang="en-US" sz="2400" b="1" dirty="0">
                <a:latin typeface="Meiryo UI" pitchFamily="50" charset="-128"/>
                <a:ea typeface="Meiryo UI" pitchFamily="50" charset="-128"/>
                <a:cs typeface="Meiryo UI" pitchFamily="50" charset="-128"/>
              </a:rPr>
              <a:t>脳血管障害　</a:t>
            </a:r>
          </a:p>
          <a:p>
            <a:pPr eaLnBrk="1" hangingPunct="1">
              <a:lnSpc>
                <a:spcPct val="50000"/>
              </a:lnSpc>
              <a:spcBef>
                <a:spcPct val="50000"/>
              </a:spcBef>
            </a:pPr>
            <a:r>
              <a:rPr lang="ja-JP" altLang="en-US" sz="2400" b="1" dirty="0">
                <a:latin typeface="Meiryo UI" pitchFamily="50" charset="-128"/>
                <a:ea typeface="Meiryo UI" pitchFamily="50" charset="-128"/>
                <a:cs typeface="Meiryo UI" pitchFamily="50" charset="-128"/>
              </a:rPr>
              <a:t>栄養不良</a:t>
            </a:r>
            <a:r>
              <a:rPr lang="ja-JP" altLang="en-US" sz="2500" b="1" dirty="0">
                <a:latin typeface="Meiryo UI" pitchFamily="50" charset="-128"/>
                <a:ea typeface="Meiryo UI" pitchFamily="50" charset="-128"/>
                <a:cs typeface="Meiryo UI" pitchFamily="50" charset="-128"/>
              </a:rPr>
              <a:t>　　</a:t>
            </a:r>
            <a:r>
              <a:rPr lang="ja-JP" altLang="en-US" sz="2000" b="1" dirty="0">
                <a:latin typeface="Meiryo UI" pitchFamily="50" charset="-128"/>
                <a:ea typeface="Meiryo UI" pitchFamily="50" charset="-128"/>
                <a:cs typeface="Meiryo UI" pitchFamily="50" charset="-128"/>
              </a:rPr>
              <a:t>など</a:t>
            </a:r>
          </a:p>
        </p:txBody>
      </p:sp>
      <p:sp>
        <p:nvSpPr>
          <p:cNvPr id="122887" name="AutoShape 7"/>
          <p:cNvSpPr>
            <a:spLocks noChangeArrowheads="1"/>
          </p:cNvSpPr>
          <p:nvPr/>
        </p:nvSpPr>
        <p:spPr bwMode="auto">
          <a:xfrm>
            <a:off x="3756025" y="1460500"/>
            <a:ext cx="2520950" cy="685800"/>
          </a:xfrm>
          <a:prstGeom prst="roundRect">
            <a:avLst>
              <a:gd name="adj" fmla="val 16667"/>
            </a:avLst>
          </a:prstGeom>
          <a:solidFill>
            <a:srgbClr val="669900">
              <a:alpha val="60000"/>
            </a:srgbClr>
          </a:solidFill>
          <a:ln>
            <a:noFill/>
          </a:ln>
          <a:extLst/>
        </p:spPr>
        <p:txBody>
          <a:bodyPr wrap="none" anchor="ctr"/>
          <a:lstStyle/>
          <a:p>
            <a:pPr eaLnBrk="1" hangingPunct="1"/>
            <a:endParaRPr lang="ja-JP" altLang="en-US" sz="1800"/>
          </a:p>
        </p:txBody>
      </p:sp>
      <p:sp>
        <p:nvSpPr>
          <p:cNvPr id="122888" name="Text Box 8"/>
          <p:cNvSpPr txBox="1">
            <a:spLocks noChangeArrowheads="1"/>
          </p:cNvSpPr>
          <p:nvPr/>
        </p:nvSpPr>
        <p:spPr bwMode="auto">
          <a:xfrm>
            <a:off x="3944937" y="1569969"/>
            <a:ext cx="267493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600" b="1" dirty="0">
                <a:solidFill>
                  <a:schemeClr val="bg1"/>
                </a:solidFill>
                <a:latin typeface="Meiryo UI" pitchFamily="50" charset="-128"/>
                <a:ea typeface="Meiryo UI" pitchFamily="50" charset="-128"/>
                <a:cs typeface="Meiryo UI" pitchFamily="50" charset="-128"/>
              </a:rPr>
              <a:t>脳の機能低下</a:t>
            </a:r>
          </a:p>
        </p:txBody>
      </p:sp>
      <p:sp>
        <p:nvSpPr>
          <p:cNvPr id="122889" name="AutoShape 9"/>
          <p:cNvSpPr>
            <a:spLocks noChangeArrowheads="1"/>
          </p:cNvSpPr>
          <p:nvPr/>
        </p:nvSpPr>
        <p:spPr bwMode="auto">
          <a:xfrm>
            <a:off x="3756025" y="2722562"/>
            <a:ext cx="2371725" cy="1978025"/>
          </a:xfrm>
          <a:prstGeom prst="roundRect">
            <a:avLst>
              <a:gd name="adj" fmla="val 11347"/>
            </a:avLst>
          </a:prstGeom>
          <a:solidFill>
            <a:srgbClr val="B1B1E5"/>
          </a:solidFill>
          <a:ln>
            <a:noFill/>
          </a:ln>
          <a:extLst/>
        </p:spPr>
        <p:txBody>
          <a:bodyPr wrap="none" anchor="ctr"/>
          <a:lstStyle/>
          <a:p>
            <a:pPr eaLnBrk="1" hangingPunct="1"/>
            <a:endParaRPr lang="ja-JP" altLang="en-US" sz="1800"/>
          </a:p>
        </p:txBody>
      </p:sp>
      <p:sp>
        <p:nvSpPr>
          <p:cNvPr id="122890" name="Text Box 10"/>
          <p:cNvSpPr txBox="1">
            <a:spLocks noChangeArrowheads="1"/>
          </p:cNvSpPr>
          <p:nvPr/>
        </p:nvSpPr>
        <p:spPr bwMode="auto">
          <a:xfrm>
            <a:off x="3885304" y="2869387"/>
            <a:ext cx="2198687"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400" b="1" dirty="0">
                <a:latin typeface="Meiryo UI" pitchFamily="50" charset="-128"/>
                <a:ea typeface="Meiryo UI" pitchFamily="50" charset="-128"/>
                <a:cs typeface="Meiryo UI" pitchFamily="50" charset="-128"/>
              </a:rPr>
              <a:t>心理的状態</a:t>
            </a:r>
          </a:p>
          <a:p>
            <a:pPr eaLnBrk="1" hangingPunct="1"/>
            <a:r>
              <a:rPr lang="ja-JP" altLang="en-US" sz="2400" b="1" dirty="0">
                <a:latin typeface="Meiryo UI" pitchFamily="50" charset="-128"/>
                <a:ea typeface="Meiryo UI" pitchFamily="50" charset="-128"/>
                <a:cs typeface="Meiryo UI" pitchFamily="50" charset="-128"/>
              </a:rPr>
              <a:t>うつ状態　　</a:t>
            </a:r>
            <a:endParaRPr lang="en-US" altLang="ja-JP" sz="2400" b="1" dirty="0" smtClean="0">
              <a:latin typeface="Meiryo UI" pitchFamily="50" charset="-128"/>
              <a:ea typeface="Meiryo UI" pitchFamily="50" charset="-128"/>
              <a:cs typeface="Meiryo UI" pitchFamily="50" charset="-128"/>
            </a:endParaRPr>
          </a:p>
          <a:p>
            <a:pPr eaLnBrk="1" hangingPunct="1"/>
            <a:r>
              <a:rPr lang="ja-JP" altLang="en-US" sz="2400" b="1" dirty="0" smtClean="0">
                <a:latin typeface="Meiryo UI" pitchFamily="50" charset="-128"/>
                <a:ea typeface="Meiryo UI" pitchFamily="50" charset="-128"/>
                <a:cs typeface="Meiryo UI" pitchFamily="50" charset="-128"/>
              </a:rPr>
              <a:t>依存</a:t>
            </a:r>
            <a:r>
              <a:rPr lang="ja-JP" altLang="en-US" sz="2400" b="1" dirty="0">
                <a:latin typeface="Meiryo UI" pitchFamily="50" charset="-128"/>
                <a:ea typeface="Meiryo UI" pitchFamily="50" charset="-128"/>
                <a:cs typeface="Meiryo UI" pitchFamily="50" charset="-128"/>
              </a:rPr>
              <a:t>、退行、　　　　　　　心気、</a:t>
            </a:r>
            <a:r>
              <a:rPr lang="ja-JP" altLang="en-US" sz="2400" b="1" dirty="0" smtClean="0">
                <a:latin typeface="Meiryo UI" pitchFamily="50" charset="-128"/>
                <a:ea typeface="Meiryo UI" pitchFamily="50" charset="-128"/>
                <a:cs typeface="Meiryo UI" pitchFamily="50" charset="-128"/>
              </a:rPr>
              <a:t>不安 </a:t>
            </a:r>
            <a:r>
              <a:rPr lang="ja-JP" altLang="en-US" sz="2000" b="1" dirty="0">
                <a:latin typeface="Meiryo UI" pitchFamily="50" charset="-128"/>
                <a:ea typeface="Meiryo UI" pitchFamily="50" charset="-128"/>
                <a:cs typeface="Meiryo UI" pitchFamily="50" charset="-128"/>
              </a:rPr>
              <a:t>など</a:t>
            </a:r>
          </a:p>
        </p:txBody>
      </p:sp>
      <p:sp>
        <p:nvSpPr>
          <p:cNvPr id="122891" name="AutoShape 11"/>
          <p:cNvSpPr>
            <a:spLocks noChangeArrowheads="1"/>
          </p:cNvSpPr>
          <p:nvPr/>
        </p:nvSpPr>
        <p:spPr bwMode="auto">
          <a:xfrm>
            <a:off x="601662" y="5253038"/>
            <a:ext cx="5659437" cy="611187"/>
          </a:xfrm>
          <a:prstGeom prst="roundRect">
            <a:avLst>
              <a:gd name="adj" fmla="val 20143"/>
            </a:avLst>
          </a:prstGeom>
          <a:solidFill>
            <a:srgbClr val="FF5050"/>
          </a:solidFill>
          <a:ln>
            <a:noFill/>
          </a:ln>
          <a:extLst/>
        </p:spPr>
        <p:txBody>
          <a:bodyPr wrap="none" anchor="ctr"/>
          <a:lstStyle/>
          <a:p>
            <a:pPr eaLnBrk="1" hangingPunct="1"/>
            <a:endParaRPr lang="ja-JP" altLang="en-US" sz="1800"/>
          </a:p>
        </p:txBody>
      </p:sp>
      <p:sp>
        <p:nvSpPr>
          <p:cNvPr id="122892" name="Text Box 12"/>
          <p:cNvSpPr txBox="1">
            <a:spLocks noChangeArrowheads="1"/>
          </p:cNvSpPr>
          <p:nvPr/>
        </p:nvSpPr>
        <p:spPr bwMode="auto">
          <a:xfrm>
            <a:off x="601663" y="5395085"/>
            <a:ext cx="5562600"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80000"/>
              </a:lnSpc>
              <a:spcBef>
                <a:spcPct val="50000"/>
              </a:spcBef>
            </a:pPr>
            <a:r>
              <a:rPr lang="ja-JP" altLang="en-US" sz="2800" b="1" dirty="0">
                <a:solidFill>
                  <a:schemeClr val="bg1"/>
                </a:solidFill>
                <a:latin typeface="Meiryo UI" pitchFamily="50" charset="-128"/>
                <a:ea typeface="Meiryo UI" pitchFamily="50" charset="-128"/>
                <a:cs typeface="Meiryo UI" pitchFamily="50" charset="-128"/>
              </a:rPr>
              <a:t>おかれている環境やケア</a:t>
            </a:r>
          </a:p>
        </p:txBody>
      </p:sp>
      <p:sp>
        <p:nvSpPr>
          <p:cNvPr id="122893" name="AutoShape 13"/>
          <p:cNvSpPr>
            <a:spLocks noChangeArrowheads="1"/>
          </p:cNvSpPr>
          <p:nvPr/>
        </p:nvSpPr>
        <p:spPr bwMode="auto">
          <a:xfrm>
            <a:off x="6915150" y="2763838"/>
            <a:ext cx="2005013" cy="1839912"/>
          </a:xfrm>
          <a:prstGeom prst="roundRect">
            <a:avLst>
              <a:gd name="adj" fmla="val 15963"/>
            </a:avLst>
          </a:prstGeom>
          <a:noFill/>
          <a:ln w="69850">
            <a:solidFill>
              <a:srgbClr val="3399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ja-JP" altLang="en-US" sz="1800"/>
          </a:p>
        </p:txBody>
      </p:sp>
      <p:sp>
        <p:nvSpPr>
          <p:cNvPr id="122894" name="AutoShape 15"/>
          <p:cNvSpPr>
            <a:spLocks noChangeArrowheads="1"/>
          </p:cNvSpPr>
          <p:nvPr/>
        </p:nvSpPr>
        <p:spPr bwMode="auto">
          <a:xfrm>
            <a:off x="1527175" y="2214563"/>
            <a:ext cx="635000" cy="422275"/>
          </a:xfrm>
          <a:prstGeom prst="upArrow">
            <a:avLst>
              <a:gd name="adj1" fmla="val 54704"/>
              <a:gd name="adj2" fmla="val 44958"/>
            </a:avLst>
          </a:prstGeom>
          <a:solidFill>
            <a:schemeClr val="hlink"/>
          </a:solidFill>
          <a:ln w="38100">
            <a:solidFill>
              <a:schemeClr val="bg1"/>
            </a:solidFill>
            <a:miter lim="800000"/>
            <a:headEnd/>
            <a:tailEnd/>
          </a:ln>
        </p:spPr>
        <p:txBody>
          <a:bodyPr vert="eaVert" wrap="none" anchor="ctr"/>
          <a:lstStyle/>
          <a:p>
            <a:pPr eaLnBrk="1" hangingPunct="1"/>
            <a:endParaRPr lang="ja-JP" altLang="en-US" sz="1800"/>
          </a:p>
        </p:txBody>
      </p:sp>
      <p:sp>
        <p:nvSpPr>
          <p:cNvPr id="122895" name="AutoShape 16"/>
          <p:cNvSpPr>
            <a:spLocks noChangeArrowheads="1"/>
          </p:cNvSpPr>
          <p:nvPr/>
        </p:nvSpPr>
        <p:spPr bwMode="auto">
          <a:xfrm>
            <a:off x="3228975" y="1601788"/>
            <a:ext cx="381000" cy="428625"/>
          </a:xfrm>
          <a:prstGeom prst="rightArrow">
            <a:avLst>
              <a:gd name="adj1" fmla="val 50213"/>
              <a:gd name="adj2" fmla="val 41667"/>
            </a:avLst>
          </a:prstGeom>
          <a:solidFill>
            <a:schemeClr val="hlink"/>
          </a:solidFill>
          <a:ln w="9525">
            <a:solidFill>
              <a:schemeClr val="bg1"/>
            </a:solidFill>
            <a:miter lim="800000"/>
            <a:headEnd/>
            <a:tailEnd/>
          </a:ln>
        </p:spPr>
        <p:txBody>
          <a:bodyPr wrap="none" anchor="ctr"/>
          <a:lstStyle/>
          <a:p>
            <a:pPr eaLnBrk="1" hangingPunct="1"/>
            <a:endParaRPr lang="ja-JP" altLang="en-US" sz="1800"/>
          </a:p>
        </p:txBody>
      </p:sp>
      <p:sp>
        <p:nvSpPr>
          <p:cNvPr id="122896" name="AutoShape 18"/>
          <p:cNvSpPr>
            <a:spLocks noChangeArrowheads="1"/>
          </p:cNvSpPr>
          <p:nvPr/>
        </p:nvSpPr>
        <p:spPr bwMode="auto">
          <a:xfrm>
            <a:off x="3286125" y="3375025"/>
            <a:ext cx="539750" cy="652463"/>
          </a:xfrm>
          <a:prstGeom prst="leftRightArrow">
            <a:avLst>
              <a:gd name="adj1" fmla="val 40102"/>
              <a:gd name="adj2" fmla="val 30000"/>
            </a:avLst>
          </a:prstGeom>
          <a:solidFill>
            <a:schemeClr val="hlink"/>
          </a:solidFill>
          <a:ln w="38100">
            <a:solidFill>
              <a:schemeClr val="bg1"/>
            </a:solidFill>
            <a:miter lim="800000"/>
            <a:headEnd/>
            <a:tailEnd/>
          </a:ln>
        </p:spPr>
        <p:txBody>
          <a:bodyPr wrap="none" anchor="ctr"/>
          <a:lstStyle/>
          <a:p>
            <a:pPr eaLnBrk="1" hangingPunct="1"/>
            <a:endParaRPr lang="ja-JP" altLang="en-US" sz="1800"/>
          </a:p>
        </p:txBody>
      </p:sp>
      <p:sp>
        <p:nvSpPr>
          <p:cNvPr id="122897" name="AutoShape 20"/>
          <p:cNvSpPr>
            <a:spLocks noChangeArrowheads="1"/>
          </p:cNvSpPr>
          <p:nvPr/>
        </p:nvSpPr>
        <p:spPr bwMode="auto">
          <a:xfrm>
            <a:off x="6219825" y="3406775"/>
            <a:ext cx="488950" cy="538163"/>
          </a:xfrm>
          <a:prstGeom prst="rightArrow">
            <a:avLst>
              <a:gd name="adj1" fmla="val 53750"/>
              <a:gd name="adj2" fmla="val 44481"/>
            </a:avLst>
          </a:prstGeom>
          <a:solidFill>
            <a:schemeClr val="hlink"/>
          </a:solidFill>
          <a:ln w="9525">
            <a:solidFill>
              <a:schemeClr val="bg1"/>
            </a:solidFill>
            <a:miter lim="800000"/>
            <a:headEnd/>
            <a:tailEnd/>
          </a:ln>
        </p:spPr>
        <p:txBody>
          <a:bodyPr wrap="none" anchor="ctr"/>
          <a:lstStyle/>
          <a:p>
            <a:pPr eaLnBrk="1" hangingPunct="1"/>
            <a:endParaRPr lang="ja-JP" altLang="en-US" sz="1800"/>
          </a:p>
        </p:txBody>
      </p:sp>
      <p:sp>
        <p:nvSpPr>
          <p:cNvPr id="122898" name="AutoShape 21"/>
          <p:cNvSpPr>
            <a:spLocks noChangeArrowheads="1"/>
          </p:cNvSpPr>
          <p:nvPr/>
        </p:nvSpPr>
        <p:spPr bwMode="auto">
          <a:xfrm rot="-5400000" flipH="1" flipV="1">
            <a:off x="6425406" y="1718469"/>
            <a:ext cx="655638" cy="68580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hlink"/>
          </a:solidFill>
          <a:ln w="9525">
            <a:solidFill>
              <a:schemeClr val="bg1"/>
            </a:solidFill>
            <a:miter lim="800000"/>
            <a:headEnd/>
            <a:tailEnd/>
          </a:ln>
        </p:spPr>
        <p:txBody>
          <a:bodyPr rot="10800000" vert="eaVert" wrap="none" anchor="ctr"/>
          <a:lstStyle/>
          <a:p>
            <a:endParaRPr lang="ja-JP" altLang="en-US"/>
          </a:p>
        </p:txBody>
      </p:sp>
      <p:sp>
        <p:nvSpPr>
          <p:cNvPr id="122899" name="AutoShape 22"/>
          <p:cNvSpPr>
            <a:spLocks noChangeArrowheads="1"/>
          </p:cNvSpPr>
          <p:nvPr/>
        </p:nvSpPr>
        <p:spPr bwMode="auto">
          <a:xfrm rot="5400000" flipH="1">
            <a:off x="6450569" y="4928392"/>
            <a:ext cx="665162" cy="709613"/>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hlink"/>
          </a:solidFill>
          <a:ln w="9525">
            <a:solidFill>
              <a:schemeClr val="bg1"/>
            </a:solidFill>
            <a:miter lim="800000"/>
            <a:headEnd/>
            <a:tailEnd/>
          </a:ln>
        </p:spPr>
        <p:txBody>
          <a:bodyPr rot="10800000" vert="eaVert" wrap="none" anchor="ctr"/>
          <a:lstStyle/>
          <a:p>
            <a:endParaRPr lang="ja-JP" altLang="en-US"/>
          </a:p>
        </p:txBody>
      </p:sp>
      <p:sp>
        <p:nvSpPr>
          <p:cNvPr id="122900" name="Rectangle 23"/>
          <p:cNvSpPr>
            <a:spLocks noChangeArrowheads="1"/>
          </p:cNvSpPr>
          <p:nvPr/>
        </p:nvSpPr>
        <p:spPr bwMode="auto">
          <a:xfrm>
            <a:off x="7419975" y="6372632"/>
            <a:ext cx="13923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eaLnBrk="1" hangingPunct="1"/>
            <a:r>
              <a:rPr lang="en-US" altLang="ja-JP" sz="1200" b="1" dirty="0">
                <a:latin typeface="Meiryo UI" pitchFamily="50" charset="-128"/>
                <a:ea typeface="Meiryo UI" pitchFamily="50" charset="-128"/>
                <a:cs typeface="Meiryo UI" pitchFamily="50" charset="-128"/>
              </a:rPr>
              <a:t>Wells CE,1977 </a:t>
            </a:r>
          </a:p>
        </p:txBody>
      </p:sp>
      <p:sp>
        <p:nvSpPr>
          <p:cNvPr id="122901" name="Text Box 27"/>
          <p:cNvSpPr txBox="1">
            <a:spLocks noChangeArrowheads="1"/>
          </p:cNvSpPr>
          <p:nvPr/>
        </p:nvSpPr>
        <p:spPr bwMode="auto">
          <a:xfrm>
            <a:off x="6907213" y="3227319"/>
            <a:ext cx="2039937"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800" b="1">
                <a:solidFill>
                  <a:srgbClr val="3399FF"/>
                </a:solidFill>
                <a:latin typeface="Meiryo UI" pitchFamily="50" charset="-128"/>
                <a:ea typeface="Meiryo UI" pitchFamily="50" charset="-128"/>
                <a:cs typeface="Meiryo UI" pitchFamily="50" charset="-128"/>
              </a:rPr>
              <a:t>認知症の</a:t>
            </a:r>
          </a:p>
          <a:p>
            <a:pPr algn="ctr" eaLnBrk="1" hangingPunct="1"/>
            <a:r>
              <a:rPr lang="ja-JP" altLang="en-US" sz="2800" b="1">
                <a:solidFill>
                  <a:srgbClr val="3399FF"/>
                </a:solidFill>
                <a:latin typeface="Meiryo UI" pitchFamily="50" charset="-128"/>
                <a:ea typeface="Meiryo UI" pitchFamily="50" charset="-128"/>
                <a:cs typeface="Meiryo UI" pitchFamily="50" charset="-128"/>
              </a:rPr>
              <a:t>症状の悪化</a:t>
            </a:r>
          </a:p>
        </p:txBody>
      </p:sp>
      <p:sp>
        <p:nvSpPr>
          <p:cNvPr id="122902" name="AutoShape 17"/>
          <p:cNvSpPr>
            <a:spLocks noChangeArrowheads="1"/>
          </p:cNvSpPr>
          <p:nvPr/>
        </p:nvSpPr>
        <p:spPr bwMode="auto">
          <a:xfrm rot="5400000">
            <a:off x="4692651" y="4610100"/>
            <a:ext cx="500062" cy="681037"/>
          </a:xfrm>
          <a:prstGeom prst="leftRightArrow">
            <a:avLst>
              <a:gd name="adj1" fmla="val 42194"/>
              <a:gd name="adj2" fmla="val 35546"/>
            </a:avLst>
          </a:prstGeom>
          <a:solidFill>
            <a:schemeClr val="hlink"/>
          </a:solidFill>
          <a:ln w="38100">
            <a:solidFill>
              <a:schemeClr val="bg1"/>
            </a:solidFill>
            <a:miter lim="800000"/>
            <a:headEnd/>
            <a:tailEnd/>
          </a:ln>
        </p:spPr>
        <p:txBody>
          <a:bodyPr rot="10800000" vert="eaVert" wrap="none" anchor="ctr"/>
          <a:lstStyle/>
          <a:p>
            <a:pPr eaLnBrk="1" hangingPunct="1"/>
            <a:endParaRPr lang="ja-JP" altLang="en-US" sz="1800"/>
          </a:p>
        </p:txBody>
      </p:sp>
      <p:sp>
        <p:nvSpPr>
          <p:cNvPr id="122903" name="AutoShape 17"/>
          <p:cNvSpPr>
            <a:spLocks noChangeArrowheads="1"/>
          </p:cNvSpPr>
          <p:nvPr/>
        </p:nvSpPr>
        <p:spPr bwMode="auto">
          <a:xfrm rot="5400000">
            <a:off x="1601787" y="4570413"/>
            <a:ext cx="500063" cy="681038"/>
          </a:xfrm>
          <a:prstGeom prst="leftRightArrow">
            <a:avLst>
              <a:gd name="adj1" fmla="val 42194"/>
              <a:gd name="adj2" fmla="val 35546"/>
            </a:avLst>
          </a:prstGeom>
          <a:solidFill>
            <a:schemeClr val="hlink"/>
          </a:solidFill>
          <a:ln w="38100">
            <a:solidFill>
              <a:schemeClr val="bg1"/>
            </a:solidFill>
            <a:miter lim="800000"/>
            <a:headEnd/>
            <a:tailEnd/>
          </a:ln>
        </p:spPr>
        <p:txBody>
          <a:bodyPr rot="10800000" vert="eaVert" wrap="none" anchor="ctr"/>
          <a:lstStyle/>
          <a:p>
            <a:pPr eaLnBrk="1" hangingPunct="1"/>
            <a:endParaRPr lang="ja-JP" altLang="en-US" sz="1800"/>
          </a:p>
        </p:txBody>
      </p:sp>
      <p:sp>
        <p:nvSpPr>
          <p:cNvPr id="122904" name="Text Box 5"/>
          <p:cNvSpPr txBox="1">
            <a:spLocks noChangeArrowheads="1"/>
          </p:cNvSpPr>
          <p:nvPr/>
        </p:nvSpPr>
        <p:spPr bwMode="auto">
          <a:xfrm>
            <a:off x="0" y="0"/>
            <a:ext cx="23193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-45</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22905" name="Rectangle 3"/>
          <p:cNvSpPr>
            <a:spLocks noChangeArrowheads="1"/>
          </p:cNvSpPr>
          <p:nvPr/>
        </p:nvSpPr>
        <p:spPr bwMode="auto">
          <a:xfrm>
            <a:off x="282575" y="99060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721241675"/>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ext Box 9"/>
          <p:cNvSpPr txBox="1">
            <a:spLocks noChangeArrowheads="1"/>
          </p:cNvSpPr>
          <p:nvPr/>
        </p:nvSpPr>
        <p:spPr bwMode="auto">
          <a:xfrm>
            <a:off x="1282700" y="3126984"/>
            <a:ext cx="6445250" cy="63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8" rIns="82936" bIns="4146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600" b="1" dirty="0">
                <a:latin typeface="Meiryo UI" pitchFamily="50" charset="-128"/>
                <a:ea typeface="Meiryo UI" pitchFamily="50" charset="-128"/>
                <a:cs typeface="Meiryo UI" pitchFamily="50" charset="-128"/>
              </a:rPr>
              <a:t>認知症の治療と</a:t>
            </a:r>
            <a:r>
              <a:rPr lang="ja-JP" altLang="en-US" sz="3600" b="1" dirty="0" smtClean="0">
                <a:latin typeface="Meiryo UI" pitchFamily="50" charset="-128"/>
                <a:ea typeface="Meiryo UI" pitchFamily="50" charset="-128"/>
                <a:cs typeface="Meiryo UI" pitchFamily="50" charset="-128"/>
              </a:rPr>
              <a:t>ケア</a:t>
            </a:r>
            <a:endParaRPr lang="en-US" altLang="ja-JP" sz="3600" b="1" dirty="0">
              <a:latin typeface="Meiryo UI" pitchFamily="50" charset="-128"/>
              <a:ea typeface="Meiryo UI" pitchFamily="50" charset="-128"/>
              <a:cs typeface="Meiryo UI" pitchFamily="50" charset="-128"/>
            </a:endParaRPr>
          </a:p>
        </p:txBody>
      </p:sp>
      <p:sp>
        <p:nvSpPr>
          <p:cNvPr id="124931" name="Text Box 4"/>
          <p:cNvSpPr txBox="1">
            <a:spLocks noChangeArrowheads="1"/>
          </p:cNvSpPr>
          <p:nvPr/>
        </p:nvSpPr>
        <p:spPr bwMode="auto">
          <a:xfrm>
            <a:off x="3017838" y="2231774"/>
            <a:ext cx="2936875" cy="5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800" b="1">
                <a:latin typeface="Meiryo UI" pitchFamily="50" charset="-128"/>
                <a:ea typeface="Meiryo UI" pitchFamily="50" charset="-128"/>
                <a:cs typeface="Meiryo UI" pitchFamily="50" charset="-128"/>
              </a:rPr>
              <a:t>［</a:t>
            </a:r>
            <a:r>
              <a:rPr lang="en-US" altLang="ja-JP" sz="2800" b="1">
                <a:latin typeface="Meiryo UI" pitchFamily="50" charset="-128"/>
                <a:ea typeface="Meiryo UI" pitchFamily="50" charset="-128"/>
                <a:cs typeface="Meiryo UI" pitchFamily="50" charset="-128"/>
              </a:rPr>
              <a:t>DVD-5</a:t>
            </a:r>
            <a:r>
              <a:rPr lang="ja-JP" altLang="en-US" sz="2800" b="1">
                <a:latin typeface="Meiryo UI" pitchFamily="50" charset="-128"/>
                <a:ea typeface="Meiryo UI" pitchFamily="50" charset="-128"/>
                <a:cs typeface="Meiryo UI" pitchFamily="50" charset="-128"/>
              </a:rPr>
              <a:t>］</a:t>
            </a:r>
          </a:p>
        </p:txBody>
      </p:sp>
    </p:spTree>
    <p:extLst>
      <p:ext uri="{BB962C8B-B14F-4D97-AF65-F5344CB8AC3E}">
        <p14:creationId xmlns:p14="http://schemas.microsoft.com/office/powerpoint/2010/main" val="516256979"/>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6"/>
          <p:cNvSpPr txBox="1">
            <a:spLocks noChangeArrowheads="1"/>
          </p:cNvSpPr>
          <p:nvPr/>
        </p:nvSpPr>
        <p:spPr bwMode="auto">
          <a:xfrm>
            <a:off x="847725" y="1482725"/>
            <a:ext cx="7772400" cy="47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40000"/>
              </a:spcBef>
            </a:pPr>
            <a:r>
              <a:rPr lang="en-US" altLang="ja-JP" sz="2400" b="1">
                <a:solidFill>
                  <a:srgbClr val="609000"/>
                </a:solidFill>
                <a:latin typeface="メイリオ" pitchFamily="50" charset="-128"/>
                <a:ea typeface="メイリオ" pitchFamily="50" charset="-128"/>
                <a:cs typeface="メイリオ" pitchFamily="50" charset="-128"/>
              </a:rPr>
              <a:t>●</a:t>
            </a:r>
            <a:r>
              <a:rPr lang="ja-JP" altLang="en-US" sz="2400" b="1">
                <a:latin typeface="メイリオ" pitchFamily="50" charset="-128"/>
                <a:ea typeface="メイリオ" pitchFamily="50" charset="-128"/>
                <a:cs typeface="メイリオ" pitchFamily="50" charset="-128"/>
              </a:rPr>
              <a:t>介護者に同伴してもらうこと</a:t>
            </a:r>
          </a:p>
          <a:p>
            <a:pPr>
              <a:spcBef>
                <a:spcPct val="40000"/>
              </a:spcBef>
            </a:pPr>
            <a:r>
              <a:rPr lang="en-US" altLang="ja-JP" sz="2400" b="1">
                <a:solidFill>
                  <a:srgbClr val="609000"/>
                </a:solidFill>
                <a:latin typeface="メイリオ" pitchFamily="50" charset="-128"/>
                <a:ea typeface="メイリオ" pitchFamily="50" charset="-128"/>
                <a:cs typeface="メイリオ" pitchFamily="50" charset="-128"/>
              </a:rPr>
              <a:t>●</a:t>
            </a:r>
            <a:r>
              <a:rPr lang="ja-JP" altLang="en-US" sz="2400" b="1">
                <a:latin typeface="メイリオ" pitchFamily="50" charset="-128"/>
                <a:ea typeface="メイリオ" pitchFamily="50" charset="-128"/>
                <a:cs typeface="メイリオ" pitchFamily="50" charset="-128"/>
              </a:rPr>
              <a:t>問診では ここ</a:t>
            </a:r>
            <a:r>
              <a:rPr lang="en-US" altLang="ja-JP" sz="2400" b="1">
                <a:latin typeface="メイリオ" pitchFamily="50" charset="-128"/>
                <a:ea typeface="メイリオ" pitchFamily="50" charset="-128"/>
                <a:cs typeface="メイリオ" pitchFamily="50" charset="-128"/>
              </a:rPr>
              <a:t>2</a:t>
            </a:r>
            <a:r>
              <a:rPr lang="ja-JP" altLang="en-US" sz="2400" b="1">
                <a:latin typeface="メイリオ" pitchFamily="50" charset="-128"/>
                <a:ea typeface="メイリオ" pitchFamily="50" charset="-128"/>
                <a:cs typeface="メイリオ" pitchFamily="50" charset="-128"/>
              </a:rPr>
              <a:t>～</a:t>
            </a:r>
            <a:r>
              <a:rPr lang="en-US" altLang="ja-JP" sz="2400" b="1">
                <a:latin typeface="メイリオ" pitchFamily="50" charset="-128"/>
                <a:ea typeface="メイリオ" pitchFamily="50" charset="-128"/>
                <a:cs typeface="メイリオ" pitchFamily="50" charset="-128"/>
              </a:rPr>
              <a:t>3</a:t>
            </a:r>
            <a:r>
              <a:rPr lang="ja-JP" altLang="en-US" sz="2400" b="1">
                <a:latin typeface="メイリオ" pitchFamily="50" charset="-128"/>
                <a:ea typeface="メイリオ" pitchFamily="50" charset="-128"/>
                <a:cs typeface="メイリオ" pitchFamily="50" charset="-128"/>
              </a:rPr>
              <a:t>ヵ月の状況を聴く</a:t>
            </a:r>
          </a:p>
          <a:p>
            <a:pPr>
              <a:spcBef>
                <a:spcPct val="40000"/>
              </a:spcBef>
            </a:pPr>
            <a:r>
              <a:rPr lang="en-US" altLang="ja-JP" sz="2400" b="1">
                <a:solidFill>
                  <a:srgbClr val="609000"/>
                </a:solidFill>
                <a:latin typeface="メイリオ" pitchFamily="50" charset="-128"/>
                <a:ea typeface="メイリオ" pitchFamily="50" charset="-128"/>
                <a:cs typeface="メイリオ" pitchFamily="50" charset="-128"/>
              </a:rPr>
              <a:t>●</a:t>
            </a:r>
            <a:r>
              <a:rPr lang="ja-JP" altLang="en-US" sz="2400" b="1">
                <a:latin typeface="メイリオ" pitchFamily="50" charset="-128"/>
                <a:ea typeface="メイリオ" pitchFamily="50" charset="-128"/>
                <a:cs typeface="メイリオ" pitchFamily="50" charset="-128"/>
              </a:rPr>
              <a:t>認知機能検査は定期的に実施</a:t>
            </a:r>
          </a:p>
          <a:p>
            <a:pPr>
              <a:spcBef>
                <a:spcPct val="40000"/>
              </a:spcBef>
            </a:pPr>
            <a:r>
              <a:rPr lang="en-US" altLang="ja-JP" sz="2400" b="1">
                <a:solidFill>
                  <a:srgbClr val="609000"/>
                </a:solidFill>
                <a:latin typeface="メイリオ" pitchFamily="50" charset="-128"/>
                <a:ea typeface="メイリオ" pitchFamily="50" charset="-128"/>
                <a:cs typeface="メイリオ" pitchFamily="50" charset="-128"/>
              </a:rPr>
              <a:t>●</a:t>
            </a:r>
            <a:r>
              <a:rPr lang="ja-JP" altLang="en-US" sz="2400" b="1">
                <a:latin typeface="メイリオ" pitchFamily="50" charset="-128"/>
                <a:ea typeface="メイリオ" pitchFamily="50" charset="-128"/>
                <a:cs typeface="メイリオ" pitchFamily="50" charset="-128"/>
              </a:rPr>
              <a:t>行動・心理症状</a:t>
            </a:r>
            <a:r>
              <a:rPr lang="en-US" altLang="ja-JP" sz="2400" b="1">
                <a:latin typeface="メイリオ" pitchFamily="50" charset="-128"/>
                <a:ea typeface="メイリオ" pitchFamily="50" charset="-128"/>
                <a:cs typeface="メイリオ" pitchFamily="50" charset="-128"/>
              </a:rPr>
              <a:t>(BPSD)</a:t>
            </a:r>
            <a:r>
              <a:rPr lang="ja-JP" altLang="en-US" sz="2400" b="1">
                <a:latin typeface="メイリオ" pitchFamily="50" charset="-128"/>
                <a:ea typeface="メイリオ" pitchFamily="50" charset="-128"/>
                <a:cs typeface="メイリオ" pitchFamily="50" charset="-128"/>
              </a:rPr>
              <a:t>がないか</a:t>
            </a:r>
          </a:p>
          <a:p>
            <a:pPr>
              <a:spcBef>
                <a:spcPct val="40000"/>
              </a:spcBef>
            </a:pPr>
            <a:r>
              <a:rPr lang="en-US" altLang="ja-JP" sz="2400" b="1">
                <a:solidFill>
                  <a:srgbClr val="609000"/>
                </a:solidFill>
                <a:latin typeface="メイリオ" pitchFamily="50" charset="-128"/>
                <a:ea typeface="メイリオ" pitchFamily="50" charset="-128"/>
                <a:cs typeface="メイリオ" pitchFamily="50" charset="-128"/>
              </a:rPr>
              <a:t>●</a:t>
            </a:r>
            <a:r>
              <a:rPr lang="ja-JP" altLang="en-US" sz="2400" b="1">
                <a:latin typeface="メイリオ" pitchFamily="50" charset="-128"/>
                <a:ea typeface="メイリオ" pitchFamily="50" charset="-128"/>
                <a:cs typeface="メイリオ" pitchFamily="50" charset="-128"/>
              </a:rPr>
              <a:t>身体疾患（発熱、痛み など）に気をつける</a:t>
            </a:r>
          </a:p>
          <a:p>
            <a:pPr>
              <a:spcBef>
                <a:spcPct val="40000"/>
              </a:spcBef>
            </a:pPr>
            <a:r>
              <a:rPr lang="en-US" altLang="ja-JP" sz="2400" b="1">
                <a:solidFill>
                  <a:srgbClr val="609000"/>
                </a:solidFill>
                <a:latin typeface="メイリオ" pitchFamily="50" charset="-128"/>
                <a:ea typeface="メイリオ" pitchFamily="50" charset="-128"/>
                <a:cs typeface="メイリオ" pitchFamily="50" charset="-128"/>
              </a:rPr>
              <a:t>●</a:t>
            </a:r>
            <a:r>
              <a:rPr lang="ja-JP" altLang="en-US" sz="2400" b="1">
                <a:latin typeface="メイリオ" pitchFamily="50" charset="-128"/>
                <a:ea typeface="メイリオ" pitchFamily="50" charset="-128"/>
                <a:cs typeface="メイリオ" pitchFamily="50" charset="-128"/>
              </a:rPr>
              <a:t>家族の介護負担を常に考慮する</a:t>
            </a:r>
            <a:endParaRPr lang="ja-JP" altLang="en-US" sz="2400" b="1">
              <a:solidFill>
                <a:schemeClr val="tx2"/>
              </a:solidFill>
              <a:latin typeface="メイリオ" pitchFamily="50" charset="-128"/>
              <a:ea typeface="メイリオ" pitchFamily="50" charset="-128"/>
              <a:cs typeface="メイリオ" pitchFamily="50" charset="-128"/>
            </a:endParaRPr>
          </a:p>
          <a:p>
            <a:pPr>
              <a:spcBef>
                <a:spcPct val="40000"/>
              </a:spcBef>
            </a:pPr>
            <a:r>
              <a:rPr lang="en-US" altLang="ja-JP" sz="2400" b="1">
                <a:solidFill>
                  <a:srgbClr val="609000"/>
                </a:solidFill>
                <a:latin typeface="メイリオ" pitchFamily="50" charset="-128"/>
                <a:ea typeface="メイリオ" pitchFamily="50" charset="-128"/>
                <a:cs typeface="メイリオ" pitchFamily="50" charset="-128"/>
              </a:rPr>
              <a:t>●</a:t>
            </a:r>
            <a:r>
              <a:rPr lang="ja-JP" altLang="en-US" sz="2400" b="1">
                <a:latin typeface="メイリオ" pitchFamily="50" charset="-128"/>
                <a:ea typeface="メイリオ" pitchFamily="50" charset="-128"/>
                <a:cs typeface="メイリオ" pitchFamily="50" charset="-128"/>
              </a:rPr>
              <a:t>コリンエステラーゼ阻害薬等を処方している場合、</a:t>
            </a:r>
          </a:p>
          <a:p>
            <a:r>
              <a:rPr lang="ja-JP" altLang="en-US" sz="2400" b="1">
                <a:latin typeface="メイリオ" pitchFamily="50" charset="-128"/>
                <a:ea typeface="メイリオ" pitchFamily="50" charset="-128"/>
                <a:cs typeface="メイリオ" pitchFamily="50" charset="-128"/>
              </a:rPr>
              <a:t>   副作用に注意</a:t>
            </a:r>
          </a:p>
          <a:p>
            <a:pPr>
              <a:spcBef>
                <a:spcPct val="40000"/>
              </a:spcBef>
            </a:pPr>
            <a:r>
              <a:rPr lang="en-US" altLang="ja-JP" sz="2400" b="1">
                <a:solidFill>
                  <a:srgbClr val="609000"/>
                </a:solidFill>
                <a:latin typeface="メイリオ" pitchFamily="50" charset="-128"/>
                <a:ea typeface="メイリオ" pitchFamily="50" charset="-128"/>
                <a:cs typeface="メイリオ" pitchFamily="50" charset="-128"/>
              </a:rPr>
              <a:t>●</a:t>
            </a:r>
            <a:r>
              <a:rPr lang="ja-JP" altLang="en-US" sz="2400" b="1">
                <a:latin typeface="メイリオ" pitchFamily="50" charset="-128"/>
                <a:ea typeface="メイリオ" pitchFamily="50" charset="-128"/>
                <a:cs typeface="メイリオ" pitchFamily="50" charset="-128"/>
              </a:rPr>
              <a:t>地域の医療・介護資源の情報（相談先</a:t>
            </a:r>
            <a:r>
              <a:rPr lang="en-US" altLang="ja-JP" sz="2400" b="1">
                <a:latin typeface="メイリオ" pitchFamily="50" charset="-128"/>
                <a:ea typeface="メイリオ" pitchFamily="50" charset="-128"/>
                <a:cs typeface="メイリオ" pitchFamily="50" charset="-128"/>
              </a:rPr>
              <a:t>･</a:t>
            </a:r>
            <a:r>
              <a:rPr lang="ja-JP" altLang="en-US" sz="2400" b="1">
                <a:latin typeface="メイリオ" pitchFamily="50" charset="-128"/>
                <a:ea typeface="メイリオ" pitchFamily="50" charset="-128"/>
                <a:cs typeface="メイリオ" pitchFamily="50" charset="-128"/>
              </a:rPr>
              <a:t>連絡先）</a:t>
            </a:r>
          </a:p>
          <a:p>
            <a:r>
              <a:rPr lang="ja-JP" altLang="en-US" sz="2400" b="1">
                <a:latin typeface="メイリオ" pitchFamily="50" charset="-128"/>
                <a:ea typeface="メイリオ" pitchFamily="50" charset="-128"/>
                <a:cs typeface="メイリオ" pitchFamily="50" charset="-128"/>
              </a:rPr>
              <a:t>   をもっていること</a:t>
            </a:r>
            <a:endParaRPr lang="en-US" altLang="ja-JP" sz="2400" b="1">
              <a:latin typeface="メイリオ" pitchFamily="50" charset="-128"/>
              <a:ea typeface="メイリオ" pitchFamily="50" charset="-128"/>
              <a:cs typeface="メイリオ" pitchFamily="50" charset="-128"/>
            </a:endParaRPr>
          </a:p>
        </p:txBody>
      </p:sp>
      <p:sp>
        <p:nvSpPr>
          <p:cNvPr id="125955" name="Rectangle 19"/>
          <p:cNvSpPr>
            <a:spLocks noChangeArrowheads="1"/>
          </p:cNvSpPr>
          <p:nvPr/>
        </p:nvSpPr>
        <p:spPr bwMode="auto">
          <a:xfrm>
            <a:off x="0" y="381000"/>
            <a:ext cx="907256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165" tIns="50083" rIns="100165" bIns="50083" anchor="ctr" anchorCtr="1"/>
          <a:lstStyle/>
          <a:p>
            <a:pPr eaLnBrk="1" hangingPunct="1"/>
            <a:r>
              <a:rPr lang="ja-JP" altLang="en-US" sz="3000" b="1">
                <a:latin typeface="メイリオ" pitchFamily="50" charset="-128"/>
                <a:ea typeface="メイリオ" pitchFamily="50" charset="-128"/>
                <a:cs typeface="メイリオ" pitchFamily="50" charset="-128"/>
              </a:rPr>
              <a:t>外来フォローのときの注意点</a:t>
            </a:r>
            <a:endParaRPr lang="en-US" altLang="ja-JP" sz="3000" b="1">
              <a:latin typeface="メイリオ" pitchFamily="50" charset="-128"/>
              <a:ea typeface="メイリオ" pitchFamily="50" charset="-128"/>
              <a:cs typeface="メイリオ" pitchFamily="50" charset="-128"/>
            </a:endParaRPr>
          </a:p>
        </p:txBody>
      </p:sp>
      <p:sp>
        <p:nvSpPr>
          <p:cNvPr id="125956" name="Text Box 5"/>
          <p:cNvSpPr txBox="1">
            <a:spLocks noChangeArrowheads="1"/>
          </p:cNvSpPr>
          <p:nvPr/>
        </p:nvSpPr>
        <p:spPr bwMode="auto">
          <a:xfrm>
            <a:off x="0" y="0"/>
            <a:ext cx="24717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46</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25957" name="Rectangle 3"/>
          <p:cNvSpPr>
            <a:spLocks noChangeArrowheads="1"/>
          </p:cNvSpPr>
          <p:nvPr/>
        </p:nvSpPr>
        <p:spPr bwMode="auto">
          <a:xfrm>
            <a:off x="282575" y="99060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25958" name="Text Box 6"/>
          <p:cNvSpPr txBox="1">
            <a:spLocks noChangeArrowheads="1"/>
          </p:cNvSpPr>
          <p:nvPr/>
        </p:nvSpPr>
        <p:spPr bwMode="auto">
          <a:xfrm>
            <a:off x="647700" y="3635375"/>
            <a:ext cx="8037513"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endParaRPr lang="en-US" altLang="ja-JP" sz="2400" b="1">
              <a:latin typeface="メイリオ" pitchFamily="50" charset="-128"/>
              <a:ea typeface="メイリオ" pitchFamily="50" charset="-128"/>
              <a:cs typeface="メイリオ" pitchFamily="50" charset="-128"/>
            </a:endParaRPr>
          </a:p>
          <a:p>
            <a:r>
              <a:rPr lang="ja-JP" altLang="en-US" sz="2200" b="1">
                <a:solidFill>
                  <a:srgbClr val="FF3300"/>
                </a:solidFill>
                <a:latin typeface="メイリオ" pitchFamily="50" charset="-128"/>
                <a:ea typeface="メイリオ" pitchFamily="50" charset="-128"/>
                <a:cs typeface="メイリオ" pitchFamily="50" charset="-128"/>
              </a:rPr>
              <a:t>　</a:t>
            </a:r>
          </a:p>
        </p:txBody>
      </p:sp>
    </p:spTree>
    <p:extLst>
      <p:ext uri="{BB962C8B-B14F-4D97-AF65-F5344CB8AC3E}">
        <p14:creationId xmlns:p14="http://schemas.microsoft.com/office/powerpoint/2010/main" val="147875371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150813"/>
            <a:ext cx="9144000" cy="914400"/>
          </a:xfrm>
          <a:prstGeom prst="rect">
            <a:avLst/>
          </a:prstGeom>
          <a:noFill/>
          <a:ln w="9525">
            <a:noFill/>
            <a:miter lim="800000"/>
            <a:headEnd/>
            <a:tailEnd/>
          </a:ln>
          <a:effectLst/>
        </p:spPr>
        <p:txBody>
          <a:bodyPr lIns="90806" tIns="45403" rIns="90806" bIns="45403" anchor="ctr" anchorCtr="1"/>
          <a:lstStyle/>
          <a:p>
            <a:pPr algn="ctr" defTabSz="1001713" eaLnBrk="1" hangingPunct="1">
              <a:lnSpc>
                <a:spcPct val="90000"/>
              </a:lnSpc>
              <a:defRPr/>
            </a:pPr>
            <a:endParaRPr lang="ja-JP" altLang="ja-JP" sz="3500">
              <a:effectLst>
                <a:outerShdw blurRad="38100" dist="38100" dir="2700000" algn="tl">
                  <a:srgbClr val="000000"/>
                </a:outerShdw>
              </a:effectLst>
              <a:latin typeface="Arial" charset="0"/>
            </a:endParaRPr>
          </a:p>
        </p:txBody>
      </p:sp>
      <p:sp>
        <p:nvSpPr>
          <p:cNvPr id="128003" name="Text Box 3"/>
          <p:cNvSpPr txBox="1">
            <a:spLocks noChangeArrowheads="1"/>
          </p:cNvSpPr>
          <p:nvPr/>
        </p:nvSpPr>
        <p:spPr bwMode="auto">
          <a:xfrm>
            <a:off x="1101587" y="1687513"/>
            <a:ext cx="7089914" cy="430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9" rIns="91417" bIns="45709">
            <a:spAutoFit/>
          </a:bodyPr>
          <a:lstStyle>
            <a:lvl1pPr marL="536575" indent="-536575">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600" b="1" dirty="0" smtClean="0">
                <a:latin typeface="Meiryo UI" pitchFamily="50" charset="-128"/>
                <a:ea typeface="Meiryo UI" pitchFamily="50" charset="-128"/>
                <a:cs typeface="Meiryo UI" pitchFamily="50" charset="-128"/>
              </a:rPr>
              <a:t>１</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 本人</a:t>
            </a:r>
            <a:r>
              <a:rPr lang="ja-JP" altLang="en-US" sz="2600" b="1" dirty="0">
                <a:latin typeface="Meiryo UI" pitchFamily="50" charset="-128"/>
                <a:ea typeface="Meiryo UI" pitchFamily="50" charset="-128"/>
                <a:cs typeface="Meiryo UI" pitchFamily="50" charset="-128"/>
              </a:rPr>
              <a:t>は</a:t>
            </a:r>
            <a:r>
              <a:rPr lang="ja-JP" altLang="en-US" sz="2600" b="1" dirty="0">
                <a:solidFill>
                  <a:srgbClr val="609000"/>
                </a:solidFill>
                <a:latin typeface="Meiryo UI" pitchFamily="50" charset="-128"/>
                <a:ea typeface="Meiryo UI" pitchFamily="50" charset="-128"/>
                <a:cs typeface="Meiryo UI" pitchFamily="50" charset="-128"/>
              </a:rPr>
              <a:t>強い不安の中</a:t>
            </a:r>
            <a:r>
              <a:rPr lang="ja-JP" altLang="en-US" sz="2600" b="1" dirty="0">
                <a:latin typeface="Meiryo UI" pitchFamily="50" charset="-128"/>
                <a:ea typeface="Meiryo UI" pitchFamily="50" charset="-128"/>
                <a:cs typeface="Meiryo UI" pitchFamily="50" charset="-128"/>
              </a:rPr>
              <a:t>にいることを理解して</a:t>
            </a:r>
          </a:p>
          <a:p>
            <a:pPr eaLnBrk="1" hangingPunct="1"/>
            <a:r>
              <a:rPr lang="ja-JP" altLang="en-US" sz="2600" b="1" dirty="0">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接する</a:t>
            </a:r>
            <a:endParaRPr lang="ja-JP" altLang="en-US" sz="2600" b="1" dirty="0">
              <a:latin typeface="Meiryo UI" pitchFamily="50" charset="-128"/>
              <a:ea typeface="Meiryo UI" pitchFamily="50" charset="-128"/>
              <a:cs typeface="Meiryo UI" pitchFamily="50" charset="-128"/>
            </a:endParaRPr>
          </a:p>
          <a:p>
            <a:pPr eaLnBrk="1" hangingPunct="1"/>
            <a:endParaRPr lang="ja-JP" altLang="en-US" sz="1000" b="1" dirty="0">
              <a:latin typeface="Meiryo UI" pitchFamily="50" charset="-128"/>
              <a:ea typeface="Meiryo UI" pitchFamily="50" charset="-128"/>
              <a:cs typeface="Meiryo UI" pitchFamily="50" charset="-128"/>
            </a:endParaRPr>
          </a:p>
          <a:p>
            <a:pPr eaLnBrk="1" hangingPunct="1"/>
            <a:r>
              <a:rPr lang="ja-JP" altLang="en-US" sz="2600" b="1" dirty="0" smtClean="0">
                <a:latin typeface="Meiryo UI" pitchFamily="50" charset="-128"/>
                <a:ea typeface="Meiryo UI" pitchFamily="50" charset="-128"/>
                <a:cs typeface="Meiryo UI" pitchFamily="50" charset="-128"/>
              </a:rPr>
              <a:t>２</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 より</a:t>
            </a:r>
            <a:r>
              <a:rPr lang="ja-JP" altLang="en-US" sz="2600" b="1" dirty="0">
                <a:solidFill>
                  <a:srgbClr val="609000"/>
                </a:solidFill>
                <a:latin typeface="Meiryo UI" pitchFamily="50" charset="-128"/>
                <a:ea typeface="Meiryo UI" pitchFamily="50" charset="-128"/>
                <a:cs typeface="Meiryo UI" pitchFamily="50" charset="-128"/>
              </a:rPr>
              <a:t>身近な者に</a:t>
            </a:r>
            <a:r>
              <a:rPr lang="ja-JP" altLang="en-US" sz="2600" b="1" dirty="0">
                <a:latin typeface="Meiryo UI" pitchFamily="50" charset="-128"/>
                <a:ea typeface="Meiryo UI" pitchFamily="50" charset="-128"/>
                <a:cs typeface="Meiryo UI" pitchFamily="50" charset="-128"/>
              </a:rPr>
              <a:t>対して、認知症の症状がより</a:t>
            </a:r>
          </a:p>
          <a:p>
            <a:pPr eaLnBrk="1" hangingPunct="1"/>
            <a:r>
              <a:rPr lang="ja-JP" altLang="en-US" sz="2600" b="1" dirty="0">
                <a:latin typeface="Meiryo UI" pitchFamily="50" charset="-128"/>
                <a:ea typeface="Meiryo UI" pitchFamily="50" charset="-128"/>
                <a:cs typeface="Meiryo UI" pitchFamily="50" charset="-128"/>
              </a:rPr>
              <a:t>     </a:t>
            </a:r>
            <a:r>
              <a:rPr lang="ja-JP" altLang="en-US" sz="2600" b="1" dirty="0" smtClean="0">
                <a:solidFill>
                  <a:srgbClr val="669900"/>
                </a:solidFill>
                <a:latin typeface="Meiryo UI" pitchFamily="50" charset="-128"/>
                <a:ea typeface="Meiryo UI" pitchFamily="50" charset="-128"/>
                <a:cs typeface="Meiryo UI" pitchFamily="50" charset="-128"/>
              </a:rPr>
              <a:t>強く</a:t>
            </a:r>
            <a:r>
              <a:rPr lang="ja-JP" altLang="en-US" sz="2600" b="1" dirty="0">
                <a:solidFill>
                  <a:srgbClr val="669900"/>
                </a:solidFill>
                <a:latin typeface="Meiryo UI" pitchFamily="50" charset="-128"/>
                <a:ea typeface="Meiryo UI" pitchFamily="50" charset="-128"/>
                <a:cs typeface="Meiryo UI" pitchFamily="50" charset="-128"/>
              </a:rPr>
              <a:t>出る</a:t>
            </a:r>
            <a:r>
              <a:rPr lang="ja-JP" altLang="en-US" sz="2600" b="1" dirty="0">
                <a:latin typeface="Meiryo UI" pitchFamily="50" charset="-128"/>
                <a:ea typeface="Meiryo UI" pitchFamily="50" charset="-128"/>
                <a:cs typeface="Meiryo UI" pitchFamily="50" charset="-128"/>
              </a:rPr>
              <a:t>ことが</a:t>
            </a:r>
            <a:r>
              <a:rPr lang="ja-JP" altLang="en-US" sz="2600" b="1" dirty="0" smtClean="0">
                <a:latin typeface="Meiryo UI" pitchFamily="50" charset="-128"/>
                <a:ea typeface="Meiryo UI" pitchFamily="50" charset="-128"/>
                <a:cs typeface="Meiryo UI" pitchFamily="50" charset="-128"/>
              </a:rPr>
              <a:t>多いという認識で接する</a:t>
            </a:r>
            <a:endParaRPr lang="ja-JP" altLang="en-US" sz="2600" b="1" dirty="0">
              <a:latin typeface="Meiryo UI" pitchFamily="50" charset="-128"/>
              <a:ea typeface="Meiryo UI" pitchFamily="50" charset="-128"/>
              <a:cs typeface="Meiryo UI" pitchFamily="50" charset="-128"/>
            </a:endParaRPr>
          </a:p>
          <a:p>
            <a:pPr eaLnBrk="1" hangingPunct="1"/>
            <a:endParaRPr lang="ja-JP" altLang="en-US" sz="1000" b="1" dirty="0">
              <a:latin typeface="Meiryo UI" pitchFamily="50" charset="-128"/>
              <a:ea typeface="Meiryo UI" pitchFamily="50" charset="-128"/>
              <a:cs typeface="Meiryo UI" pitchFamily="50" charset="-128"/>
            </a:endParaRPr>
          </a:p>
          <a:p>
            <a:pPr eaLnBrk="1" hangingPunct="1"/>
            <a:r>
              <a:rPr lang="ja-JP" altLang="en-US" sz="2600" b="1" dirty="0" smtClean="0">
                <a:latin typeface="Meiryo UI" pitchFamily="50" charset="-128"/>
                <a:ea typeface="Meiryo UI" pitchFamily="50" charset="-128"/>
                <a:cs typeface="Meiryo UI" pitchFamily="50" charset="-128"/>
              </a:rPr>
              <a:t>３</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 </a:t>
            </a:r>
            <a:r>
              <a:rPr lang="ja-JP" altLang="en-US" sz="2600" b="1" dirty="0" smtClean="0">
                <a:solidFill>
                  <a:srgbClr val="609000"/>
                </a:solidFill>
                <a:latin typeface="Meiryo UI" pitchFamily="50" charset="-128"/>
                <a:ea typeface="Meiryo UI" pitchFamily="50" charset="-128"/>
                <a:cs typeface="Meiryo UI" pitchFamily="50" charset="-128"/>
              </a:rPr>
              <a:t>感情面</a:t>
            </a:r>
            <a:r>
              <a:rPr lang="ja-JP" altLang="en-US" sz="2600" b="1" dirty="0">
                <a:solidFill>
                  <a:srgbClr val="609000"/>
                </a:solidFill>
                <a:latin typeface="Meiryo UI" pitchFamily="50" charset="-128"/>
                <a:ea typeface="Meiryo UI" pitchFamily="50" charset="-128"/>
                <a:cs typeface="Meiryo UI" pitchFamily="50" charset="-128"/>
              </a:rPr>
              <a:t>は保たれている</a:t>
            </a:r>
            <a:r>
              <a:rPr lang="ja-JP" altLang="en-US" sz="2600" b="1" dirty="0">
                <a:latin typeface="Meiryo UI" pitchFamily="50" charset="-128"/>
                <a:ea typeface="Meiryo UI" pitchFamily="50" charset="-128"/>
                <a:cs typeface="Meiryo UI" pitchFamily="50" charset="-128"/>
              </a:rPr>
              <a:t>という認識で接する</a:t>
            </a:r>
          </a:p>
          <a:p>
            <a:pPr eaLnBrk="1" hangingPunct="1"/>
            <a:endParaRPr lang="ja-JP" altLang="en-US" sz="1000" b="1" dirty="0">
              <a:latin typeface="Meiryo UI" pitchFamily="50" charset="-128"/>
              <a:ea typeface="Meiryo UI" pitchFamily="50" charset="-128"/>
              <a:cs typeface="Meiryo UI" pitchFamily="50" charset="-128"/>
            </a:endParaRPr>
          </a:p>
          <a:p>
            <a:pPr eaLnBrk="1" hangingPunct="1"/>
            <a:r>
              <a:rPr lang="ja-JP" altLang="en-US" sz="2600" b="1" dirty="0" smtClean="0">
                <a:latin typeface="Meiryo UI" pitchFamily="50" charset="-128"/>
                <a:ea typeface="Meiryo UI" pitchFamily="50" charset="-128"/>
                <a:cs typeface="Meiryo UI" pitchFamily="50" charset="-128"/>
              </a:rPr>
              <a:t>４</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 認知症</a:t>
            </a:r>
            <a:r>
              <a:rPr lang="ja-JP" altLang="en-US" sz="2600" b="1" dirty="0">
                <a:latin typeface="Meiryo UI" pitchFamily="50" charset="-128"/>
                <a:ea typeface="Meiryo UI" pitchFamily="50" charset="-128"/>
                <a:cs typeface="Meiryo UI" pitchFamily="50" charset="-128"/>
              </a:rPr>
              <a:t>の症状は基本的に</a:t>
            </a:r>
            <a:r>
              <a:rPr lang="ja-JP" altLang="en-US" sz="2600" b="1" dirty="0">
                <a:solidFill>
                  <a:srgbClr val="609000"/>
                </a:solidFill>
                <a:latin typeface="Meiryo UI" pitchFamily="50" charset="-128"/>
                <a:ea typeface="Meiryo UI" pitchFamily="50" charset="-128"/>
                <a:cs typeface="Meiryo UI" pitchFamily="50" charset="-128"/>
              </a:rPr>
              <a:t>理解可能</a:t>
            </a:r>
            <a:r>
              <a:rPr lang="ja-JP" altLang="en-US" sz="2600" b="1" dirty="0">
                <a:latin typeface="Meiryo UI" pitchFamily="50" charset="-128"/>
                <a:ea typeface="Meiryo UI" pitchFamily="50" charset="-128"/>
                <a:cs typeface="Meiryo UI" pitchFamily="50" charset="-128"/>
              </a:rPr>
              <a:t>と</a:t>
            </a:r>
            <a:r>
              <a:rPr lang="ja-JP" altLang="en-US" sz="2600" b="1" dirty="0" smtClean="0">
                <a:latin typeface="Meiryo UI" pitchFamily="50" charset="-128"/>
                <a:ea typeface="Meiryo UI" pitchFamily="50" charset="-128"/>
                <a:cs typeface="Meiryo UI" pitchFamily="50" charset="-128"/>
              </a:rPr>
              <a:t>して</a:t>
            </a:r>
            <a:endParaRPr lang="en-US" altLang="ja-JP" sz="2600" b="1" dirty="0" smtClean="0">
              <a:latin typeface="Meiryo UI" pitchFamily="50" charset="-128"/>
              <a:ea typeface="Meiryo UI" pitchFamily="50" charset="-128"/>
              <a:cs typeface="Meiryo UI" pitchFamily="50" charset="-128"/>
            </a:endParaRPr>
          </a:p>
          <a:p>
            <a:pPr eaLnBrk="1" hangingPunct="1"/>
            <a:r>
              <a:rPr lang="ja-JP" altLang="en-US" sz="2600" b="1" dirty="0">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    接する</a:t>
            </a:r>
            <a:endParaRPr lang="ja-JP" altLang="en-US" sz="2600" b="1" dirty="0">
              <a:latin typeface="Meiryo UI" pitchFamily="50" charset="-128"/>
              <a:ea typeface="Meiryo UI" pitchFamily="50" charset="-128"/>
              <a:cs typeface="Meiryo UI" pitchFamily="50" charset="-128"/>
            </a:endParaRPr>
          </a:p>
          <a:p>
            <a:pPr eaLnBrk="1" hangingPunct="1"/>
            <a:endParaRPr lang="ja-JP" altLang="en-US" sz="1000" b="1" dirty="0" smtClean="0">
              <a:latin typeface="Meiryo UI" pitchFamily="50" charset="-128"/>
              <a:ea typeface="Meiryo UI" pitchFamily="50" charset="-128"/>
              <a:cs typeface="Meiryo UI" pitchFamily="50" charset="-128"/>
            </a:endParaRPr>
          </a:p>
          <a:p>
            <a:pPr eaLnBrk="1" hangingPunct="1"/>
            <a:r>
              <a:rPr lang="ja-JP" altLang="en-US" sz="2600" b="1" dirty="0" smtClean="0">
                <a:latin typeface="Meiryo UI" pitchFamily="50" charset="-128"/>
                <a:ea typeface="Meiryo UI" pitchFamily="50" charset="-128"/>
                <a:cs typeface="Meiryo UI" pitchFamily="50" charset="-128"/>
              </a:rPr>
              <a:t>５</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 いつも</a:t>
            </a:r>
            <a:r>
              <a:rPr lang="ja-JP" altLang="en-US" sz="2600" b="1" dirty="0">
                <a:latin typeface="Meiryo UI" pitchFamily="50" charset="-128"/>
                <a:ea typeface="Meiryo UI" pitchFamily="50" charset="-128"/>
                <a:cs typeface="Meiryo UI" pitchFamily="50" charset="-128"/>
              </a:rPr>
              <a:t>と様子が違うと感じたら、</a:t>
            </a:r>
            <a:r>
              <a:rPr lang="ja-JP" altLang="en-US" sz="2600" b="1" dirty="0">
                <a:solidFill>
                  <a:srgbClr val="609000"/>
                </a:solidFill>
                <a:latin typeface="Meiryo UI" pitchFamily="50" charset="-128"/>
                <a:ea typeface="Meiryo UI" pitchFamily="50" charset="-128"/>
                <a:cs typeface="Meiryo UI" pitchFamily="50" charset="-128"/>
              </a:rPr>
              <a:t>身体</a:t>
            </a:r>
            <a:r>
              <a:rPr lang="ja-JP" altLang="en-US" sz="2600" b="1" dirty="0" smtClean="0">
                <a:solidFill>
                  <a:srgbClr val="609000"/>
                </a:solidFill>
                <a:latin typeface="Meiryo UI" pitchFamily="50" charset="-128"/>
                <a:ea typeface="Meiryo UI" pitchFamily="50" charset="-128"/>
                <a:cs typeface="Meiryo UI" pitchFamily="50" charset="-128"/>
              </a:rPr>
              <a:t>合併症</a:t>
            </a:r>
            <a:endParaRPr lang="ja-JP" altLang="en-US" sz="2600" b="1" dirty="0">
              <a:solidFill>
                <a:srgbClr val="609000"/>
              </a:solidFill>
              <a:latin typeface="Meiryo UI" pitchFamily="50" charset="-128"/>
              <a:ea typeface="Meiryo UI" pitchFamily="50" charset="-128"/>
              <a:cs typeface="Meiryo UI" pitchFamily="50" charset="-128"/>
            </a:endParaRPr>
          </a:p>
          <a:p>
            <a:pPr eaLnBrk="1" hangingPunct="1"/>
            <a:r>
              <a:rPr lang="ja-JP" altLang="en-US" sz="2600" b="1" dirty="0" smtClean="0">
                <a:solidFill>
                  <a:srgbClr val="609000"/>
                </a:solidFill>
                <a:latin typeface="Meiryo UI" pitchFamily="50" charset="-128"/>
                <a:ea typeface="Meiryo UI" pitchFamily="50" charset="-128"/>
                <a:cs typeface="Meiryo UI" pitchFamily="50" charset="-128"/>
              </a:rPr>
              <a:t>     のチェック</a:t>
            </a:r>
            <a:r>
              <a:rPr lang="ja-JP" altLang="en-US" sz="2600" b="1" dirty="0">
                <a:latin typeface="Meiryo UI" pitchFamily="50" charset="-128"/>
                <a:ea typeface="Meiryo UI" pitchFamily="50" charset="-128"/>
                <a:cs typeface="Meiryo UI" pitchFamily="50" charset="-128"/>
              </a:rPr>
              <a:t>を</a:t>
            </a:r>
          </a:p>
        </p:txBody>
      </p:sp>
      <p:sp>
        <p:nvSpPr>
          <p:cNvPr id="128004" name="Text Box 5"/>
          <p:cNvSpPr txBox="1">
            <a:spLocks noChangeArrowheads="1"/>
          </p:cNvSpPr>
          <p:nvPr/>
        </p:nvSpPr>
        <p:spPr bwMode="auto">
          <a:xfrm>
            <a:off x="4244975" y="360363"/>
            <a:ext cx="166688" cy="525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936" tIns="41468" rIns="82936" bIns="4146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algn="r" eaLnBrk="1" hangingPunct="1"/>
            <a:endParaRPr lang="ja-JP" altLang="ja-JP" sz="2900"/>
          </a:p>
        </p:txBody>
      </p:sp>
      <p:sp>
        <p:nvSpPr>
          <p:cNvPr id="128005" name="Text Box 6"/>
          <p:cNvSpPr txBox="1">
            <a:spLocks noChangeArrowheads="1"/>
          </p:cNvSpPr>
          <p:nvPr/>
        </p:nvSpPr>
        <p:spPr bwMode="auto">
          <a:xfrm>
            <a:off x="1790700" y="443602"/>
            <a:ext cx="5483225" cy="545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8" rIns="82936" bIns="4146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3000" b="1">
                <a:latin typeface="Meiryo UI" pitchFamily="50" charset="-128"/>
                <a:ea typeface="Meiryo UI" pitchFamily="50" charset="-128"/>
                <a:cs typeface="Meiryo UI" pitchFamily="50" charset="-128"/>
              </a:rPr>
              <a:t>治療期間における視点</a:t>
            </a:r>
          </a:p>
        </p:txBody>
      </p:sp>
      <p:sp>
        <p:nvSpPr>
          <p:cNvPr id="128006" name="Text Box 5"/>
          <p:cNvSpPr txBox="1">
            <a:spLocks noChangeArrowheads="1"/>
          </p:cNvSpPr>
          <p:nvPr/>
        </p:nvSpPr>
        <p:spPr bwMode="auto">
          <a:xfrm>
            <a:off x="0" y="0"/>
            <a:ext cx="23288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-47</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28007" name="Rectangle 3"/>
          <p:cNvSpPr>
            <a:spLocks noChangeArrowheads="1"/>
          </p:cNvSpPr>
          <p:nvPr/>
        </p:nvSpPr>
        <p:spPr bwMode="auto">
          <a:xfrm>
            <a:off x="282575" y="10477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128053395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ctrTitle" idx="4294967295"/>
          </p:nvPr>
        </p:nvSpPr>
        <p:spPr>
          <a:xfrm>
            <a:off x="1776137" y="377687"/>
            <a:ext cx="5394325" cy="563144"/>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認知症の人への支援</a:t>
            </a:r>
          </a:p>
        </p:txBody>
      </p:sp>
      <p:sp>
        <p:nvSpPr>
          <p:cNvPr id="130051" name="Rectangle 3"/>
          <p:cNvSpPr>
            <a:spLocks noGrp="1" noChangeArrowheads="1"/>
          </p:cNvSpPr>
          <p:nvPr>
            <p:ph type="subTitle" idx="4294967295"/>
          </p:nvPr>
        </p:nvSpPr>
        <p:spPr>
          <a:xfrm>
            <a:off x="944216" y="1655763"/>
            <a:ext cx="7793383" cy="4443412"/>
          </a:xfrm>
        </p:spPr>
        <p:txBody>
          <a:bodyPr/>
          <a:lstStyle/>
          <a:p>
            <a:pPr marL="266700" indent="-266700" eaLnBrk="1" hangingPunct="1">
              <a:spcBef>
                <a:spcPct val="0"/>
              </a:spcBef>
              <a:buClr>
                <a:srgbClr val="FF6699"/>
              </a:buClr>
              <a:buFont typeface="Wingdings" pitchFamily="2" charset="2"/>
              <a:buNone/>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もの忘れがあっても充実感を持ち、安心して</a:t>
            </a:r>
          </a:p>
          <a:p>
            <a:pPr marL="266700" indent="-266700" eaLnBrk="1" hangingPunct="1">
              <a:spcBef>
                <a:spcPct val="0"/>
              </a:spcBef>
              <a:buClr>
                <a:srgbClr val="FF6699"/>
              </a:buClr>
              <a:buFont typeface="Wingdings" pitchFamily="2" charset="2"/>
              <a:buNone/>
            </a:pPr>
            <a:r>
              <a:rPr lang="ja-JP" altLang="en-US" sz="2600" b="1" dirty="0" smtClean="0">
                <a:latin typeface="Meiryo UI" pitchFamily="50" charset="-128"/>
                <a:ea typeface="Meiryo UI" pitchFamily="50" charset="-128"/>
                <a:cs typeface="Meiryo UI" pitchFamily="50" charset="-128"/>
              </a:rPr>
              <a:t>    暮らせるように、</a:t>
            </a:r>
            <a:r>
              <a:rPr lang="ja-JP" altLang="en-US" sz="2600" b="1" dirty="0" smtClean="0">
                <a:solidFill>
                  <a:srgbClr val="669900"/>
                </a:solidFill>
                <a:latin typeface="Meiryo UI" pitchFamily="50" charset="-128"/>
                <a:ea typeface="Meiryo UI" pitchFamily="50" charset="-128"/>
                <a:cs typeface="Meiryo UI" pitchFamily="50" charset="-128"/>
              </a:rPr>
              <a:t>できる限りの治療や支援</a:t>
            </a:r>
            <a:r>
              <a:rPr lang="ja-JP" altLang="en-US" sz="2600" b="1" dirty="0">
                <a:solidFill>
                  <a:srgbClr val="669900"/>
                </a:solidFill>
                <a:latin typeface="Meiryo UI" pitchFamily="50" charset="-128"/>
                <a:ea typeface="Meiryo UI" pitchFamily="50" charset="-128"/>
                <a:cs typeface="Meiryo UI" pitchFamily="50" charset="-128"/>
              </a:rPr>
              <a:t>を行う</a:t>
            </a:r>
            <a:endParaRPr lang="ja-JP" altLang="en-US" sz="2600" b="1" dirty="0" smtClean="0">
              <a:solidFill>
                <a:srgbClr val="669900"/>
              </a:solidFill>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latin typeface="Meiryo UI" pitchFamily="50" charset="-128"/>
                <a:ea typeface="Meiryo UI" pitchFamily="50" charset="-128"/>
                <a:cs typeface="Meiryo UI" pitchFamily="50" charset="-128"/>
              </a:rPr>
              <a:t>    ことを本人に伝える</a:t>
            </a:r>
          </a:p>
          <a:p>
            <a:pPr marL="266700" indent="-266700" eaLnBrk="1" hangingPunct="1">
              <a:spcBef>
                <a:spcPct val="0"/>
              </a:spcBef>
              <a:buClr>
                <a:srgbClr val="FF6699"/>
              </a:buClr>
              <a:buFont typeface="Wingdings" pitchFamily="2" charset="2"/>
              <a:buNone/>
            </a:pPr>
            <a:endParaRPr lang="ja-JP" altLang="en-US" sz="1200" b="1" dirty="0" smtClean="0">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もの忘れを自覚する</a:t>
            </a:r>
            <a:r>
              <a:rPr lang="ja-JP" altLang="en-US" sz="2600" b="1" dirty="0" smtClean="0">
                <a:solidFill>
                  <a:srgbClr val="669900"/>
                </a:solidFill>
                <a:latin typeface="Meiryo UI" pitchFamily="50" charset="-128"/>
                <a:ea typeface="Meiryo UI" pitchFamily="50" charset="-128"/>
                <a:cs typeface="Meiryo UI" pitchFamily="50" charset="-128"/>
              </a:rPr>
              <a:t>辛さを受け止め</a:t>
            </a:r>
            <a:r>
              <a:rPr lang="ja-JP" altLang="en-US" sz="2600" b="1" dirty="0" smtClean="0">
                <a:latin typeface="Meiryo UI" pitchFamily="50" charset="-128"/>
                <a:ea typeface="Meiryo UI" pitchFamily="50" charset="-128"/>
                <a:cs typeface="Meiryo UI" pitchFamily="50" charset="-128"/>
              </a:rPr>
              <a:t>、残された</a:t>
            </a:r>
          </a:p>
          <a:p>
            <a:pPr marL="266700" indent="-266700" eaLnBrk="1" hangingPunct="1">
              <a:spcBef>
                <a:spcPct val="0"/>
              </a:spcBef>
              <a:buClr>
                <a:srgbClr val="FF6699"/>
              </a:buClr>
              <a:buFont typeface="Wingdings" pitchFamily="2" charset="2"/>
              <a:buNone/>
            </a:pPr>
            <a:r>
              <a:rPr lang="ja-JP" altLang="en-US" sz="2600" b="1" dirty="0" smtClean="0">
                <a:latin typeface="Meiryo UI" pitchFamily="50" charset="-128"/>
                <a:ea typeface="Meiryo UI" pitchFamily="50" charset="-128"/>
                <a:cs typeface="Meiryo UI" pitchFamily="50" charset="-128"/>
              </a:rPr>
              <a:t>    能力が十分あることを伝える</a:t>
            </a:r>
          </a:p>
          <a:p>
            <a:pPr marL="266700" indent="-266700" eaLnBrk="1" hangingPunct="1">
              <a:spcBef>
                <a:spcPct val="0"/>
              </a:spcBef>
              <a:buClr>
                <a:srgbClr val="FF6699"/>
              </a:buClr>
              <a:buFont typeface="Wingdings" pitchFamily="2" charset="2"/>
              <a:buNone/>
            </a:pPr>
            <a:endParaRPr lang="ja-JP" altLang="en-US" sz="1200" b="1" dirty="0" smtClean="0">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本人の前での、家族への</a:t>
            </a:r>
            <a:r>
              <a:rPr lang="ja-JP" altLang="en-US" sz="2600" b="1" dirty="0" smtClean="0">
                <a:solidFill>
                  <a:srgbClr val="669900"/>
                </a:solidFill>
                <a:latin typeface="Meiryo UI" pitchFamily="50" charset="-128"/>
                <a:ea typeface="Meiryo UI" pitchFamily="50" charset="-128"/>
                <a:cs typeface="Meiryo UI" pitchFamily="50" charset="-128"/>
              </a:rPr>
              <a:t>病状説明は慎重に</a:t>
            </a:r>
            <a:r>
              <a:rPr lang="ja-JP" altLang="en-US" sz="2600" b="1" dirty="0" smtClean="0">
                <a:latin typeface="Meiryo UI" pitchFamily="50" charset="-128"/>
                <a:ea typeface="Meiryo UI" pitchFamily="50" charset="-128"/>
                <a:cs typeface="Meiryo UI" pitchFamily="50" charset="-128"/>
              </a:rPr>
              <a:t>行う</a:t>
            </a:r>
          </a:p>
          <a:p>
            <a:pPr marL="266700" indent="-266700" eaLnBrk="1" hangingPunct="1">
              <a:spcBef>
                <a:spcPct val="0"/>
              </a:spcBef>
              <a:buClr>
                <a:srgbClr val="FF6699"/>
              </a:buClr>
              <a:buFont typeface="Wingdings" pitchFamily="2" charset="2"/>
              <a:buNone/>
            </a:pPr>
            <a:endParaRPr lang="ja-JP" altLang="en-US" sz="1200" b="1" dirty="0" smtClean="0">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家庭の中で何らかの</a:t>
            </a:r>
            <a:r>
              <a:rPr lang="ja-JP" altLang="en-US" sz="2600" b="1" dirty="0" smtClean="0">
                <a:solidFill>
                  <a:srgbClr val="669900"/>
                </a:solidFill>
                <a:latin typeface="Meiryo UI" pitchFamily="50" charset="-128"/>
                <a:ea typeface="Meiryo UI" pitchFamily="50" charset="-128"/>
                <a:cs typeface="Meiryo UI" pitchFamily="50" charset="-128"/>
              </a:rPr>
              <a:t>役割を持ってもらう</a:t>
            </a:r>
            <a:r>
              <a:rPr lang="ja-JP" altLang="en-US" sz="2600" b="1" dirty="0" smtClean="0">
                <a:latin typeface="Meiryo UI" pitchFamily="50" charset="-128"/>
                <a:ea typeface="Meiryo UI" pitchFamily="50" charset="-128"/>
                <a:cs typeface="Meiryo UI" pitchFamily="50" charset="-128"/>
              </a:rPr>
              <a:t>こと、</a:t>
            </a:r>
            <a:endParaRPr lang="ja-JP" altLang="en-US" sz="2600" b="1" dirty="0">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solidFill>
                  <a:srgbClr val="669900"/>
                </a:solidFill>
                <a:latin typeface="Meiryo UI" pitchFamily="50" charset="-128"/>
                <a:ea typeface="Meiryo UI" pitchFamily="50" charset="-128"/>
                <a:cs typeface="Meiryo UI" pitchFamily="50" charset="-128"/>
              </a:rPr>
              <a:t>    社会参加</a:t>
            </a:r>
            <a:r>
              <a:rPr lang="ja-JP" altLang="en-US" sz="2600" b="1" dirty="0" smtClean="0">
                <a:latin typeface="Meiryo UI" pitchFamily="50" charset="-128"/>
                <a:ea typeface="Meiryo UI" pitchFamily="50" charset="-128"/>
                <a:cs typeface="Meiryo UI" pitchFamily="50" charset="-128"/>
              </a:rPr>
              <a:t>や介護保険</a:t>
            </a:r>
            <a:r>
              <a:rPr lang="ja-JP" altLang="en-US" sz="2600" b="1" dirty="0" smtClean="0">
                <a:solidFill>
                  <a:srgbClr val="669900"/>
                </a:solidFill>
                <a:latin typeface="Meiryo UI" pitchFamily="50" charset="-128"/>
                <a:ea typeface="Meiryo UI" pitchFamily="50" charset="-128"/>
                <a:cs typeface="Meiryo UI" pitchFamily="50" charset="-128"/>
              </a:rPr>
              <a:t>サービスの利用</a:t>
            </a:r>
            <a:r>
              <a:rPr lang="ja-JP" altLang="en-US" sz="2600" b="1" dirty="0" smtClean="0">
                <a:latin typeface="Meiryo UI" pitchFamily="50" charset="-128"/>
                <a:ea typeface="Meiryo UI" pitchFamily="50" charset="-128"/>
                <a:cs typeface="Meiryo UI" pitchFamily="50" charset="-128"/>
              </a:rPr>
              <a:t>をすすめる</a:t>
            </a:r>
          </a:p>
          <a:p>
            <a:pPr marL="266700" indent="-266700" eaLnBrk="1" hangingPunct="1">
              <a:spcBef>
                <a:spcPct val="0"/>
              </a:spcBef>
              <a:buClr>
                <a:srgbClr val="FF6699"/>
              </a:buClr>
              <a:buFont typeface="Wingdings" pitchFamily="2" charset="2"/>
              <a:buNone/>
            </a:pPr>
            <a:endParaRPr lang="ja-JP" altLang="en-US" sz="1000" b="1" dirty="0" smtClean="0">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身体疾患を</a:t>
            </a:r>
            <a:r>
              <a:rPr lang="ja-JP" altLang="en-US" sz="2600" b="1" dirty="0" smtClean="0">
                <a:solidFill>
                  <a:srgbClr val="669900"/>
                </a:solidFill>
                <a:latin typeface="Meiryo UI" pitchFamily="50" charset="-128"/>
                <a:ea typeface="Meiryo UI" pitchFamily="50" charset="-128"/>
                <a:cs typeface="Meiryo UI" pitchFamily="50" charset="-128"/>
              </a:rPr>
              <a:t>早めに見つけて治療</a:t>
            </a:r>
            <a:r>
              <a:rPr lang="ja-JP" altLang="en-US" sz="2600" b="1" dirty="0" smtClean="0">
                <a:latin typeface="Meiryo UI" pitchFamily="50" charset="-128"/>
                <a:ea typeface="Meiryo UI" pitchFamily="50" charset="-128"/>
                <a:cs typeface="Meiryo UI" pitchFamily="50" charset="-128"/>
              </a:rPr>
              <a:t>をする</a:t>
            </a:r>
          </a:p>
        </p:txBody>
      </p:sp>
      <p:sp>
        <p:nvSpPr>
          <p:cNvPr id="130052" name="Text Box 5"/>
          <p:cNvSpPr txBox="1">
            <a:spLocks noChangeArrowheads="1"/>
          </p:cNvSpPr>
          <p:nvPr/>
        </p:nvSpPr>
        <p:spPr bwMode="auto">
          <a:xfrm>
            <a:off x="0" y="0"/>
            <a:ext cx="24526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-48</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30053" name="Rectangle 3"/>
          <p:cNvSpPr>
            <a:spLocks noChangeArrowheads="1"/>
          </p:cNvSpPr>
          <p:nvPr/>
        </p:nvSpPr>
        <p:spPr bwMode="auto">
          <a:xfrm>
            <a:off x="282575" y="10477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154422411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ctrTitle" idx="4294967295"/>
          </p:nvPr>
        </p:nvSpPr>
        <p:spPr>
          <a:xfrm>
            <a:off x="2476638" y="384521"/>
            <a:ext cx="4000500" cy="579437"/>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家族への支援</a:t>
            </a:r>
          </a:p>
        </p:txBody>
      </p:sp>
      <p:sp>
        <p:nvSpPr>
          <p:cNvPr id="132099" name="Rectangle 3"/>
          <p:cNvSpPr>
            <a:spLocks noGrp="1" noChangeArrowheads="1"/>
          </p:cNvSpPr>
          <p:nvPr>
            <p:ph type="subTitle" idx="4294967295"/>
          </p:nvPr>
        </p:nvSpPr>
        <p:spPr>
          <a:xfrm>
            <a:off x="894523" y="1690688"/>
            <a:ext cx="7751002" cy="4565650"/>
          </a:xfrm>
        </p:spPr>
        <p:txBody>
          <a:bodyPr/>
          <a:lstStyle/>
          <a:p>
            <a:pPr marL="266700" indent="-266700" eaLnBrk="1" hangingPunct="1">
              <a:spcBef>
                <a:spcPct val="0"/>
              </a:spcBef>
              <a:buClr>
                <a:srgbClr val="FF6699"/>
              </a:buClr>
              <a:buFont typeface="Wingdings" pitchFamily="2" charset="2"/>
              <a:buNone/>
            </a:pPr>
            <a:r>
              <a:rPr lang="en-US" altLang="ja-JP"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専門医やケアマネジャー</a:t>
            </a:r>
            <a:r>
              <a:rPr lang="en-US" altLang="ja-JP" sz="2600" b="1" dirty="0" smtClean="0">
                <a:latin typeface="Meiryo UI" pitchFamily="50" charset="-128"/>
                <a:ea typeface="Meiryo UI" pitchFamily="50" charset="-128"/>
                <a:cs typeface="Meiryo UI" pitchFamily="50" charset="-128"/>
              </a:rPr>
              <a:t>･</a:t>
            </a:r>
            <a:r>
              <a:rPr lang="ja-JP" altLang="en-US" sz="2600" b="1" dirty="0" smtClean="0">
                <a:latin typeface="Meiryo UI" pitchFamily="50" charset="-128"/>
                <a:ea typeface="Meiryo UI" pitchFamily="50" charset="-128"/>
                <a:cs typeface="Meiryo UI" pitchFamily="50" charset="-128"/>
              </a:rPr>
              <a:t>ケアスタッフなど</a:t>
            </a:r>
            <a:r>
              <a:rPr lang="ja-JP" altLang="en-US" sz="2600" b="1" dirty="0">
                <a:latin typeface="Meiryo UI" pitchFamily="50" charset="-128"/>
                <a:ea typeface="Meiryo UI" pitchFamily="50" charset="-128"/>
                <a:cs typeface="Meiryo UI" pitchFamily="50" charset="-128"/>
              </a:rPr>
              <a:t>と協力し、</a:t>
            </a:r>
            <a:endParaRPr lang="ja-JP" altLang="en-US" sz="2600" b="1" dirty="0" smtClean="0">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latin typeface="Meiryo UI" pitchFamily="50" charset="-128"/>
                <a:ea typeface="Meiryo UI" pitchFamily="50" charset="-128"/>
                <a:cs typeface="Meiryo UI" pitchFamily="50" charset="-128"/>
              </a:rPr>
              <a:t>    認知症の人と</a:t>
            </a:r>
            <a:r>
              <a:rPr lang="ja-JP" altLang="en-US" sz="2600" b="1" dirty="0" smtClean="0">
                <a:solidFill>
                  <a:srgbClr val="609000"/>
                </a:solidFill>
                <a:latin typeface="Meiryo UI" pitchFamily="50" charset="-128"/>
                <a:ea typeface="Meiryo UI" pitchFamily="50" charset="-128"/>
                <a:cs typeface="Meiryo UI" pitchFamily="50" charset="-128"/>
              </a:rPr>
              <a:t>家族を支える</a:t>
            </a:r>
            <a:r>
              <a:rPr lang="ja-JP" altLang="en-US" sz="2600" b="1" dirty="0" smtClean="0">
                <a:latin typeface="Meiryo UI" pitchFamily="50" charset="-128"/>
                <a:ea typeface="Meiryo UI" pitchFamily="50" charset="-128"/>
                <a:cs typeface="Meiryo UI" pitchFamily="50" charset="-128"/>
              </a:rPr>
              <a:t>ことを伝える</a:t>
            </a:r>
          </a:p>
          <a:p>
            <a:pPr marL="266700" indent="-266700" eaLnBrk="1" hangingPunct="1">
              <a:spcBef>
                <a:spcPct val="0"/>
              </a:spcBef>
              <a:buClr>
                <a:srgbClr val="FF6699"/>
              </a:buClr>
              <a:buFont typeface="Wingdings" pitchFamily="2" charset="2"/>
              <a:buNone/>
            </a:pPr>
            <a:endParaRPr lang="ja-JP" altLang="en-US" sz="1000" b="1" dirty="0" smtClean="0">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介護保険サービスなどの</a:t>
            </a:r>
            <a:r>
              <a:rPr lang="ja-JP" altLang="en-US" sz="2600" b="1" dirty="0" smtClean="0">
                <a:solidFill>
                  <a:srgbClr val="609000"/>
                </a:solidFill>
                <a:latin typeface="Meiryo UI" pitchFamily="50" charset="-128"/>
                <a:ea typeface="Meiryo UI" pitchFamily="50" charset="-128"/>
                <a:cs typeface="Meiryo UI" pitchFamily="50" charset="-128"/>
              </a:rPr>
              <a:t>社会資源の活用</a:t>
            </a:r>
            <a:r>
              <a:rPr lang="ja-JP" altLang="en-US" sz="2600" b="1" dirty="0" smtClean="0">
                <a:latin typeface="Meiryo UI" pitchFamily="50" charset="-128"/>
                <a:ea typeface="Meiryo UI" pitchFamily="50" charset="-128"/>
                <a:cs typeface="Meiryo UI" pitchFamily="50" charset="-128"/>
              </a:rPr>
              <a:t>を勧める</a:t>
            </a:r>
          </a:p>
          <a:p>
            <a:pPr marL="266700" indent="-266700" eaLnBrk="1" hangingPunct="1">
              <a:spcBef>
                <a:spcPct val="0"/>
              </a:spcBef>
              <a:buClr>
                <a:srgbClr val="FF6699"/>
              </a:buClr>
              <a:buFont typeface="Wingdings" pitchFamily="2" charset="2"/>
              <a:buNone/>
            </a:pPr>
            <a:endParaRPr lang="ja-JP" altLang="en-US" sz="1000" b="1" dirty="0" smtClean="0">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症状の変化や介護の状況、家族の不安などに</a:t>
            </a:r>
          </a:p>
          <a:p>
            <a:pPr marL="266700" indent="-266700" eaLnBrk="1" hangingPunct="1">
              <a:spcBef>
                <a:spcPct val="0"/>
              </a:spcBef>
              <a:buClr>
                <a:srgbClr val="FF6699"/>
              </a:buClr>
              <a:buFont typeface="Wingdings" pitchFamily="2" charset="2"/>
              <a:buNone/>
            </a:pPr>
            <a:r>
              <a:rPr lang="ja-JP" altLang="en-US" sz="2600" b="1" dirty="0" smtClean="0">
                <a:latin typeface="Meiryo UI" pitchFamily="50" charset="-128"/>
                <a:ea typeface="Meiryo UI" pitchFamily="50" charset="-128"/>
                <a:cs typeface="Meiryo UI" pitchFamily="50" charset="-128"/>
              </a:rPr>
              <a:t>    ついて</a:t>
            </a:r>
            <a:r>
              <a:rPr lang="ja-JP" altLang="en-US" sz="2600" b="1" dirty="0" smtClean="0">
                <a:solidFill>
                  <a:srgbClr val="609000"/>
                </a:solidFill>
                <a:latin typeface="Meiryo UI" pitchFamily="50" charset="-128"/>
                <a:ea typeface="Meiryo UI" pitchFamily="50" charset="-128"/>
                <a:cs typeface="Meiryo UI" pitchFamily="50" charset="-128"/>
              </a:rPr>
              <a:t>傾聴</a:t>
            </a:r>
            <a:r>
              <a:rPr lang="ja-JP" altLang="en-US" sz="2600" b="1" dirty="0" smtClean="0">
                <a:latin typeface="Meiryo UI" pitchFamily="50" charset="-128"/>
                <a:ea typeface="Meiryo UI" pitchFamily="50" charset="-128"/>
                <a:cs typeface="Meiryo UI" pitchFamily="50" charset="-128"/>
              </a:rPr>
              <a:t>する</a:t>
            </a:r>
          </a:p>
          <a:p>
            <a:pPr marL="266700" indent="-266700" eaLnBrk="1" hangingPunct="1">
              <a:spcBef>
                <a:spcPct val="0"/>
              </a:spcBef>
              <a:buClr>
                <a:srgbClr val="FF6699"/>
              </a:buClr>
              <a:buFont typeface="Wingdings" pitchFamily="2" charset="2"/>
              <a:buNone/>
            </a:pPr>
            <a:endParaRPr lang="ja-JP" altLang="en-US" sz="1000" b="1" dirty="0" smtClean="0">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家族の会など、介護</a:t>
            </a:r>
            <a:r>
              <a:rPr lang="ja-JP" altLang="en-US" sz="2600" b="1" dirty="0" smtClean="0">
                <a:solidFill>
                  <a:srgbClr val="609000"/>
                </a:solidFill>
                <a:latin typeface="Meiryo UI" pitchFamily="50" charset="-128"/>
                <a:ea typeface="Meiryo UI" pitchFamily="50" charset="-128"/>
                <a:cs typeface="Meiryo UI" pitchFamily="50" charset="-128"/>
              </a:rPr>
              <a:t>仲間を紹介</a:t>
            </a:r>
            <a:r>
              <a:rPr lang="ja-JP" altLang="en-US" sz="2600" b="1" dirty="0" smtClean="0">
                <a:latin typeface="Meiryo UI" pitchFamily="50" charset="-128"/>
                <a:ea typeface="Meiryo UI" pitchFamily="50" charset="-128"/>
                <a:cs typeface="Meiryo UI" pitchFamily="50" charset="-128"/>
              </a:rPr>
              <a:t>する</a:t>
            </a:r>
          </a:p>
          <a:p>
            <a:pPr marL="266700" indent="-266700" eaLnBrk="1" hangingPunct="1">
              <a:spcBef>
                <a:spcPct val="0"/>
              </a:spcBef>
              <a:buClr>
                <a:srgbClr val="FF6699"/>
              </a:buClr>
              <a:buFont typeface="Wingdings" pitchFamily="2" charset="2"/>
              <a:buNone/>
            </a:pPr>
            <a:endParaRPr lang="ja-JP" altLang="en-US" sz="1000" b="1" dirty="0" smtClean="0">
              <a:latin typeface="Meiryo UI" pitchFamily="50" charset="-128"/>
              <a:ea typeface="Meiryo UI" pitchFamily="50" charset="-128"/>
              <a:cs typeface="Meiryo UI" pitchFamily="50" charset="-128"/>
            </a:endParaRPr>
          </a:p>
          <a:p>
            <a:pPr marL="266700" indent="-266700" eaLnBrk="1" hangingPunct="1">
              <a:spcBef>
                <a:spcPct val="0"/>
              </a:spcBef>
              <a:buClr>
                <a:srgbClr val="FF6699"/>
              </a:buClr>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身体疾患の治療は、治療薬の投与回数を減らす、</a:t>
            </a:r>
          </a:p>
          <a:p>
            <a:pPr marL="266700" indent="-266700" eaLnBrk="1" hangingPunct="1">
              <a:spcBef>
                <a:spcPct val="0"/>
              </a:spcBef>
              <a:buClr>
                <a:srgbClr val="FF6699"/>
              </a:buClr>
              <a:buFont typeface="Wingdings" pitchFamily="2" charset="2"/>
              <a:buNone/>
            </a:pPr>
            <a:r>
              <a:rPr lang="ja-JP" altLang="en-US" sz="2600" b="1" dirty="0" smtClean="0">
                <a:latin typeface="Meiryo UI" pitchFamily="50" charset="-128"/>
                <a:ea typeface="Meiryo UI" pitchFamily="50" charset="-128"/>
                <a:cs typeface="Meiryo UI" pitchFamily="50" charset="-128"/>
              </a:rPr>
              <a:t>    訪問診療や往診を行う、など 介護者の</a:t>
            </a:r>
            <a:r>
              <a:rPr lang="ja-JP" altLang="en-US" sz="2600" b="1" dirty="0" smtClean="0">
                <a:solidFill>
                  <a:srgbClr val="609000"/>
                </a:solidFill>
                <a:latin typeface="Meiryo UI" pitchFamily="50" charset="-128"/>
                <a:ea typeface="Meiryo UI" pitchFamily="50" charset="-128"/>
                <a:cs typeface="Meiryo UI" pitchFamily="50" charset="-128"/>
              </a:rPr>
              <a:t>負担の</a:t>
            </a:r>
          </a:p>
          <a:p>
            <a:pPr marL="266700" indent="-266700" eaLnBrk="1" hangingPunct="1">
              <a:spcBef>
                <a:spcPct val="0"/>
              </a:spcBef>
              <a:buClr>
                <a:srgbClr val="FF6699"/>
              </a:buClr>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少ない方法</a:t>
            </a:r>
            <a:r>
              <a:rPr lang="ja-JP" altLang="en-US" sz="2600" b="1" dirty="0" smtClean="0">
                <a:latin typeface="Meiryo UI" pitchFamily="50" charset="-128"/>
                <a:ea typeface="Meiryo UI" pitchFamily="50" charset="-128"/>
                <a:cs typeface="Meiryo UI" pitchFamily="50" charset="-128"/>
              </a:rPr>
              <a:t>をとる</a:t>
            </a:r>
          </a:p>
        </p:txBody>
      </p:sp>
      <p:sp>
        <p:nvSpPr>
          <p:cNvPr id="132100" name="Text Box 5"/>
          <p:cNvSpPr txBox="1">
            <a:spLocks noChangeArrowheads="1"/>
          </p:cNvSpPr>
          <p:nvPr/>
        </p:nvSpPr>
        <p:spPr bwMode="auto">
          <a:xfrm>
            <a:off x="0" y="0"/>
            <a:ext cx="2338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-49</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32101" name="Rectangle 3"/>
          <p:cNvSpPr>
            <a:spLocks noChangeArrowheads="1"/>
          </p:cNvSpPr>
          <p:nvPr/>
        </p:nvSpPr>
        <p:spPr bwMode="auto">
          <a:xfrm>
            <a:off x="282575" y="10477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Tree>
    <p:extLst>
      <p:ext uri="{BB962C8B-B14F-4D97-AF65-F5344CB8AC3E}">
        <p14:creationId xmlns:p14="http://schemas.microsoft.com/office/powerpoint/2010/main" val="421713356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Oval 2"/>
          <p:cNvSpPr>
            <a:spLocks noChangeArrowheads="1"/>
          </p:cNvSpPr>
          <p:nvPr/>
        </p:nvSpPr>
        <p:spPr bwMode="auto">
          <a:xfrm>
            <a:off x="6056313" y="3727450"/>
            <a:ext cx="1360487" cy="1046163"/>
          </a:xfrm>
          <a:prstGeom prst="ellipse">
            <a:avLst/>
          </a:prstGeom>
          <a:solidFill>
            <a:srgbClr val="53A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p>
        </p:txBody>
      </p:sp>
      <p:sp>
        <p:nvSpPr>
          <p:cNvPr id="134147" name="Rectangle 3"/>
          <p:cNvSpPr>
            <a:spLocks noChangeArrowheads="1"/>
          </p:cNvSpPr>
          <p:nvPr/>
        </p:nvSpPr>
        <p:spPr bwMode="auto">
          <a:xfrm>
            <a:off x="741363" y="433319"/>
            <a:ext cx="770731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817" tIns="45408" rIns="90817" bIns="45408" anchor="ctr" anchorCtr="1"/>
          <a:lstStyle/>
          <a:p>
            <a:pPr algn="ctr" defTabSz="1001713" eaLnBrk="1" hangingPunct="1">
              <a:lnSpc>
                <a:spcPct val="90000"/>
              </a:lnSpc>
            </a:pPr>
            <a:r>
              <a:rPr lang="ja-JP" altLang="en-US" sz="3000" b="1" dirty="0">
                <a:latin typeface="Meiryo UI" pitchFamily="50" charset="-128"/>
                <a:ea typeface="Meiryo UI" pitchFamily="50" charset="-128"/>
                <a:cs typeface="Meiryo UI" pitchFamily="50" charset="-128"/>
              </a:rPr>
              <a:t>認知症の説明</a:t>
            </a:r>
            <a:r>
              <a:rPr lang="en-US" altLang="ja-JP" sz="3000" b="1" dirty="0">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告知</a:t>
            </a:r>
            <a:r>
              <a:rPr lang="en-US" altLang="ja-JP" sz="3000" b="1" dirty="0">
                <a:latin typeface="Meiryo UI" pitchFamily="50" charset="-128"/>
                <a:ea typeface="Meiryo UI" pitchFamily="50" charset="-128"/>
                <a:cs typeface="Meiryo UI" pitchFamily="50" charset="-128"/>
              </a:rPr>
              <a:t>)</a:t>
            </a:r>
            <a:r>
              <a:rPr lang="ja-JP" altLang="en-US" sz="3000" b="1" dirty="0">
                <a:latin typeface="Meiryo UI" pitchFamily="50" charset="-128"/>
                <a:ea typeface="Meiryo UI" pitchFamily="50" charset="-128"/>
                <a:cs typeface="Meiryo UI" pitchFamily="50" charset="-128"/>
              </a:rPr>
              <a:t>と法的な取扱い</a:t>
            </a:r>
          </a:p>
        </p:txBody>
      </p:sp>
      <p:sp>
        <p:nvSpPr>
          <p:cNvPr id="134148" name="Oval 4"/>
          <p:cNvSpPr>
            <a:spLocks noChangeArrowheads="1"/>
          </p:cNvSpPr>
          <p:nvPr/>
        </p:nvSpPr>
        <p:spPr bwMode="auto">
          <a:xfrm>
            <a:off x="1609725" y="3711575"/>
            <a:ext cx="1330325" cy="1104900"/>
          </a:xfrm>
          <a:prstGeom prst="ellipse">
            <a:avLst/>
          </a:prstGeom>
          <a:solidFill>
            <a:srgbClr val="FFAF5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p>
        </p:txBody>
      </p:sp>
      <p:sp>
        <p:nvSpPr>
          <p:cNvPr id="134149" name="Text Box 5"/>
          <p:cNvSpPr txBox="1">
            <a:spLocks noChangeArrowheads="1"/>
          </p:cNvSpPr>
          <p:nvPr/>
        </p:nvSpPr>
        <p:spPr bwMode="auto">
          <a:xfrm>
            <a:off x="1739900" y="3951649"/>
            <a:ext cx="6510338" cy="576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26" tIns="41463" rIns="82926" bIns="41463"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b="1" dirty="0">
                <a:solidFill>
                  <a:schemeClr val="bg1"/>
                </a:solidFill>
                <a:latin typeface="Meiryo UI" pitchFamily="50" charset="-128"/>
                <a:ea typeface="Meiryo UI" pitchFamily="50" charset="-128"/>
                <a:cs typeface="Meiryo UI" pitchFamily="50" charset="-128"/>
              </a:rPr>
              <a:t>本 </a:t>
            </a:r>
            <a:r>
              <a:rPr lang="ja-JP" altLang="en-US" b="1" dirty="0" smtClean="0">
                <a:solidFill>
                  <a:schemeClr val="bg1"/>
                </a:solidFill>
                <a:latin typeface="Meiryo UI" pitchFamily="50" charset="-128"/>
                <a:ea typeface="Meiryo UI" pitchFamily="50" charset="-128"/>
                <a:cs typeface="Meiryo UI" pitchFamily="50" charset="-128"/>
              </a:rPr>
              <a:t>人      </a:t>
            </a:r>
            <a:r>
              <a:rPr lang="ja-JP" altLang="en-US" b="1" dirty="0">
                <a:solidFill>
                  <a:schemeClr val="bg1"/>
                </a:solidFill>
                <a:latin typeface="Meiryo UI" pitchFamily="50" charset="-128"/>
                <a:ea typeface="Meiryo UI" pitchFamily="50" charset="-128"/>
                <a:cs typeface="Meiryo UI" pitchFamily="50" charset="-128"/>
              </a:rPr>
              <a:t>　     　　　　     医 師</a:t>
            </a:r>
          </a:p>
        </p:txBody>
      </p:sp>
      <p:sp>
        <p:nvSpPr>
          <p:cNvPr id="134150" name="AutoShape 6"/>
          <p:cNvSpPr>
            <a:spLocks noChangeArrowheads="1"/>
          </p:cNvSpPr>
          <p:nvPr/>
        </p:nvSpPr>
        <p:spPr bwMode="auto">
          <a:xfrm>
            <a:off x="3221038" y="3908425"/>
            <a:ext cx="2592387" cy="703263"/>
          </a:xfrm>
          <a:prstGeom prst="leftRightArrow">
            <a:avLst>
              <a:gd name="adj1" fmla="val 65954"/>
              <a:gd name="adj2" fmla="val 51044"/>
            </a:avLst>
          </a:prstGeom>
          <a:noFill/>
          <a:ln w="28575">
            <a:solidFill>
              <a:schemeClr val="bg2"/>
            </a:solidFill>
            <a:miter lim="800000"/>
            <a:headEnd/>
            <a:tailEnd/>
          </a:ln>
          <a:extLst>
            <a:ext uri="{909E8E84-426E-40DD-AFC4-6F175D3DCCD1}">
              <a14:hiddenFill xmlns:a14="http://schemas.microsoft.com/office/drawing/2010/main">
                <a:solidFill>
                  <a:schemeClr val="bg2"/>
                </a:solidFill>
              </a14:hiddenFill>
            </a:ext>
          </a:extLst>
        </p:spPr>
        <p:txBody>
          <a:bodyPr wrap="none" anchor="ctr"/>
          <a:lstStyle/>
          <a:p>
            <a:pPr eaLnBrk="1" hangingPunct="1"/>
            <a:endParaRPr lang="ja-JP" altLang="en-US" sz="1800"/>
          </a:p>
        </p:txBody>
      </p:sp>
      <p:sp>
        <p:nvSpPr>
          <p:cNvPr id="134151" name="Text Box 7"/>
          <p:cNvSpPr txBox="1">
            <a:spLocks noChangeArrowheads="1"/>
          </p:cNvSpPr>
          <p:nvPr/>
        </p:nvSpPr>
        <p:spPr bwMode="auto">
          <a:xfrm>
            <a:off x="3711575" y="3875778"/>
            <a:ext cx="1606550" cy="778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800" b="1" dirty="0">
                <a:solidFill>
                  <a:schemeClr val="bg2"/>
                </a:solidFill>
                <a:latin typeface="Meiryo UI" pitchFamily="50" charset="-128"/>
                <a:ea typeface="Meiryo UI" pitchFamily="50" charset="-128"/>
                <a:cs typeface="Meiryo UI" pitchFamily="50" charset="-128"/>
              </a:rPr>
              <a:t>準委任契約</a:t>
            </a:r>
          </a:p>
          <a:p>
            <a:pPr algn="ctr" eaLnBrk="1" hangingPunct="1">
              <a:lnSpc>
                <a:spcPct val="120000"/>
              </a:lnSpc>
              <a:spcBef>
                <a:spcPts val="600"/>
              </a:spcBef>
            </a:pPr>
            <a:r>
              <a:rPr lang="ja-JP" altLang="en-US" sz="1800" b="1" dirty="0">
                <a:solidFill>
                  <a:schemeClr val="bg2"/>
                </a:solidFill>
                <a:latin typeface="Meiryo UI" pitchFamily="50" charset="-128"/>
                <a:ea typeface="Meiryo UI" pitchFamily="50" charset="-128"/>
                <a:cs typeface="Meiryo UI" pitchFamily="50" charset="-128"/>
              </a:rPr>
              <a:t>医療診療契約</a:t>
            </a:r>
          </a:p>
        </p:txBody>
      </p:sp>
      <p:sp>
        <p:nvSpPr>
          <p:cNvPr id="134152" name="Text Box 9"/>
          <p:cNvSpPr txBox="1">
            <a:spLocks noChangeArrowheads="1"/>
          </p:cNvSpPr>
          <p:nvPr/>
        </p:nvSpPr>
        <p:spPr bwMode="auto">
          <a:xfrm>
            <a:off x="2020888" y="5094220"/>
            <a:ext cx="5148262" cy="369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dirty="0">
                <a:solidFill>
                  <a:schemeClr val="bg2"/>
                </a:solidFill>
                <a:latin typeface="Meiryo UI" pitchFamily="50" charset="-128"/>
                <a:ea typeface="Meiryo UI" pitchFamily="50" charset="-128"/>
                <a:cs typeface="Meiryo UI" pitchFamily="50" charset="-128"/>
              </a:rPr>
              <a:t>報告義務</a:t>
            </a:r>
            <a:r>
              <a:rPr lang="en-US" altLang="ja-JP" sz="1800" b="1" dirty="0">
                <a:solidFill>
                  <a:schemeClr val="bg2"/>
                </a:solidFill>
                <a:latin typeface="Meiryo UI" pitchFamily="50" charset="-128"/>
                <a:ea typeface="Meiryo UI" pitchFamily="50" charset="-128"/>
                <a:cs typeface="Meiryo UI" pitchFamily="50" charset="-128"/>
              </a:rPr>
              <a:t>･</a:t>
            </a:r>
            <a:r>
              <a:rPr lang="ja-JP" altLang="en-US" sz="1800" b="1" dirty="0">
                <a:solidFill>
                  <a:schemeClr val="bg2"/>
                </a:solidFill>
                <a:latin typeface="Meiryo UI" pitchFamily="50" charset="-128"/>
                <a:ea typeface="Meiryo UI" pitchFamily="50" charset="-128"/>
                <a:cs typeface="Meiryo UI" pitchFamily="50" charset="-128"/>
              </a:rPr>
              <a:t>病状等の開示義務</a:t>
            </a:r>
          </a:p>
        </p:txBody>
      </p:sp>
      <p:sp>
        <p:nvSpPr>
          <p:cNvPr id="134153" name="Text Box 10"/>
          <p:cNvSpPr txBox="1">
            <a:spLocks noChangeArrowheads="1"/>
          </p:cNvSpPr>
          <p:nvPr/>
        </p:nvSpPr>
        <p:spPr bwMode="auto">
          <a:xfrm>
            <a:off x="530225" y="5707754"/>
            <a:ext cx="8269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tabLst>
                <a:tab pos="6103938" algn="l"/>
              </a:tabLst>
              <a:defRPr kumimoji="1" sz="3200">
                <a:solidFill>
                  <a:schemeClr val="tx1"/>
                </a:solidFill>
                <a:latin typeface="Arial" pitchFamily="34" charset="0"/>
                <a:ea typeface="ＭＳ Ｐゴシック" pitchFamily="50" charset="-128"/>
              </a:defRPr>
            </a:lvl1pPr>
            <a:lvl2pPr>
              <a:tabLst>
                <a:tab pos="6103938" algn="l"/>
              </a:tabLst>
              <a:defRPr kumimoji="1" sz="2800">
                <a:solidFill>
                  <a:schemeClr val="tx1"/>
                </a:solidFill>
                <a:latin typeface="Arial" pitchFamily="34" charset="0"/>
                <a:ea typeface="ＭＳ Ｐゴシック" pitchFamily="50" charset="-128"/>
              </a:defRPr>
            </a:lvl2pPr>
            <a:lvl3pPr>
              <a:tabLst>
                <a:tab pos="6103938" algn="l"/>
              </a:tabLst>
              <a:defRPr kumimoji="1" sz="2400">
                <a:solidFill>
                  <a:schemeClr val="tx1"/>
                </a:solidFill>
                <a:latin typeface="Arial" pitchFamily="34" charset="0"/>
                <a:ea typeface="ＭＳ Ｐゴシック" pitchFamily="50" charset="-128"/>
              </a:defRPr>
            </a:lvl3pPr>
            <a:lvl4pPr>
              <a:tabLst>
                <a:tab pos="6103938" algn="l"/>
              </a:tabLst>
              <a:defRPr kumimoji="1" sz="2000">
                <a:solidFill>
                  <a:schemeClr val="tx1"/>
                </a:solidFill>
                <a:latin typeface="Arial" pitchFamily="34" charset="0"/>
                <a:ea typeface="ＭＳ Ｐゴシック" pitchFamily="50" charset="-128"/>
              </a:defRPr>
            </a:lvl4pPr>
            <a:lvl5pPr>
              <a:tabLst>
                <a:tab pos="6103938" algn="l"/>
              </a:tabLst>
              <a:defRPr kumimoji="1" sz="2000">
                <a:solidFill>
                  <a:schemeClr val="tx1"/>
                </a:solidFill>
                <a:latin typeface="Arial" pitchFamily="34" charset="0"/>
                <a:ea typeface="ＭＳ Ｐゴシック" pitchFamily="50" charset="-128"/>
              </a:defRPr>
            </a:lvl5pPr>
            <a:lvl6pPr eaLnBrk="0" hangingPunct="0">
              <a:tabLst>
                <a:tab pos="6103938" algn="l"/>
              </a:tabLst>
              <a:defRPr kumimoji="1" sz="2000">
                <a:solidFill>
                  <a:schemeClr val="tx1"/>
                </a:solidFill>
                <a:latin typeface="Arial" pitchFamily="34" charset="0"/>
                <a:ea typeface="ＭＳ Ｐゴシック" pitchFamily="50" charset="-128"/>
              </a:defRPr>
            </a:lvl6pPr>
            <a:lvl7pPr eaLnBrk="0" hangingPunct="0">
              <a:tabLst>
                <a:tab pos="6103938" algn="l"/>
              </a:tabLst>
              <a:defRPr kumimoji="1" sz="2000">
                <a:solidFill>
                  <a:schemeClr val="tx1"/>
                </a:solidFill>
                <a:latin typeface="Arial" pitchFamily="34" charset="0"/>
                <a:ea typeface="ＭＳ Ｐゴシック" pitchFamily="50" charset="-128"/>
              </a:defRPr>
            </a:lvl7pPr>
            <a:lvl8pPr eaLnBrk="0" hangingPunct="0">
              <a:tabLst>
                <a:tab pos="6103938" algn="l"/>
              </a:tabLst>
              <a:defRPr kumimoji="1" sz="2000">
                <a:solidFill>
                  <a:schemeClr val="tx1"/>
                </a:solidFill>
                <a:latin typeface="Arial" pitchFamily="34" charset="0"/>
                <a:ea typeface="ＭＳ Ｐゴシック" pitchFamily="50" charset="-128"/>
              </a:defRPr>
            </a:lvl8pPr>
            <a:lvl9pPr eaLnBrk="0" hangingPunct="0">
              <a:tabLst>
                <a:tab pos="6103938" algn="l"/>
              </a:tabLst>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400" b="1" dirty="0">
                <a:latin typeface="Meiryo UI" pitchFamily="50" charset="-128"/>
                <a:ea typeface="Meiryo UI" pitchFamily="50" charset="-128"/>
                <a:cs typeface="Meiryo UI" pitchFamily="50" charset="-128"/>
              </a:rPr>
              <a:t>告知：本人の</a:t>
            </a:r>
            <a:r>
              <a:rPr lang="ja-JP" altLang="en-US" sz="2400" b="1" dirty="0">
                <a:solidFill>
                  <a:srgbClr val="609000"/>
                </a:solidFill>
                <a:latin typeface="Meiryo UI" pitchFamily="50" charset="-128"/>
                <a:ea typeface="Meiryo UI" pitchFamily="50" charset="-128"/>
                <a:cs typeface="Meiryo UI" pitchFamily="50" charset="-128"/>
              </a:rPr>
              <a:t>自己決定権</a:t>
            </a:r>
            <a:r>
              <a:rPr lang="ja-JP" altLang="en-US" sz="2400" b="1" dirty="0">
                <a:latin typeface="Meiryo UI" pitchFamily="50" charset="-128"/>
                <a:ea typeface="Meiryo UI" pitchFamily="50" charset="-128"/>
                <a:cs typeface="Meiryo UI" pitchFamily="50" charset="-128"/>
              </a:rPr>
              <a:t>を保障するための情報開示の役割</a:t>
            </a:r>
          </a:p>
        </p:txBody>
      </p:sp>
      <p:sp>
        <p:nvSpPr>
          <p:cNvPr id="134154" name="Text Box 11"/>
          <p:cNvSpPr txBox="1">
            <a:spLocks noChangeArrowheads="1"/>
          </p:cNvSpPr>
          <p:nvPr/>
        </p:nvSpPr>
        <p:spPr bwMode="auto">
          <a:xfrm>
            <a:off x="823913" y="6188007"/>
            <a:ext cx="76946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000" b="1" dirty="0">
                <a:solidFill>
                  <a:srgbClr val="669900"/>
                </a:solidFill>
                <a:latin typeface="Meiryo UI" pitchFamily="50" charset="-128"/>
                <a:ea typeface="Meiryo UI" pitchFamily="50" charset="-128"/>
                <a:cs typeface="Meiryo UI" pitchFamily="50" charset="-128"/>
              </a:rPr>
              <a:t>（どの</a:t>
            </a:r>
            <a:r>
              <a:rPr lang="ja-JP" altLang="en-US" sz="2000" b="1" dirty="0">
                <a:solidFill>
                  <a:srgbClr val="609000"/>
                </a:solidFill>
                <a:latin typeface="Meiryo UI" pitchFamily="50" charset="-128"/>
                <a:ea typeface="Meiryo UI" pitchFamily="50" charset="-128"/>
                <a:cs typeface="Meiryo UI" pitchFamily="50" charset="-128"/>
              </a:rPr>
              <a:t>ような治療や介護サービス・法的支援を受けられるのか）</a:t>
            </a:r>
          </a:p>
        </p:txBody>
      </p:sp>
      <p:sp>
        <p:nvSpPr>
          <p:cNvPr id="134157" name="Text Box 5"/>
          <p:cNvSpPr txBox="1">
            <a:spLocks noChangeArrowheads="1"/>
          </p:cNvSpPr>
          <p:nvPr/>
        </p:nvSpPr>
        <p:spPr bwMode="auto">
          <a:xfrm>
            <a:off x="0" y="0"/>
            <a:ext cx="22907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＜診断と治療</a:t>
            </a:r>
            <a:r>
              <a:rPr lang="en-US" altLang="ja-JP" sz="1800" b="1" dirty="0" smtClean="0">
                <a:latin typeface="Meiryo UI" pitchFamily="50" charset="-128"/>
                <a:ea typeface="Meiryo UI" pitchFamily="50" charset="-128"/>
                <a:cs typeface="Meiryo UI" pitchFamily="50" charset="-128"/>
              </a:rPr>
              <a:t>-50</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34158" name="Rectangle 3"/>
          <p:cNvSpPr>
            <a:spLocks noChangeArrowheads="1"/>
          </p:cNvSpPr>
          <p:nvPr/>
        </p:nvSpPr>
        <p:spPr bwMode="auto">
          <a:xfrm>
            <a:off x="282575" y="10477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34159" name="AutoShape 21"/>
          <p:cNvSpPr>
            <a:spLocks noChangeArrowheads="1"/>
          </p:cNvSpPr>
          <p:nvPr/>
        </p:nvSpPr>
        <p:spPr bwMode="auto">
          <a:xfrm>
            <a:off x="3221038" y="4705350"/>
            <a:ext cx="2592387" cy="388938"/>
          </a:xfrm>
          <a:prstGeom prst="leftArrow">
            <a:avLst>
              <a:gd name="adj1" fmla="val 48593"/>
              <a:gd name="adj2" fmla="val 65528"/>
            </a:avLst>
          </a:prstGeom>
          <a:gradFill rotWithShape="1">
            <a:gsLst>
              <a:gs pos="0">
                <a:srgbClr val="FFAD35"/>
              </a:gs>
              <a:gs pos="100000">
                <a:srgbClr val="3399FF"/>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34160" name="Text Box 4"/>
          <p:cNvSpPr txBox="1">
            <a:spLocks noChangeArrowheads="1"/>
          </p:cNvSpPr>
          <p:nvPr/>
        </p:nvSpPr>
        <p:spPr bwMode="auto">
          <a:xfrm>
            <a:off x="2667000" y="1239355"/>
            <a:ext cx="4543425"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60363" indent="-360363">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30000"/>
              </a:lnSpc>
            </a:pPr>
            <a:r>
              <a:rPr lang="en-US" altLang="ja-JP" sz="2500" b="1" dirty="0" smtClean="0">
                <a:latin typeface="Meiryo UI" pitchFamily="50" charset="-128"/>
                <a:ea typeface="Meiryo UI" pitchFamily="50" charset="-128"/>
                <a:cs typeface="Meiryo UI" pitchFamily="50" charset="-128"/>
              </a:rPr>
              <a:t>①</a:t>
            </a:r>
            <a:r>
              <a:rPr lang="ja-JP" altLang="en-US" sz="2500" b="1" dirty="0" smtClean="0">
                <a:latin typeface="Meiryo UI" pitchFamily="50" charset="-128"/>
                <a:ea typeface="Meiryo UI" pitchFamily="50" charset="-128"/>
                <a:cs typeface="Meiryo UI" pitchFamily="50" charset="-128"/>
              </a:rPr>
              <a:t> いつ</a:t>
            </a:r>
            <a:r>
              <a:rPr lang="ja-JP" altLang="en-US" sz="2500" b="1" dirty="0">
                <a:latin typeface="Meiryo UI" pitchFamily="50" charset="-128"/>
                <a:ea typeface="Meiryo UI" pitchFamily="50" charset="-128"/>
                <a:cs typeface="Meiryo UI" pitchFamily="50" charset="-128"/>
              </a:rPr>
              <a:t>の</a:t>
            </a:r>
            <a:r>
              <a:rPr lang="ja-JP" altLang="en-US" sz="2500" b="1" dirty="0">
                <a:solidFill>
                  <a:srgbClr val="609000"/>
                </a:solidFill>
                <a:latin typeface="Meiryo UI" pitchFamily="50" charset="-128"/>
                <a:ea typeface="Meiryo UI" pitchFamily="50" charset="-128"/>
                <a:cs typeface="Meiryo UI" pitchFamily="50" charset="-128"/>
              </a:rPr>
              <a:t>タイミング</a:t>
            </a:r>
            <a:r>
              <a:rPr lang="ja-JP" altLang="en-US" sz="2500" b="1" dirty="0">
                <a:latin typeface="Meiryo UI" pitchFamily="50" charset="-128"/>
                <a:ea typeface="Meiryo UI" pitchFamily="50" charset="-128"/>
                <a:cs typeface="Meiryo UI" pitchFamily="50" charset="-128"/>
              </a:rPr>
              <a:t>で</a:t>
            </a:r>
          </a:p>
          <a:p>
            <a:pPr eaLnBrk="1" hangingPunct="1">
              <a:lnSpc>
                <a:spcPct val="130000"/>
              </a:lnSpc>
            </a:pPr>
            <a:r>
              <a:rPr lang="en-US" altLang="ja-JP" sz="2500" b="1" dirty="0" smtClean="0">
                <a:latin typeface="Meiryo UI" pitchFamily="50" charset="-128"/>
                <a:ea typeface="Meiryo UI" pitchFamily="50" charset="-128"/>
                <a:cs typeface="Meiryo UI" pitchFamily="50" charset="-128"/>
              </a:rPr>
              <a:t>②</a:t>
            </a:r>
            <a:r>
              <a:rPr lang="ja-JP" altLang="en-US" sz="2500" b="1" dirty="0" smtClean="0">
                <a:latin typeface="Meiryo UI" pitchFamily="50" charset="-128"/>
                <a:ea typeface="Meiryo UI" pitchFamily="50" charset="-128"/>
                <a:cs typeface="Meiryo UI" pitchFamily="50" charset="-128"/>
              </a:rPr>
              <a:t> どの</a:t>
            </a:r>
            <a:r>
              <a:rPr lang="ja-JP" altLang="en-US" sz="2500" b="1" dirty="0">
                <a:latin typeface="Meiryo UI" pitchFamily="50" charset="-128"/>
                <a:ea typeface="Meiryo UI" pitchFamily="50" charset="-128"/>
                <a:cs typeface="Meiryo UI" pitchFamily="50" charset="-128"/>
              </a:rPr>
              <a:t>ような</a:t>
            </a:r>
            <a:r>
              <a:rPr lang="ja-JP" altLang="en-US" sz="2500" b="1" dirty="0">
                <a:solidFill>
                  <a:srgbClr val="609000"/>
                </a:solidFill>
                <a:latin typeface="Meiryo UI" pitchFamily="50" charset="-128"/>
                <a:ea typeface="Meiryo UI" pitchFamily="50" charset="-128"/>
                <a:cs typeface="Meiryo UI" pitchFamily="50" charset="-128"/>
              </a:rPr>
              <a:t>内容</a:t>
            </a:r>
            <a:r>
              <a:rPr lang="ja-JP" altLang="en-US" sz="2500" b="1" dirty="0">
                <a:latin typeface="Meiryo UI" pitchFamily="50" charset="-128"/>
                <a:ea typeface="Meiryo UI" pitchFamily="50" charset="-128"/>
                <a:cs typeface="Meiryo UI" pitchFamily="50" charset="-128"/>
              </a:rPr>
              <a:t>で</a:t>
            </a:r>
          </a:p>
          <a:p>
            <a:pPr eaLnBrk="1" hangingPunct="1">
              <a:lnSpc>
                <a:spcPct val="130000"/>
              </a:lnSpc>
            </a:pPr>
            <a:r>
              <a:rPr lang="en-US" altLang="ja-JP" sz="2500" b="1" dirty="0" smtClean="0">
                <a:latin typeface="Meiryo UI" pitchFamily="50" charset="-128"/>
                <a:ea typeface="Meiryo UI" pitchFamily="50" charset="-128"/>
                <a:cs typeface="Meiryo UI" pitchFamily="50" charset="-128"/>
              </a:rPr>
              <a:t>③</a:t>
            </a:r>
            <a:r>
              <a:rPr lang="ja-JP" altLang="en-US" sz="2500" b="1" dirty="0" smtClean="0">
                <a:latin typeface="Meiryo UI" pitchFamily="50" charset="-128"/>
                <a:ea typeface="Meiryo UI" pitchFamily="50" charset="-128"/>
                <a:cs typeface="Meiryo UI" pitchFamily="50" charset="-128"/>
              </a:rPr>
              <a:t> </a:t>
            </a:r>
            <a:r>
              <a:rPr lang="ja-JP" altLang="en-US" sz="2500" b="1" dirty="0" smtClean="0">
                <a:solidFill>
                  <a:srgbClr val="609000"/>
                </a:solidFill>
                <a:latin typeface="Meiryo UI" pitchFamily="50" charset="-128"/>
                <a:ea typeface="Meiryo UI" pitchFamily="50" charset="-128"/>
                <a:cs typeface="Meiryo UI" pitchFamily="50" charset="-128"/>
              </a:rPr>
              <a:t>誰</a:t>
            </a:r>
            <a:r>
              <a:rPr lang="ja-JP" altLang="en-US" sz="2500" b="1" dirty="0">
                <a:latin typeface="Meiryo UI" pitchFamily="50" charset="-128"/>
                <a:ea typeface="Meiryo UI" pitchFamily="50" charset="-128"/>
                <a:cs typeface="Meiryo UI" pitchFamily="50" charset="-128"/>
              </a:rPr>
              <a:t>に、</a:t>
            </a:r>
            <a:r>
              <a:rPr lang="ja-JP" altLang="en-US" sz="2000" b="1" dirty="0">
                <a:solidFill>
                  <a:schemeClr val="bg2"/>
                </a:solidFill>
                <a:latin typeface="Meiryo UI" pitchFamily="50" charset="-128"/>
                <a:ea typeface="Meiryo UI" pitchFamily="50" charset="-128"/>
                <a:cs typeface="Meiryo UI" pitchFamily="50" charset="-128"/>
              </a:rPr>
              <a:t>そして 説明</a:t>
            </a:r>
            <a:r>
              <a:rPr lang="en-US" altLang="ja-JP" sz="2000" b="1" dirty="0">
                <a:solidFill>
                  <a:schemeClr val="bg2"/>
                </a:solidFill>
                <a:latin typeface="Meiryo UI" pitchFamily="50" charset="-128"/>
                <a:ea typeface="Meiryo UI" pitchFamily="50" charset="-128"/>
                <a:cs typeface="Meiryo UI" pitchFamily="50" charset="-128"/>
              </a:rPr>
              <a:t>(</a:t>
            </a:r>
            <a:r>
              <a:rPr lang="ja-JP" altLang="en-US" sz="2000" b="1" dirty="0">
                <a:solidFill>
                  <a:schemeClr val="bg2"/>
                </a:solidFill>
                <a:latin typeface="Meiryo UI" pitchFamily="50" charset="-128"/>
                <a:ea typeface="Meiryo UI" pitchFamily="50" charset="-128"/>
                <a:cs typeface="Meiryo UI" pitchFamily="50" charset="-128"/>
              </a:rPr>
              <a:t>告知</a:t>
            </a:r>
            <a:r>
              <a:rPr lang="en-US" altLang="ja-JP" sz="2000" b="1" dirty="0">
                <a:solidFill>
                  <a:schemeClr val="bg2"/>
                </a:solidFill>
                <a:latin typeface="Meiryo UI" pitchFamily="50" charset="-128"/>
                <a:ea typeface="Meiryo UI" pitchFamily="50" charset="-128"/>
                <a:cs typeface="Meiryo UI" pitchFamily="50" charset="-128"/>
              </a:rPr>
              <a:t>)</a:t>
            </a:r>
            <a:r>
              <a:rPr lang="ja-JP" altLang="en-US" sz="2000" b="1" dirty="0">
                <a:solidFill>
                  <a:schemeClr val="bg2"/>
                </a:solidFill>
                <a:latin typeface="Meiryo UI" pitchFamily="50" charset="-128"/>
                <a:ea typeface="Meiryo UI" pitchFamily="50" charset="-128"/>
                <a:cs typeface="Meiryo UI" pitchFamily="50" charset="-128"/>
              </a:rPr>
              <a:t>の</a:t>
            </a:r>
            <a:r>
              <a:rPr lang="ja-JP" altLang="en-US" sz="2000" b="1" dirty="0" smtClean="0">
                <a:solidFill>
                  <a:schemeClr val="bg2"/>
                </a:solidFill>
                <a:latin typeface="Meiryo UI" pitchFamily="50" charset="-128"/>
                <a:ea typeface="Meiryo UI" pitchFamily="50" charset="-128"/>
                <a:cs typeface="Meiryo UI" pitchFamily="50" charset="-128"/>
              </a:rPr>
              <a:t>後</a:t>
            </a:r>
            <a:endParaRPr lang="ja-JP" altLang="en-US" sz="2500" b="1" dirty="0">
              <a:solidFill>
                <a:schemeClr val="bg2"/>
              </a:solidFill>
              <a:latin typeface="Meiryo UI" pitchFamily="50" charset="-128"/>
              <a:ea typeface="Meiryo UI" pitchFamily="50" charset="-128"/>
              <a:cs typeface="Meiryo UI" pitchFamily="50" charset="-128"/>
            </a:endParaRPr>
          </a:p>
          <a:p>
            <a:pPr eaLnBrk="1" hangingPunct="1">
              <a:lnSpc>
                <a:spcPct val="130000"/>
              </a:lnSpc>
            </a:pPr>
            <a:r>
              <a:rPr lang="en-US" altLang="ja-JP" sz="2400" b="1" dirty="0" smtClean="0">
                <a:latin typeface="Meiryo UI" pitchFamily="50" charset="-128"/>
                <a:ea typeface="Meiryo UI" pitchFamily="50" charset="-128"/>
                <a:cs typeface="Meiryo UI" pitchFamily="50" charset="-128"/>
              </a:rPr>
              <a:t>④</a:t>
            </a:r>
            <a:r>
              <a:rPr lang="ja-JP" altLang="en-US" sz="2400" b="1" dirty="0" smtClean="0">
                <a:latin typeface="Meiryo UI" pitchFamily="50" charset="-128"/>
                <a:ea typeface="Meiryo UI" pitchFamily="50" charset="-128"/>
                <a:cs typeface="Meiryo UI" pitchFamily="50" charset="-128"/>
              </a:rPr>
              <a:t> </a:t>
            </a:r>
            <a:r>
              <a:rPr lang="ja-JP" altLang="en-US" sz="2500" b="1" dirty="0" smtClean="0">
                <a:latin typeface="Meiryo UI" pitchFamily="50" charset="-128"/>
                <a:ea typeface="Meiryo UI" pitchFamily="50" charset="-128"/>
                <a:cs typeface="Meiryo UI" pitchFamily="50" charset="-128"/>
              </a:rPr>
              <a:t>どう</a:t>
            </a:r>
            <a:r>
              <a:rPr lang="ja-JP" altLang="en-US" sz="2500" b="1" dirty="0">
                <a:solidFill>
                  <a:srgbClr val="609000"/>
                </a:solidFill>
                <a:latin typeface="Meiryo UI" pitchFamily="50" charset="-128"/>
                <a:ea typeface="Meiryo UI" pitchFamily="50" charset="-128"/>
                <a:cs typeface="Meiryo UI" pitchFamily="50" charset="-128"/>
              </a:rPr>
              <a:t>フォロー</a:t>
            </a:r>
            <a:r>
              <a:rPr lang="ja-JP" altLang="en-US" sz="2500" b="1" dirty="0">
                <a:latin typeface="Meiryo UI" pitchFamily="50" charset="-128"/>
                <a:ea typeface="Meiryo UI" pitchFamily="50" charset="-128"/>
                <a:cs typeface="Meiryo UI" pitchFamily="50" charset="-128"/>
              </a:rPr>
              <a:t>するか？</a:t>
            </a:r>
            <a:r>
              <a:rPr lang="ja-JP" altLang="en-US" sz="2400" b="1" dirty="0">
                <a:latin typeface="Meiryo UI" pitchFamily="50" charset="-128"/>
                <a:ea typeface="Meiryo UI" pitchFamily="50" charset="-128"/>
                <a:cs typeface="Meiryo UI" pitchFamily="50" charset="-128"/>
              </a:rPr>
              <a:t>　　  </a:t>
            </a:r>
            <a:endParaRPr lang="ja-JP" altLang="en-US" sz="2400" b="1" dirty="0">
              <a:solidFill>
                <a:srgbClr val="5F5F5F"/>
              </a:solidFill>
              <a:latin typeface="Meiryo UI" pitchFamily="50" charset="-128"/>
              <a:ea typeface="Meiryo UI" pitchFamily="50" charset="-128"/>
              <a:cs typeface="Meiryo UI" pitchFamily="50" charset="-128"/>
            </a:endParaRPr>
          </a:p>
        </p:txBody>
      </p:sp>
      <p:cxnSp>
        <p:nvCxnSpPr>
          <p:cNvPr id="3" name="直線コネクタ 2"/>
          <p:cNvCxnSpPr/>
          <p:nvPr/>
        </p:nvCxnSpPr>
        <p:spPr bwMode="auto">
          <a:xfrm>
            <a:off x="542925" y="3505200"/>
            <a:ext cx="8029575" cy="0"/>
          </a:xfrm>
          <a:prstGeom prst="line">
            <a:avLst/>
          </a:prstGeom>
          <a:solidFill>
            <a:srgbClr val="FFFF99"/>
          </a:solidFill>
          <a:ln w="19050" cap="flat" cmpd="sng" algn="ctr">
            <a:solidFill>
              <a:schemeClr val="bg1">
                <a:lumMod val="50000"/>
              </a:schemeClr>
            </a:solidFill>
            <a:prstDash val="sysDash"/>
            <a:round/>
            <a:headEnd type="none" w="med" len="med"/>
            <a:tailEnd type="none" w="med" len="med"/>
          </a:ln>
          <a:effectLst/>
        </p:spPr>
      </p:cxnSp>
    </p:spTree>
    <p:extLst>
      <p:ext uri="{BB962C8B-B14F-4D97-AF65-F5344CB8AC3E}">
        <p14:creationId xmlns:p14="http://schemas.microsoft.com/office/powerpoint/2010/main" val="244656760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idx="4294967295"/>
          </p:nvPr>
        </p:nvSpPr>
        <p:spPr>
          <a:xfrm>
            <a:off x="2422525" y="369888"/>
            <a:ext cx="3976688" cy="768350"/>
          </a:xfrm>
        </p:spPr>
        <p:txBody>
          <a:bodyPr lIns="90792" tIns="45395" rIns="90792" bIns="45395" anchorCtr="1"/>
          <a:lstStyle/>
          <a:p>
            <a:pPr algn="l" defTabSz="909638" eaLnBrk="1" hangingPunct="1"/>
            <a:r>
              <a:rPr lang="ja-JP" altLang="en-US" sz="4000" b="1" dirty="0" smtClean="0">
                <a:latin typeface="Meiryo UI" pitchFamily="50" charset="-128"/>
                <a:ea typeface="Meiryo UI" pitchFamily="50" charset="-128"/>
                <a:cs typeface="Meiryo UI" pitchFamily="50" charset="-128"/>
              </a:rPr>
              <a:t>連携と制度 編</a:t>
            </a:r>
          </a:p>
        </p:txBody>
      </p:sp>
      <p:sp>
        <p:nvSpPr>
          <p:cNvPr id="136195" name="Rectangle 4"/>
          <p:cNvSpPr>
            <a:spLocks noChangeArrowheads="1"/>
          </p:cNvSpPr>
          <p:nvPr/>
        </p:nvSpPr>
        <p:spPr bwMode="auto">
          <a:xfrm>
            <a:off x="469900" y="1646376"/>
            <a:ext cx="8212138" cy="4466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792" tIns="45395" rIns="90792" bIns="45395" anchor="ctr" anchorCtr="1"/>
          <a:lstStyle/>
          <a:p>
            <a:pPr defTabSz="909638" eaLnBrk="1" hangingPunct="1">
              <a:spcBef>
                <a:spcPct val="10000"/>
              </a:spcBef>
            </a:pPr>
            <a:r>
              <a:rPr lang="ja-JP" altLang="en-US" sz="2700" b="1" dirty="0">
                <a:solidFill>
                  <a:srgbClr val="609000"/>
                </a:solidFill>
                <a:latin typeface="Meiryo UI" pitchFamily="50" charset="-128"/>
                <a:ea typeface="Meiryo UI" pitchFamily="50" charset="-128"/>
                <a:cs typeface="Meiryo UI" pitchFamily="50" charset="-128"/>
              </a:rPr>
              <a:t> ねらい：認知症の人を支えるための</a:t>
            </a:r>
            <a:r>
              <a:rPr lang="ja-JP" altLang="en-US" sz="2700" b="1" dirty="0" smtClean="0">
                <a:solidFill>
                  <a:srgbClr val="609000"/>
                </a:solidFill>
                <a:latin typeface="Meiryo UI" pitchFamily="50" charset="-128"/>
                <a:ea typeface="Meiryo UI" pitchFamily="50" charset="-128"/>
                <a:cs typeface="Meiryo UI" pitchFamily="50" charset="-128"/>
              </a:rPr>
              <a:t>医療･介護</a:t>
            </a:r>
            <a:r>
              <a:rPr lang="ja-JP" altLang="en-US" sz="2700" b="1" dirty="0">
                <a:solidFill>
                  <a:srgbClr val="609000"/>
                </a:solidFill>
                <a:latin typeface="Meiryo UI" pitchFamily="50" charset="-128"/>
                <a:ea typeface="Meiryo UI" pitchFamily="50" charset="-128"/>
                <a:cs typeface="Meiryo UI" pitchFamily="50" charset="-128"/>
              </a:rPr>
              <a:t>、</a:t>
            </a:r>
          </a:p>
          <a:p>
            <a:pPr defTabSz="909638" eaLnBrk="1" hangingPunct="1">
              <a:spcBef>
                <a:spcPct val="10000"/>
              </a:spcBef>
            </a:pPr>
            <a:r>
              <a:rPr lang="ja-JP" altLang="en-US" sz="2700" b="1" dirty="0">
                <a:solidFill>
                  <a:srgbClr val="609000"/>
                </a:solidFill>
                <a:latin typeface="Meiryo UI" pitchFamily="50" charset="-128"/>
                <a:ea typeface="Meiryo UI" pitchFamily="50" charset="-128"/>
                <a:cs typeface="Meiryo UI" pitchFamily="50" charset="-128"/>
              </a:rPr>
              <a:t>          </a:t>
            </a:r>
            <a:r>
              <a:rPr lang="ja-JP" altLang="en-US" sz="2700" b="1" dirty="0" smtClean="0">
                <a:solidFill>
                  <a:srgbClr val="609000"/>
                </a:solidFill>
                <a:latin typeface="Meiryo UI" pitchFamily="50" charset="-128"/>
                <a:ea typeface="Meiryo UI" pitchFamily="50" charset="-128"/>
                <a:cs typeface="Meiryo UI" pitchFamily="50" charset="-128"/>
              </a:rPr>
              <a:t>  </a:t>
            </a:r>
            <a:r>
              <a:rPr lang="ja-JP" altLang="en-US" sz="2700" b="1" dirty="0">
                <a:solidFill>
                  <a:srgbClr val="609000"/>
                </a:solidFill>
                <a:latin typeface="Meiryo UI" pitchFamily="50" charset="-128"/>
                <a:ea typeface="Meiryo UI" pitchFamily="50" charset="-128"/>
                <a:cs typeface="Meiryo UI" pitchFamily="50" charset="-128"/>
              </a:rPr>
              <a:t>地域が連携した生活支援の重要性を</a:t>
            </a:r>
          </a:p>
          <a:p>
            <a:pPr defTabSz="909638" eaLnBrk="1" hangingPunct="1">
              <a:spcBef>
                <a:spcPct val="10000"/>
              </a:spcBef>
            </a:pPr>
            <a:r>
              <a:rPr lang="ja-JP" altLang="en-US" sz="2700" b="1" dirty="0">
                <a:solidFill>
                  <a:srgbClr val="609000"/>
                </a:solidFill>
                <a:latin typeface="Meiryo UI" pitchFamily="50" charset="-128"/>
                <a:ea typeface="Meiryo UI" pitchFamily="50" charset="-128"/>
                <a:cs typeface="Meiryo UI" pitchFamily="50" charset="-128"/>
              </a:rPr>
              <a:t>          </a:t>
            </a:r>
            <a:r>
              <a:rPr lang="ja-JP" altLang="en-US" sz="2700" b="1" dirty="0" smtClean="0">
                <a:solidFill>
                  <a:srgbClr val="609000"/>
                </a:solidFill>
                <a:latin typeface="Meiryo UI" pitchFamily="50" charset="-128"/>
                <a:ea typeface="Meiryo UI" pitchFamily="50" charset="-128"/>
                <a:cs typeface="Meiryo UI" pitchFamily="50" charset="-128"/>
              </a:rPr>
              <a:t>  </a:t>
            </a:r>
            <a:r>
              <a:rPr lang="ja-JP" altLang="en-US" sz="2700" b="1" dirty="0">
                <a:solidFill>
                  <a:srgbClr val="609000"/>
                </a:solidFill>
                <a:latin typeface="Meiryo UI" pitchFamily="50" charset="-128"/>
                <a:ea typeface="Meiryo UI" pitchFamily="50" charset="-128"/>
                <a:cs typeface="Meiryo UI" pitchFamily="50" charset="-128"/>
              </a:rPr>
              <a:t>理解する</a:t>
            </a:r>
          </a:p>
          <a:p>
            <a:pPr defTabSz="909638" eaLnBrk="1" hangingPunct="1">
              <a:spcBef>
                <a:spcPct val="5000"/>
              </a:spcBef>
            </a:pPr>
            <a:endParaRPr lang="ja-JP" altLang="en-US" sz="900" b="1" dirty="0">
              <a:solidFill>
                <a:srgbClr val="4D4D4D"/>
              </a:solidFill>
              <a:latin typeface="Meiryo UI" pitchFamily="50" charset="-128"/>
              <a:ea typeface="Meiryo UI" pitchFamily="50" charset="-128"/>
              <a:cs typeface="Meiryo UI" pitchFamily="50" charset="-128"/>
            </a:endParaRPr>
          </a:p>
          <a:p>
            <a:pPr defTabSz="909638" eaLnBrk="1" hangingPunct="1">
              <a:spcBef>
                <a:spcPts val="1200"/>
              </a:spcBef>
            </a:pPr>
            <a:r>
              <a:rPr lang="ja-JP" altLang="en-US" sz="2500" b="1" dirty="0" smtClean="0">
                <a:solidFill>
                  <a:srgbClr val="4D4D4D"/>
                </a:solidFill>
                <a:latin typeface="Meiryo UI" pitchFamily="50" charset="-128"/>
                <a:ea typeface="Meiryo UI" pitchFamily="50" charset="-128"/>
                <a:cs typeface="Meiryo UI" pitchFamily="50" charset="-128"/>
              </a:rPr>
              <a:t> 到達目標：</a:t>
            </a:r>
            <a:endParaRPr lang="en-US" altLang="ja-JP" sz="2500" b="1" dirty="0" smtClean="0">
              <a:solidFill>
                <a:srgbClr val="4D4D4D"/>
              </a:solidFill>
              <a:latin typeface="Meiryo UI" pitchFamily="50" charset="-128"/>
              <a:ea typeface="Meiryo UI" pitchFamily="50" charset="-128"/>
              <a:cs typeface="Meiryo UI" pitchFamily="50" charset="-128"/>
            </a:endParaRPr>
          </a:p>
          <a:p>
            <a:pPr defTabSz="909638" eaLnBrk="1" hangingPunct="1">
              <a:spcBef>
                <a:spcPts val="1200"/>
              </a:spcBef>
            </a:pPr>
            <a:r>
              <a:rPr lang="ja-JP" altLang="en-US" sz="2200" b="1" dirty="0" smtClean="0">
                <a:latin typeface="Meiryo UI" pitchFamily="50" charset="-128"/>
                <a:ea typeface="Meiryo UI" pitchFamily="50" charset="-128"/>
                <a:cs typeface="Meiryo UI" pitchFamily="50" charset="-128"/>
              </a:rPr>
              <a:t>     ●認知症</a:t>
            </a:r>
            <a:r>
              <a:rPr lang="ja-JP" altLang="en-US" sz="2200" b="1" dirty="0">
                <a:latin typeface="Meiryo UI" pitchFamily="50" charset="-128"/>
                <a:ea typeface="Meiryo UI" pitchFamily="50" charset="-128"/>
                <a:cs typeface="Meiryo UI" pitchFamily="50" charset="-128"/>
              </a:rPr>
              <a:t>の人を地域の連携体制で支える仕組みと</a:t>
            </a:r>
          </a:p>
          <a:p>
            <a:pPr defTabSz="909638" eaLnBrk="1" hangingPunct="1">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かかりつけ</a:t>
            </a:r>
            <a:r>
              <a:rPr lang="ja-JP" altLang="en-US" sz="2200" b="1" dirty="0">
                <a:latin typeface="Meiryo UI" pitchFamily="50" charset="-128"/>
                <a:ea typeface="Meiryo UI" pitchFamily="50" charset="-128"/>
                <a:cs typeface="Meiryo UI" pitchFamily="50" charset="-128"/>
              </a:rPr>
              <a:t>医の役割について理</a:t>
            </a:r>
            <a:r>
              <a:rPr lang="ja-JP" altLang="en-US" sz="2200" b="1" dirty="0" smtClean="0">
                <a:latin typeface="Meiryo UI" pitchFamily="50" charset="-128"/>
                <a:ea typeface="Meiryo UI" pitchFamily="50" charset="-128"/>
                <a:cs typeface="Meiryo UI" pitchFamily="50" charset="-128"/>
              </a:rPr>
              <a:t>解する</a:t>
            </a:r>
            <a:endParaRPr lang="en-US" altLang="ja-JP" sz="2200" b="1" dirty="0" smtClean="0">
              <a:latin typeface="Meiryo UI" pitchFamily="50" charset="-128"/>
              <a:ea typeface="Meiryo UI" pitchFamily="50" charset="-128"/>
              <a:cs typeface="Meiryo UI" pitchFamily="50" charset="-128"/>
            </a:endParaRPr>
          </a:p>
          <a:p>
            <a:pPr defTabSz="909638" eaLnBrk="1" hangingPunct="1">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●介護</a:t>
            </a:r>
            <a:r>
              <a:rPr lang="ja-JP" altLang="en-US" sz="2200" b="1" dirty="0">
                <a:latin typeface="Meiryo UI" pitchFamily="50" charset="-128"/>
                <a:ea typeface="Meiryo UI" pitchFamily="50" charset="-128"/>
                <a:cs typeface="Meiryo UI" pitchFamily="50" charset="-128"/>
              </a:rPr>
              <a:t>保険制度で利用できるサービスについて、</a:t>
            </a:r>
          </a:p>
          <a:p>
            <a:pPr defTabSz="909638" eaLnBrk="1" hangingPunct="1">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本人</a:t>
            </a:r>
            <a:r>
              <a:rPr lang="en-US" altLang="ja-JP" sz="2200" b="1" dirty="0">
                <a:latin typeface="Meiryo UI" pitchFamily="50" charset="-128"/>
                <a:ea typeface="Meiryo UI" pitchFamily="50" charset="-128"/>
                <a:cs typeface="Meiryo UI" pitchFamily="50" charset="-128"/>
              </a:rPr>
              <a:t>･</a:t>
            </a:r>
            <a:r>
              <a:rPr lang="ja-JP" altLang="en-US" sz="2200" b="1" dirty="0">
                <a:latin typeface="Meiryo UI" pitchFamily="50" charset="-128"/>
                <a:ea typeface="Meiryo UI" pitchFamily="50" charset="-128"/>
                <a:cs typeface="Meiryo UI" pitchFamily="50" charset="-128"/>
              </a:rPr>
              <a:t>家族に説明することができる</a:t>
            </a:r>
          </a:p>
          <a:p>
            <a:pPr defTabSz="909638" eaLnBrk="1" hangingPunct="1">
              <a:spcBef>
                <a:spcPts val="600"/>
              </a:spcBef>
            </a:pPr>
            <a:r>
              <a:rPr lang="en-US" altLang="ja-JP"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a:t>
            </a:r>
            <a:r>
              <a:rPr lang="en-US" altLang="ja-JP" sz="2200" b="1" dirty="0" smtClean="0">
                <a:latin typeface="Meiryo UI" pitchFamily="50" charset="-128"/>
                <a:ea typeface="Meiryo UI" pitchFamily="50" charset="-128"/>
                <a:cs typeface="Meiryo UI" pitchFamily="50" charset="-128"/>
              </a:rPr>
              <a:t>   </a:t>
            </a:r>
            <a:r>
              <a:rPr lang="ja-JP" altLang="en-US" sz="2200" b="1" dirty="0">
                <a:latin typeface="Meiryo UI" pitchFamily="50" charset="-128"/>
                <a:ea typeface="Meiryo UI" pitchFamily="50" charset="-128"/>
                <a:cs typeface="Meiryo UI" pitchFamily="50" charset="-128"/>
              </a:rPr>
              <a:t>●</a:t>
            </a:r>
            <a:r>
              <a:rPr lang="ja-JP" altLang="en-US" sz="2200" b="1" dirty="0" smtClean="0">
                <a:latin typeface="Meiryo UI" pitchFamily="50" charset="-128"/>
                <a:ea typeface="Meiryo UI" pitchFamily="50" charset="-128"/>
                <a:cs typeface="Meiryo UI" pitchFamily="50" charset="-128"/>
              </a:rPr>
              <a:t>成年</a:t>
            </a:r>
            <a:r>
              <a:rPr lang="ja-JP" altLang="en-US" sz="2200" b="1" dirty="0">
                <a:latin typeface="Meiryo UI" pitchFamily="50" charset="-128"/>
                <a:ea typeface="Meiryo UI" pitchFamily="50" charset="-128"/>
                <a:cs typeface="Meiryo UI" pitchFamily="50" charset="-128"/>
              </a:rPr>
              <a:t>後見制度</a:t>
            </a:r>
            <a:r>
              <a:rPr lang="en-US" altLang="ja-JP" sz="2200" b="1" dirty="0">
                <a:latin typeface="Meiryo UI" pitchFamily="50" charset="-128"/>
                <a:ea typeface="Meiryo UI" pitchFamily="50" charset="-128"/>
                <a:cs typeface="Meiryo UI" pitchFamily="50" charset="-128"/>
              </a:rPr>
              <a:t>･</a:t>
            </a:r>
            <a:r>
              <a:rPr lang="ja-JP" altLang="en-US" sz="2200" b="1" dirty="0">
                <a:latin typeface="Meiryo UI" pitchFamily="50" charset="-128"/>
                <a:ea typeface="Meiryo UI" pitchFamily="50" charset="-128"/>
                <a:cs typeface="Meiryo UI" pitchFamily="50" charset="-128"/>
              </a:rPr>
              <a:t>高齢者虐待防止法等</a:t>
            </a:r>
            <a:r>
              <a:rPr lang="ja-JP" altLang="en-US" sz="2200" b="1" dirty="0" smtClean="0">
                <a:latin typeface="Meiryo UI" pitchFamily="50" charset="-128"/>
                <a:ea typeface="Meiryo UI" pitchFamily="50" charset="-128"/>
                <a:cs typeface="Meiryo UI" pitchFamily="50" charset="-128"/>
              </a:rPr>
              <a:t>の権利擁護</a:t>
            </a:r>
            <a:endParaRPr lang="en-US" altLang="ja-JP" sz="2200" b="1" dirty="0" smtClean="0">
              <a:latin typeface="Meiryo UI" pitchFamily="50" charset="-128"/>
              <a:ea typeface="Meiryo UI" pitchFamily="50" charset="-128"/>
              <a:cs typeface="Meiryo UI" pitchFamily="50" charset="-128"/>
            </a:endParaRPr>
          </a:p>
          <a:p>
            <a:pPr defTabSz="909638" eaLnBrk="1" hangingPunct="1">
              <a:spcBef>
                <a:spcPts val="600"/>
              </a:spcBef>
            </a:pPr>
            <a:r>
              <a:rPr lang="ja-JP" altLang="en-US" sz="2200" b="1" dirty="0">
                <a:latin typeface="Meiryo UI" pitchFamily="50" charset="-128"/>
                <a:ea typeface="Meiryo UI" pitchFamily="50" charset="-128"/>
                <a:cs typeface="Meiryo UI" pitchFamily="50" charset="-128"/>
              </a:rPr>
              <a:t> </a:t>
            </a:r>
            <a:r>
              <a:rPr lang="ja-JP" altLang="en-US" sz="2200" b="1" dirty="0" smtClean="0">
                <a:latin typeface="Meiryo UI" pitchFamily="50" charset="-128"/>
                <a:ea typeface="Meiryo UI" pitchFamily="50" charset="-128"/>
                <a:cs typeface="Meiryo UI" pitchFamily="50" charset="-128"/>
              </a:rPr>
              <a:t>       の仕組みの概要を説明する</a:t>
            </a:r>
            <a:r>
              <a:rPr lang="ja-JP" altLang="en-US" sz="2200" b="1" dirty="0">
                <a:latin typeface="Meiryo UI" pitchFamily="50" charset="-128"/>
                <a:ea typeface="Meiryo UI" pitchFamily="50" charset="-128"/>
                <a:cs typeface="Meiryo UI" pitchFamily="50" charset="-128"/>
              </a:rPr>
              <a:t>ことが</a:t>
            </a:r>
            <a:r>
              <a:rPr lang="ja-JP" altLang="en-US" sz="2200" b="1" dirty="0" smtClean="0">
                <a:latin typeface="Meiryo UI" pitchFamily="50" charset="-128"/>
                <a:ea typeface="Meiryo UI" pitchFamily="50" charset="-128"/>
                <a:cs typeface="Meiryo UI" pitchFamily="50" charset="-128"/>
              </a:rPr>
              <a:t>できる</a:t>
            </a:r>
            <a:endParaRPr lang="en-US" altLang="ja-JP" sz="2200" b="1" dirty="0" smtClean="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26728723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タイトル 3"/>
          <p:cNvSpPr>
            <a:spLocks noGrp="1"/>
          </p:cNvSpPr>
          <p:nvPr>
            <p:ph type="title" idx="4294967295"/>
          </p:nvPr>
        </p:nvSpPr>
        <p:spPr>
          <a:xfrm>
            <a:off x="415373" y="423863"/>
            <a:ext cx="8395252" cy="690562"/>
          </a:xfrm>
        </p:spPr>
        <p:txBody>
          <a:bodyPr/>
          <a:lstStyle/>
          <a:p>
            <a:r>
              <a:rPr lang="ja-JP" altLang="en-US" sz="2700" b="1" dirty="0" smtClean="0">
                <a:latin typeface="Meiryo UI" pitchFamily="50" charset="-128"/>
                <a:ea typeface="Meiryo UI" pitchFamily="50" charset="-128"/>
                <a:cs typeface="Meiryo UI" pitchFamily="50" charset="-128"/>
              </a:rPr>
              <a:t>「多職種連携」のかかりつけ医にとっての意味（再掲）</a:t>
            </a:r>
          </a:p>
        </p:txBody>
      </p:sp>
      <p:sp>
        <p:nvSpPr>
          <p:cNvPr id="138243" name="コンテンツ プレースホルダー 4"/>
          <p:cNvSpPr>
            <a:spLocks noGrp="1"/>
          </p:cNvSpPr>
          <p:nvPr>
            <p:ph idx="4294967295"/>
          </p:nvPr>
        </p:nvSpPr>
        <p:spPr>
          <a:xfrm>
            <a:off x="705677" y="1414463"/>
            <a:ext cx="8244647" cy="4868862"/>
          </a:xfrm>
        </p:spPr>
        <p:txBody>
          <a:bodyPr/>
          <a:lstStyle/>
          <a:p>
            <a:pPr>
              <a:buFont typeface="Wingdings" pitchFamily="2" charset="2"/>
              <a:buNone/>
            </a:pPr>
            <a:r>
              <a:rPr lang="en-US" altLang="ja-JP" sz="2200" b="1" dirty="0" smtClean="0">
                <a:solidFill>
                  <a:srgbClr val="669900"/>
                </a:solidFill>
                <a:latin typeface="Meiryo UI" pitchFamily="50" charset="-128"/>
                <a:ea typeface="Meiryo UI" pitchFamily="50" charset="-128"/>
                <a:cs typeface="Meiryo UI" pitchFamily="50" charset="-128"/>
              </a:rPr>
              <a:t>●</a:t>
            </a:r>
            <a:r>
              <a:rPr lang="ja-JP" altLang="en-US" sz="2200" b="1" dirty="0" smtClean="0">
                <a:solidFill>
                  <a:srgbClr val="669900"/>
                </a:solidFill>
                <a:latin typeface="Meiryo UI" pitchFamily="50" charset="-128"/>
                <a:ea typeface="Meiryo UI" pitchFamily="50" charset="-128"/>
                <a:cs typeface="Meiryo UI" pitchFamily="50" charset="-128"/>
              </a:rPr>
              <a:t>生活状況に関する具体的・客観的な情報</a:t>
            </a:r>
            <a:r>
              <a:rPr lang="ja-JP" altLang="en-US" sz="2200" b="1" dirty="0" smtClean="0">
                <a:latin typeface="Meiryo UI" pitchFamily="50" charset="-128"/>
                <a:ea typeface="Meiryo UI" pitchFamily="50" charset="-128"/>
                <a:cs typeface="Meiryo UI" pitchFamily="50" charset="-128"/>
              </a:rPr>
              <a:t>を得られる</a:t>
            </a:r>
            <a:endParaRPr lang="en-US" altLang="ja-JP" sz="2200" b="1" dirty="0" smtClean="0">
              <a:latin typeface="Meiryo UI" pitchFamily="50" charset="-128"/>
              <a:ea typeface="Meiryo UI" pitchFamily="50" charset="-128"/>
              <a:cs typeface="Meiryo UI" pitchFamily="50" charset="-128"/>
            </a:endParaRPr>
          </a:p>
          <a:p>
            <a:pPr lvl="1">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a:t>
            </a:r>
            <a:r>
              <a:rPr lang="en-US" altLang="ja-JP" sz="1800" b="1" dirty="0" smtClean="0">
                <a:solidFill>
                  <a:srgbClr val="969696"/>
                </a:solidFill>
                <a:latin typeface="Meiryo UI" pitchFamily="50" charset="-128"/>
                <a:ea typeface="Meiryo UI" pitchFamily="50" charset="-128"/>
                <a:cs typeface="Meiryo UI" pitchFamily="50" charset="-128"/>
              </a:rPr>
              <a:t>1</a:t>
            </a:r>
            <a:r>
              <a:rPr lang="ja-JP" altLang="en-US" sz="1800" b="1" dirty="0" smtClean="0">
                <a:solidFill>
                  <a:srgbClr val="969696"/>
                </a:solidFill>
                <a:latin typeface="Meiryo UI" pitchFamily="50" charset="-128"/>
                <a:ea typeface="Meiryo UI" pitchFamily="50" charset="-128"/>
                <a:cs typeface="Meiryo UI" pitchFamily="50" charset="-128"/>
              </a:rPr>
              <a:t>　特に、今後増加が予想される独居の認知症高齢者ではケアマネジャー</a:t>
            </a:r>
          </a:p>
          <a:p>
            <a:pPr lvl="1">
              <a:spcBef>
                <a:spcPct val="5000"/>
              </a:spcBef>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       を含めた介護職員からの情報は欠かせない。特にアルツハイマー病では</a:t>
            </a:r>
          </a:p>
          <a:p>
            <a:pPr lvl="1">
              <a:spcBef>
                <a:spcPct val="5000"/>
              </a:spcBef>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       “取り繕い”が特徴であるため、本人以外から情報を得る必要がある。</a:t>
            </a:r>
            <a:endParaRPr lang="en-US" altLang="ja-JP" sz="1800" b="1" dirty="0" smtClean="0">
              <a:solidFill>
                <a:srgbClr val="969696"/>
              </a:solidFill>
              <a:latin typeface="Meiryo UI" pitchFamily="50" charset="-128"/>
              <a:ea typeface="Meiryo UI" pitchFamily="50" charset="-128"/>
              <a:cs typeface="Meiryo UI" pitchFamily="50" charset="-128"/>
            </a:endParaRPr>
          </a:p>
          <a:p>
            <a:pPr lvl="1">
              <a:spcBef>
                <a:spcPct val="5000"/>
              </a:spcBef>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a:t>
            </a:r>
            <a:r>
              <a:rPr lang="en-US" altLang="ja-JP" sz="1800" b="1" dirty="0" smtClean="0">
                <a:solidFill>
                  <a:srgbClr val="969696"/>
                </a:solidFill>
                <a:latin typeface="Meiryo UI" pitchFamily="50" charset="-128"/>
                <a:ea typeface="Meiryo UI" pitchFamily="50" charset="-128"/>
                <a:cs typeface="Meiryo UI" pitchFamily="50" charset="-128"/>
              </a:rPr>
              <a:t>2</a:t>
            </a:r>
            <a:r>
              <a:rPr lang="ja-JP" altLang="en-US" sz="1800" b="1" dirty="0" smtClean="0">
                <a:solidFill>
                  <a:srgbClr val="969696"/>
                </a:solidFill>
                <a:latin typeface="Meiryo UI" pitchFamily="50" charset="-128"/>
                <a:ea typeface="Meiryo UI" pitchFamily="50" charset="-128"/>
                <a:cs typeface="Meiryo UI" pitchFamily="50" charset="-128"/>
              </a:rPr>
              <a:t>　本人との診察場面で、生活状況を把握できていれば、本人の訴えに振り</a:t>
            </a:r>
          </a:p>
          <a:p>
            <a:pPr lvl="1">
              <a:spcBef>
                <a:spcPct val="5000"/>
              </a:spcBef>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       回されることが減る</a:t>
            </a:r>
            <a:endParaRPr lang="en-US" altLang="ja-JP" sz="1800" b="1" dirty="0" smtClean="0">
              <a:solidFill>
                <a:srgbClr val="969696"/>
              </a:solidFill>
              <a:latin typeface="Meiryo UI" pitchFamily="50" charset="-128"/>
              <a:ea typeface="Meiryo UI" pitchFamily="50" charset="-128"/>
              <a:cs typeface="Meiryo UI" pitchFamily="50" charset="-128"/>
            </a:endParaRPr>
          </a:p>
          <a:p>
            <a:pPr>
              <a:spcBef>
                <a:spcPct val="40000"/>
              </a:spcBef>
              <a:buFont typeface="Wingdings" pitchFamily="2" charset="2"/>
              <a:buNone/>
            </a:pPr>
            <a:r>
              <a:rPr lang="en-US" altLang="ja-JP" sz="2200" b="1" dirty="0" smtClean="0">
                <a:solidFill>
                  <a:srgbClr val="669900"/>
                </a:solidFill>
                <a:latin typeface="Meiryo UI" pitchFamily="50" charset="-128"/>
                <a:ea typeface="Meiryo UI" pitchFamily="50" charset="-128"/>
                <a:cs typeface="Meiryo UI" pitchFamily="50" charset="-128"/>
              </a:rPr>
              <a:t>●</a:t>
            </a:r>
            <a:r>
              <a:rPr lang="ja-JP" altLang="en-US" sz="2200" b="1" dirty="0" smtClean="0">
                <a:solidFill>
                  <a:srgbClr val="669900"/>
                </a:solidFill>
                <a:latin typeface="Meiryo UI" pitchFamily="50" charset="-128"/>
                <a:ea typeface="Meiryo UI" pitchFamily="50" charset="-128"/>
                <a:cs typeface="Meiryo UI" pitchFamily="50" charset="-128"/>
              </a:rPr>
              <a:t>服薬の確認</a:t>
            </a:r>
            <a:r>
              <a:rPr lang="ja-JP" altLang="en-US" sz="2200" b="1" dirty="0" smtClean="0">
                <a:latin typeface="Meiryo UI" pitchFamily="50" charset="-128"/>
                <a:ea typeface="Meiryo UI" pitchFamily="50" charset="-128"/>
                <a:cs typeface="Meiryo UI" pitchFamily="50" charset="-128"/>
              </a:rPr>
              <a:t>ができる</a:t>
            </a:r>
            <a:endParaRPr lang="en-US" altLang="ja-JP" sz="2200" b="1" dirty="0" smtClean="0">
              <a:latin typeface="Meiryo UI" pitchFamily="50" charset="-128"/>
              <a:ea typeface="Meiryo UI" pitchFamily="50" charset="-128"/>
              <a:cs typeface="Meiryo UI" pitchFamily="50" charset="-128"/>
            </a:endParaRPr>
          </a:p>
          <a:p>
            <a:pPr lvl="1">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a:t>
            </a:r>
            <a:r>
              <a:rPr lang="ja-JP" altLang="en-US" sz="1000" b="1" dirty="0" smtClean="0">
                <a:solidFill>
                  <a:srgbClr val="969696"/>
                </a:solidFill>
                <a:latin typeface="Meiryo UI" pitchFamily="50" charset="-128"/>
                <a:ea typeface="Meiryo UI" pitchFamily="50" charset="-128"/>
                <a:cs typeface="Meiryo UI" pitchFamily="50" charset="-128"/>
              </a:rPr>
              <a:t>　 </a:t>
            </a:r>
            <a:r>
              <a:rPr lang="ja-JP" altLang="en-US" sz="1800" b="1" dirty="0" smtClean="0">
                <a:solidFill>
                  <a:srgbClr val="969696"/>
                </a:solidFill>
                <a:latin typeface="Meiryo UI" pitchFamily="50" charset="-128"/>
                <a:ea typeface="Meiryo UI" pitchFamily="50" charset="-128"/>
                <a:cs typeface="Meiryo UI" pitchFamily="50" charset="-128"/>
              </a:rPr>
              <a:t>生活習慣病の治療薬を含め、診察室のなかでは服薬確認はできないが、</a:t>
            </a:r>
          </a:p>
          <a:p>
            <a:pPr lvl="1">
              <a:buFont typeface="Wingdings" pitchFamily="2" charset="2"/>
              <a:buNone/>
            </a:pPr>
            <a:r>
              <a:rPr lang="ja-JP" altLang="en-US" sz="1800" b="1" dirty="0" smtClean="0">
                <a:solidFill>
                  <a:srgbClr val="969696"/>
                </a:solidFill>
                <a:latin typeface="Meiryo UI" pitchFamily="50" charset="-128"/>
                <a:ea typeface="Meiryo UI" pitchFamily="50" charset="-128"/>
                <a:cs typeface="Meiryo UI" pitchFamily="50" charset="-128"/>
              </a:rPr>
              <a:t>     介護職員であれば服薬の確認ができる</a:t>
            </a:r>
            <a:endParaRPr lang="en-US" altLang="ja-JP" sz="1800" b="1" dirty="0" smtClean="0">
              <a:solidFill>
                <a:srgbClr val="969696"/>
              </a:solidFill>
              <a:latin typeface="Meiryo UI" pitchFamily="50" charset="-128"/>
              <a:ea typeface="Meiryo UI" pitchFamily="50" charset="-128"/>
              <a:cs typeface="Meiryo UI" pitchFamily="50" charset="-128"/>
            </a:endParaRPr>
          </a:p>
          <a:p>
            <a:pPr>
              <a:spcBef>
                <a:spcPct val="40000"/>
              </a:spcBef>
              <a:buFont typeface="Wingdings" pitchFamily="2" charset="2"/>
              <a:buNone/>
            </a:pPr>
            <a:r>
              <a:rPr lang="en-US" altLang="ja-JP" sz="2200" b="1" dirty="0" smtClean="0">
                <a:solidFill>
                  <a:srgbClr val="669900"/>
                </a:solidFill>
                <a:latin typeface="Meiryo UI" pitchFamily="50" charset="-128"/>
                <a:ea typeface="Meiryo UI" pitchFamily="50" charset="-128"/>
                <a:cs typeface="Meiryo UI" pitchFamily="50" charset="-128"/>
              </a:rPr>
              <a:t>●</a:t>
            </a:r>
            <a:r>
              <a:rPr lang="ja-JP" altLang="en-US" sz="2200" b="1" dirty="0" smtClean="0">
                <a:latin typeface="Meiryo UI" pitchFamily="50" charset="-128"/>
                <a:ea typeface="Meiryo UI" pitchFamily="50" charset="-128"/>
                <a:cs typeface="Meiryo UI" pitchFamily="50" charset="-128"/>
              </a:rPr>
              <a:t>かかりつけ医が生活上の課題を把握していると、</a:t>
            </a:r>
            <a:r>
              <a:rPr lang="ja-JP" altLang="en-US" sz="2200" b="1" dirty="0" smtClean="0">
                <a:solidFill>
                  <a:srgbClr val="669900"/>
                </a:solidFill>
                <a:latin typeface="Meiryo UI" pitchFamily="50" charset="-128"/>
                <a:ea typeface="Meiryo UI" pitchFamily="50" charset="-128"/>
                <a:cs typeface="Meiryo UI" pitchFamily="50" charset="-128"/>
              </a:rPr>
              <a:t>治療に関する</a:t>
            </a:r>
          </a:p>
          <a:p>
            <a:pPr>
              <a:spcBef>
                <a:spcPct val="0"/>
              </a:spcBef>
              <a:buFont typeface="Wingdings" pitchFamily="2" charset="2"/>
              <a:buNone/>
            </a:pPr>
            <a:r>
              <a:rPr lang="ja-JP" altLang="en-US" sz="2200" b="1" dirty="0" smtClean="0">
                <a:solidFill>
                  <a:srgbClr val="669900"/>
                </a:solidFill>
                <a:latin typeface="Meiryo UI" pitchFamily="50" charset="-128"/>
                <a:ea typeface="Meiryo UI" pitchFamily="50" charset="-128"/>
                <a:cs typeface="Meiryo UI" pitchFamily="50" charset="-128"/>
              </a:rPr>
              <a:t>   本人</a:t>
            </a:r>
            <a:r>
              <a:rPr lang="en-US" altLang="ja-JP" sz="2200" b="1" dirty="0" smtClean="0">
                <a:solidFill>
                  <a:srgbClr val="669900"/>
                </a:solidFill>
                <a:latin typeface="Meiryo UI" pitchFamily="50" charset="-128"/>
                <a:ea typeface="Meiryo UI" pitchFamily="50" charset="-128"/>
                <a:cs typeface="Meiryo UI" pitchFamily="50" charset="-128"/>
              </a:rPr>
              <a:t>･</a:t>
            </a:r>
            <a:r>
              <a:rPr lang="ja-JP" altLang="en-US" sz="2200" b="1" dirty="0" smtClean="0">
                <a:solidFill>
                  <a:srgbClr val="669900"/>
                </a:solidFill>
                <a:latin typeface="Meiryo UI" pitchFamily="50" charset="-128"/>
                <a:ea typeface="Meiryo UI" pitchFamily="50" charset="-128"/>
                <a:cs typeface="Meiryo UI" pitchFamily="50" charset="-128"/>
              </a:rPr>
              <a:t>家族の満足度</a:t>
            </a:r>
            <a:r>
              <a:rPr lang="ja-JP" altLang="en-US" sz="2200" b="1" dirty="0" smtClean="0">
                <a:latin typeface="Meiryo UI" pitchFamily="50" charset="-128"/>
                <a:ea typeface="Meiryo UI" pitchFamily="50" charset="-128"/>
                <a:cs typeface="Meiryo UI" pitchFamily="50" charset="-128"/>
              </a:rPr>
              <a:t>がより上がる</a:t>
            </a:r>
            <a:endParaRPr lang="en-US" altLang="ja-JP" sz="2200" b="1" dirty="0" smtClean="0">
              <a:latin typeface="Meiryo UI" pitchFamily="50" charset="-128"/>
              <a:ea typeface="Meiryo UI" pitchFamily="50" charset="-128"/>
              <a:cs typeface="Meiryo UI" pitchFamily="50" charset="-128"/>
            </a:endParaRPr>
          </a:p>
          <a:p>
            <a:pPr>
              <a:spcBef>
                <a:spcPct val="40000"/>
              </a:spcBef>
              <a:buFont typeface="Wingdings" pitchFamily="2" charset="2"/>
              <a:buNone/>
            </a:pPr>
            <a:r>
              <a:rPr lang="en-US" altLang="ja-JP" sz="2200" b="1" dirty="0" smtClean="0">
                <a:solidFill>
                  <a:srgbClr val="669900"/>
                </a:solidFill>
                <a:latin typeface="Meiryo UI" pitchFamily="50" charset="-128"/>
                <a:ea typeface="Meiryo UI" pitchFamily="50" charset="-128"/>
                <a:cs typeface="Meiryo UI" pitchFamily="50" charset="-128"/>
              </a:rPr>
              <a:t>●</a:t>
            </a:r>
            <a:r>
              <a:rPr lang="ja-JP" altLang="en-US" sz="2200" b="1" dirty="0" smtClean="0">
                <a:latin typeface="Meiryo UI" pitchFamily="50" charset="-128"/>
                <a:ea typeface="Meiryo UI" pitchFamily="50" charset="-128"/>
                <a:cs typeface="Meiryo UI" pitchFamily="50" charset="-128"/>
              </a:rPr>
              <a:t>生活状況がわかれば、より具体的に</a:t>
            </a:r>
            <a:r>
              <a:rPr lang="ja-JP" altLang="en-US" sz="2200" b="1" dirty="0" smtClean="0">
                <a:solidFill>
                  <a:srgbClr val="669900"/>
                </a:solidFill>
                <a:latin typeface="Meiryo UI" pitchFamily="50" charset="-128"/>
                <a:ea typeface="Meiryo UI" pitchFamily="50" charset="-128"/>
                <a:cs typeface="Meiryo UI" pitchFamily="50" charset="-128"/>
              </a:rPr>
              <a:t>薬剤の副作用の説明</a:t>
            </a:r>
            <a:r>
              <a:rPr lang="ja-JP" altLang="en-US" sz="2200" b="1" dirty="0" smtClean="0">
                <a:latin typeface="Meiryo UI" pitchFamily="50" charset="-128"/>
                <a:ea typeface="Meiryo UI" pitchFamily="50" charset="-128"/>
                <a:cs typeface="Meiryo UI" pitchFamily="50" charset="-128"/>
              </a:rPr>
              <a:t>ができる</a:t>
            </a:r>
            <a:endParaRPr lang="en-US" altLang="ja-JP" sz="2200" b="1" dirty="0" smtClean="0">
              <a:latin typeface="Meiryo UI" pitchFamily="50" charset="-128"/>
              <a:ea typeface="Meiryo UI" pitchFamily="50" charset="-128"/>
              <a:cs typeface="Meiryo UI" pitchFamily="50" charset="-128"/>
            </a:endParaRPr>
          </a:p>
          <a:p>
            <a:pPr>
              <a:spcBef>
                <a:spcPct val="40000"/>
              </a:spcBef>
              <a:buFont typeface="Wingdings" pitchFamily="2" charset="2"/>
              <a:buNone/>
            </a:pPr>
            <a:r>
              <a:rPr lang="en-US" altLang="ja-JP" sz="2200" b="1" dirty="0" smtClean="0">
                <a:solidFill>
                  <a:srgbClr val="669900"/>
                </a:solidFill>
                <a:latin typeface="Meiryo UI" pitchFamily="50" charset="-128"/>
                <a:ea typeface="Meiryo UI" pitchFamily="50" charset="-128"/>
                <a:cs typeface="Meiryo UI" pitchFamily="50" charset="-128"/>
              </a:rPr>
              <a:t>●BPSD</a:t>
            </a:r>
            <a:r>
              <a:rPr lang="ja-JP" altLang="en-US" sz="2200" b="1" dirty="0" smtClean="0">
                <a:solidFill>
                  <a:srgbClr val="669900"/>
                </a:solidFill>
                <a:latin typeface="Meiryo UI" pitchFamily="50" charset="-128"/>
                <a:ea typeface="Meiryo UI" pitchFamily="50" charset="-128"/>
                <a:cs typeface="Meiryo UI" pitchFamily="50" charset="-128"/>
              </a:rPr>
              <a:t>に関連する要因</a:t>
            </a:r>
            <a:r>
              <a:rPr lang="ja-JP" altLang="en-US" sz="2200" b="1" dirty="0" smtClean="0">
                <a:latin typeface="Meiryo UI" pitchFamily="50" charset="-128"/>
                <a:ea typeface="Meiryo UI" pitchFamily="50" charset="-128"/>
                <a:cs typeface="Meiryo UI" pitchFamily="50" charset="-128"/>
              </a:rPr>
              <a:t>についての情報が得られる</a:t>
            </a:r>
          </a:p>
        </p:txBody>
      </p:sp>
      <p:sp>
        <p:nvSpPr>
          <p:cNvPr id="138244" name="Rectangle 3"/>
          <p:cNvSpPr>
            <a:spLocks noChangeArrowheads="1"/>
          </p:cNvSpPr>
          <p:nvPr/>
        </p:nvSpPr>
        <p:spPr bwMode="auto">
          <a:xfrm>
            <a:off x="241300" y="10779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38245" name="Text Box 5"/>
          <p:cNvSpPr txBox="1">
            <a:spLocks noChangeArrowheads="1"/>
          </p:cNvSpPr>
          <p:nvPr/>
        </p:nvSpPr>
        <p:spPr bwMode="auto">
          <a:xfrm>
            <a:off x="0" y="0"/>
            <a:ext cx="24050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smtClean="0">
                <a:solidFill>
                  <a:srgbClr val="000000"/>
                </a:solidFill>
                <a:latin typeface="Meiryo UI" pitchFamily="50" charset="-128"/>
                <a:ea typeface="Meiryo UI" pitchFamily="50" charset="-128"/>
                <a:cs typeface="Meiryo UI" pitchFamily="50" charset="-128"/>
              </a:rPr>
              <a:t>-1</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8565985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Text Box 9"/>
          <p:cNvSpPr txBox="1">
            <a:spLocks noChangeArrowheads="1"/>
          </p:cNvSpPr>
          <p:nvPr/>
        </p:nvSpPr>
        <p:spPr bwMode="auto">
          <a:xfrm>
            <a:off x="1360488" y="3218505"/>
            <a:ext cx="6445250" cy="637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8" rIns="82936" bIns="4146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600" b="1" dirty="0">
                <a:solidFill>
                  <a:srgbClr val="000000"/>
                </a:solidFill>
                <a:latin typeface="Meiryo UI" pitchFamily="50" charset="-128"/>
                <a:ea typeface="Meiryo UI" pitchFamily="50" charset="-128"/>
                <a:cs typeface="Meiryo UI" pitchFamily="50" charset="-128"/>
              </a:rPr>
              <a:t>連携の意義と</a:t>
            </a:r>
            <a:r>
              <a:rPr lang="ja-JP" altLang="en-US" sz="3600" b="1" dirty="0" smtClean="0">
                <a:solidFill>
                  <a:srgbClr val="000000"/>
                </a:solidFill>
                <a:latin typeface="Meiryo UI" pitchFamily="50" charset="-128"/>
                <a:ea typeface="Meiryo UI" pitchFamily="50" charset="-128"/>
                <a:cs typeface="Meiryo UI" pitchFamily="50" charset="-128"/>
              </a:rPr>
              <a:t>実際</a:t>
            </a:r>
            <a:endParaRPr lang="ja-JP" altLang="en-US" sz="3600" b="1" dirty="0">
              <a:solidFill>
                <a:srgbClr val="000000"/>
              </a:solidFill>
              <a:latin typeface="Meiryo UI" pitchFamily="50" charset="-128"/>
              <a:ea typeface="Meiryo UI" pitchFamily="50" charset="-128"/>
              <a:cs typeface="Meiryo UI" pitchFamily="50" charset="-128"/>
            </a:endParaRPr>
          </a:p>
        </p:txBody>
      </p:sp>
      <p:sp>
        <p:nvSpPr>
          <p:cNvPr id="139267" name="Text Box 4"/>
          <p:cNvSpPr txBox="1">
            <a:spLocks noChangeArrowheads="1"/>
          </p:cNvSpPr>
          <p:nvPr/>
        </p:nvSpPr>
        <p:spPr bwMode="auto">
          <a:xfrm>
            <a:off x="3017838" y="2065298"/>
            <a:ext cx="2936875" cy="51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04" tIns="41452" rIns="82904" bIns="41452"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800" b="1">
                <a:solidFill>
                  <a:srgbClr val="000000"/>
                </a:solidFill>
                <a:latin typeface="Meiryo UI" pitchFamily="50" charset="-128"/>
                <a:ea typeface="Meiryo UI" pitchFamily="50" charset="-128"/>
                <a:cs typeface="Meiryo UI" pitchFamily="50" charset="-128"/>
              </a:rPr>
              <a:t>［</a:t>
            </a:r>
            <a:r>
              <a:rPr lang="en-US" altLang="ja-JP" sz="2800" b="1">
                <a:solidFill>
                  <a:srgbClr val="000000"/>
                </a:solidFill>
                <a:latin typeface="Meiryo UI" pitchFamily="50" charset="-128"/>
                <a:ea typeface="Meiryo UI" pitchFamily="50" charset="-128"/>
                <a:cs typeface="Meiryo UI" pitchFamily="50" charset="-128"/>
              </a:rPr>
              <a:t>DVD-6</a:t>
            </a:r>
            <a:r>
              <a:rPr lang="ja-JP" altLang="en-US" sz="2800" b="1">
                <a:solidFill>
                  <a:srgbClr val="000000"/>
                </a:solidFill>
                <a:latin typeface="Meiryo UI" pitchFamily="50" charset="-128"/>
                <a:ea typeface="Meiryo UI" pitchFamily="50" charset="-128"/>
                <a:cs typeface="Meiryo UI" pitchFamily="50" charset="-128"/>
              </a:rPr>
              <a:t>］</a:t>
            </a:r>
          </a:p>
        </p:txBody>
      </p:sp>
    </p:spTree>
    <p:extLst>
      <p:ext uri="{BB962C8B-B14F-4D97-AF65-F5344CB8AC3E}">
        <p14:creationId xmlns:p14="http://schemas.microsoft.com/office/powerpoint/2010/main" val="29710802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ChangeArrowheads="1"/>
          </p:cNvSpPr>
          <p:nvPr/>
        </p:nvSpPr>
        <p:spPr bwMode="auto">
          <a:xfrm>
            <a:off x="785813" y="393700"/>
            <a:ext cx="7867650"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eaLnBrk="1" hangingPunct="1"/>
            <a:r>
              <a:rPr lang="ja-JP" altLang="en-US" sz="3000" b="1" dirty="0">
                <a:solidFill>
                  <a:srgbClr val="000000"/>
                </a:solidFill>
                <a:latin typeface="Meiryo UI" pitchFamily="50" charset="-128"/>
                <a:ea typeface="Meiryo UI" pitchFamily="50" charset="-128"/>
                <a:cs typeface="Meiryo UI" pitchFamily="50" charset="-128"/>
              </a:rPr>
              <a:t>サービス担当者会議でのかかりつけ医の役割</a:t>
            </a:r>
          </a:p>
        </p:txBody>
      </p:sp>
      <p:sp>
        <p:nvSpPr>
          <p:cNvPr id="140291" name="Rectangle 4"/>
          <p:cNvSpPr>
            <a:spLocks noChangeArrowheads="1"/>
          </p:cNvSpPr>
          <p:nvPr/>
        </p:nvSpPr>
        <p:spPr bwMode="auto">
          <a:xfrm>
            <a:off x="1188244" y="1992313"/>
            <a:ext cx="7422356" cy="354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spcBef>
                <a:spcPts val="1200"/>
              </a:spcBef>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solidFill>
                  <a:srgbClr val="000000"/>
                </a:solidFill>
                <a:latin typeface="Meiryo UI" pitchFamily="50" charset="-128"/>
                <a:ea typeface="Meiryo UI" pitchFamily="50" charset="-128"/>
                <a:cs typeface="Meiryo UI" pitchFamily="50" charset="-128"/>
              </a:rPr>
              <a:t>傷病</a:t>
            </a:r>
            <a:r>
              <a:rPr lang="ja-JP" altLang="en-US" sz="2600" b="1" dirty="0">
                <a:solidFill>
                  <a:srgbClr val="000000"/>
                </a:solidFill>
                <a:latin typeface="Meiryo UI" pitchFamily="50" charset="-128"/>
                <a:ea typeface="Meiryo UI" pitchFamily="50" charset="-128"/>
                <a:cs typeface="Meiryo UI" pitchFamily="50" charset="-128"/>
              </a:rPr>
              <a:t>に関わる身体状況等の情報提供</a:t>
            </a:r>
          </a:p>
          <a:p>
            <a:pPr marL="342900" indent="-342900" eaLnBrk="1" hangingPunct="1">
              <a:spcBef>
                <a:spcPts val="1200"/>
              </a:spcBef>
              <a:buSzPct val="90000"/>
              <a:buFont typeface="Wingdings" pitchFamily="2" charset="2"/>
              <a:buNone/>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solidFill>
                  <a:srgbClr val="000000"/>
                </a:solidFill>
                <a:latin typeface="Meiryo UI" pitchFamily="50" charset="-128"/>
                <a:ea typeface="Meiryo UI" pitchFamily="50" charset="-128"/>
                <a:cs typeface="Meiryo UI" pitchFamily="50" charset="-128"/>
              </a:rPr>
              <a:t>傷病</a:t>
            </a:r>
            <a:r>
              <a:rPr lang="ja-JP" altLang="en-US" sz="2600" b="1" dirty="0">
                <a:solidFill>
                  <a:srgbClr val="000000"/>
                </a:solidFill>
                <a:latin typeface="Meiryo UI" pitchFamily="50" charset="-128"/>
                <a:ea typeface="Meiryo UI" pitchFamily="50" charset="-128"/>
                <a:cs typeface="Meiryo UI" pitchFamily="50" charset="-128"/>
              </a:rPr>
              <a:t>の経過、投薬内容副作用等の注意事項</a:t>
            </a:r>
          </a:p>
          <a:p>
            <a:pPr marL="342900" indent="-342900" eaLnBrk="1" hangingPunct="1">
              <a:spcBef>
                <a:spcPts val="1200"/>
              </a:spcBef>
              <a:buSzPct val="90000"/>
              <a:buFont typeface="Wingdings" pitchFamily="2" charset="2"/>
              <a:buNone/>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solidFill>
                  <a:srgbClr val="000000"/>
                </a:solidFill>
                <a:latin typeface="Meiryo UI" pitchFamily="50" charset="-128"/>
                <a:ea typeface="Meiryo UI" pitchFamily="50" charset="-128"/>
                <a:cs typeface="Meiryo UI" pitchFamily="50" charset="-128"/>
              </a:rPr>
              <a:t>現在</a:t>
            </a:r>
            <a:r>
              <a:rPr lang="ja-JP" altLang="en-US" sz="2600" b="1" dirty="0">
                <a:solidFill>
                  <a:srgbClr val="000000"/>
                </a:solidFill>
                <a:latin typeface="Meiryo UI" pitchFamily="50" charset="-128"/>
                <a:ea typeface="Meiryo UI" pitchFamily="50" charset="-128"/>
                <a:cs typeface="Meiryo UI" pitchFamily="50" charset="-128"/>
              </a:rPr>
              <a:t>、発生の可能性が高い病態とその</a:t>
            </a:r>
            <a:r>
              <a:rPr lang="ja-JP" altLang="en-US" sz="2600" b="1" dirty="0" smtClean="0">
                <a:solidFill>
                  <a:srgbClr val="000000"/>
                </a:solidFill>
                <a:latin typeface="Meiryo UI" pitchFamily="50" charset="-128"/>
                <a:ea typeface="Meiryo UI" pitchFamily="50" charset="-128"/>
                <a:cs typeface="Meiryo UI" pitchFamily="50" charset="-128"/>
              </a:rPr>
              <a:t>対処</a:t>
            </a:r>
            <a:endParaRPr lang="ja-JP" altLang="en-US" sz="2600" b="1" dirty="0">
              <a:solidFill>
                <a:srgbClr val="000000"/>
              </a:solidFill>
              <a:latin typeface="Meiryo UI" pitchFamily="50" charset="-128"/>
              <a:ea typeface="Meiryo UI" pitchFamily="50" charset="-128"/>
              <a:cs typeface="Meiryo UI" pitchFamily="50" charset="-128"/>
            </a:endParaRPr>
          </a:p>
          <a:p>
            <a:pPr marL="342900" indent="-342900" eaLnBrk="1" hangingPunct="1">
              <a:spcBef>
                <a:spcPts val="600"/>
              </a:spcBef>
              <a:buSzPct val="90000"/>
              <a:buFont typeface="Wingdings" pitchFamily="2" charset="2"/>
              <a:buNone/>
            </a:pPr>
            <a:r>
              <a:rPr lang="ja-JP" altLang="en-US" sz="2600" b="1" dirty="0" smtClean="0">
                <a:solidFill>
                  <a:srgbClr val="000000"/>
                </a:solidFill>
                <a:latin typeface="Meiryo UI" pitchFamily="50" charset="-128"/>
                <a:ea typeface="Meiryo UI" pitchFamily="50" charset="-128"/>
                <a:cs typeface="Meiryo UI" pitchFamily="50" charset="-128"/>
              </a:rPr>
              <a:t>    方針に</a:t>
            </a:r>
            <a:r>
              <a:rPr lang="ja-JP" altLang="en-US" sz="2600" b="1" dirty="0">
                <a:solidFill>
                  <a:srgbClr val="000000"/>
                </a:solidFill>
                <a:latin typeface="Meiryo UI" pitchFamily="50" charset="-128"/>
                <a:ea typeface="Meiryo UI" pitchFamily="50" charset="-128"/>
                <a:cs typeface="Meiryo UI" pitchFamily="50" charset="-128"/>
              </a:rPr>
              <a:t>ついての具体的指示</a:t>
            </a:r>
          </a:p>
          <a:p>
            <a:pPr marL="342900" indent="-342900" eaLnBrk="1" hangingPunct="1">
              <a:spcBef>
                <a:spcPts val="1200"/>
              </a:spcBef>
              <a:buSzPct val="90000"/>
              <a:buFont typeface="Wingdings" pitchFamily="2" charset="2"/>
              <a:buNone/>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solidFill>
                  <a:srgbClr val="000000"/>
                </a:solidFill>
                <a:latin typeface="Meiryo UI" pitchFamily="50" charset="-128"/>
                <a:ea typeface="Meiryo UI" pitchFamily="50" charset="-128"/>
                <a:cs typeface="Meiryo UI" pitchFamily="50" charset="-128"/>
              </a:rPr>
              <a:t>日常</a:t>
            </a:r>
            <a:r>
              <a:rPr lang="ja-JP" altLang="en-US" sz="2600" b="1" dirty="0">
                <a:solidFill>
                  <a:srgbClr val="000000"/>
                </a:solidFill>
                <a:latin typeface="Meiryo UI" pitchFamily="50" charset="-128"/>
                <a:ea typeface="Meiryo UI" pitchFamily="50" charset="-128"/>
                <a:cs typeface="Meiryo UI" pitchFamily="50" charset="-128"/>
              </a:rPr>
              <a:t>生活上の医学的な注意事項</a:t>
            </a:r>
          </a:p>
          <a:p>
            <a:pPr marL="342900" indent="-342900" eaLnBrk="1" hangingPunct="1">
              <a:spcBef>
                <a:spcPts val="600"/>
              </a:spcBef>
              <a:buSzPct val="90000"/>
              <a:buFont typeface="Wingdings" pitchFamily="2" charset="2"/>
              <a:buNone/>
            </a:pPr>
            <a:r>
              <a:rPr lang="ja-JP" altLang="en-US" sz="2600" b="1" dirty="0">
                <a:solidFill>
                  <a:srgbClr val="000000"/>
                </a:solidFill>
                <a:latin typeface="Meiryo UI" pitchFamily="50" charset="-128"/>
                <a:ea typeface="Meiryo UI" pitchFamily="50" charset="-128"/>
                <a:cs typeface="Meiryo UI" pitchFamily="50" charset="-128"/>
              </a:rPr>
              <a:t>　（特に介護サービス提供</a:t>
            </a:r>
            <a:r>
              <a:rPr lang="ja-JP" altLang="en-US" sz="2600" b="1" dirty="0" smtClean="0">
                <a:solidFill>
                  <a:srgbClr val="000000"/>
                </a:solidFill>
                <a:latin typeface="Meiryo UI" pitchFamily="50" charset="-128"/>
                <a:ea typeface="Meiryo UI" pitchFamily="50" charset="-128"/>
                <a:cs typeface="Meiryo UI" pitchFamily="50" charset="-128"/>
              </a:rPr>
              <a:t>時の留意事項</a:t>
            </a:r>
            <a:r>
              <a:rPr lang="ja-JP" altLang="en-US" sz="2600" b="1" dirty="0">
                <a:solidFill>
                  <a:srgbClr val="000000"/>
                </a:solidFill>
                <a:latin typeface="Meiryo UI" pitchFamily="50" charset="-128"/>
                <a:ea typeface="Meiryo UI" pitchFamily="50" charset="-128"/>
                <a:cs typeface="Meiryo UI" pitchFamily="50" charset="-128"/>
              </a:rPr>
              <a:t>）</a:t>
            </a:r>
          </a:p>
        </p:txBody>
      </p:sp>
      <p:sp>
        <p:nvSpPr>
          <p:cNvPr id="140292" name="Rectangle 3"/>
          <p:cNvSpPr>
            <a:spLocks noChangeArrowheads="1"/>
          </p:cNvSpPr>
          <p:nvPr/>
        </p:nvSpPr>
        <p:spPr bwMode="auto">
          <a:xfrm>
            <a:off x="266700" y="10985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0293" name="Text Box 5"/>
          <p:cNvSpPr txBox="1">
            <a:spLocks noChangeArrowheads="1"/>
          </p:cNvSpPr>
          <p:nvPr/>
        </p:nvSpPr>
        <p:spPr bwMode="auto">
          <a:xfrm>
            <a:off x="0" y="0"/>
            <a:ext cx="23764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smtClean="0">
                <a:solidFill>
                  <a:srgbClr val="000000"/>
                </a:solidFill>
                <a:latin typeface="Meiryo UI" pitchFamily="50" charset="-128"/>
                <a:ea typeface="Meiryo UI" pitchFamily="50" charset="-128"/>
                <a:cs typeface="Meiryo UI" pitchFamily="50" charset="-128"/>
              </a:rPr>
              <a:t>-2</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16877476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Oval 4"/>
          <p:cNvSpPr>
            <a:spLocks noChangeArrowheads="1"/>
          </p:cNvSpPr>
          <p:nvPr/>
        </p:nvSpPr>
        <p:spPr bwMode="auto">
          <a:xfrm>
            <a:off x="957263" y="3348038"/>
            <a:ext cx="1873250" cy="792162"/>
          </a:xfrm>
          <a:prstGeom prst="ellipse">
            <a:avLst/>
          </a:prstGeom>
          <a:solidFill>
            <a:srgbClr val="FF9900"/>
          </a:solidFill>
          <a:ln>
            <a:noFill/>
          </a:ln>
          <a:extLst>
            <a:ext uri="{91240B29-F687-4F45-9708-019B960494DF}">
              <a14:hiddenLine xmlns:a14="http://schemas.microsoft.com/office/drawing/2010/main" w="6350">
                <a:solidFill>
                  <a:schemeClr val="tx1"/>
                </a:solidFill>
                <a:round/>
                <a:headEnd/>
                <a:tailEnd/>
              </a14:hiddenLine>
            </a:ext>
          </a:extLst>
        </p:spPr>
        <p:txBody>
          <a:bodyPr wrap="none" anchor="ctr"/>
          <a:lstStyle/>
          <a:p>
            <a:pPr algn="ctr" eaLnBrk="1" hangingPunct="1">
              <a:lnSpc>
                <a:spcPct val="130000"/>
              </a:lnSpc>
            </a:pPr>
            <a:r>
              <a:rPr lang="ja-JP" altLang="en-US" sz="2400" b="1">
                <a:solidFill>
                  <a:srgbClr val="FFFFFF"/>
                </a:solidFill>
                <a:latin typeface="Meiryo UI" pitchFamily="50" charset="-128"/>
                <a:ea typeface="Meiryo UI" pitchFamily="50" charset="-128"/>
                <a:cs typeface="Meiryo UI" pitchFamily="50" charset="-128"/>
              </a:rPr>
              <a:t>家　族</a:t>
            </a:r>
          </a:p>
        </p:txBody>
      </p:sp>
      <p:sp>
        <p:nvSpPr>
          <p:cNvPr id="142339" name="Oval 5"/>
          <p:cNvSpPr>
            <a:spLocks noChangeArrowheads="1"/>
          </p:cNvSpPr>
          <p:nvPr/>
        </p:nvSpPr>
        <p:spPr bwMode="auto">
          <a:xfrm>
            <a:off x="3138488" y="3302000"/>
            <a:ext cx="2879725" cy="906463"/>
          </a:xfrm>
          <a:prstGeom prst="ellipse">
            <a:avLst/>
          </a:prstGeom>
          <a:solidFill>
            <a:srgbClr val="33CCCC"/>
          </a:solidFill>
          <a:ln>
            <a:noFill/>
          </a:ln>
          <a:extLst>
            <a:ext uri="{91240B29-F687-4F45-9708-019B960494DF}">
              <a14:hiddenLine xmlns:a14="http://schemas.microsoft.com/office/drawing/2010/main" w="6350">
                <a:solidFill>
                  <a:schemeClr val="tx1"/>
                </a:solidFill>
                <a:round/>
                <a:headEnd/>
                <a:tailEnd/>
              </a14:hiddenLine>
            </a:ext>
          </a:extLst>
        </p:spPr>
        <p:txBody>
          <a:bodyPr wrap="none" anchor="ctr"/>
          <a:lstStyle/>
          <a:p>
            <a:pPr algn="ctr" eaLnBrk="1" hangingPunct="1">
              <a:lnSpc>
                <a:spcPct val="130000"/>
              </a:lnSpc>
            </a:pPr>
            <a:r>
              <a:rPr lang="ja-JP" altLang="en-US" sz="2400" b="1">
                <a:solidFill>
                  <a:srgbClr val="FFFFFF"/>
                </a:solidFill>
                <a:latin typeface="Meiryo UI" pitchFamily="50" charset="-128"/>
                <a:ea typeface="Meiryo UI" pitchFamily="50" charset="-128"/>
                <a:cs typeface="Meiryo UI" pitchFamily="50" charset="-128"/>
              </a:rPr>
              <a:t>サービス担当者</a:t>
            </a:r>
          </a:p>
        </p:txBody>
      </p:sp>
      <p:sp>
        <p:nvSpPr>
          <p:cNvPr id="142340" name="Oval 6"/>
          <p:cNvSpPr>
            <a:spLocks noChangeArrowheads="1"/>
          </p:cNvSpPr>
          <p:nvPr/>
        </p:nvSpPr>
        <p:spPr bwMode="auto">
          <a:xfrm>
            <a:off x="6226175" y="3359150"/>
            <a:ext cx="2228850" cy="822325"/>
          </a:xfrm>
          <a:prstGeom prst="ellipse">
            <a:avLst/>
          </a:prstGeom>
          <a:solidFill>
            <a:srgbClr val="884DFF"/>
          </a:solidFill>
          <a:ln>
            <a:noFill/>
          </a:ln>
          <a:extLst>
            <a:ext uri="{91240B29-F687-4F45-9708-019B960494DF}">
              <a14:hiddenLine xmlns:a14="http://schemas.microsoft.com/office/drawing/2010/main" w="6350">
                <a:solidFill>
                  <a:schemeClr val="tx1"/>
                </a:solidFill>
                <a:round/>
                <a:headEnd/>
                <a:tailEnd/>
              </a14:hiddenLine>
            </a:ext>
          </a:extLst>
        </p:spPr>
        <p:txBody>
          <a:bodyPr wrap="none" anchor="ctr"/>
          <a:lstStyle/>
          <a:p>
            <a:pPr algn="ctr" eaLnBrk="1" hangingPunct="1">
              <a:lnSpc>
                <a:spcPct val="130000"/>
              </a:lnSpc>
            </a:pPr>
            <a:r>
              <a:rPr lang="ja-JP" altLang="en-US" sz="2400" b="1">
                <a:solidFill>
                  <a:srgbClr val="FFFFFF"/>
                </a:solidFill>
                <a:latin typeface="Meiryo UI" pitchFamily="50" charset="-128"/>
                <a:ea typeface="Meiryo UI" pitchFamily="50" charset="-128"/>
                <a:cs typeface="Meiryo UI" pitchFamily="50" charset="-128"/>
              </a:rPr>
              <a:t>かかりつけ医</a:t>
            </a:r>
          </a:p>
        </p:txBody>
      </p:sp>
      <p:sp>
        <p:nvSpPr>
          <p:cNvPr id="142341" name="Oval 7"/>
          <p:cNvSpPr>
            <a:spLocks noChangeArrowheads="1"/>
          </p:cNvSpPr>
          <p:nvPr/>
        </p:nvSpPr>
        <p:spPr bwMode="auto">
          <a:xfrm>
            <a:off x="3175000" y="5038725"/>
            <a:ext cx="2952750" cy="720725"/>
          </a:xfrm>
          <a:prstGeom prst="ellipse">
            <a:avLst/>
          </a:prstGeom>
          <a:solidFill>
            <a:srgbClr val="669900"/>
          </a:solidFill>
          <a:ln>
            <a:noFill/>
          </a:ln>
          <a:extLst>
            <a:ext uri="{91240B29-F687-4F45-9708-019B960494DF}">
              <a14:hiddenLine xmlns:a14="http://schemas.microsoft.com/office/drawing/2010/main" w="6350">
                <a:solidFill>
                  <a:schemeClr val="tx1"/>
                </a:solidFill>
                <a:round/>
                <a:headEnd/>
                <a:tailEnd/>
              </a14:hiddenLine>
            </a:ext>
          </a:extLst>
        </p:spPr>
        <p:txBody>
          <a:bodyPr wrap="none" anchor="ctr"/>
          <a:lstStyle/>
          <a:p>
            <a:pPr algn="ctr" eaLnBrk="1" hangingPunct="1">
              <a:lnSpc>
                <a:spcPct val="130000"/>
              </a:lnSpc>
            </a:pPr>
            <a:r>
              <a:rPr lang="ja-JP" altLang="en-US" sz="2400" b="1">
                <a:solidFill>
                  <a:srgbClr val="FFFFFF"/>
                </a:solidFill>
                <a:latin typeface="Meiryo UI" pitchFamily="50" charset="-128"/>
                <a:ea typeface="Meiryo UI" pitchFamily="50" charset="-128"/>
                <a:cs typeface="Meiryo UI" pitchFamily="50" charset="-128"/>
              </a:rPr>
              <a:t>ケアマネジャー</a:t>
            </a:r>
          </a:p>
        </p:txBody>
      </p:sp>
      <p:sp>
        <p:nvSpPr>
          <p:cNvPr id="142342" name="AutoShape 10"/>
          <p:cNvSpPr>
            <a:spLocks noChangeArrowheads="1"/>
          </p:cNvSpPr>
          <p:nvPr/>
        </p:nvSpPr>
        <p:spPr bwMode="auto">
          <a:xfrm>
            <a:off x="4446807" y="4287838"/>
            <a:ext cx="353892" cy="639762"/>
          </a:xfrm>
          <a:prstGeom prst="upDownArrow">
            <a:avLst>
              <a:gd name="adj1" fmla="val 42694"/>
              <a:gd name="adj2" fmla="val 38891"/>
            </a:avLst>
          </a:prstGeom>
          <a:gradFill rotWithShape="1">
            <a:gsLst>
              <a:gs pos="0">
                <a:srgbClr val="00E1DC"/>
              </a:gs>
              <a:gs pos="100000">
                <a:srgbClr val="669900"/>
              </a:gs>
            </a:gsLst>
            <a:lin ang="5400000" scaled="1"/>
          </a:gradFill>
          <a:ln>
            <a:noFill/>
          </a:ln>
          <a:extLst>
            <a:ext uri="{91240B29-F687-4F45-9708-019B960494DF}">
              <a14:hiddenLine xmlns:a14="http://schemas.microsoft.com/office/drawing/2010/main" w="31750">
                <a:solidFill>
                  <a:srgbClr val="333333"/>
                </a:solidFill>
                <a:miter lim="800000"/>
                <a:headEnd/>
                <a:tailEnd/>
              </a14:hiddenLine>
            </a:ext>
          </a:extLst>
        </p:spPr>
        <p:txBody>
          <a:bodyPr vert="eaVert" wrap="none" anchor="ctr"/>
          <a:lstStyle/>
          <a:p>
            <a:pPr eaLnBrk="1" hangingPunct="1"/>
            <a:endParaRPr lang="ja-JP" altLang="en-US" sz="1800">
              <a:solidFill>
                <a:srgbClr val="000000"/>
              </a:solidFill>
            </a:endParaRPr>
          </a:p>
        </p:txBody>
      </p:sp>
      <p:sp>
        <p:nvSpPr>
          <p:cNvPr id="142343" name="AutoShape 11"/>
          <p:cNvSpPr>
            <a:spLocks noChangeArrowheads="1"/>
          </p:cNvSpPr>
          <p:nvPr/>
        </p:nvSpPr>
        <p:spPr bwMode="auto">
          <a:xfrm>
            <a:off x="4198143" y="2139950"/>
            <a:ext cx="820738" cy="754063"/>
          </a:xfrm>
          <a:prstGeom prst="upDownArrow">
            <a:avLst>
              <a:gd name="adj1" fmla="val 47306"/>
              <a:gd name="adj2" fmla="val 30528"/>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eaLnBrk="1" hangingPunct="1"/>
            <a:endParaRPr lang="ja-JP" altLang="en-US" sz="1800">
              <a:solidFill>
                <a:srgbClr val="000000"/>
              </a:solidFill>
            </a:endParaRPr>
          </a:p>
        </p:txBody>
      </p:sp>
      <p:sp>
        <p:nvSpPr>
          <p:cNvPr id="142344" name="Text Box 12"/>
          <p:cNvSpPr txBox="1">
            <a:spLocks noChangeArrowheads="1"/>
          </p:cNvSpPr>
          <p:nvPr/>
        </p:nvSpPr>
        <p:spPr bwMode="auto">
          <a:xfrm>
            <a:off x="5341143" y="2093298"/>
            <a:ext cx="14414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200" b="1" dirty="0">
                <a:solidFill>
                  <a:srgbClr val="000000"/>
                </a:solidFill>
                <a:latin typeface="Meiryo UI" pitchFamily="50" charset="-128"/>
                <a:ea typeface="Meiryo UI" pitchFamily="50" charset="-128"/>
                <a:cs typeface="Meiryo UI" pitchFamily="50" charset="-128"/>
              </a:rPr>
              <a:t>  本人の</a:t>
            </a:r>
          </a:p>
          <a:p>
            <a:pPr eaLnBrk="1" hangingPunct="1"/>
            <a:r>
              <a:rPr lang="ja-JP" altLang="en-US" sz="2200" b="1" dirty="0">
                <a:solidFill>
                  <a:srgbClr val="000000"/>
                </a:solidFill>
                <a:latin typeface="Meiryo UI" pitchFamily="50" charset="-128"/>
                <a:ea typeface="Meiryo UI" pitchFamily="50" charset="-128"/>
                <a:cs typeface="Meiryo UI" pitchFamily="50" charset="-128"/>
              </a:rPr>
              <a:t>希望</a:t>
            </a:r>
            <a:r>
              <a:rPr lang="en-US" altLang="ja-JP" sz="2200" b="1" dirty="0">
                <a:solidFill>
                  <a:srgbClr val="000000"/>
                </a:solidFill>
                <a:latin typeface="Meiryo UI" pitchFamily="50" charset="-128"/>
                <a:ea typeface="Meiryo UI" pitchFamily="50" charset="-128"/>
                <a:cs typeface="Meiryo UI" pitchFamily="50" charset="-128"/>
              </a:rPr>
              <a:t>･</a:t>
            </a:r>
            <a:r>
              <a:rPr lang="ja-JP" altLang="en-US" sz="2200" b="1" dirty="0">
                <a:solidFill>
                  <a:srgbClr val="000000"/>
                </a:solidFill>
                <a:latin typeface="Meiryo UI" pitchFamily="50" charset="-128"/>
                <a:ea typeface="Meiryo UI" pitchFamily="50" charset="-128"/>
                <a:cs typeface="Meiryo UI" pitchFamily="50" charset="-128"/>
              </a:rPr>
              <a:t>意見</a:t>
            </a:r>
          </a:p>
        </p:txBody>
      </p:sp>
      <p:sp>
        <p:nvSpPr>
          <p:cNvPr id="142345" name="Text Box 13"/>
          <p:cNvSpPr txBox="1">
            <a:spLocks noChangeArrowheads="1"/>
          </p:cNvSpPr>
          <p:nvPr/>
        </p:nvSpPr>
        <p:spPr bwMode="auto">
          <a:xfrm>
            <a:off x="1708250" y="2093367"/>
            <a:ext cx="224452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200" b="1" dirty="0">
                <a:solidFill>
                  <a:srgbClr val="000000"/>
                </a:solidFill>
                <a:latin typeface="Meiryo UI" pitchFamily="50" charset="-128"/>
                <a:ea typeface="Meiryo UI" pitchFamily="50" charset="-128"/>
                <a:cs typeface="Meiryo UI" pitchFamily="50" charset="-128"/>
              </a:rPr>
              <a:t>ケアプランに基づく</a:t>
            </a:r>
          </a:p>
          <a:p>
            <a:pPr eaLnBrk="1" hangingPunct="1"/>
            <a:r>
              <a:rPr lang="ja-JP" altLang="en-US" sz="2200" b="1" dirty="0">
                <a:solidFill>
                  <a:srgbClr val="000000"/>
                </a:solidFill>
                <a:latin typeface="Meiryo UI" pitchFamily="50" charset="-128"/>
                <a:ea typeface="Meiryo UI" pitchFamily="50" charset="-128"/>
                <a:cs typeface="Meiryo UI" pitchFamily="50" charset="-128"/>
              </a:rPr>
              <a:t>   サービス提供</a:t>
            </a:r>
          </a:p>
        </p:txBody>
      </p:sp>
      <p:sp>
        <p:nvSpPr>
          <p:cNvPr id="142346" name="Text Box 14"/>
          <p:cNvSpPr txBox="1">
            <a:spLocks noChangeArrowheads="1"/>
          </p:cNvSpPr>
          <p:nvPr/>
        </p:nvSpPr>
        <p:spPr bwMode="auto">
          <a:xfrm>
            <a:off x="2323146" y="5841724"/>
            <a:ext cx="47355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400" b="1" dirty="0">
                <a:solidFill>
                  <a:srgbClr val="5F5F5F"/>
                </a:solidFill>
                <a:latin typeface="Meiryo UI" pitchFamily="50" charset="-128"/>
                <a:ea typeface="Meiryo UI" pitchFamily="50" charset="-128"/>
                <a:cs typeface="Meiryo UI" pitchFamily="50" charset="-128"/>
              </a:rPr>
              <a:t>サービス担当者会議のコーディネート</a:t>
            </a:r>
          </a:p>
        </p:txBody>
      </p:sp>
      <p:sp>
        <p:nvSpPr>
          <p:cNvPr id="142347" name="円/楕円 32"/>
          <p:cNvSpPr>
            <a:spLocks noChangeArrowheads="1"/>
          </p:cNvSpPr>
          <p:nvPr/>
        </p:nvSpPr>
        <p:spPr bwMode="auto">
          <a:xfrm>
            <a:off x="3552191" y="1344683"/>
            <a:ext cx="2143125" cy="685800"/>
          </a:xfrm>
          <a:prstGeom prst="ellipse">
            <a:avLst/>
          </a:prstGeom>
          <a:solidFill>
            <a:srgbClr val="969696"/>
          </a:solidFill>
          <a:ln>
            <a:noFill/>
          </a:ln>
          <a:extLst>
            <a:ext uri="{91240B29-F687-4F45-9708-019B960494DF}">
              <a14:hiddenLine xmlns:a14="http://schemas.microsoft.com/office/drawing/2010/main" w="50800" cap="rnd" algn="ctr">
                <a:solidFill>
                  <a:srgbClr val="808080"/>
                </a:solidFill>
                <a:prstDash val="sysDot"/>
                <a:round/>
                <a:headEnd/>
                <a:tailEnd/>
              </a14:hiddenLine>
            </a:ext>
          </a:extLst>
        </p:spPr>
        <p:txBody>
          <a:bodyPr anchor="ctr"/>
          <a:lstStyle/>
          <a:p>
            <a:pPr algn="ctr" eaLnBrk="1" hangingPunct="1">
              <a:lnSpc>
                <a:spcPct val="130000"/>
              </a:lnSpc>
            </a:pPr>
            <a:r>
              <a:rPr lang="ja-JP" altLang="en-US" sz="2400" b="1" dirty="0">
                <a:solidFill>
                  <a:schemeClr val="bg1"/>
                </a:solidFill>
                <a:latin typeface="Meiryo UI" pitchFamily="50" charset="-128"/>
                <a:ea typeface="Meiryo UI" pitchFamily="50" charset="-128"/>
                <a:cs typeface="Meiryo UI" pitchFamily="50" charset="-128"/>
              </a:rPr>
              <a:t>利用者</a:t>
            </a:r>
          </a:p>
        </p:txBody>
      </p:sp>
      <p:sp>
        <p:nvSpPr>
          <p:cNvPr id="142348" name="AutoShape 14"/>
          <p:cNvSpPr>
            <a:spLocks noChangeArrowheads="1"/>
          </p:cNvSpPr>
          <p:nvPr/>
        </p:nvSpPr>
        <p:spPr bwMode="auto">
          <a:xfrm>
            <a:off x="628650" y="3074988"/>
            <a:ext cx="8027988" cy="3360737"/>
          </a:xfrm>
          <a:prstGeom prst="roundRect">
            <a:avLst>
              <a:gd name="adj" fmla="val 10912"/>
            </a:avLst>
          </a:prstGeom>
          <a:noFill/>
          <a:ln w="34925">
            <a:solidFill>
              <a:srgbClr val="4D4D4D"/>
            </a:solidFill>
            <a:prstDash val="sys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solidFill>
                <a:srgbClr val="000000"/>
              </a:solidFill>
            </a:endParaRPr>
          </a:p>
        </p:txBody>
      </p:sp>
      <p:sp>
        <p:nvSpPr>
          <p:cNvPr id="142349" name="AutoShape 10"/>
          <p:cNvSpPr>
            <a:spLocks noChangeArrowheads="1"/>
          </p:cNvSpPr>
          <p:nvPr/>
        </p:nvSpPr>
        <p:spPr bwMode="auto">
          <a:xfrm rot="2790608">
            <a:off x="5818981" y="4013995"/>
            <a:ext cx="485775" cy="1198562"/>
          </a:xfrm>
          <a:prstGeom prst="upDownArrow">
            <a:avLst>
              <a:gd name="adj1" fmla="val 46648"/>
              <a:gd name="adj2" fmla="val 53687"/>
            </a:avLst>
          </a:prstGeom>
          <a:gradFill rotWithShape="1">
            <a:gsLst>
              <a:gs pos="0">
                <a:srgbClr val="884DFF"/>
              </a:gs>
              <a:gs pos="100000">
                <a:srgbClr val="669900"/>
              </a:gs>
            </a:gsLst>
            <a:lin ang="5400000" scaled="1"/>
          </a:gradFill>
          <a:ln>
            <a:noFill/>
          </a:ln>
          <a:extLst>
            <a:ext uri="{91240B29-F687-4F45-9708-019B960494DF}">
              <a14:hiddenLine xmlns:a14="http://schemas.microsoft.com/office/drawing/2010/main" w="31750">
                <a:solidFill>
                  <a:srgbClr val="333333"/>
                </a:solidFill>
                <a:miter lim="800000"/>
                <a:headEnd/>
                <a:tailEnd/>
              </a14:hiddenLine>
            </a:ext>
          </a:extLst>
        </p:spPr>
        <p:txBody>
          <a:bodyPr rot="10800000" vert="eaVert" wrap="none" anchor="ctr"/>
          <a:lstStyle/>
          <a:p>
            <a:pPr eaLnBrk="1" hangingPunct="1"/>
            <a:endParaRPr lang="ja-JP" altLang="en-US" sz="1800">
              <a:solidFill>
                <a:srgbClr val="000000"/>
              </a:solidFill>
            </a:endParaRPr>
          </a:p>
        </p:txBody>
      </p:sp>
      <p:sp>
        <p:nvSpPr>
          <p:cNvPr id="142350" name="AutoShape 10"/>
          <p:cNvSpPr>
            <a:spLocks noChangeArrowheads="1"/>
          </p:cNvSpPr>
          <p:nvPr/>
        </p:nvSpPr>
        <p:spPr bwMode="auto">
          <a:xfrm rot="-2782501">
            <a:off x="2675731" y="4023520"/>
            <a:ext cx="523875" cy="1198562"/>
          </a:xfrm>
          <a:prstGeom prst="upDownArrow">
            <a:avLst>
              <a:gd name="adj1" fmla="val 46648"/>
              <a:gd name="adj2" fmla="val 49783"/>
            </a:avLst>
          </a:prstGeom>
          <a:gradFill rotWithShape="1">
            <a:gsLst>
              <a:gs pos="0">
                <a:srgbClr val="FF9900"/>
              </a:gs>
              <a:gs pos="100000">
                <a:srgbClr val="669900"/>
              </a:gs>
            </a:gsLst>
            <a:lin ang="5400000" scaled="1"/>
          </a:gradFill>
          <a:ln>
            <a:noFill/>
          </a:ln>
          <a:extLst>
            <a:ext uri="{91240B29-F687-4F45-9708-019B960494DF}">
              <a14:hiddenLine xmlns:a14="http://schemas.microsoft.com/office/drawing/2010/main" w="31750">
                <a:solidFill>
                  <a:srgbClr val="333333"/>
                </a:solidFill>
                <a:miter lim="800000"/>
                <a:headEnd/>
                <a:tailEnd/>
              </a14:hiddenLine>
            </a:ext>
          </a:extLst>
        </p:spPr>
        <p:txBody>
          <a:bodyPr vert="eaVert" wrap="none" anchor="ctr"/>
          <a:lstStyle/>
          <a:p>
            <a:pPr eaLnBrk="1" hangingPunct="1"/>
            <a:endParaRPr lang="ja-JP" altLang="en-US" sz="1800">
              <a:solidFill>
                <a:srgbClr val="000000"/>
              </a:solidFill>
            </a:endParaRPr>
          </a:p>
        </p:txBody>
      </p:sp>
      <p:sp>
        <p:nvSpPr>
          <p:cNvPr id="142351" name="Rectangle 7"/>
          <p:cNvSpPr>
            <a:spLocks noChangeArrowheads="1"/>
          </p:cNvSpPr>
          <p:nvPr/>
        </p:nvSpPr>
        <p:spPr bwMode="auto">
          <a:xfrm>
            <a:off x="422275" y="345317"/>
            <a:ext cx="82296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eaLnBrk="1" hangingPunct="1"/>
            <a:r>
              <a:rPr lang="ja-JP" altLang="en-US" sz="3000" b="1" dirty="0">
                <a:solidFill>
                  <a:srgbClr val="000000"/>
                </a:solidFill>
                <a:latin typeface="Meiryo UI" pitchFamily="50" charset="-128"/>
                <a:ea typeface="Meiryo UI" pitchFamily="50" charset="-128"/>
                <a:cs typeface="Meiryo UI" pitchFamily="50" charset="-128"/>
              </a:rPr>
              <a:t>ケアマネジャーとの連携</a:t>
            </a:r>
          </a:p>
        </p:txBody>
      </p:sp>
      <p:sp>
        <p:nvSpPr>
          <p:cNvPr id="142352" name="Rectangle 3"/>
          <p:cNvSpPr>
            <a:spLocks noChangeArrowheads="1"/>
          </p:cNvSpPr>
          <p:nvPr/>
        </p:nvSpPr>
        <p:spPr bwMode="auto">
          <a:xfrm>
            <a:off x="252413" y="10271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2353" name="Text Box 5"/>
          <p:cNvSpPr txBox="1">
            <a:spLocks noChangeArrowheads="1"/>
          </p:cNvSpPr>
          <p:nvPr/>
        </p:nvSpPr>
        <p:spPr bwMode="auto">
          <a:xfrm>
            <a:off x="0" y="0"/>
            <a:ext cx="24717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smtClean="0">
                <a:solidFill>
                  <a:srgbClr val="000000"/>
                </a:solidFill>
                <a:latin typeface="Meiryo UI" pitchFamily="50" charset="-128"/>
                <a:ea typeface="Meiryo UI" pitchFamily="50" charset="-128"/>
                <a:cs typeface="Meiryo UI" pitchFamily="50" charset="-128"/>
              </a:rPr>
              <a:t>-3</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43973866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idx="4294967295"/>
          </p:nvPr>
        </p:nvSpPr>
        <p:spPr>
          <a:xfrm>
            <a:off x="690563" y="534988"/>
            <a:ext cx="7858125" cy="512762"/>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ケアマネジャーが</a:t>
            </a:r>
            <a:r>
              <a:rPr lang="ja-JP" altLang="en-US" sz="1000" b="1" dirty="0" smtClean="0">
                <a:solidFill>
                  <a:schemeClr val="tx1"/>
                </a:solidFill>
                <a:latin typeface="Meiryo UI" pitchFamily="50" charset="-128"/>
                <a:ea typeface="Meiryo UI" pitchFamily="50" charset="-128"/>
                <a:cs typeface="Meiryo UI" pitchFamily="50" charset="-128"/>
              </a:rPr>
              <a:t> </a:t>
            </a:r>
            <a:r>
              <a:rPr lang="ja-JP" altLang="en-US" sz="3000" b="1" dirty="0" smtClean="0">
                <a:solidFill>
                  <a:schemeClr val="tx1"/>
                </a:solidFill>
                <a:latin typeface="Meiryo UI" pitchFamily="50" charset="-128"/>
                <a:ea typeface="Meiryo UI" pitchFamily="50" charset="-128"/>
                <a:cs typeface="Meiryo UI" pitchFamily="50" charset="-128"/>
              </a:rPr>
              <a:t>かかりつけ医に望むこと</a:t>
            </a:r>
          </a:p>
        </p:txBody>
      </p:sp>
      <p:sp>
        <p:nvSpPr>
          <p:cNvPr id="143363" name="Rectangle 3"/>
          <p:cNvSpPr>
            <a:spLocks noGrp="1" noChangeArrowheads="1"/>
          </p:cNvSpPr>
          <p:nvPr>
            <p:ph type="body" idx="4294967295"/>
          </p:nvPr>
        </p:nvSpPr>
        <p:spPr>
          <a:xfrm>
            <a:off x="1512888" y="1719470"/>
            <a:ext cx="6523037" cy="4432093"/>
          </a:xfrm>
        </p:spPr>
        <p:txBody>
          <a:bodyPr/>
          <a:lstStyle/>
          <a:p>
            <a:pPr eaLnBrk="1" hangingPunct="1">
              <a:spcBef>
                <a:spcPts val="1200"/>
              </a:spcBef>
              <a:buFont typeface="Wingdings" pitchFamily="2" charset="2"/>
              <a:buNone/>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認知症の早期発見</a:t>
            </a:r>
          </a:p>
          <a:p>
            <a:pPr eaLnBrk="1" hangingPunct="1">
              <a:spcBef>
                <a:spcPts val="12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専門医療機関との連携</a:t>
            </a:r>
          </a:p>
          <a:p>
            <a:pPr eaLnBrk="1" hangingPunct="1">
              <a:spcBef>
                <a:spcPts val="12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他科受診の紹介と連携</a:t>
            </a:r>
          </a:p>
          <a:p>
            <a:pPr eaLnBrk="1" hangingPunct="1">
              <a:spcBef>
                <a:spcPts val="12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疾病や体調管理面での指示・指導</a:t>
            </a:r>
          </a:p>
          <a:p>
            <a:pPr eaLnBrk="1" hangingPunct="1">
              <a:spcBef>
                <a:spcPts val="12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服薬管理上の注意や薬の副作用の指導</a:t>
            </a:r>
          </a:p>
          <a:p>
            <a:pPr eaLnBrk="1" hangingPunct="1">
              <a:spcBef>
                <a:spcPts val="12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ケアプランへのアドバイスと共通理解</a:t>
            </a:r>
          </a:p>
          <a:p>
            <a:pPr eaLnBrk="1" hangingPunct="1">
              <a:spcBef>
                <a:spcPts val="120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600" b="1" dirty="0" smtClean="0">
                <a:latin typeface="Meiryo UI" pitchFamily="50" charset="-128"/>
                <a:ea typeface="Meiryo UI" pitchFamily="50" charset="-128"/>
                <a:cs typeface="Meiryo UI" pitchFamily="50" charset="-128"/>
              </a:rPr>
              <a:t>家族への共感</a:t>
            </a:r>
            <a:endParaRPr lang="en-US" altLang="ja-JP" sz="2600" b="1" dirty="0" smtClean="0">
              <a:latin typeface="Meiryo UI" pitchFamily="50" charset="-128"/>
              <a:ea typeface="Meiryo UI" pitchFamily="50" charset="-128"/>
              <a:cs typeface="Meiryo UI" pitchFamily="50" charset="-128"/>
            </a:endParaRPr>
          </a:p>
        </p:txBody>
      </p:sp>
      <p:sp>
        <p:nvSpPr>
          <p:cNvPr id="143364" name="Rectangle 3"/>
          <p:cNvSpPr>
            <a:spLocks noChangeArrowheads="1"/>
          </p:cNvSpPr>
          <p:nvPr/>
        </p:nvSpPr>
        <p:spPr bwMode="auto">
          <a:xfrm>
            <a:off x="252413" y="11223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3365" name="Text Box 5"/>
          <p:cNvSpPr txBox="1">
            <a:spLocks noChangeArrowheads="1"/>
          </p:cNvSpPr>
          <p:nvPr/>
        </p:nvSpPr>
        <p:spPr bwMode="auto">
          <a:xfrm>
            <a:off x="0" y="0"/>
            <a:ext cx="26622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smtClean="0">
                <a:solidFill>
                  <a:srgbClr val="000000"/>
                </a:solidFill>
                <a:latin typeface="Meiryo UI" pitchFamily="50" charset="-128"/>
                <a:ea typeface="Meiryo UI" pitchFamily="50" charset="-128"/>
                <a:cs typeface="Meiryo UI" pitchFamily="50" charset="-128"/>
              </a:rPr>
              <a:t>-4</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040699831"/>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idx="4294967295"/>
          </p:nvPr>
        </p:nvSpPr>
        <p:spPr>
          <a:xfrm>
            <a:off x="369888" y="344489"/>
            <a:ext cx="8229600" cy="589790"/>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訪問看護との連携</a:t>
            </a:r>
          </a:p>
        </p:txBody>
      </p:sp>
      <p:sp>
        <p:nvSpPr>
          <p:cNvPr id="144387" name="Rectangle 3"/>
          <p:cNvSpPr>
            <a:spLocks noGrp="1" noChangeArrowheads="1"/>
          </p:cNvSpPr>
          <p:nvPr>
            <p:ph type="body" idx="4294967295"/>
          </p:nvPr>
        </p:nvSpPr>
        <p:spPr>
          <a:xfrm>
            <a:off x="1933390" y="2021733"/>
            <a:ext cx="6723062" cy="3814763"/>
          </a:xfrm>
        </p:spPr>
        <p:txBody>
          <a:bodyPr/>
          <a:lstStyle/>
          <a:p>
            <a:pPr eaLnBrk="1" hangingPunct="1">
              <a:lnSpc>
                <a:spcPct val="150000"/>
              </a:lnSpc>
              <a:buFont typeface="Wingdings" pitchFamily="2" charset="2"/>
              <a:buNone/>
            </a:pPr>
            <a:r>
              <a:rPr lang="en-US" altLang="ja-JP" sz="2600" b="1" dirty="0" smtClean="0">
                <a:solidFill>
                  <a:srgbClr val="609000"/>
                </a:solidFill>
                <a:latin typeface="Meiryo UI" pitchFamily="50" charset="-128"/>
                <a:ea typeface="Meiryo UI" pitchFamily="50" charset="-128"/>
                <a:cs typeface="Meiryo UI" pitchFamily="50" charset="-128"/>
              </a:rPr>
              <a:t>●</a:t>
            </a: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身体疾患の観察と看護</a:t>
            </a:r>
          </a:p>
          <a:p>
            <a:pPr eaLnBrk="1" hangingPunct="1">
              <a:lnSpc>
                <a:spcPct val="150000"/>
              </a:lnSpc>
              <a:spcBef>
                <a:spcPts val="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服薬管理  </a:t>
            </a:r>
            <a:endParaRPr lang="ja-JP" altLang="en-US" sz="2400" b="1" dirty="0" smtClean="0">
              <a:solidFill>
                <a:srgbClr val="FF6B3D"/>
              </a:solidFill>
              <a:latin typeface="Meiryo UI" pitchFamily="50" charset="-128"/>
              <a:ea typeface="Meiryo UI" pitchFamily="50" charset="-128"/>
              <a:cs typeface="Meiryo UI" pitchFamily="50" charset="-128"/>
            </a:endParaRPr>
          </a:p>
          <a:p>
            <a:pPr eaLnBrk="1" hangingPunct="1">
              <a:lnSpc>
                <a:spcPct val="150000"/>
              </a:lnSpc>
              <a:spcBef>
                <a:spcPts val="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本人の症状観察</a:t>
            </a:r>
          </a:p>
          <a:p>
            <a:pPr eaLnBrk="1" hangingPunct="1">
              <a:lnSpc>
                <a:spcPct val="150000"/>
              </a:lnSpc>
              <a:spcBef>
                <a:spcPts val="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リハビリテーション</a:t>
            </a:r>
          </a:p>
          <a:p>
            <a:pPr eaLnBrk="1" hangingPunct="1">
              <a:lnSpc>
                <a:spcPct val="150000"/>
              </a:lnSpc>
              <a:spcBef>
                <a:spcPts val="0"/>
              </a:spcBef>
              <a:buFont typeface="Wingdings" pitchFamily="2" charset="2"/>
              <a:buNone/>
            </a:pPr>
            <a:r>
              <a:rPr lang="ja-JP" altLang="en-US" sz="2600" b="1" dirty="0" smtClean="0">
                <a:solidFill>
                  <a:srgbClr val="609000"/>
                </a:solidFill>
                <a:latin typeface="Meiryo UI" pitchFamily="50" charset="-128"/>
                <a:ea typeface="Meiryo UI" pitchFamily="50" charset="-128"/>
                <a:cs typeface="Meiryo UI" pitchFamily="50" charset="-128"/>
              </a:rPr>
              <a:t>● </a:t>
            </a:r>
            <a:r>
              <a:rPr lang="ja-JP" altLang="en-US" sz="2800" b="1" dirty="0" smtClean="0">
                <a:latin typeface="Meiryo UI" pitchFamily="50" charset="-128"/>
                <a:ea typeface="Meiryo UI" pitchFamily="50" charset="-128"/>
                <a:cs typeface="Meiryo UI" pitchFamily="50" charset="-128"/>
              </a:rPr>
              <a:t>介護者への心理的サポート</a:t>
            </a:r>
            <a:endParaRPr lang="en-US" altLang="ja-JP" b="1" dirty="0" smtClean="0">
              <a:latin typeface="Meiryo UI" pitchFamily="50" charset="-128"/>
              <a:ea typeface="Meiryo UI" pitchFamily="50" charset="-128"/>
              <a:cs typeface="Meiryo UI" pitchFamily="50" charset="-128"/>
            </a:endParaRPr>
          </a:p>
        </p:txBody>
      </p:sp>
      <p:sp>
        <p:nvSpPr>
          <p:cNvPr id="144388" name="Rectangle 3"/>
          <p:cNvSpPr>
            <a:spLocks noChangeArrowheads="1"/>
          </p:cNvSpPr>
          <p:nvPr/>
        </p:nvSpPr>
        <p:spPr bwMode="auto">
          <a:xfrm>
            <a:off x="252413" y="10271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4389" name="Text Box 5"/>
          <p:cNvSpPr txBox="1">
            <a:spLocks noChangeArrowheads="1"/>
          </p:cNvSpPr>
          <p:nvPr/>
        </p:nvSpPr>
        <p:spPr bwMode="auto">
          <a:xfrm>
            <a:off x="0" y="0"/>
            <a:ext cx="244316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smtClean="0">
                <a:solidFill>
                  <a:srgbClr val="000000"/>
                </a:solidFill>
                <a:latin typeface="Meiryo UI" pitchFamily="50" charset="-128"/>
                <a:ea typeface="Meiryo UI" pitchFamily="50" charset="-128"/>
                <a:cs typeface="Meiryo UI" pitchFamily="50" charset="-128"/>
              </a:rPr>
              <a:t>-5</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0551237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idx="4294967295"/>
          </p:nvPr>
        </p:nvSpPr>
        <p:spPr>
          <a:xfrm>
            <a:off x="252413" y="349732"/>
            <a:ext cx="8505825" cy="588962"/>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社会福祉士</a:t>
            </a:r>
            <a:r>
              <a:rPr lang="en-US" altLang="ja-JP" sz="3000" b="1" dirty="0" smtClean="0">
                <a:solidFill>
                  <a:schemeClr val="tx1"/>
                </a:solidFill>
                <a:latin typeface="Meiryo UI" pitchFamily="50" charset="-128"/>
                <a:ea typeface="Meiryo UI" pitchFamily="50" charset="-128"/>
                <a:cs typeface="Meiryo UI" pitchFamily="50" charset="-128"/>
              </a:rPr>
              <a:t>･</a:t>
            </a:r>
            <a:r>
              <a:rPr lang="ja-JP" altLang="en-US" sz="3000" b="1" dirty="0" smtClean="0">
                <a:solidFill>
                  <a:schemeClr val="tx1"/>
                </a:solidFill>
                <a:latin typeface="Meiryo UI" pitchFamily="50" charset="-128"/>
                <a:ea typeface="Meiryo UI" pitchFamily="50" charset="-128"/>
                <a:cs typeface="Meiryo UI" pitchFamily="50" charset="-128"/>
              </a:rPr>
              <a:t>介護福祉士等の役割</a:t>
            </a:r>
          </a:p>
        </p:txBody>
      </p:sp>
      <p:sp>
        <p:nvSpPr>
          <p:cNvPr id="147459" name="正方形/長方形 1"/>
          <p:cNvSpPr>
            <a:spLocks noChangeArrowheads="1"/>
          </p:cNvSpPr>
          <p:nvPr/>
        </p:nvSpPr>
        <p:spPr bwMode="auto">
          <a:xfrm>
            <a:off x="1203325" y="1525588"/>
            <a:ext cx="6221413" cy="2693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5725" eaLnBrk="1" hangingPunct="1">
              <a:spcBef>
                <a:spcPts val="600"/>
              </a:spcBef>
            </a:pPr>
            <a:r>
              <a:rPr lang="ja-JP" altLang="en-US" sz="2400" b="1" dirty="0">
                <a:solidFill>
                  <a:srgbClr val="669900"/>
                </a:solidFill>
                <a:latin typeface="Meiryo UI" pitchFamily="50" charset="-128"/>
                <a:ea typeface="Meiryo UI" pitchFamily="50" charset="-128"/>
                <a:cs typeface="Meiryo UI" pitchFamily="50" charset="-128"/>
              </a:rPr>
              <a:t>社会福祉士  </a:t>
            </a:r>
          </a:p>
          <a:p>
            <a:pPr marL="85725" eaLnBrk="1" hangingPunct="1">
              <a:spcBef>
                <a:spcPts val="600"/>
              </a:spcBef>
            </a:pPr>
            <a:r>
              <a:rPr lang="en-US" altLang="ja-JP" sz="2400" b="1" dirty="0">
                <a:solidFill>
                  <a:srgbClr val="669900"/>
                </a:solidFill>
                <a:latin typeface="Meiryo UI" pitchFamily="50" charset="-128"/>
                <a:ea typeface="Meiryo UI" pitchFamily="50" charset="-128"/>
                <a:cs typeface="Meiryo UI" pitchFamily="50" charset="-128"/>
              </a:rPr>
              <a:t>  </a:t>
            </a:r>
            <a:r>
              <a:rPr lang="ja-JP" altLang="en-US" sz="2400" b="1" dirty="0" smtClean="0">
                <a:solidFill>
                  <a:srgbClr val="669900"/>
                </a:solidFill>
                <a:latin typeface="Meiryo UI" pitchFamily="50" charset="-128"/>
                <a:ea typeface="Meiryo UI" pitchFamily="50" charset="-128"/>
                <a:cs typeface="Meiryo UI" pitchFamily="50" charset="-128"/>
              </a:rPr>
              <a:t>●</a:t>
            </a:r>
            <a:r>
              <a:rPr lang="en-US" altLang="ja-JP" sz="2400" b="1" dirty="0" smtClean="0">
                <a:solidFill>
                  <a:srgbClr val="000000"/>
                </a:solidFill>
                <a:latin typeface="Meiryo UI" pitchFamily="50" charset="-128"/>
                <a:ea typeface="Meiryo UI" pitchFamily="50" charset="-128"/>
                <a:cs typeface="Meiryo UI" pitchFamily="50" charset="-128"/>
              </a:rPr>
              <a:t> </a:t>
            </a:r>
            <a:r>
              <a:rPr lang="ja-JP" altLang="en-US" sz="2400" b="1" dirty="0">
                <a:solidFill>
                  <a:srgbClr val="000000"/>
                </a:solidFill>
                <a:latin typeface="Meiryo UI" pitchFamily="50" charset="-128"/>
                <a:ea typeface="Meiryo UI" pitchFamily="50" charset="-128"/>
                <a:cs typeface="Meiryo UI" pitchFamily="50" charset="-128"/>
              </a:rPr>
              <a:t>権利擁護  </a:t>
            </a:r>
            <a:endParaRPr lang="en-US" altLang="ja-JP" sz="2400" b="1" dirty="0">
              <a:solidFill>
                <a:srgbClr val="000000"/>
              </a:solidFill>
              <a:latin typeface="Meiryo UI" pitchFamily="50" charset="-128"/>
              <a:ea typeface="Meiryo UI" pitchFamily="50" charset="-128"/>
              <a:cs typeface="Meiryo UI" pitchFamily="50" charset="-128"/>
            </a:endParaRPr>
          </a:p>
          <a:p>
            <a:pPr marL="85725" eaLnBrk="1" hangingPunct="1">
              <a:spcBef>
                <a:spcPts val="600"/>
              </a:spcBef>
            </a:pPr>
            <a:r>
              <a:rPr lang="en-US" altLang="ja-JP" sz="2400" b="1" dirty="0">
                <a:solidFill>
                  <a:srgbClr val="669900"/>
                </a:solidFill>
                <a:latin typeface="Meiryo UI" pitchFamily="50" charset="-128"/>
                <a:ea typeface="Meiryo UI" pitchFamily="50" charset="-128"/>
                <a:cs typeface="Meiryo UI" pitchFamily="50" charset="-128"/>
              </a:rPr>
              <a:t>  </a:t>
            </a:r>
            <a:r>
              <a:rPr lang="ja-JP" altLang="en-US" sz="2400" b="1" dirty="0" smtClean="0">
                <a:solidFill>
                  <a:srgbClr val="669900"/>
                </a:solidFill>
                <a:latin typeface="Meiryo UI" pitchFamily="50" charset="-128"/>
                <a:ea typeface="Meiryo UI" pitchFamily="50" charset="-128"/>
                <a:cs typeface="Meiryo UI" pitchFamily="50" charset="-128"/>
              </a:rPr>
              <a:t>●</a:t>
            </a:r>
            <a:r>
              <a:rPr lang="en-US" altLang="ja-JP" sz="2400" b="1" dirty="0" smtClean="0">
                <a:solidFill>
                  <a:srgbClr val="669900"/>
                </a:solidFill>
                <a:latin typeface="Meiryo UI" pitchFamily="50" charset="-128"/>
                <a:ea typeface="Meiryo UI" pitchFamily="50" charset="-128"/>
                <a:cs typeface="Meiryo UI" pitchFamily="50" charset="-128"/>
              </a:rPr>
              <a:t> </a:t>
            </a:r>
            <a:r>
              <a:rPr lang="ja-JP" altLang="en-US" sz="2400" b="1" dirty="0">
                <a:solidFill>
                  <a:srgbClr val="000000"/>
                </a:solidFill>
                <a:latin typeface="Meiryo UI" pitchFamily="50" charset="-128"/>
                <a:ea typeface="Meiryo UI" pitchFamily="50" charset="-128"/>
                <a:cs typeface="Meiryo UI" pitchFamily="50" charset="-128"/>
              </a:rPr>
              <a:t>受診援助</a:t>
            </a:r>
            <a:endParaRPr lang="en-US" altLang="ja-JP" sz="2400" b="1" dirty="0">
              <a:solidFill>
                <a:srgbClr val="000000"/>
              </a:solidFill>
              <a:latin typeface="Meiryo UI" pitchFamily="50" charset="-128"/>
              <a:ea typeface="Meiryo UI" pitchFamily="50" charset="-128"/>
              <a:cs typeface="Meiryo UI" pitchFamily="50" charset="-128"/>
            </a:endParaRPr>
          </a:p>
          <a:p>
            <a:pPr marL="85725" eaLnBrk="1" hangingPunct="1">
              <a:spcBef>
                <a:spcPts val="600"/>
              </a:spcBef>
            </a:pPr>
            <a:r>
              <a:rPr lang="ja-JP" altLang="en-US" sz="2400" b="1" dirty="0">
                <a:solidFill>
                  <a:srgbClr val="669900"/>
                </a:solidFill>
                <a:latin typeface="Meiryo UI" pitchFamily="50" charset="-128"/>
                <a:ea typeface="Meiryo UI" pitchFamily="50" charset="-128"/>
                <a:cs typeface="Meiryo UI" pitchFamily="50" charset="-128"/>
              </a:rPr>
              <a:t>  ●</a:t>
            </a:r>
            <a:r>
              <a:rPr lang="en-US" altLang="ja-JP" sz="2400" b="1" dirty="0" smtClean="0">
                <a:solidFill>
                  <a:srgbClr val="669900"/>
                </a:solidFill>
                <a:latin typeface="Meiryo UI" pitchFamily="50" charset="-128"/>
                <a:ea typeface="Meiryo UI" pitchFamily="50" charset="-128"/>
                <a:cs typeface="Meiryo UI" pitchFamily="50" charset="-128"/>
              </a:rPr>
              <a:t> </a:t>
            </a:r>
            <a:r>
              <a:rPr lang="ja-JP" altLang="en-US" sz="2400" b="1" dirty="0">
                <a:solidFill>
                  <a:srgbClr val="000000"/>
                </a:solidFill>
                <a:latin typeface="Meiryo UI" pitchFamily="50" charset="-128"/>
                <a:ea typeface="Meiryo UI" pitchFamily="50" charset="-128"/>
                <a:cs typeface="Meiryo UI" pitchFamily="50" charset="-128"/>
              </a:rPr>
              <a:t>家族支援</a:t>
            </a:r>
            <a:endParaRPr lang="en-US" altLang="ja-JP" sz="2400" b="1" dirty="0">
              <a:solidFill>
                <a:srgbClr val="000000"/>
              </a:solidFill>
              <a:latin typeface="Meiryo UI" pitchFamily="50" charset="-128"/>
              <a:ea typeface="Meiryo UI" pitchFamily="50" charset="-128"/>
              <a:cs typeface="Meiryo UI" pitchFamily="50" charset="-128"/>
            </a:endParaRPr>
          </a:p>
          <a:p>
            <a:pPr marL="85725" eaLnBrk="1" hangingPunct="1">
              <a:spcBef>
                <a:spcPts val="600"/>
              </a:spcBef>
            </a:pPr>
            <a:r>
              <a:rPr lang="en-US" altLang="ja-JP" sz="2400" b="1" dirty="0">
                <a:solidFill>
                  <a:srgbClr val="669900"/>
                </a:solidFill>
                <a:latin typeface="Meiryo UI" pitchFamily="50" charset="-128"/>
                <a:ea typeface="Meiryo UI" pitchFamily="50" charset="-128"/>
                <a:cs typeface="Meiryo UI" pitchFamily="50" charset="-128"/>
              </a:rPr>
              <a:t>  </a:t>
            </a:r>
            <a:r>
              <a:rPr lang="ja-JP" altLang="en-US" sz="2400" b="1" dirty="0" smtClean="0">
                <a:solidFill>
                  <a:srgbClr val="669900"/>
                </a:solidFill>
                <a:latin typeface="Meiryo UI" pitchFamily="50" charset="-128"/>
                <a:ea typeface="Meiryo UI" pitchFamily="50" charset="-128"/>
                <a:cs typeface="Meiryo UI" pitchFamily="50" charset="-128"/>
              </a:rPr>
              <a:t>●</a:t>
            </a:r>
            <a:r>
              <a:rPr lang="en-US" altLang="ja-JP" sz="2400" b="1" dirty="0" smtClean="0">
                <a:solidFill>
                  <a:srgbClr val="669900"/>
                </a:solidFill>
                <a:latin typeface="Meiryo UI" pitchFamily="50" charset="-128"/>
                <a:ea typeface="Meiryo UI" pitchFamily="50" charset="-128"/>
                <a:cs typeface="Meiryo UI" pitchFamily="50" charset="-128"/>
              </a:rPr>
              <a:t> </a:t>
            </a:r>
            <a:r>
              <a:rPr lang="ja-JP" altLang="en-US" sz="2400" b="1" dirty="0">
                <a:solidFill>
                  <a:srgbClr val="000000"/>
                </a:solidFill>
                <a:latin typeface="Meiryo UI" pitchFamily="50" charset="-128"/>
                <a:ea typeface="Meiryo UI" pitchFamily="50" charset="-128"/>
                <a:cs typeface="Meiryo UI" pitchFamily="50" charset="-128"/>
              </a:rPr>
              <a:t>地域の見守り体制の構築</a:t>
            </a:r>
          </a:p>
          <a:p>
            <a:pPr marL="85725" eaLnBrk="1" hangingPunct="1">
              <a:spcBef>
                <a:spcPts val="600"/>
              </a:spcBef>
            </a:pPr>
            <a:r>
              <a:rPr lang="ja-JP" altLang="en-US" sz="2400" b="1" dirty="0">
                <a:solidFill>
                  <a:srgbClr val="669900"/>
                </a:solidFill>
                <a:latin typeface="Meiryo UI" pitchFamily="50" charset="-128"/>
                <a:ea typeface="Meiryo UI" pitchFamily="50" charset="-128"/>
                <a:cs typeface="Meiryo UI" pitchFamily="50" charset="-128"/>
              </a:rPr>
              <a:t>  </a:t>
            </a:r>
            <a:endParaRPr lang="en-US" altLang="ja-JP" sz="2400" b="1" dirty="0">
              <a:solidFill>
                <a:srgbClr val="000000"/>
              </a:solidFill>
              <a:latin typeface="Meiryo UI" pitchFamily="50" charset="-128"/>
              <a:ea typeface="Meiryo UI" pitchFamily="50" charset="-128"/>
              <a:cs typeface="Meiryo UI" pitchFamily="50" charset="-128"/>
            </a:endParaRPr>
          </a:p>
        </p:txBody>
      </p:sp>
      <p:sp>
        <p:nvSpPr>
          <p:cNvPr id="147460" name="正方形/長方形 1"/>
          <p:cNvSpPr>
            <a:spLocks noChangeArrowheads="1"/>
          </p:cNvSpPr>
          <p:nvPr/>
        </p:nvSpPr>
        <p:spPr bwMode="auto">
          <a:xfrm>
            <a:off x="1054100" y="4230688"/>
            <a:ext cx="7313613" cy="1800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85725" eaLnBrk="1" hangingPunct="1"/>
            <a:r>
              <a:rPr lang="ja-JP" altLang="en-US" sz="2400" b="1" dirty="0">
                <a:solidFill>
                  <a:srgbClr val="669900"/>
                </a:solidFill>
                <a:latin typeface="Meiryo UI" pitchFamily="50" charset="-128"/>
                <a:ea typeface="Meiryo UI" pitchFamily="50" charset="-128"/>
                <a:cs typeface="Meiryo UI" pitchFamily="50" charset="-128"/>
              </a:rPr>
              <a:t> 介護福祉士</a:t>
            </a:r>
            <a:r>
              <a:rPr lang="en-US" altLang="ja-JP" sz="2400" b="1" dirty="0">
                <a:solidFill>
                  <a:srgbClr val="669900"/>
                </a:solidFill>
                <a:latin typeface="Meiryo UI" pitchFamily="50" charset="-128"/>
                <a:ea typeface="Meiryo UI" pitchFamily="50" charset="-128"/>
                <a:cs typeface="Meiryo UI" pitchFamily="50" charset="-128"/>
              </a:rPr>
              <a:t>(</a:t>
            </a:r>
            <a:r>
              <a:rPr lang="ja-JP" altLang="en-US" sz="2400" b="1" dirty="0">
                <a:solidFill>
                  <a:srgbClr val="669900"/>
                </a:solidFill>
                <a:latin typeface="Meiryo UI" pitchFamily="50" charset="-128"/>
                <a:ea typeface="Meiryo UI" pitchFamily="50" charset="-128"/>
                <a:cs typeface="Meiryo UI" pitchFamily="50" charset="-128"/>
              </a:rPr>
              <a:t>ホームヘルパー・介護職員含む）</a:t>
            </a:r>
            <a:endParaRPr lang="en-US" altLang="ja-JP" sz="2400" b="1" dirty="0">
              <a:solidFill>
                <a:srgbClr val="669900"/>
              </a:solidFill>
              <a:latin typeface="Meiryo UI" pitchFamily="50" charset="-128"/>
              <a:ea typeface="Meiryo UI" pitchFamily="50" charset="-128"/>
              <a:cs typeface="Meiryo UI" pitchFamily="50" charset="-128"/>
            </a:endParaRPr>
          </a:p>
          <a:p>
            <a:pPr marL="85725" eaLnBrk="1" hangingPunct="1">
              <a:spcBef>
                <a:spcPts val="600"/>
              </a:spcBef>
            </a:pPr>
            <a:r>
              <a:rPr lang="en-US" altLang="ja-JP" sz="2400" b="1" dirty="0">
                <a:solidFill>
                  <a:srgbClr val="669900"/>
                </a:solidFill>
                <a:latin typeface="Meiryo UI" pitchFamily="50" charset="-128"/>
                <a:ea typeface="Meiryo UI" pitchFamily="50" charset="-128"/>
                <a:cs typeface="Meiryo UI" pitchFamily="50" charset="-128"/>
              </a:rPr>
              <a:t>   </a:t>
            </a:r>
            <a:r>
              <a:rPr lang="ja-JP" altLang="en-US" sz="2400" b="1" dirty="0" smtClean="0">
                <a:solidFill>
                  <a:srgbClr val="669900"/>
                </a:solidFill>
                <a:latin typeface="Meiryo UI" pitchFamily="50" charset="-128"/>
                <a:ea typeface="Meiryo UI" pitchFamily="50" charset="-128"/>
                <a:cs typeface="Meiryo UI" pitchFamily="50" charset="-128"/>
              </a:rPr>
              <a:t>●</a:t>
            </a:r>
            <a:r>
              <a:rPr lang="en-US" altLang="ja-JP" sz="2400" b="1" dirty="0" smtClean="0">
                <a:solidFill>
                  <a:srgbClr val="669900"/>
                </a:solidFill>
                <a:latin typeface="Meiryo UI" pitchFamily="50" charset="-128"/>
                <a:ea typeface="Meiryo UI" pitchFamily="50" charset="-128"/>
                <a:cs typeface="Meiryo UI" pitchFamily="50" charset="-128"/>
              </a:rPr>
              <a:t> </a:t>
            </a:r>
            <a:r>
              <a:rPr lang="ja-JP" altLang="en-US" sz="2400" b="1" dirty="0">
                <a:solidFill>
                  <a:srgbClr val="000000"/>
                </a:solidFill>
                <a:latin typeface="Meiryo UI" pitchFamily="50" charset="-128"/>
                <a:ea typeface="Meiryo UI" pitchFamily="50" charset="-128"/>
                <a:cs typeface="Meiryo UI" pitchFamily="50" charset="-128"/>
              </a:rPr>
              <a:t>身体介護等のケアの提供</a:t>
            </a:r>
          </a:p>
          <a:p>
            <a:pPr marL="85725" eaLnBrk="1" hangingPunct="1">
              <a:spcBef>
                <a:spcPts val="600"/>
              </a:spcBef>
            </a:pPr>
            <a:r>
              <a:rPr lang="ja-JP" altLang="en-US" sz="2400" b="1" dirty="0">
                <a:solidFill>
                  <a:srgbClr val="669900"/>
                </a:solidFill>
                <a:latin typeface="Meiryo UI" pitchFamily="50" charset="-128"/>
                <a:ea typeface="Meiryo UI" pitchFamily="50" charset="-128"/>
                <a:cs typeface="Meiryo UI" pitchFamily="50" charset="-128"/>
              </a:rPr>
              <a:t>   ●</a:t>
            </a:r>
            <a:r>
              <a:rPr lang="en-US" altLang="ja-JP" sz="2400" b="1" dirty="0" smtClean="0">
                <a:solidFill>
                  <a:srgbClr val="669900"/>
                </a:solidFill>
                <a:latin typeface="Meiryo UI" pitchFamily="50" charset="-128"/>
                <a:ea typeface="Meiryo UI" pitchFamily="50" charset="-128"/>
                <a:cs typeface="Meiryo UI" pitchFamily="50" charset="-128"/>
              </a:rPr>
              <a:t> </a:t>
            </a:r>
            <a:r>
              <a:rPr lang="ja-JP" altLang="en-US" sz="2400" b="1" dirty="0">
                <a:solidFill>
                  <a:srgbClr val="000000"/>
                </a:solidFill>
                <a:latin typeface="Meiryo UI" pitchFamily="50" charset="-128"/>
                <a:ea typeface="Meiryo UI" pitchFamily="50" charset="-128"/>
                <a:cs typeface="Meiryo UI" pitchFamily="50" charset="-128"/>
              </a:rPr>
              <a:t>服薬確認や生活リズム維持の支援</a:t>
            </a:r>
          </a:p>
          <a:p>
            <a:pPr marL="85725" eaLnBrk="1" hangingPunct="1">
              <a:spcBef>
                <a:spcPts val="600"/>
              </a:spcBef>
            </a:pPr>
            <a:r>
              <a:rPr lang="ja-JP" altLang="en-US" sz="2400" b="1" dirty="0">
                <a:solidFill>
                  <a:srgbClr val="669900"/>
                </a:solidFill>
                <a:latin typeface="Meiryo UI" pitchFamily="50" charset="-128"/>
                <a:ea typeface="Meiryo UI" pitchFamily="50" charset="-128"/>
                <a:cs typeface="Meiryo UI" pitchFamily="50" charset="-128"/>
              </a:rPr>
              <a:t>   ●</a:t>
            </a:r>
            <a:r>
              <a:rPr lang="en-US" altLang="ja-JP" sz="2400" b="1" dirty="0" smtClean="0">
                <a:solidFill>
                  <a:srgbClr val="669900"/>
                </a:solidFill>
                <a:latin typeface="Meiryo UI" pitchFamily="50" charset="-128"/>
                <a:ea typeface="Meiryo UI" pitchFamily="50" charset="-128"/>
                <a:cs typeface="Meiryo UI" pitchFamily="50" charset="-128"/>
              </a:rPr>
              <a:t> </a:t>
            </a:r>
            <a:r>
              <a:rPr lang="ja-JP" altLang="en-US" sz="2400" b="1" dirty="0">
                <a:solidFill>
                  <a:srgbClr val="000000"/>
                </a:solidFill>
                <a:latin typeface="Meiryo UI" pitchFamily="50" charset="-128"/>
                <a:ea typeface="Meiryo UI" pitchFamily="50" charset="-128"/>
                <a:cs typeface="Meiryo UI" pitchFamily="50" charset="-128"/>
              </a:rPr>
              <a:t>緊急時の医療サービスへの連携</a:t>
            </a:r>
          </a:p>
        </p:txBody>
      </p:sp>
      <p:sp>
        <p:nvSpPr>
          <p:cNvPr id="147461" name="Rectangle 3"/>
          <p:cNvSpPr>
            <a:spLocks noChangeArrowheads="1"/>
          </p:cNvSpPr>
          <p:nvPr/>
        </p:nvSpPr>
        <p:spPr bwMode="auto">
          <a:xfrm>
            <a:off x="252413" y="10271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7462" name="Text Box 5"/>
          <p:cNvSpPr txBox="1">
            <a:spLocks noChangeArrowheads="1"/>
          </p:cNvSpPr>
          <p:nvPr/>
        </p:nvSpPr>
        <p:spPr bwMode="auto">
          <a:xfrm>
            <a:off x="0" y="0"/>
            <a:ext cx="25955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smtClean="0">
                <a:solidFill>
                  <a:srgbClr val="000000"/>
                </a:solidFill>
                <a:latin typeface="Meiryo UI" pitchFamily="50" charset="-128"/>
                <a:ea typeface="Meiryo UI" pitchFamily="50" charset="-128"/>
                <a:cs typeface="Meiryo UI" pitchFamily="50" charset="-128"/>
              </a:rPr>
              <a:t>-6</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23569705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84"/>
          <p:cNvSpPr>
            <a:spLocks noChangeArrowheads="1"/>
          </p:cNvSpPr>
          <p:nvPr/>
        </p:nvSpPr>
        <p:spPr bwMode="auto">
          <a:xfrm>
            <a:off x="7000875" y="3571875"/>
            <a:ext cx="990600" cy="9906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6300" y="18068"/>
                </a:moveTo>
                <a:cubicBezTo>
                  <a:pt x="7651" y="18905"/>
                  <a:pt x="9210" y="19349"/>
                  <a:pt x="10800" y="19349"/>
                </a:cubicBezTo>
                <a:cubicBezTo>
                  <a:pt x="15521" y="19349"/>
                  <a:pt x="19349" y="15521"/>
                  <a:pt x="19349" y="10800"/>
                </a:cubicBezTo>
                <a:cubicBezTo>
                  <a:pt x="19349" y="6078"/>
                  <a:pt x="15521" y="2251"/>
                  <a:pt x="10800" y="2251"/>
                </a:cubicBezTo>
                <a:cubicBezTo>
                  <a:pt x="7204" y="2250"/>
                  <a:pt x="3992" y="4501"/>
                  <a:pt x="2764" y="7881"/>
                </a:cubicBezTo>
                <a:lnTo>
                  <a:pt x="649" y="7112"/>
                </a:lnTo>
                <a:cubicBezTo>
                  <a:pt x="2200" y="2842"/>
                  <a:pt x="6257" y="-1"/>
                  <a:pt x="10800" y="0"/>
                </a:cubicBezTo>
                <a:cubicBezTo>
                  <a:pt x="16764" y="0"/>
                  <a:pt x="21600" y="4835"/>
                  <a:pt x="21600" y="10800"/>
                </a:cubicBezTo>
                <a:cubicBezTo>
                  <a:pt x="21600" y="16764"/>
                  <a:pt x="16764" y="21600"/>
                  <a:pt x="10800" y="21600"/>
                </a:cubicBezTo>
                <a:cubicBezTo>
                  <a:pt x="8791" y="21600"/>
                  <a:pt x="6822" y="21039"/>
                  <a:pt x="5115" y="19982"/>
                </a:cubicBezTo>
                <a:lnTo>
                  <a:pt x="3694" y="22278"/>
                </a:lnTo>
                <a:lnTo>
                  <a:pt x="2454" y="17012"/>
                </a:lnTo>
                <a:lnTo>
                  <a:pt x="7721" y="15773"/>
                </a:lnTo>
                <a:lnTo>
                  <a:pt x="6300" y="18068"/>
                </a:lnTo>
                <a:close/>
              </a:path>
            </a:pathLst>
          </a:custGeom>
          <a:solidFill>
            <a:srgbClr val="CC99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ja-JP" altLang="en-US"/>
          </a:p>
        </p:txBody>
      </p:sp>
      <p:sp>
        <p:nvSpPr>
          <p:cNvPr id="148483" name="Oval 73"/>
          <p:cNvSpPr>
            <a:spLocks noChangeArrowheads="1"/>
          </p:cNvSpPr>
          <p:nvPr/>
        </p:nvSpPr>
        <p:spPr bwMode="auto">
          <a:xfrm>
            <a:off x="3629025" y="3114675"/>
            <a:ext cx="1885950" cy="1476375"/>
          </a:xfrm>
          <a:prstGeom prst="ellipse">
            <a:avLst/>
          </a:prstGeom>
          <a:noFill/>
          <a:ln w="57150">
            <a:solidFill>
              <a:schemeClr val="bg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ja-JP" altLang="en-US" sz="1800">
              <a:solidFill>
                <a:srgbClr val="000000"/>
              </a:solidFill>
            </a:endParaRPr>
          </a:p>
        </p:txBody>
      </p:sp>
      <p:sp>
        <p:nvSpPr>
          <p:cNvPr id="148484" name="Rectangle 3"/>
          <p:cNvSpPr>
            <a:spLocks noGrp="1" noChangeArrowheads="1"/>
          </p:cNvSpPr>
          <p:nvPr>
            <p:ph type="title" idx="4294967295"/>
          </p:nvPr>
        </p:nvSpPr>
        <p:spPr>
          <a:xfrm>
            <a:off x="468313" y="350838"/>
            <a:ext cx="8229600" cy="701675"/>
          </a:xfrm>
        </p:spPr>
        <p:txBody>
          <a:bodyPr/>
          <a:lstStyle/>
          <a:p>
            <a:pPr eaLnBrk="1" hangingPunct="1"/>
            <a:r>
              <a:rPr lang="ja-JP" altLang="en-US" sz="3000" b="1" smtClean="0">
                <a:solidFill>
                  <a:schemeClr val="tx1"/>
                </a:solidFill>
                <a:latin typeface="Meiryo UI" pitchFamily="50" charset="-128"/>
                <a:ea typeface="Meiryo UI" pitchFamily="50" charset="-128"/>
                <a:cs typeface="Meiryo UI" pitchFamily="50" charset="-128"/>
              </a:rPr>
              <a:t>地域包括支援センター   </a:t>
            </a:r>
          </a:p>
        </p:txBody>
      </p:sp>
      <p:grpSp>
        <p:nvGrpSpPr>
          <p:cNvPr id="148485" name="Group 79"/>
          <p:cNvGrpSpPr>
            <a:grpSpLocks/>
          </p:cNvGrpSpPr>
          <p:nvPr/>
        </p:nvGrpSpPr>
        <p:grpSpPr bwMode="auto">
          <a:xfrm>
            <a:off x="1858963" y="3941763"/>
            <a:ext cx="334962" cy="577850"/>
            <a:chOff x="1105" y="2801"/>
            <a:chExt cx="211" cy="364"/>
          </a:xfrm>
        </p:grpSpPr>
        <p:sp>
          <p:nvSpPr>
            <p:cNvPr id="148534" name="Oval 12"/>
            <p:cNvSpPr>
              <a:spLocks noChangeArrowheads="1"/>
            </p:cNvSpPr>
            <p:nvPr/>
          </p:nvSpPr>
          <p:spPr bwMode="auto">
            <a:xfrm>
              <a:off x="1142" y="2801"/>
              <a:ext cx="141" cy="146"/>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solidFill>
                  <a:srgbClr val="000000"/>
                </a:solidFill>
              </a:endParaRPr>
            </a:p>
          </p:txBody>
        </p:sp>
        <p:sp>
          <p:nvSpPr>
            <p:cNvPr id="148535" name="AutoShape 13"/>
            <p:cNvSpPr>
              <a:spLocks noChangeArrowheads="1"/>
            </p:cNvSpPr>
            <p:nvPr/>
          </p:nvSpPr>
          <p:spPr bwMode="auto">
            <a:xfrm rot="-5400000">
              <a:off x="1102" y="2950"/>
              <a:ext cx="218" cy="211"/>
            </a:xfrm>
            <a:prstGeom prst="flowChartDelay">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eaLnBrk="1" hangingPunct="1"/>
              <a:endParaRPr lang="ja-JP" altLang="en-US" sz="1800">
                <a:solidFill>
                  <a:srgbClr val="000000"/>
                </a:solidFill>
              </a:endParaRPr>
            </a:p>
          </p:txBody>
        </p:sp>
      </p:grpSp>
      <p:sp>
        <p:nvSpPr>
          <p:cNvPr id="148486" name="AutoShape 21" descr="25%"/>
          <p:cNvSpPr>
            <a:spLocks noChangeArrowheads="1"/>
          </p:cNvSpPr>
          <p:nvPr/>
        </p:nvSpPr>
        <p:spPr bwMode="auto">
          <a:xfrm>
            <a:off x="671513" y="4691063"/>
            <a:ext cx="774700" cy="25558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511" tIns="46755" rIns="93511" bIns="46755" anchor="ctr"/>
          <a:lstStyle/>
          <a:p>
            <a:pPr algn="ctr" defTabSz="935038" eaLnBrk="1" hangingPunct="1"/>
            <a:r>
              <a:rPr lang="ja-JP" altLang="en-US" sz="1300" b="1">
                <a:solidFill>
                  <a:srgbClr val="000000"/>
                </a:solidFill>
                <a:latin typeface="Meiryo UI" pitchFamily="50" charset="-128"/>
                <a:ea typeface="Meiryo UI" pitchFamily="50" charset="-128"/>
                <a:cs typeface="Meiryo UI" pitchFamily="50" charset="-128"/>
              </a:rPr>
              <a:t>主治医</a:t>
            </a:r>
          </a:p>
        </p:txBody>
      </p:sp>
      <p:grpSp>
        <p:nvGrpSpPr>
          <p:cNvPr id="148487" name="Group 78"/>
          <p:cNvGrpSpPr>
            <a:grpSpLocks/>
          </p:cNvGrpSpPr>
          <p:nvPr/>
        </p:nvGrpSpPr>
        <p:grpSpPr bwMode="auto">
          <a:xfrm>
            <a:off x="892175" y="3951288"/>
            <a:ext cx="354013" cy="574675"/>
            <a:chOff x="508" y="2801"/>
            <a:chExt cx="223" cy="362"/>
          </a:xfrm>
        </p:grpSpPr>
        <p:sp>
          <p:nvSpPr>
            <p:cNvPr id="148532" name="Oval 23"/>
            <p:cNvSpPr>
              <a:spLocks noChangeArrowheads="1"/>
            </p:cNvSpPr>
            <p:nvPr/>
          </p:nvSpPr>
          <p:spPr bwMode="auto">
            <a:xfrm>
              <a:off x="547" y="2801"/>
              <a:ext cx="148" cy="145"/>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solidFill>
                  <a:srgbClr val="000000"/>
                </a:solidFill>
              </a:endParaRPr>
            </a:p>
          </p:txBody>
        </p:sp>
        <p:sp>
          <p:nvSpPr>
            <p:cNvPr id="148533" name="AutoShape 24"/>
            <p:cNvSpPr>
              <a:spLocks noChangeArrowheads="1"/>
            </p:cNvSpPr>
            <p:nvPr/>
          </p:nvSpPr>
          <p:spPr bwMode="auto">
            <a:xfrm rot="-5400000">
              <a:off x="511" y="2943"/>
              <a:ext cx="217" cy="223"/>
            </a:xfrm>
            <a:prstGeom prst="flowChartDelay">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eaLnBrk="1" hangingPunct="1"/>
              <a:endParaRPr lang="ja-JP" altLang="en-US" sz="1800">
                <a:solidFill>
                  <a:srgbClr val="000000"/>
                </a:solidFill>
              </a:endParaRPr>
            </a:p>
          </p:txBody>
        </p:sp>
      </p:grpSp>
      <p:sp>
        <p:nvSpPr>
          <p:cNvPr id="148488" name="AutoShape 31" descr="25%"/>
          <p:cNvSpPr>
            <a:spLocks noChangeArrowheads="1"/>
          </p:cNvSpPr>
          <p:nvPr/>
        </p:nvSpPr>
        <p:spPr bwMode="auto">
          <a:xfrm>
            <a:off x="973138" y="3686175"/>
            <a:ext cx="1198562" cy="474663"/>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511" tIns="46755" rIns="93511" bIns="46755" anchor="ctr"/>
          <a:lstStyle/>
          <a:p>
            <a:pPr algn="ctr" defTabSz="935038" eaLnBrk="1" hangingPunct="1">
              <a:spcAft>
                <a:spcPct val="30000"/>
              </a:spcAft>
            </a:pPr>
            <a:r>
              <a:rPr lang="ja-JP" altLang="en-US" sz="1300" b="1">
                <a:solidFill>
                  <a:srgbClr val="000000"/>
                </a:solidFill>
                <a:latin typeface="Meiryo UI" pitchFamily="50" charset="-128"/>
                <a:ea typeface="Meiryo UI" pitchFamily="50" charset="-128"/>
                <a:cs typeface="Meiryo UI" pitchFamily="50" charset="-128"/>
              </a:rPr>
              <a:t>ケアチーム</a:t>
            </a:r>
          </a:p>
          <a:p>
            <a:pPr algn="ctr" defTabSz="935038" eaLnBrk="1" hangingPunct="1"/>
            <a:r>
              <a:rPr lang="ja-JP" altLang="en-US" sz="1300" b="1">
                <a:solidFill>
                  <a:srgbClr val="000000"/>
                </a:solidFill>
                <a:latin typeface="Meiryo UI" pitchFamily="50" charset="-128"/>
                <a:ea typeface="Meiryo UI" pitchFamily="50" charset="-128"/>
                <a:cs typeface="Meiryo UI" pitchFamily="50" charset="-128"/>
              </a:rPr>
              <a:t>（連携）</a:t>
            </a:r>
          </a:p>
        </p:txBody>
      </p:sp>
      <p:sp>
        <p:nvSpPr>
          <p:cNvPr id="148489" name="AutoShape 32"/>
          <p:cNvSpPr>
            <a:spLocks noChangeArrowheads="1"/>
          </p:cNvSpPr>
          <p:nvPr/>
        </p:nvSpPr>
        <p:spPr bwMode="auto">
          <a:xfrm>
            <a:off x="2533650" y="3032125"/>
            <a:ext cx="419100" cy="215900"/>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defTabSz="935038" eaLnBrk="1" hangingPunct="1"/>
            <a:r>
              <a:rPr lang="ja-JP" altLang="en-US" sz="1100">
                <a:solidFill>
                  <a:srgbClr val="FFFFFF"/>
                </a:solidFill>
                <a:latin typeface="Times New Roman" pitchFamily="18" charset="0"/>
              </a:rPr>
              <a:t>支援</a:t>
            </a:r>
          </a:p>
        </p:txBody>
      </p:sp>
      <p:sp>
        <p:nvSpPr>
          <p:cNvPr id="148490" name="AutoShape 61"/>
          <p:cNvSpPr>
            <a:spLocks noChangeArrowheads="1"/>
          </p:cNvSpPr>
          <p:nvPr/>
        </p:nvSpPr>
        <p:spPr bwMode="auto">
          <a:xfrm>
            <a:off x="2333625" y="2000250"/>
            <a:ext cx="4524375" cy="3133725"/>
          </a:xfrm>
          <a:prstGeom prst="roundRect">
            <a:avLst>
              <a:gd name="adj" fmla="val 8106"/>
            </a:avLst>
          </a:prstGeom>
          <a:solidFill>
            <a:srgbClr val="DEF1D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solidFill>
                <a:srgbClr val="000000"/>
              </a:solidFill>
            </a:endParaRPr>
          </a:p>
        </p:txBody>
      </p:sp>
      <p:sp>
        <p:nvSpPr>
          <p:cNvPr id="148491" name="AutoShape 70"/>
          <p:cNvSpPr>
            <a:spLocks noChangeArrowheads="1"/>
          </p:cNvSpPr>
          <p:nvPr/>
        </p:nvSpPr>
        <p:spPr bwMode="auto">
          <a:xfrm>
            <a:off x="3187700" y="5862638"/>
            <a:ext cx="3714750" cy="482600"/>
          </a:xfrm>
          <a:prstGeom prst="roundRect">
            <a:avLst>
              <a:gd name="adj" fmla="val 24602"/>
            </a:avLst>
          </a:pr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solidFill>
                <a:srgbClr val="000000"/>
              </a:solidFill>
            </a:endParaRPr>
          </a:p>
        </p:txBody>
      </p:sp>
      <p:sp>
        <p:nvSpPr>
          <p:cNvPr id="148492" name="Text Box 71"/>
          <p:cNvSpPr txBox="1">
            <a:spLocks noChangeArrowheads="1"/>
          </p:cNvSpPr>
          <p:nvPr/>
        </p:nvSpPr>
        <p:spPr bwMode="auto">
          <a:xfrm>
            <a:off x="3149600" y="5930900"/>
            <a:ext cx="3810000"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700" b="1">
                <a:solidFill>
                  <a:srgbClr val="FFFFFF"/>
                </a:solidFill>
                <a:latin typeface="Meiryo UI" pitchFamily="50" charset="-128"/>
                <a:ea typeface="Meiryo UI" pitchFamily="50" charset="-128"/>
                <a:cs typeface="Meiryo UI" pitchFamily="50" charset="-128"/>
              </a:rPr>
              <a:t>地域包括支援センター運営協議会</a:t>
            </a:r>
          </a:p>
        </p:txBody>
      </p:sp>
      <p:sp>
        <p:nvSpPr>
          <p:cNvPr id="148493" name="Rectangle 34"/>
          <p:cNvSpPr>
            <a:spLocks noChangeArrowheads="1"/>
          </p:cNvSpPr>
          <p:nvPr/>
        </p:nvSpPr>
        <p:spPr bwMode="auto">
          <a:xfrm>
            <a:off x="3051175" y="4546600"/>
            <a:ext cx="1911350" cy="48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11" tIns="46755" rIns="93511" bIns="46755">
            <a:spAutoFit/>
          </a:bodyPr>
          <a:lstStyle/>
          <a:p>
            <a:pPr defTabSz="935038" eaLnBrk="1" hangingPunct="1">
              <a:lnSpc>
                <a:spcPct val="90000"/>
              </a:lnSpc>
            </a:pPr>
            <a:r>
              <a:rPr lang="ja-JP" altLang="en-US" sz="1400" b="1">
                <a:solidFill>
                  <a:srgbClr val="000000"/>
                </a:solidFill>
                <a:latin typeface="Meiryo UI" pitchFamily="50" charset="-128"/>
                <a:ea typeface="Meiryo UI" pitchFamily="50" charset="-128"/>
                <a:cs typeface="Meiryo UI" pitchFamily="50" charset="-128"/>
              </a:rPr>
              <a:t>主任</a:t>
            </a:r>
          </a:p>
          <a:p>
            <a:pPr defTabSz="935038" eaLnBrk="1" hangingPunct="1">
              <a:lnSpc>
                <a:spcPct val="90000"/>
              </a:lnSpc>
            </a:pPr>
            <a:r>
              <a:rPr lang="ja-JP" altLang="en-US" sz="1400" b="1">
                <a:solidFill>
                  <a:srgbClr val="000000"/>
                </a:solidFill>
                <a:latin typeface="Meiryo UI" pitchFamily="50" charset="-128"/>
                <a:ea typeface="Meiryo UI" pitchFamily="50" charset="-128"/>
                <a:cs typeface="Meiryo UI" pitchFamily="50" charset="-128"/>
              </a:rPr>
              <a:t>ケアマネジャー</a:t>
            </a:r>
          </a:p>
        </p:txBody>
      </p:sp>
      <p:sp>
        <p:nvSpPr>
          <p:cNvPr id="148494" name="Rectangle 41"/>
          <p:cNvSpPr>
            <a:spLocks noChangeArrowheads="1"/>
          </p:cNvSpPr>
          <p:nvPr/>
        </p:nvSpPr>
        <p:spPr bwMode="auto">
          <a:xfrm>
            <a:off x="4997450" y="4632325"/>
            <a:ext cx="1003300" cy="34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511" tIns="46755" rIns="93511" bIns="46755">
            <a:spAutoFit/>
          </a:bodyPr>
          <a:lstStyle/>
          <a:p>
            <a:pPr algn="ctr" defTabSz="935038" eaLnBrk="1" hangingPunct="1">
              <a:spcBef>
                <a:spcPct val="30000"/>
              </a:spcBef>
            </a:pPr>
            <a:r>
              <a:rPr lang="ja-JP" altLang="en-US" sz="1600" b="1">
                <a:solidFill>
                  <a:srgbClr val="000000"/>
                </a:solidFill>
                <a:latin typeface="Meiryo UI" pitchFamily="50" charset="-128"/>
                <a:ea typeface="Meiryo UI" pitchFamily="50" charset="-128"/>
                <a:cs typeface="Meiryo UI" pitchFamily="50" charset="-128"/>
              </a:rPr>
              <a:t>保健師等</a:t>
            </a:r>
          </a:p>
        </p:txBody>
      </p:sp>
      <p:sp>
        <p:nvSpPr>
          <p:cNvPr id="148495" name="Rectangle 42"/>
          <p:cNvSpPr>
            <a:spLocks noChangeArrowheads="1"/>
          </p:cNvSpPr>
          <p:nvPr/>
        </p:nvSpPr>
        <p:spPr bwMode="auto">
          <a:xfrm>
            <a:off x="3957638" y="2478088"/>
            <a:ext cx="1214770" cy="34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511" tIns="46755" rIns="93511" bIns="46755">
            <a:spAutoFit/>
          </a:bodyPr>
          <a:lstStyle/>
          <a:p>
            <a:pPr defTabSz="935038" eaLnBrk="1" hangingPunct="1">
              <a:spcBef>
                <a:spcPct val="30000"/>
              </a:spcBef>
            </a:pPr>
            <a:r>
              <a:rPr lang="ja-JP" altLang="en-US" sz="1600" b="1">
                <a:solidFill>
                  <a:srgbClr val="000000"/>
                </a:solidFill>
                <a:latin typeface="Meiryo UI" pitchFamily="50" charset="-128"/>
                <a:ea typeface="Meiryo UI" pitchFamily="50" charset="-128"/>
                <a:cs typeface="Meiryo UI" pitchFamily="50" charset="-128"/>
              </a:rPr>
              <a:t>社会福祉士</a:t>
            </a:r>
          </a:p>
        </p:txBody>
      </p:sp>
      <p:sp>
        <p:nvSpPr>
          <p:cNvPr id="148496" name="Line 19"/>
          <p:cNvSpPr>
            <a:spLocks noChangeShapeType="1"/>
          </p:cNvSpPr>
          <p:nvPr/>
        </p:nvSpPr>
        <p:spPr bwMode="auto">
          <a:xfrm>
            <a:off x="5602288" y="4170363"/>
            <a:ext cx="1001712" cy="3175"/>
          </a:xfrm>
          <a:prstGeom prst="line">
            <a:avLst/>
          </a:prstGeom>
          <a:noFill/>
          <a:ln w="69850">
            <a:solidFill>
              <a:srgbClr val="CC66FF"/>
            </a:solidFill>
            <a:round/>
            <a:headEnd/>
            <a:tailEnd type="triangle" w="med" len="sm"/>
          </a:ln>
          <a:extLst>
            <a:ext uri="{909E8E84-426E-40DD-AFC4-6F175D3DCCD1}">
              <a14:hiddenFill xmlns:a14="http://schemas.microsoft.com/office/drawing/2010/main">
                <a:noFill/>
              </a14:hiddenFill>
            </a:ext>
          </a:extLst>
        </p:spPr>
        <p:txBody>
          <a:bodyPr/>
          <a:lstStyle/>
          <a:p>
            <a:endParaRPr lang="ja-JP" altLang="en-US"/>
          </a:p>
        </p:txBody>
      </p:sp>
      <p:sp>
        <p:nvSpPr>
          <p:cNvPr id="148497" name="Text Box 74"/>
          <p:cNvSpPr txBox="1">
            <a:spLocks noChangeArrowheads="1"/>
          </p:cNvSpPr>
          <p:nvPr/>
        </p:nvSpPr>
        <p:spPr bwMode="auto">
          <a:xfrm>
            <a:off x="5957888" y="2239963"/>
            <a:ext cx="29622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a:solidFill>
                  <a:srgbClr val="000000"/>
                </a:solidFill>
                <a:latin typeface="Meiryo UI" pitchFamily="50" charset="-128"/>
                <a:ea typeface="Meiryo UI" pitchFamily="50" charset="-128"/>
                <a:cs typeface="Meiryo UI" pitchFamily="50" charset="-128"/>
              </a:rPr>
              <a:t>介護予防・日常生活支援総合事業</a:t>
            </a:r>
          </a:p>
        </p:txBody>
      </p:sp>
      <p:sp>
        <p:nvSpPr>
          <p:cNvPr id="148498" name="Text Box 76"/>
          <p:cNvSpPr txBox="1">
            <a:spLocks noChangeArrowheads="1"/>
          </p:cNvSpPr>
          <p:nvPr/>
        </p:nvSpPr>
        <p:spPr bwMode="auto">
          <a:xfrm>
            <a:off x="234950" y="2273300"/>
            <a:ext cx="2876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a:solidFill>
                  <a:srgbClr val="000000"/>
                </a:solidFill>
                <a:latin typeface="Meiryo UI" pitchFamily="50" charset="-128"/>
                <a:ea typeface="Meiryo UI" pitchFamily="50" charset="-128"/>
                <a:cs typeface="Meiryo UI" pitchFamily="50" charset="-128"/>
              </a:rPr>
              <a:t>包括的・継続的マネジメント事業</a:t>
            </a:r>
          </a:p>
        </p:txBody>
      </p:sp>
      <p:sp>
        <p:nvSpPr>
          <p:cNvPr id="148499" name="Text Box 77"/>
          <p:cNvSpPr txBox="1">
            <a:spLocks noChangeArrowheads="1"/>
          </p:cNvSpPr>
          <p:nvPr/>
        </p:nvSpPr>
        <p:spPr bwMode="auto">
          <a:xfrm>
            <a:off x="3243263" y="1327150"/>
            <a:ext cx="2686050" cy="587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Aft>
                <a:spcPct val="30000"/>
              </a:spcAft>
            </a:pPr>
            <a:r>
              <a:rPr lang="ja-JP" altLang="en-US" sz="1400" b="1">
                <a:solidFill>
                  <a:srgbClr val="000000"/>
                </a:solidFill>
                <a:latin typeface="Meiryo UI" pitchFamily="50" charset="-128"/>
                <a:ea typeface="Meiryo UI" pitchFamily="50" charset="-128"/>
                <a:cs typeface="Meiryo UI" pitchFamily="50" charset="-128"/>
              </a:rPr>
              <a:t>総合相談・支援</a:t>
            </a:r>
          </a:p>
          <a:p>
            <a:pPr algn="ctr" eaLnBrk="1" hangingPunct="1"/>
            <a:r>
              <a:rPr lang="ja-JP" altLang="en-US" sz="1400" b="1">
                <a:solidFill>
                  <a:srgbClr val="000000"/>
                </a:solidFill>
                <a:latin typeface="Meiryo UI" pitchFamily="50" charset="-128"/>
                <a:ea typeface="Meiryo UI" pitchFamily="50" charset="-128"/>
                <a:cs typeface="Meiryo UI" pitchFamily="50" charset="-128"/>
              </a:rPr>
              <a:t>虐待防止・早期発見、権利擁護</a:t>
            </a:r>
          </a:p>
        </p:txBody>
      </p:sp>
      <p:sp>
        <p:nvSpPr>
          <p:cNvPr id="148500" name="AutoShape 80"/>
          <p:cNvSpPr>
            <a:spLocks noChangeArrowheads="1"/>
          </p:cNvSpPr>
          <p:nvPr/>
        </p:nvSpPr>
        <p:spPr bwMode="auto">
          <a:xfrm>
            <a:off x="625475" y="3635375"/>
            <a:ext cx="1847850" cy="981075"/>
          </a:xfrm>
          <a:prstGeom prst="roundRect">
            <a:avLst>
              <a:gd name="adj" fmla="val 15338"/>
            </a:avLst>
          </a:prstGeom>
          <a:noFill/>
          <a:ln w="44450">
            <a:solidFill>
              <a:srgbClr val="6699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ja-JP" altLang="en-US" sz="1800">
              <a:solidFill>
                <a:srgbClr val="000000"/>
              </a:solidFill>
            </a:endParaRPr>
          </a:p>
        </p:txBody>
      </p:sp>
      <p:sp>
        <p:nvSpPr>
          <p:cNvPr id="148501" name="Line 20"/>
          <p:cNvSpPr>
            <a:spLocks noChangeShapeType="1"/>
          </p:cNvSpPr>
          <p:nvPr/>
        </p:nvSpPr>
        <p:spPr bwMode="auto">
          <a:xfrm flipH="1" flipV="1">
            <a:off x="2554288" y="4156075"/>
            <a:ext cx="954087" cy="0"/>
          </a:xfrm>
          <a:prstGeom prst="line">
            <a:avLst/>
          </a:prstGeom>
          <a:noFill/>
          <a:ln w="69850">
            <a:solidFill>
              <a:srgbClr val="669900"/>
            </a:solidFill>
            <a:round/>
            <a:headEnd/>
            <a:tailEnd type="triangle" w="med" len="sm"/>
          </a:ln>
          <a:extLst>
            <a:ext uri="{909E8E84-426E-40DD-AFC4-6F175D3DCCD1}">
              <a14:hiddenFill xmlns:a14="http://schemas.microsoft.com/office/drawing/2010/main">
                <a:noFill/>
              </a14:hiddenFill>
            </a:ext>
          </a:extLst>
        </p:spPr>
        <p:txBody>
          <a:bodyPr/>
          <a:lstStyle/>
          <a:p>
            <a:endParaRPr lang="ja-JP" altLang="en-US"/>
          </a:p>
        </p:txBody>
      </p:sp>
      <p:sp>
        <p:nvSpPr>
          <p:cNvPr id="148502" name="AutoShape 31" descr="25%"/>
          <p:cNvSpPr>
            <a:spLocks noChangeArrowheads="1"/>
          </p:cNvSpPr>
          <p:nvPr/>
        </p:nvSpPr>
        <p:spPr bwMode="auto">
          <a:xfrm>
            <a:off x="6684963" y="3344863"/>
            <a:ext cx="1836737" cy="1446212"/>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511" tIns="46755" rIns="93511" bIns="46755" anchor="ctr"/>
          <a:lstStyle/>
          <a:p>
            <a:pPr defTabSz="935038" eaLnBrk="1" hangingPunct="1"/>
            <a:r>
              <a:rPr lang="ja-JP" altLang="en-US" sz="1300" b="1">
                <a:solidFill>
                  <a:srgbClr val="000000"/>
                </a:solidFill>
                <a:latin typeface="Meiryo UI" pitchFamily="50" charset="-128"/>
                <a:ea typeface="Meiryo UI" pitchFamily="50" charset="-128"/>
                <a:cs typeface="Meiryo UI" pitchFamily="50" charset="-128"/>
              </a:rPr>
              <a:t>アセスメント実施</a:t>
            </a:r>
          </a:p>
          <a:p>
            <a:pPr defTabSz="935038" eaLnBrk="1" hangingPunct="1"/>
            <a:endParaRPr lang="ja-JP" altLang="en-US" sz="600" b="1">
              <a:solidFill>
                <a:srgbClr val="000000"/>
              </a:solidFill>
              <a:latin typeface="Meiryo UI" pitchFamily="50" charset="-128"/>
              <a:ea typeface="Meiryo UI" pitchFamily="50" charset="-128"/>
              <a:cs typeface="Meiryo UI" pitchFamily="50" charset="-128"/>
            </a:endParaRPr>
          </a:p>
          <a:p>
            <a:pPr defTabSz="935038" eaLnBrk="1" hangingPunct="1"/>
            <a:r>
              <a:rPr lang="ja-JP" altLang="en-US" sz="1300" b="1">
                <a:solidFill>
                  <a:srgbClr val="000000"/>
                </a:solidFill>
                <a:latin typeface="Meiryo UI" pitchFamily="50" charset="-128"/>
                <a:ea typeface="Meiryo UI" pitchFamily="50" charset="-128"/>
                <a:cs typeface="Meiryo UI" pitchFamily="50" charset="-128"/>
              </a:rPr>
              <a:t>プラン策定</a:t>
            </a:r>
          </a:p>
          <a:p>
            <a:pPr defTabSz="935038" eaLnBrk="1" hangingPunct="1"/>
            <a:endParaRPr lang="ja-JP" altLang="en-US" sz="600" b="1">
              <a:solidFill>
                <a:srgbClr val="000000"/>
              </a:solidFill>
              <a:latin typeface="Meiryo UI" pitchFamily="50" charset="-128"/>
              <a:ea typeface="Meiryo UI" pitchFamily="50" charset="-128"/>
              <a:cs typeface="Meiryo UI" pitchFamily="50" charset="-128"/>
            </a:endParaRPr>
          </a:p>
          <a:p>
            <a:pPr defTabSz="935038" eaLnBrk="1" hangingPunct="1"/>
            <a:r>
              <a:rPr lang="ja-JP" altLang="en-US" sz="1300" b="1">
                <a:solidFill>
                  <a:srgbClr val="000000"/>
                </a:solidFill>
                <a:latin typeface="Meiryo UI" pitchFamily="50" charset="-128"/>
                <a:ea typeface="Meiryo UI" pitchFamily="50" charset="-128"/>
                <a:cs typeface="Meiryo UI" pitchFamily="50" charset="-128"/>
              </a:rPr>
              <a:t>予防・支援事業実施</a:t>
            </a:r>
          </a:p>
          <a:p>
            <a:pPr defTabSz="935038" eaLnBrk="1" hangingPunct="1"/>
            <a:endParaRPr lang="ja-JP" altLang="en-US" sz="600" b="1">
              <a:solidFill>
                <a:srgbClr val="000000"/>
              </a:solidFill>
              <a:latin typeface="Meiryo UI" pitchFamily="50" charset="-128"/>
              <a:ea typeface="Meiryo UI" pitchFamily="50" charset="-128"/>
              <a:cs typeface="Meiryo UI" pitchFamily="50" charset="-128"/>
            </a:endParaRPr>
          </a:p>
          <a:p>
            <a:pPr defTabSz="935038" eaLnBrk="1" hangingPunct="1"/>
            <a:r>
              <a:rPr lang="ja-JP" altLang="en-US" sz="1300" b="1">
                <a:solidFill>
                  <a:srgbClr val="000000"/>
                </a:solidFill>
                <a:latin typeface="Meiryo UI" pitchFamily="50" charset="-128"/>
                <a:ea typeface="Meiryo UI" pitchFamily="50" charset="-128"/>
                <a:cs typeface="Meiryo UI" pitchFamily="50" charset="-128"/>
              </a:rPr>
              <a:t>再アセスメント</a:t>
            </a:r>
          </a:p>
        </p:txBody>
      </p:sp>
      <p:sp>
        <p:nvSpPr>
          <p:cNvPr id="148503" name="AutoShape 82"/>
          <p:cNvSpPr>
            <a:spLocks noChangeArrowheads="1"/>
          </p:cNvSpPr>
          <p:nvPr/>
        </p:nvSpPr>
        <p:spPr bwMode="auto">
          <a:xfrm>
            <a:off x="6680200" y="3346450"/>
            <a:ext cx="1685925" cy="1447800"/>
          </a:xfrm>
          <a:prstGeom prst="roundRect">
            <a:avLst>
              <a:gd name="adj" fmla="val 14255"/>
            </a:avLst>
          </a:prstGeom>
          <a:noFill/>
          <a:ln w="44450">
            <a:solidFill>
              <a:srgbClr val="CC66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ja-JP" altLang="en-US" sz="1800">
              <a:solidFill>
                <a:srgbClr val="000000"/>
              </a:solidFill>
            </a:endParaRPr>
          </a:p>
        </p:txBody>
      </p:sp>
      <p:grpSp>
        <p:nvGrpSpPr>
          <p:cNvPr id="148504" name="Group 85"/>
          <p:cNvGrpSpPr>
            <a:grpSpLocks/>
          </p:cNvGrpSpPr>
          <p:nvPr/>
        </p:nvGrpSpPr>
        <p:grpSpPr bwMode="auto">
          <a:xfrm>
            <a:off x="8251825" y="4119563"/>
            <a:ext cx="354013" cy="574675"/>
            <a:chOff x="508" y="2801"/>
            <a:chExt cx="223" cy="362"/>
          </a:xfrm>
        </p:grpSpPr>
        <p:sp>
          <p:nvSpPr>
            <p:cNvPr id="148530" name="Oval 23"/>
            <p:cNvSpPr>
              <a:spLocks noChangeArrowheads="1"/>
            </p:cNvSpPr>
            <p:nvPr/>
          </p:nvSpPr>
          <p:spPr bwMode="auto">
            <a:xfrm>
              <a:off x="547" y="2801"/>
              <a:ext cx="148" cy="145"/>
            </a:xfrm>
            <a:prstGeom prst="ellipse">
              <a:avLst/>
            </a:prstGeom>
            <a:solidFill>
              <a:srgbClr val="FF99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solidFill>
                  <a:srgbClr val="000000"/>
                </a:solidFill>
              </a:endParaRPr>
            </a:p>
          </p:txBody>
        </p:sp>
        <p:sp>
          <p:nvSpPr>
            <p:cNvPr id="148531" name="AutoShape 24"/>
            <p:cNvSpPr>
              <a:spLocks noChangeArrowheads="1"/>
            </p:cNvSpPr>
            <p:nvPr/>
          </p:nvSpPr>
          <p:spPr bwMode="auto">
            <a:xfrm rot="-5400000">
              <a:off x="511" y="2943"/>
              <a:ext cx="217" cy="223"/>
            </a:xfrm>
            <a:prstGeom prst="flowChartDelay">
              <a:avLst/>
            </a:prstGeom>
            <a:solidFill>
              <a:srgbClr val="FF990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eaLnBrk="1" hangingPunct="1"/>
              <a:endParaRPr lang="ja-JP" altLang="en-US" sz="1800">
                <a:solidFill>
                  <a:srgbClr val="000000"/>
                </a:solidFill>
              </a:endParaRPr>
            </a:p>
          </p:txBody>
        </p:sp>
      </p:grpSp>
      <p:sp>
        <p:nvSpPr>
          <p:cNvPr id="148505" name="AutoShape 21" descr="25%"/>
          <p:cNvSpPr>
            <a:spLocks noChangeArrowheads="1"/>
          </p:cNvSpPr>
          <p:nvPr/>
        </p:nvSpPr>
        <p:spPr bwMode="auto">
          <a:xfrm>
            <a:off x="8054975" y="4714875"/>
            <a:ext cx="774700" cy="369888"/>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511" tIns="46755" rIns="93511" bIns="46755" anchor="ctr"/>
          <a:lstStyle/>
          <a:p>
            <a:pPr algn="ctr" defTabSz="935038" eaLnBrk="1" hangingPunct="1"/>
            <a:r>
              <a:rPr lang="ja-JP" altLang="en-US" sz="1300" b="1">
                <a:solidFill>
                  <a:srgbClr val="000000"/>
                </a:solidFill>
                <a:latin typeface="Meiryo UI" pitchFamily="50" charset="-128"/>
                <a:ea typeface="Meiryo UI" pitchFamily="50" charset="-128"/>
                <a:cs typeface="Meiryo UI" pitchFamily="50" charset="-128"/>
              </a:rPr>
              <a:t>主治医</a:t>
            </a:r>
          </a:p>
        </p:txBody>
      </p:sp>
      <p:sp>
        <p:nvSpPr>
          <p:cNvPr id="148506" name="AutoShape 89"/>
          <p:cNvSpPr>
            <a:spLocks noChangeArrowheads="1"/>
          </p:cNvSpPr>
          <p:nvPr/>
        </p:nvSpPr>
        <p:spPr bwMode="auto">
          <a:xfrm>
            <a:off x="4654550" y="5070475"/>
            <a:ext cx="730250" cy="557213"/>
          </a:xfrm>
          <a:prstGeom prst="triangle">
            <a:avLst>
              <a:gd name="adj" fmla="val 50000"/>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8507" name="AutoShape 21" descr="25%"/>
          <p:cNvSpPr>
            <a:spLocks noChangeArrowheads="1"/>
          </p:cNvSpPr>
          <p:nvPr/>
        </p:nvSpPr>
        <p:spPr bwMode="auto">
          <a:xfrm>
            <a:off x="5019675" y="5348288"/>
            <a:ext cx="2308225" cy="46513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511" tIns="46755" rIns="93511" bIns="46755" anchor="ctr"/>
          <a:lstStyle/>
          <a:p>
            <a:pPr defTabSz="935038" eaLnBrk="1" hangingPunct="1"/>
            <a:r>
              <a:rPr lang="ja-JP" altLang="en-US" sz="1300" b="1">
                <a:solidFill>
                  <a:srgbClr val="808080"/>
                </a:solidFill>
                <a:latin typeface="Meiryo UI" pitchFamily="50" charset="-128"/>
                <a:ea typeface="Meiryo UI" pitchFamily="50" charset="-128"/>
                <a:cs typeface="Meiryo UI" pitchFamily="50" charset="-128"/>
              </a:rPr>
              <a:t>運営支援・評価</a:t>
            </a:r>
          </a:p>
          <a:p>
            <a:pPr defTabSz="935038" eaLnBrk="1" hangingPunct="1"/>
            <a:r>
              <a:rPr lang="ja-JP" altLang="en-US" sz="1300" b="1">
                <a:solidFill>
                  <a:srgbClr val="808080"/>
                </a:solidFill>
                <a:latin typeface="Meiryo UI" pitchFamily="50" charset="-128"/>
                <a:ea typeface="Meiryo UI" pitchFamily="50" charset="-128"/>
                <a:cs typeface="Meiryo UI" pitchFamily="50" charset="-128"/>
              </a:rPr>
              <a:t>地域資源のネットワーク化</a:t>
            </a:r>
          </a:p>
        </p:txBody>
      </p:sp>
      <p:sp>
        <p:nvSpPr>
          <p:cNvPr id="148508" name="AutoShape 21" descr="25%"/>
          <p:cNvSpPr>
            <a:spLocks noChangeArrowheads="1"/>
          </p:cNvSpPr>
          <p:nvPr/>
        </p:nvSpPr>
        <p:spPr bwMode="auto">
          <a:xfrm>
            <a:off x="3748088" y="5341938"/>
            <a:ext cx="2308225" cy="465137"/>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3511" tIns="46755" rIns="93511" bIns="46755" anchor="ctr"/>
          <a:lstStyle/>
          <a:p>
            <a:pPr defTabSz="935038" eaLnBrk="1" hangingPunct="1"/>
            <a:r>
              <a:rPr lang="ja-JP" altLang="en-US" sz="1300" b="1">
                <a:solidFill>
                  <a:srgbClr val="808080"/>
                </a:solidFill>
                <a:latin typeface="Meiryo UI" pitchFamily="50" charset="-128"/>
                <a:ea typeface="Meiryo UI" pitchFamily="50" charset="-128"/>
                <a:cs typeface="Meiryo UI" pitchFamily="50" charset="-128"/>
              </a:rPr>
              <a:t>中立性の確保</a:t>
            </a:r>
          </a:p>
          <a:p>
            <a:pPr defTabSz="935038" eaLnBrk="1" hangingPunct="1"/>
            <a:r>
              <a:rPr lang="ja-JP" altLang="en-US" sz="1300" b="1">
                <a:solidFill>
                  <a:srgbClr val="808080"/>
                </a:solidFill>
                <a:latin typeface="Meiryo UI" pitchFamily="50" charset="-128"/>
                <a:ea typeface="Meiryo UI" pitchFamily="50" charset="-128"/>
                <a:cs typeface="Meiryo UI" pitchFamily="50" charset="-128"/>
              </a:rPr>
              <a:t>人材確保支援</a:t>
            </a:r>
          </a:p>
        </p:txBody>
      </p:sp>
      <p:sp>
        <p:nvSpPr>
          <p:cNvPr id="148509" name="Rectangle 42"/>
          <p:cNvSpPr>
            <a:spLocks noChangeArrowheads="1"/>
          </p:cNvSpPr>
          <p:nvPr/>
        </p:nvSpPr>
        <p:spPr bwMode="auto">
          <a:xfrm>
            <a:off x="3692525" y="3651250"/>
            <a:ext cx="1561019" cy="340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511" tIns="46755" rIns="93511" bIns="46755">
            <a:spAutoFit/>
          </a:bodyPr>
          <a:lstStyle/>
          <a:p>
            <a:pPr defTabSz="935038" eaLnBrk="1" hangingPunct="1">
              <a:spcBef>
                <a:spcPct val="30000"/>
              </a:spcBef>
            </a:pPr>
            <a:r>
              <a:rPr lang="ja-JP" altLang="en-US" sz="1600" b="1">
                <a:solidFill>
                  <a:srgbClr val="000000"/>
                </a:solidFill>
                <a:latin typeface="Meiryo UI" pitchFamily="50" charset="-128"/>
                <a:ea typeface="Meiryo UI" pitchFamily="50" charset="-128"/>
                <a:cs typeface="Meiryo UI" pitchFamily="50" charset="-128"/>
              </a:rPr>
              <a:t>チームアプローチ</a:t>
            </a:r>
          </a:p>
        </p:txBody>
      </p:sp>
      <p:sp>
        <p:nvSpPr>
          <p:cNvPr id="148510" name="Text Box 94"/>
          <p:cNvSpPr txBox="1">
            <a:spLocks noChangeArrowheads="1"/>
          </p:cNvSpPr>
          <p:nvPr/>
        </p:nvSpPr>
        <p:spPr bwMode="auto">
          <a:xfrm>
            <a:off x="495300" y="2686050"/>
            <a:ext cx="262890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10000"/>
              </a:spcBef>
            </a:pPr>
            <a:r>
              <a:rPr lang="ja-JP" altLang="en-US" sz="1200" b="1">
                <a:solidFill>
                  <a:srgbClr val="5F5F5F"/>
                </a:solidFill>
                <a:latin typeface="Meiryo UI" pitchFamily="50" charset="-128"/>
                <a:ea typeface="Meiryo UI" pitchFamily="50" charset="-128"/>
                <a:cs typeface="Meiryo UI" pitchFamily="50" charset="-128"/>
              </a:rPr>
              <a:t>・日常的個別指導・相談</a:t>
            </a:r>
          </a:p>
          <a:p>
            <a:pPr eaLnBrk="1" hangingPunct="1">
              <a:spcBef>
                <a:spcPct val="10000"/>
              </a:spcBef>
            </a:pPr>
            <a:r>
              <a:rPr lang="ja-JP" altLang="en-US" sz="1200" b="1">
                <a:solidFill>
                  <a:srgbClr val="5F5F5F"/>
                </a:solidFill>
                <a:latin typeface="Meiryo UI" pitchFamily="50" charset="-128"/>
                <a:ea typeface="Meiryo UI" pitchFamily="50" charset="-128"/>
                <a:cs typeface="Meiryo UI" pitchFamily="50" charset="-128"/>
              </a:rPr>
              <a:t>・支援困難事例等への指導・助言</a:t>
            </a:r>
            <a:endParaRPr lang="en-US" altLang="ja-JP" sz="1200" b="1">
              <a:solidFill>
                <a:srgbClr val="FF6600"/>
              </a:solidFill>
              <a:latin typeface="Meiryo UI" pitchFamily="50" charset="-128"/>
              <a:ea typeface="Meiryo UI" pitchFamily="50" charset="-128"/>
              <a:cs typeface="Meiryo UI" pitchFamily="50" charset="-128"/>
            </a:endParaRPr>
          </a:p>
          <a:p>
            <a:pPr eaLnBrk="1" hangingPunct="1">
              <a:spcBef>
                <a:spcPct val="10000"/>
              </a:spcBef>
            </a:pPr>
            <a:r>
              <a:rPr lang="ja-JP" altLang="en-US" sz="1200" b="1">
                <a:solidFill>
                  <a:srgbClr val="5F5F5F"/>
                </a:solidFill>
                <a:latin typeface="Meiryo UI" pitchFamily="50" charset="-128"/>
                <a:ea typeface="Meiryo UI" pitchFamily="50" charset="-128"/>
                <a:cs typeface="Meiryo UI" pitchFamily="50" charset="-128"/>
              </a:rPr>
              <a:t>・地域でのケアマネジャーの</a:t>
            </a:r>
          </a:p>
          <a:p>
            <a:pPr eaLnBrk="1" hangingPunct="1">
              <a:spcBef>
                <a:spcPct val="10000"/>
              </a:spcBef>
            </a:pPr>
            <a:r>
              <a:rPr lang="ja-JP" altLang="en-US" sz="1200" b="1">
                <a:solidFill>
                  <a:srgbClr val="5F5F5F"/>
                </a:solidFill>
                <a:latin typeface="Meiryo UI" pitchFamily="50" charset="-128"/>
                <a:ea typeface="Meiryo UI" pitchFamily="50" charset="-128"/>
                <a:cs typeface="Meiryo UI" pitchFamily="50" charset="-128"/>
              </a:rPr>
              <a:t>   ネットワークの構築</a:t>
            </a:r>
          </a:p>
        </p:txBody>
      </p:sp>
      <p:sp>
        <p:nvSpPr>
          <p:cNvPr id="148511" name="Text Box 96"/>
          <p:cNvSpPr txBox="1">
            <a:spLocks noChangeArrowheads="1"/>
          </p:cNvSpPr>
          <p:nvPr/>
        </p:nvSpPr>
        <p:spPr bwMode="auto">
          <a:xfrm>
            <a:off x="7531100" y="2692400"/>
            <a:ext cx="1255713"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10000"/>
              </a:spcBef>
            </a:pPr>
            <a:r>
              <a:rPr lang="ja-JP" altLang="en-US" sz="1200" b="1">
                <a:solidFill>
                  <a:srgbClr val="5F5F5F"/>
                </a:solidFill>
                <a:latin typeface="Meiryo UI" pitchFamily="50" charset="-128"/>
                <a:ea typeface="Meiryo UI" pitchFamily="50" charset="-128"/>
                <a:cs typeface="Meiryo UI" pitchFamily="50" charset="-128"/>
              </a:rPr>
              <a:t>予防給付・</a:t>
            </a:r>
            <a:endParaRPr lang="en-US" altLang="ja-JP" sz="1200" b="1">
              <a:solidFill>
                <a:srgbClr val="5F5F5F"/>
              </a:solidFill>
              <a:latin typeface="Meiryo UI" pitchFamily="50" charset="-128"/>
              <a:ea typeface="Meiryo UI" pitchFamily="50" charset="-128"/>
              <a:cs typeface="Meiryo UI" pitchFamily="50" charset="-128"/>
            </a:endParaRPr>
          </a:p>
          <a:p>
            <a:pPr eaLnBrk="1" hangingPunct="1">
              <a:spcBef>
                <a:spcPct val="10000"/>
              </a:spcBef>
            </a:pPr>
            <a:r>
              <a:rPr lang="ja-JP" altLang="en-US" sz="1200" b="1">
                <a:solidFill>
                  <a:srgbClr val="5F5F5F"/>
                </a:solidFill>
                <a:latin typeface="Meiryo UI" pitchFamily="50" charset="-128"/>
                <a:ea typeface="Meiryo UI" pitchFamily="50" charset="-128"/>
                <a:cs typeface="Meiryo UI" pitchFamily="50" charset="-128"/>
              </a:rPr>
              <a:t>介護予防事業</a:t>
            </a:r>
          </a:p>
        </p:txBody>
      </p:sp>
      <p:sp>
        <p:nvSpPr>
          <p:cNvPr id="148513" name="AutoShape 89"/>
          <p:cNvSpPr>
            <a:spLocks noChangeArrowheads="1"/>
          </p:cNvSpPr>
          <p:nvPr/>
        </p:nvSpPr>
        <p:spPr bwMode="auto">
          <a:xfrm rot="2321536">
            <a:off x="2347913" y="4951413"/>
            <a:ext cx="538162" cy="565150"/>
          </a:xfrm>
          <a:prstGeom prst="triangle">
            <a:avLst>
              <a:gd name="adj" fmla="val 50000"/>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8514" name="Text Box 96"/>
          <p:cNvSpPr txBox="1">
            <a:spLocks noChangeArrowheads="1"/>
          </p:cNvSpPr>
          <p:nvPr/>
        </p:nvSpPr>
        <p:spPr bwMode="auto">
          <a:xfrm>
            <a:off x="3335338" y="2058988"/>
            <a:ext cx="25146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10000"/>
              </a:spcBef>
            </a:pPr>
            <a:r>
              <a:rPr lang="ja-JP" altLang="en-US" sz="1200" b="1">
                <a:solidFill>
                  <a:srgbClr val="5F5F5F"/>
                </a:solidFill>
                <a:latin typeface="Meiryo UI" pitchFamily="50" charset="-128"/>
                <a:ea typeface="Meiryo UI" pitchFamily="50" charset="-128"/>
                <a:cs typeface="Meiryo UI" pitchFamily="50" charset="-128"/>
              </a:rPr>
              <a:t>多面的（制度横断的）支援の展開</a:t>
            </a:r>
          </a:p>
        </p:txBody>
      </p:sp>
      <p:sp>
        <p:nvSpPr>
          <p:cNvPr id="148515" name="AutoShape 80"/>
          <p:cNvSpPr>
            <a:spLocks noChangeArrowheads="1"/>
          </p:cNvSpPr>
          <p:nvPr/>
        </p:nvSpPr>
        <p:spPr bwMode="auto">
          <a:xfrm>
            <a:off x="581025" y="5208588"/>
            <a:ext cx="1909763" cy="1287462"/>
          </a:xfrm>
          <a:prstGeom prst="roundRect">
            <a:avLst>
              <a:gd name="adj" fmla="val 16806"/>
            </a:avLst>
          </a:prstGeom>
          <a:noFill/>
          <a:ln w="38100">
            <a:solidFill>
              <a:srgbClr val="FF660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ja-JP" altLang="en-US" sz="1800">
              <a:solidFill>
                <a:srgbClr val="000000"/>
              </a:solidFill>
            </a:endParaRPr>
          </a:p>
        </p:txBody>
      </p:sp>
      <p:sp>
        <p:nvSpPr>
          <p:cNvPr id="148516" name="Oval 43"/>
          <p:cNvSpPr>
            <a:spLocks noChangeArrowheads="1"/>
          </p:cNvSpPr>
          <p:nvPr/>
        </p:nvSpPr>
        <p:spPr bwMode="auto">
          <a:xfrm>
            <a:off x="3552825" y="3152775"/>
            <a:ext cx="2000250" cy="1381125"/>
          </a:xfrm>
          <a:prstGeom prst="ellipse">
            <a:avLst/>
          </a:prstGeom>
          <a:noFill/>
          <a:ln w="57150">
            <a:solidFill>
              <a:srgbClr val="96969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solidFill>
                <a:srgbClr val="000000"/>
              </a:solidFill>
            </a:endParaRPr>
          </a:p>
        </p:txBody>
      </p:sp>
      <p:grpSp>
        <p:nvGrpSpPr>
          <p:cNvPr id="148517" name="Group 62"/>
          <p:cNvGrpSpPr>
            <a:grpSpLocks/>
          </p:cNvGrpSpPr>
          <p:nvPr/>
        </p:nvGrpSpPr>
        <p:grpSpPr bwMode="auto">
          <a:xfrm>
            <a:off x="4361656" y="2834827"/>
            <a:ext cx="350838" cy="576262"/>
            <a:chOff x="1388" y="951"/>
            <a:chExt cx="221" cy="363"/>
          </a:xfrm>
        </p:grpSpPr>
        <p:sp>
          <p:nvSpPr>
            <p:cNvPr id="148528" name="Oval 57"/>
            <p:cNvSpPr>
              <a:spLocks noChangeArrowheads="1"/>
            </p:cNvSpPr>
            <p:nvPr/>
          </p:nvSpPr>
          <p:spPr bwMode="auto">
            <a:xfrm>
              <a:off x="1426" y="951"/>
              <a:ext cx="147" cy="1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solidFill>
                  <a:srgbClr val="000000"/>
                </a:solidFill>
              </a:endParaRPr>
            </a:p>
          </p:txBody>
        </p:sp>
        <p:sp>
          <p:nvSpPr>
            <p:cNvPr id="148529" name="AutoShape 58"/>
            <p:cNvSpPr>
              <a:spLocks noChangeArrowheads="1"/>
            </p:cNvSpPr>
            <p:nvPr/>
          </p:nvSpPr>
          <p:spPr bwMode="auto">
            <a:xfrm rot="-5400000">
              <a:off x="1390" y="1094"/>
              <a:ext cx="218" cy="221"/>
            </a:xfrm>
            <a:prstGeom prst="flowChartDelay">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eaLnBrk="1" hangingPunct="1"/>
              <a:endParaRPr lang="ja-JP" altLang="en-US" sz="1800">
                <a:solidFill>
                  <a:srgbClr val="000000"/>
                </a:solidFill>
              </a:endParaRPr>
            </a:p>
          </p:txBody>
        </p:sp>
      </p:grpSp>
      <p:grpSp>
        <p:nvGrpSpPr>
          <p:cNvPr id="148518" name="Group 64"/>
          <p:cNvGrpSpPr>
            <a:grpSpLocks/>
          </p:cNvGrpSpPr>
          <p:nvPr/>
        </p:nvGrpSpPr>
        <p:grpSpPr bwMode="auto">
          <a:xfrm>
            <a:off x="3581400" y="3944938"/>
            <a:ext cx="350838" cy="576262"/>
            <a:chOff x="1388" y="951"/>
            <a:chExt cx="221" cy="363"/>
          </a:xfrm>
        </p:grpSpPr>
        <p:sp>
          <p:nvSpPr>
            <p:cNvPr id="148526" name="Oval 57"/>
            <p:cNvSpPr>
              <a:spLocks noChangeArrowheads="1"/>
            </p:cNvSpPr>
            <p:nvPr/>
          </p:nvSpPr>
          <p:spPr bwMode="auto">
            <a:xfrm>
              <a:off x="1426" y="951"/>
              <a:ext cx="147" cy="1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solidFill>
                  <a:srgbClr val="000000"/>
                </a:solidFill>
              </a:endParaRPr>
            </a:p>
          </p:txBody>
        </p:sp>
        <p:sp>
          <p:nvSpPr>
            <p:cNvPr id="148527" name="AutoShape 58"/>
            <p:cNvSpPr>
              <a:spLocks noChangeArrowheads="1"/>
            </p:cNvSpPr>
            <p:nvPr/>
          </p:nvSpPr>
          <p:spPr bwMode="auto">
            <a:xfrm rot="-5400000">
              <a:off x="1390" y="1094"/>
              <a:ext cx="218" cy="221"/>
            </a:xfrm>
            <a:prstGeom prst="flowChartDelay">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eaLnBrk="1" hangingPunct="1"/>
              <a:endParaRPr lang="ja-JP" altLang="en-US" sz="1800">
                <a:solidFill>
                  <a:srgbClr val="000000"/>
                </a:solidFill>
              </a:endParaRPr>
            </a:p>
          </p:txBody>
        </p:sp>
      </p:grpSp>
      <p:grpSp>
        <p:nvGrpSpPr>
          <p:cNvPr id="148519" name="Group 67"/>
          <p:cNvGrpSpPr>
            <a:grpSpLocks/>
          </p:cNvGrpSpPr>
          <p:nvPr/>
        </p:nvGrpSpPr>
        <p:grpSpPr bwMode="auto">
          <a:xfrm>
            <a:off x="5168900" y="3941763"/>
            <a:ext cx="350838" cy="576262"/>
            <a:chOff x="1388" y="951"/>
            <a:chExt cx="221" cy="363"/>
          </a:xfrm>
        </p:grpSpPr>
        <p:sp>
          <p:nvSpPr>
            <p:cNvPr id="148524" name="Oval 57"/>
            <p:cNvSpPr>
              <a:spLocks noChangeArrowheads="1"/>
            </p:cNvSpPr>
            <p:nvPr/>
          </p:nvSpPr>
          <p:spPr bwMode="auto">
            <a:xfrm>
              <a:off x="1426" y="951"/>
              <a:ext cx="147" cy="14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solidFill>
                  <a:srgbClr val="000000"/>
                </a:solidFill>
              </a:endParaRPr>
            </a:p>
          </p:txBody>
        </p:sp>
        <p:sp>
          <p:nvSpPr>
            <p:cNvPr id="148525" name="AutoShape 58"/>
            <p:cNvSpPr>
              <a:spLocks noChangeArrowheads="1"/>
            </p:cNvSpPr>
            <p:nvPr/>
          </p:nvSpPr>
          <p:spPr bwMode="auto">
            <a:xfrm rot="-5400000">
              <a:off x="1390" y="1094"/>
              <a:ext cx="218" cy="221"/>
            </a:xfrm>
            <a:prstGeom prst="flowChartDelay">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eaLnBrk="1" hangingPunct="1"/>
              <a:endParaRPr lang="ja-JP" altLang="en-US" sz="1800">
                <a:solidFill>
                  <a:srgbClr val="000000"/>
                </a:solidFill>
              </a:endParaRPr>
            </a:p>
          </p:txBody>
        </p:sp>
      </p:grpSp>
      <p:sp>
        <p:nvSpPr>
          <p:cNvPr id="148520" name="Text Box 94"/>
          <p:cNvSpPr txBox="1">
            <a:spLocks noChangeArrowheads="1"/>
          </p:cNvSpPr>
          <p:nvPr/>
        </p:nvSpPr>
        <p:spPr bwMode="auto">
          <a:xfrm>
            <a:off x="495300" y="5276850"/>
            <a:ext cx="2005013"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10000"/>
              </a:spcBef>
            </a:pPr>
            <a:r>
              <a:rPr lang="ja-JP" altLang="en-US" sz="1400" b="1">
                <a:solidFill>
                  <a:srgbClr val="5F5F5F"/>
                </a:solidFill>
                <a:latin typeface="Meiryo UI" pitchFamily="50" charset="-128"/>
                <a:ea typeface="Meiryo UI" pitchFamily="50" charset="-128"/>
                <a:cs typeface="Meiryo UI" pitchFamily="50" charset="-128"/>
              </a:rPr>
              <a:t> </a:t>
            </a:r>
            <a:r>
              <a:rPr lang="ja-JP" altLang="en-US" sz="1400" b="1">
                <a:solidFill>
                  <a:srgbClr val="FF6600"/>
                </a:solidFill>
                <a:latin typeface="Meiryo UI" pitchFamily="50" charset="-128"/>
                <a:ea typeface="Meiryo UI" pitchFamily="50" charset="-128"/>
                <a:cs typeface="Meiryo UI" pitchFamily="50" charset="-128"/>
              </a:rPr>
              <a:t>「地域ケア会議」</a:t>
            </a:r>
          </a:p>
          <a:p>
            <a:pPr algn="ctr" eaLnBrk="1" hangingPunct="1">
              <a:spcBef>
                <a:spcPts val="600"/>
              </a:spcBef>
            </a:pPr>
            <a:r>
              <a:rPr lang="ja-JP" altLang="en-US" sz="1200" b="1">
                <a:solidFill>
                  <a:srgbClr val="FF6600"/>
                </a:solidFill>
                <a:latin typeface="Meiryo UI" pitchFamily="50" charset="-128"/>
                <a:ea typeface="Meiryo UI" pitchFamily="50" charset="-128"/>
                <a:cs typeface="Meiryo UI" pitchFamily="50" charset="-128"/>
              </a:rPr>
              <a:t>　チームケアの支援</a:t>
            </a:r>
            <a:endParaRPr lang="en-US" altLang="ja-JP" sz="1200" b="1">
              <a:solidFill>
                <a:srgbClr val="FF6600"/>
              </a:solidFill>
              <a:latin typeface="Meiryo UI" pitchFamily="50" charset="-128"/>
              <a:ea typeface="Meiryo UI" pitchFamily="50" charset="-128"/>
              <a:cs typeface="Meiryo UI" pitchFamily="50" charset="-128"/>
            </a:endParaRPr>
          </a:p>
          <a:p>
            <a:pPr algn="ctr" eaLnBrk="1" hangingPunct="1">
              <a:spcBef>
                <a:spcPct val="10000"/>
              </a:spcBef>
            </a:pPr>
            <a:r>
              <a:rPr lang="ja-JP" altLang="en-US" sz="1200" b="1">
                <a:solidFill>
                  <a:srgbClr val="FF6600"/>
                </a:solidFill>
                <a:latin typeface="Meiryo UI" pitchFamily="50" charset="-128"/>
                <a:ea typeface="Meiryo UI" pitchFamily="50" charset="-128"/>
                <a:cs typeface="Meiryo UI" pitchFamily="50" charset="-128"/>
              </a:rPr>
              <a:t> 多職種・他制度連結調整</a:t>
            </a:r>
            <a:endParaRPr lang="en-US" altLang="ja-JP" sz="1200" b="1">
              <a:solidFill>
                <a:srgbClr val="FF6600"/>
              </a:solidFill>
              <a:latin typeface="Meiryo UI" pitchFamily="50" charset="-128"/>
              <a:ea typeface="Meiryo UI" pitchFamily="50" charset="-128"/>
              <a:cs typeface="Meiryo UI" pitchFamily="50" charset="-128"/>
            </a:endParaRPr>
          </a:p>
          <a:p>
            <a:pPr algn="ctr" eaLnBrk="1" hangingPunct="1">
              <a:spcBef>
                <a:spcPct val="10000"/>
              </a:spcBef>
            </a:pPr>
            <a:r>
              <a:rPr lang="ja-JP" altLang="en-US" sz="1100" b="1">
                <a:solidFill>
                  <a:srgbClr val="808080"/>
                </a:solidFill>
                <a:latin typeface="Meiryo UI" pitchFamily="50" charset="-128"/>
                <a:ea typeface="Meiryo UI" pitchFamily="50" charset="-128"/>
                <a:cs typeface="Meiryo UI" pitchFamily="50" charset="-128"/>
              </a:rPr>
              <a:t>（主に市町村直営・基幹型</a:t>
            </a:r>
            <a:endParaRPr lang="en-US" altLang="ja-JP" sz="1100" b="1">
              <a:solidFill>
                <a:srgbClr val="808080"/>
              </a:solidFill>
              <a:latin typeface="Meiryo UI" pitchFamily="50" charset="-128"/>
              <a:ea typeface="Meiryo UI" pitchFamily="50" charset="-128"/>
              <a:cs typeface="Meiryo UI" pitchFamily="50" charset="-128"/>
            </a:endParaRPr>
          </a:p>
          <a:p>
            <a:pPr algn="ctr" eaLnBrk="1" hangingPunct="1">
              <a:spcBef>
                <a:spcPct val="10000"/>
              </a:spcBef>
            </a:pPr>
            <a:r>
              <a:rPr lang="ja-JP" altLang="en-US" sz="1100" b="1">
                <a:solidFill>
                  <a:srgbClr val="808080"/>
                </a:solidFill>
                <a:latin typeface="Meiryo UI" pitchFamily="50" charset="-128"/>
                <a:ea typeface="Meiryo UI" pitchFamily="50" charset="-128"/>
                <a:cs typeface="Meiryo UI" pitchFamily="50" charset="-128"/>
              </a:rPr>
              <a:t>センター等に設置）</a:t>
            </a:r>
          </a:p>
        </p:txBody>
      </p:sp>
      <p:sp>
        <p:nvSpPr>
          <p:cNvPr id="148521" name="Rectangle 14"/>
          <p:cNvSpPr>
            <a:spLocks noChangeArrowheads="1"/>
          </p:cNvSpPr>
          <p:nvPr/>
        </p:nvSpPr>
        <p:spPr bwMode="auto">
          <a:xfrm>
            <a:off x="1521023" y="4681538"/>
            <a:ext cx="1139429" cy="294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511" tIns="46755" rIns="93511" bIns="46755">
            <a:spAutoFit/>
          </a:bodyPr>
          <a:lstStyle/>
          <a:p>
            <a:pPr algn="ctr" defTabSz="935038" eaLnBrk="1" hangingPunct="1">
              <a:spcBef>
                <a:spcPct val="30000"/>
              </a:spcBef>
            </a:pPr>
            <a:r>
              <a:rPr lang="ja-JP" altLang="en-US" sz="1300" b="1">
                <a:solidFill>
                  <a:srgbClr val="000000"/>
                </a:solidFill>
                <a:latin typeface="Meiryo UI" pitchFamily="50" charset="-128"/>
                <a:ea typeface="Meiryo UI" pitchFamily="50" charset="-128"/>
                <a:cs typeface="Meiryo UI" pitchFamily="50" charset="-128"/>
              </a:rPr>
              <a:t>ケアマネジャー</a:t>
            </a:r>
          </a:p>
        </p:txBody>
      </p:sp>
      <p:sp>
        <p:nvSpPr>
          <p:cNvPr id="148522" name="Rectangle 3"/>
          <p:cNvSpPr>
            <a:spLocks noChangeArrowheads="1"/>
          </p:cNvSpPr>
          <p:nvPr/>
        </p:nvSpPr>
        <p:spPr bwMode="auto">
          <a:xfrm>
            <a:off x="252413" y="10271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8523" name="Text Box 5"/>
          <p:cNvSpPr txBox="1">
            <a:spLocks noChangeArrowheads="1"/>
          </p:cNvSpPr>
          <p:nvPr/>
        </p:nvSpPr>
        <p:spPr bwMode="auto">
          <a:xfrm>
            <a:off x="0" y="0"/>
            <a:ext cx="24145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smtClean="0">
                <a:solidFill>
                  <a:srgbClr val="000000"/>
                </a:solidFill>
                <a:latin typeface="Meiryo UI" pitchFamily="50" charset="-128"/>
                <a:ea typeface="Meiryo UI" pitchFamily="50" charset="-128"/>
                <a:cs typeface="Meiryo UI" pitchFamily="50" charset="-128"/>
              </a:rPr>
              <a:t>-7</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
        <p:nvSpPr>
          <p:cNvPr id="148540" name="AutoShape 89"/>
          <p:cNvSpPr>
            <a:spLocks noChangeArrowheads="1"/>
          </p:cNvSpPr>
          <p:nvPr/>
        </p:nvSpPr>
        <p:spPr bwMode="auto">
          <a:xfrm>
            <a:off x="7985125" y="3154431"/>
            <a:ext cx="225425" cy="328613"/>
          </a:xfrm>
          <a:prstGeom prst="triangle">
            <a:avLst>
              <a:gd name="adj" fmla="val 50000"/>
            </a:avLst>
          </a:prstGeom>
          <a:solidFill>
            <a:srgbClr val="CC66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Tree>
    <p:extLst>
      <p:ext uri="{BB962C8B-B14F-4D97-AF65-F5344CB8AC3E}">
        <p14:creationId xmlns:p14="http://schemas.microsoft.com/office/powerpoint/2010/main" val="182670654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AutoShape 5"/>
          <p:cNvSpPr>
            <a:spLocks noChangeArrowheads="1"/>
          </p:cNvSpPr>
          <p:nvPr/>
        </p:nvSpPr>
        <p:spPr bwMode="auto">
          <a:xfrm rot="5400000">
            <a:off x="5988051" y="3886200"/>
            <a:ext cx="298450" cy="1787525"/>
          </a:xfrm>
          <a:prstGeom prst="downArrow">
            <a:avLst>
              <a:gd name="adj1" fmla="val 43620"/>
              <a:gd name="adj2" fmla="val 56400"/>
            </a:avLst>
          </a:prstGeom>
          <a:solidFill>
            <a:srgbClr val="B7B7FF"/>
          </a:solidFill>
          <a:ln>
            <a:noFill/>
          </a:ln>
          <a:extLst>
            <a:ext uri="{91240B29-F687-4F45-9708-019B960494DF}">
              <a14:hiddenLine xmlns:a14="http://schemas.microsoft.com/office/drawing/2010/main" w="6350">
                <a:solidFill>
                  <a:schemeClr val="tx1"/>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9507" name="Text Box 6"/>
          <p:cNvSpPr txBox="1">
            <a:spLocks noChangeArrowheads="1"/>
          </p:cNvSpPr>
          <p:nvPr/>
        </p:nvSpPr>
        <p:spPr bwMode="auto">
          <a:xfrm>
            <a:off x="2593019" y="6189663"/>
            <a:ext cx="4115894" cy="353943"/>
          </a:xfrm>
          <a:prstGeom prst="rect">
            <a:avLst/>
          </a:prstGeom>
          <a:noFill/>
          <a:ln w="28575" cap="rnd">
            <a:solidFill>
              <a:schemeClr val="tx1"/>
            </a:solidFill>
            <a:prstDash val="sysDot"/>
            <a:miter lim="800000"/>
            <a:headEnd/>
            <a:tailEnd/>
          </a:ln>
          <a:extLst>
            <a:ext uri="{909E8E84-426E-40DD-AFC4-6F175D3DCCD1}">
              <a14:hiddenFill xmlns:a14="http://schemas.microsoft.com/office/drawing/2010/main">
                <a:solidFill>
                  <a:srgbClr val="FFFF93"/>
                </a:solidFill>
              </a14:hiddenFill>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spcAft>
                <a:spcPct val="10000"/>
              </a:spcAft>
            </a:pPr>
            <a:r>
              <a:rPr lang="ja-JP" altLang="en-US" sz="1600" b="1">
                <a:solidFill>
                  <a:srgbClr val="000000"/>
                </a:solidFill>
                <a:latin typeface="Meiryo UI" pitchFamily="50" charset="-128"/>
                <a:ea typeface="Meiryo UI" pitchFamily="50" charset="-128"/>
                <a:cs typeface="Meiryo UI" pitchFamily="50" charset="-128"/>
              </a:rPr>
              <a:t>介護サービス事業所、ケアマネジャー</a:t>
            </a:r>
            <a:r>
              <a:rPr lang="ja-JP" altLang="en-US" sz="1700" b="1">
                <a:solidFill>
                  <a:srgbClr val="000000"/>
                </a:solidFill>
                <a:latin typeface="Meiryo UI" pitchFamily="50" charset="-128"/>
                <a:ea typeface="Meiryo UI" pitchFamily="50" charset="-128"/>
                <a:cs typeface="Meiryo UI" pitchFamily="50" charset="-128"/>
              </a:rPr>
              <a:t>　</a:t>
            </a:r>
            <a:r>
              <a:rPr lang="ja-JP" altLang="en-US" sz="1400" b="1">
                <a:solidFill>
                  <a:srgbClr val="000000"/>
                </a:solidFill>
                <a:latin typeface="Meiryo UI" pitchFamily="50" charset="-128"/>
                <a:ea typeface="Meiryo UI" pitchFamily="50" charset="-128"/>
                <a:cs typeface="Meiryo UI" pitchFamily="50" charset="-128"/>
              </a:rPr>
              <a:t>など</a:t>
            </a:r>
          </a:p>
        </p:txBody>
      </p:sp>
      <p:sp>
        <p:nvSpPr>
          <p:cNvPr id="149508" name="Text Box 7"/>
          <p:cNvSpPr txBox="1">
            <a:spLocks noChangeArrowheads="1"/>
          </p:cNvSpPr>
          <p:nvPr/>
        </p:nvSpPr>
        <p:spPr bwMode="auto">
          <a:xfrm>
            <a:off x="5168349" y="2646523"/>
            <a:ext cx="2532614" cy="171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2075" indent="-92075">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05000"/>
              </a:lnSpc>
              <a:spcBef>
                <a:spcPct val="50000"/>
              </a:spcBef>
            </a:pPr>
            <a:r>
              <a:rPr lang="en-US" altLang="ja-JP" sz="1500" b="1" dirty="0">
                <a:solidFill>
                  <a:srgbClr val="1FA4FF"/>
                </a:solidFill>
                <a:latin typeface="Meiryo UI" pitchFamily="50" charset="-128"/>
                <a:ea typeface="Meiryo UI" pitchFamily="50" charset="-128"/>
                <a:cs typeface="Meiryo UI" pitchFamily="50" charset="-128"/>
              </a:rPr>
              <a:t>◎</a:t>
            </a:r>
            <a:r>
              <a:rPr lang="ja-JP" altLang="en-US" sz="1500" b="1" dirty="0">
                <a:solidFill>
                  <a:srgbClr val="1FA4FF"/>
                </a:solidFill>
                <a:latin typeface="Meiryo UI" pitchFamily="50" charset="-128"/>
                <a:ea typeface="Meiryo UI" pitchFamily="50" charset="-128"/>
                <a:cs typeface="Meiryo UI" pitchFamily="50" charset="-128"/>
              </a:rPr>
              <a:t>主任ケアマネジャー</a:t>
            </a:r>
          </a:p>
          <a:p>
            <a:pPr eaLnBrk="1" hangingPunct="1">
              <a:spcBef>
                <a:spcPct val="10000"/>
              </a:spcBef>
            </a:pPr>
            <a:r>
              <a:rPr lang="en-US" altLang="ja-JP" sz="1500" b="1" dirty="0">
                <a:solidFill>
                  <a:srgbClr val="1FA4FF"/>
                </a:solidFill>
                <a:latin typeface="Meiryo UI" pitchFamily="50" charset="-128"/>
                <a:ea typeface="Meiryo UI" pitchFamily="50" charset="-128"/>
                <a:cs typeface="Meiryo UI" pitchFamily="50" charset="-128"/>
              </a:rPr>
              <a:t>◎</a:t>
            </a:r>
            <a:r>
              <a:rPr lang="ja-JP" altLang="en-US" sz="1500" b="1" dirty="0">
                <a:solidFill>
                  <a:srgbClr val="1FA4FF"/>
                </a:solidFill>
                <a:latin typeface="Meiryo UI" pitchFamily="50" charset="-128"/>
                <a:ea typeface="Meiryo UI" pitchFamily="50" charset="-128"/>
                <a:cs typeface="Meiryo UI" pitchFamily="50" charset="-128"/>
              </a:rPr>
              <a:t>保健師</a:t>
            </a:r>
          </a:p>
          <a:p>
            <a:pPr eaLnBrk="1" hangingPunct="1">
              <a:spcBef>
                <a:spcPct val="10000"/>
              </a:spcBef>
            </a:pPr>
            <a:r>
              <a:rPr lang="en-US" altLang="ja-JP" sz="1500" b="1" dirty="0">
                <a:solidFill>
                  <a:srgbClr val="1FA4FF"/>
                </a:solidFill>
                <a:latin typeface="Meiryo UI" pitchFamily="50" charset="-128"/>
                <a:ea typeface="Meiryo UI" pitchFamily="50" charset="-128"/>
                <a:cs typeface="Meiryo UI" pitchFamily="50" charset="-128"/>
              </a:rPr>
              <a:t>◎</a:t>
            </a:r>
            <a:r>
              <a:rPr lang="ja-JP" altLang="en-US" sz="1500" b="1" dirty="0">
                <a:solidFill>
                  <a:srgbClr val="1FA4FF"/>
                </a:solidFill>
                <a:latin typeface="Meiryo UI" pitchFamily="50" charset="-128"/>
                <a:ea typeface="Meiryo UI" pitchFamily="50" charset="-128"/>
                <a:cs typeface="Meiryo UI" pitchFamily="50" charset="-128"/>
              </a:rPr>
              <a:t>社会福祉士</a:t>
            </a:r>
          </a:p>
          <a:p>
            <a:pPr eaLnBrk="1" hangingPunct="1">
              <a:spcBef>
                <a:spcPts val="600"/>
              </a:spcBef>
            </a:pPr>
            <a:r>
              <a:rPr lang="ja-JP" altLang="en-US" sz="1200" b="1" dirty="0">
                <a:solidFill>
                  <a:srgbClr val="000000"/>
                </a:solidFill>
                <a:latin typeface="Meiryo UI" pitchFamily="50" charset="-128"/>
                <a:ea typeface="Meiryo UI" pitchFamily="50" charset="-128"/>
                <a:cs typeface="Meiryo UI" pitchFamily="50" charset="-128"/>
              </a:rPr>
              <a:t>・地域における支援ネットワーク、</a:t>
            </a:r>
          </a:p>
          <a:p>
            <a:pPr eaLnBrk="1" hangingPunct="1">
              <a:spcBef>
                <a:spcPct val="10000"/>
              </a:spcBef>
            </a:pPr>
            <a:r>
              <a:rPr lang="ja-JP" altLang="en-US" sz="1200" b="1" dirty="0">
                <a:solidFill>
                  <a:srgbClr val="000000"/>
                </a:solidFill>
                <a:latin typeface="Meiryo UI" pitchFamily="50" charset="-128"/>
                <a:ea typeface="Meiryo UI" pitchFamily="50" charset="-128"/>
                <a:cs typeface="Meiryo UI" pitchFamily="50" charset="-128"/>
              </a:rPr>
              <a:t>　見守り体制の構築</a:t>
            </a:r>
          </a:p>
          <a:p>
            <a:pPr eaLnBrk="1" hangingPunct="1">
              <a:spcBef>
                <a:spcPct val="10000"/>
              </a:spcBef>
            </a:pPr>
            <a:r>
              <a:rPr lang="ja-JP" altLang="en-US" sz="1200" b="1" dirty="0">
                <a:solidFill>
                  <a:srgbClr val="000000"/>
                </a:solidFill>
                <a:latin typeface="Meiryo UI" pitchFamily="50" charset="-128"/>
                <a:ea typeface="Meiryo UI" pitchFamily="50" charset="-128"/>
                <a:cs typeface="Meiryo UI" pitchFamily="50" charset="-128"/>
              </a:rPr>
              <a:t>・高齢者虐待対応</a:t>
            </a:r>
          </a:p>
          <a:p>
            <a:pPr eaLnBrk="1" hangingPunct="1">
              <a:spcBef>
                <a:spcPct val="10000"/>
              </a:spcBef>
            </a:pPr>
            <a:r>
              <a:rPr lang="ja-JP" altLang="en-US" sz="1200" b="1" dirty="0">
                <a:solidFill>
                  <a:srgbClr val="000000"/>
                </a:solidFill>
                <a:latin typeface="Meiryo UI" pitchFamily="50" charset="-128"/>
                <a:ea typeface="Meiryo UI" pitchFamily="50" charset="-128"/>
                <a:cs typeface="Meiryo UI" pitchFamily="50" charset="-128"/>
              </a:rPr>
              <a:t>・多職種によるネットワーク構築 等</a:t>
            </a:r>
          </a:p>
        </p:txBody>
      </p:sp>
      <p:sp>
        <p:nvSpPr>
          <p:cNvPr id="149509" name="Text Box 9"/>
          <p:cNvSpPr txBox="1">
            <a:spLocks noChangeArrowheads="1"/>
          </p:cNvSpPr>
          <p:nvPr/>
        </p:nvSpPr>
        <p:spPr bwMode="auto">
          <a:xfrm>
            <a:off x="7143750" y="1416050"/>
            <a:ext cx="1531938" cy="453183"/>
          </a:xfrm>
          <a:prstGeom prst="rect">
            <a:avLst/>
          </a:prstGeom>
          <a:solidFill>
            <a:srgbClr val="877BDF"/>
          </a:solidFill>
          <a:ln>
            <a:noFill/>
          </a:ln>
          <a:extLst>
            <a:ext uri="{91240B29-F687-4F45-9708-019B960494DF}">
              <a14:hiddenLine xmlns:a14="http://schemas.microsoft.com/office/drawing/2010/main" w="9525">
                <a:solidFill>
                  <a:schemeClr val="tx1"/>
                </a:solidFill>
                <a:miter lim="800000"/>
                <a:headEnd/>
                <a:tailEnd/>
              </a14:hiddenLine>
            </a:ext>
          </a:extLst>
        </p:spPr>
        <p:txBody>
          <a:bodyPr lIns="72000" tIns="72000" rIns="72000" bIns="72000">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000" b="1">
                <a:solidFill>
                  <a:srgbClr val="FFFFFF"/>
                </a:solidFill>
                <a:latin typeface="Meiryo UI" pitchFamily="50" charset="-128"/>
                <a:ea typeface="Meiryo UI" pitchFamily="50" charset="-128"/>
                <a:cs typeface="Meiryo UI" pitchFamily="50" charset="-128"/>
              </a:rPr>
              <a:t>都道府県</a:t>
            </a:r>
          </a:p>
        </p:txBody>
      </p:sp>
      <p:sp>
        <p:nvSpPr>
          <p:cNvPr id="149510" name="Rectangle 10"/>
          <p:cNvSpPr>
            <a:spLocks noChangeArrowheads="1"/>
          </p:cNvSpPr>
          <p:nvPr/>
        </p:nvSpPr>
        <p:spPr bwMode="auto">
          <a:xfrm>
            <a:off x="7798688" y="4837113"/>
            <a:ext cx="158750" cy="5762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ja-JP" altLang="en-US" sz="1800">
              <a:solidFill>
                <a:srgbClr val="000000"/>
              </a:solidFill>
            </a:endParaRPr>
          </a:p>
        </p:txBody>
      </p:sp>
      <p:sp>
        <p:nvSpPr>
          <p:cNvPr id="149511" name="Text Box 11"/>
          <p:cNvSpPr txBox="1">
            <a:spLocks noChangeArrowheads="1"/>
          </p:cNvSpPr>
          <p:nvPr/>
        </p:nvSpPr>
        <p:spPr bwMode="auto">
          <a:xfrm>
            <a:off x="7127875" y="4456113"/>
            <a:ext cx="1535113" cy="637849"/>
          </a:xfrm>
          <a:prstGeom prst="rect">
            <a:avLst/>
          </a:prstGeom>
          <a:solidFill>
            <a:srgbClr val="877BDF"/>
          </a:solidFill>
          <a:ln>
            <a:noFill/>
          </a:ln>
          <a:extLst>
            <a:ext uri="{91240B29-F687-4F45-9708-019B960494DF}">
              <a14:hiddenLine xmlns:a14="http://schemas.microsoft.com/office/drawing/2010/main" w="9525">
                <a:solidFill>
                  <a:schemeClr val="tx1"/>
                </a:solidFill>
                <a:miter lim="800000"/>
                <a:headEnd/>
                <a:tailEnd/>
              </a14:hiddenLine>
            </a:ext>
          </a:extLst>
        </p:spPr>
        <p:txBody>
          <a:bodyPr lIns="72000" tIns="72000" rIns="72000" bIns="72000">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a:solidFill>
                  <a:srgbClr val="FFFFFF"/>
                </a:solidFill>
                <a:latin typeface="Meiryo UI" pitchFamily="50" charset="-128"/>
                <a:ea typeface="Meiryo UI" pitchFamily="50" charset="-128"/>
                <a:cs typeface="Meiryo UI" pitchFamily="50" charset="-128"/>
              </a:rPr>
              <a:t>市区町村</a:t>
            </a:r>
          </a:p>
          <a:p>
            <a:pPr algn="ctr" eaLnBrk="1" hangingPunct="1"/>
            <a:r>
              <a:rPr lang="ja-JP" altLang="en-US" sz="1400" b="1">
                <a:solidFill>
                  <a:srgbClr val="FFFFFF"/>
                </a:solidFill>
                <a:latin typeface="Meiryo UI" pitchFamily="50" charset="-128"/>
                <a:ea typeface="Meiryo UI" pitchFamily="50" charset="-128"/>
                <a:cs typeface="Meiryo UI" pitchFamily="50" charset="-128"/>
              </a:rPr>
              <a:t>（責任主体）</a:t>
            </a:r>
          </a:p>
        </p:txBody>
      </p:sp>
      <p:sp>
        <p:nvSpPr>
          <p:cNvPr id="149512" name="Text Box 12"/>
          <p:cNvSpPr txBox="1">
            <a:spLocks noChangeArrowheads="1"/>
          </p:cNvSpPr>
          <p:nvPr/>
        </p:nvSpPr>
        <p:spPr bwMode="auto">
          <a:xfrm>
            <a:off x="7127875" y="5180013"/>
            <a:ext cx="1517650" cy="422405"/>
          </a:xfrm>
          <a:prstGeom prst="rect">
            <a:avLst/>
          </a:prstGeom>
          <a:solidFill>
            <a:srgbClr val="877BDF"/>
          </a:solidFill>
          <a:ln>
            <a:noFill/>
          </a:ln>
          <a:extLst>
            <a:ext uri="{91240B29-F687-4F45-9708-019B960494DF}">
              <a14:hiddenLine xmlns:a14="http://schemas.microsoft.com/office/drawing/2010/main" w="9525">
                <a:solidFill>
                  <a:schemeClr val="tx1"/>
                </a:solidFill>
                <a:miter lim="800000"/>
                <a:headEnd/>
                <a:tailEnd/>
              </a14:hiddenLine>
            </a:ext>
          </a:extLst>
        </p:spPr>
        <p:txBody>
          <a:bodyPr lIns="72000" tIns="72000" rIns="72000" bIns="72000">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a:solidFill>
                  <a:srgbClr val="FFFFFF"/>
                </a:solidFill>
                <a:latin typeface="Meiryo UI" pitchFamily="50" charset="-128"/>
                <a:ea typeface="Meiryo UI" pitchFamily="50" charset="-128"/>
                <a:cs typeface="Meiryo UI" pitchFamily="50" charset="-128"/>
              </a:rPr>
              <a:t>運営協議会</a:t>
            </a:r>
          </a:p>
        </p:txBody>
      </p:sp>
      <p:sp>
        <p:nvSpPr>
          <p:cNvPr id="149513" name="Text Box 13"/>
          <p:cNvSpPr txBox="1">
            <a:spLocks noChangeArrowheads="1"/>
          </p:cNvSpPr>
          <p:nvPr/>
        </p:nvSpPr>
        <p:spPr bwMode="auto">
          <a:xfrm>
            <a:off x="6942138" y="5581650"/>
            <a:ext cx="1911350" cy="3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2000" tIns="72000" rIns="72000" bIns="72000">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solidFill>
                  <a:srgbClr val="000000"/>
                </a:solidFill>
                <a:latin typeface="Meiryo UI" pitchFamily="50" charset="-128"/>
                <a:ea typeface="Meiryo UI" pitchFamily="50" charset="-128"/>
                <a:cs typeface="Meiryo UI" pitchFamily="50" charset="-128"/>
              </a:rPr>
              <a:t>地域医師会も参画</a:t>
            </a:r>
          </a:p>
        </p:txBody>
      </p:sp>
      <p:sp>
        <p:nvSpPr>
          <p:cNvPr id="149514" name="Text Box 14"/>
          <p:cNvSpPr txBox="1">
            <a:spLocks noChangeArrowheads="1"/>
          </p:cNvSpPr>
          <p:nvPr/>
        </p:nvSpPr>
        <p:spPr bwMode="auto">
          <a:xfrm>
            <a:off x="5487988" y="4856163"/>
            <a:ext cx="1320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a:solidFill>
                  <a:srgbClr val="000000"/>
                </a:solidFill>
                <a:latin typeface="Meiryo UI" pitchFamily="50" charset="-128"/>
                <a:ea typeface="Meiryo UI" pitchFamily="50" charset="-128"/>
                <a:cs typeface="Meiryo UI" pitchFamily="50" charset="-128"/>
              </a:rPr>
              <a:t>直営又は委託</a:t>
            </a:r>
          </a:p>
        </p:txBody>
      </p:sp>
      <p:sp>
        <p:nvSpPr>
          <p:cNvPr id="149515" name="Text Box 15"/>
          <p:cNvSpPr txBox="1">
            <a:spLocks noChangeArrowheads="1"/>
          </p:cNvSpPr>
          <p:nvPr/>
        </p:nvSpPr>
        <p:spPr bwMode="auto">
          <a:xfrm>
            <a:off x="5427663" y="5510213"/>
            <a:ext cx="135255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50000"/>
              </a:lnSpc>
              <a:spcBef>
                <a:spcPct val="50000"/>
              </a:spcBef>
            </a:pPr>
            <a:r>
              <a:rPr lang="ja-JP" altLang="en-US" sz="1200" b="1">
                <a:solidFill>
                  <a:srgbClr val="000000"/>
                </a:solidFill>
                <a:latin typeface="Meiryo UI" pitchFamily="50" charset="-128"/>
                <a:ea typeface="Meiryo UI" pitchFamily="50" charset="-128"/>
                <a:cs typeface="Meiryo UI" pitchFamily="50" charset="-128"/>
              </a:rPr>
              <a:t>運営支援</a:t>
            </a:r>
            <a:r>
              <a:rPr lang="en-US" altLang="ja-JP" sz="1200" b="1">
                <a:solidFill>
                  <a:srgbClr val="000000"/>
                </a:solidFill>
                <a:latin typeface="Meiryo UI" pitchFamily="50" charset="-128"/>
                <a:ea typeface="Meiryo UI" pitchFamily="50" charset="-128"/>
                <a:cs typeface="Meiryo UI" pitchFamily="50" charset="-128"/>
              </a:rPr>
              <a:t>･</a:t>
            </a:r>
            <a:r>
              <a:rPr lang="ja-JP" altLang="en-US" sz="1200" b="1">
                <a:solidFill>
                  <a:srgbClr val="000000"/>
                </a:solidFill>
                <a:latin typeface="Meiryo UI" pitchFamily="50" charset="-128"/>
                <a:ea typeface="Meiryo UI" pitchFamily="50" charset="-128"/>
                <a:cs typeface="Meiryo UI" pitchFamily="50" charset="-128"/>
              </a:rPr>
              <a:t>評価</a:t>
            </a:r>
          </a:p>
        </p:txBody>
      </p:sp>
      <p:sp>
        <p:nvSpPr>
          <p:cNvPr id="149516" name="Text Box 18"/>
          <p:cNvSpPr txBox="1">
            <a:spLocks noChangeArrowheads="1"/>
          </p:cNvSpPr>
          <p:nvPr/>
        </p:nvSpPr>
        <p:spPr bwMode="auto">
          <a:xfrm>
            <a:off x="960438" y="2276475"/>
            <a:ext cx="10350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803" tIns="50402" rIns="100803" bIns="50402">
            <a:spAutoFit/>
          </a:bodyPr>
          <a:lstStyle>
            <a:lvl1pPr defTabSz="1008063">
              <a:defRPr kumimoji="1" sz="3200">
                <a:solidFill>
                  <a:schemeClr val="tx1"/>
                </a:solidFill>
                <a:latin typeface="Arial" pitchFamily="34" charset="0"/>
                <a:ea typeface="ＭＳ Ｐゴシック" pitchFamily="50" charset="-128"/>
              </a:defRPr>
            </a:lvl1pPr>
            <a:lvl2pPr defTabSz="1008063">
              <a:defRPr kumimoji="1" sz="2800">
                <a:solidFill>
                  <a:schemeClr val="tx1"/>
                </a:solidFill>
                <a:latin typeface="Arial" pitchFamily="34" charset="0"/>
                <a:ea typeface="ＭＳ Ｐゴシック" pitchFamily="50" charset="-128"/>
              </a:defRPr>
            </a:lvl2pPr>
            <a:lvl3pPr defTabSz="1008063">
              <a:defRPr kumimoji="1" sz="2400">
                <a:solidFill>
                  <a:schemeClr val="tx1"/>
                </a:solidFill>
                <a:latin typeface="Arial" pitchFamily="34" charset="0"/>
                <a:ea typeface="ＭＳ Ｐゴシック" pitchFamily="50" charset="-128"/>
              </a:defRPr>
            </a:lvl3pPr>
            <a:lvl4pPr defTabSz="1008063">
              <a:defRPr kumimoji="1" sz="2000">
                <a:solidFill>
                  <a:schemeClr val="tx1"/>
                </a:solidFill>
                <a:latin typeface="Arial" pitchFamily="34" charset="0"/>
                <a:ea typeface="ＭＳ Ｐゴシック" pitchFamily="50" charset="-128"/>
              </a:defRPr>
            </a:lvl4pPr>
            <a:lvl5pPr defTabSz="1008063">
              <a:defRPr kumimoji="1" sz="2000">
                <a:solidFill>
                  <a:schemeClr val="tx1"/>
                </a:solidFill>
                <a:latin typeface="Arial" pitchFamily="34" charset="0"/>
                <a:ea typeface="ＭＳ Ｐゴシック" pitchFamily="50" charset="-128"/>
              </a:defRPr>
            </a:lvl5pPr>
            <a:lvl6pPr defTabSz="1008063" eaLnBrk="0" hangingPunct="0">
              <a:defRPr kumimoji="1" sz="2000">
                <a:solidFill>
                  <a:schemeClr val="tx1"/>
                </a:solidFill>
                <a:latin typeface="Arial" pitchFamily="34" charset="0"/>
                <a:ea typeface="ＭＳ Ｐゴシック" pitchFamily="50" charset="-128"/>
              </a:defRPr>
            </a:lvl6pPr>
            <a:lvl7pPr defTabSz="1008063" eaLnBrk="0" hangingPunct="0">
              <a:defRPr kumimoji="1" sz="2000">
                <a:solidFill>
                  <a:schemeClr val="tx1"/>
                </a:solidFill>
                <a:latin typeface="Arial" pitchFamily="34" charset="0"/>
                <a:ea typeface="ＭＳ Ｐゴシック" pitchFamily="50" charset="-128"/>
              </a:defRPr>
            </a:lvl7pPr>
            <a:lvl8pPr defTabSz="1008063" eaLnBrk="0" hangingPunct="0">
              <a:defRPr kumimoji="1" sz="2000">
                <a:solidFill>
                  <a:schemeClr val="tx1"/>
                </a:solidFill>
                <a:latin typeface="Arial" pitchFamily="34" charset="0"/>
                <a:ea typeface="ＭＳ Ｐゴシック" pitchFamily="50" charset="-128"/>
              </a:defRPr>
            </a:lvl8pPr>
            <a:lvl9pPr defTabSz="1008063" eaLnBrk="0" hangingPunct="0">
              <a:defRPr kumimoji="1" sz="2000">
                <a:solidFill>
                  <a:schemeClr val="tx1"/>
                </a:solidFill>
                <a:latin typeface="Arial" pitchFamily="34" charset="0"/>
                <a:ea typeface="ＭＳ Ｐゴシック" pitchFamily="50" charset="-128"/>
              </a:defRPr>
            </a:lvl9pPr>
          </a:lstStyle>
          <a:p>
            <a:pPr algn="ctr" eaLnBrk="1" hangingPunct="1">
              <a:lnSpc>
                <a:spcPct val="90000"/>
              </a:lnSpc>
              <a:spcBef>
                <a:spcPct val="10000"/>
              </a:spcBef>
            </a:pPr>
            <a:r>
              <a:rPr lang="ja-JP" altLang="en-US" sz="1400" b="1">
                <a:solidFill>
                  <a:srgbClr val="777777"/>
                </a:solidFill>
                <a:latin typeface="Meiryo UI" pitchFamily="50" charset="-128"/>
                <a:ea typeface="Meiryo UI" pitchFamily="50" charset="-128"/>
                <a:cs typeface="Meiryo UI" pitchFamily="50" charset="-128"/>
              </a:rPr>
              <a:t>相談・</a:t>
            </a:r>
          </a:p>
          <a:p>
            <a:pPr algn="ctr" eaLnBrk="1" hangingPunct="1">
              <a:lnSpc>
                <a:spcPct val="90000"/>
              </a:lnSpc>
              <a:spcBef>
                <a:spcPct val="10000"/>
              </a:spcBef>
            </a:pPr>
            <a:r>
              <a:rPr lang="ja-JP" altLang="en-US" sz="1400" b="1">
                <a:solidFill>
                  <a:srgbClr val="777777"/>
                </a:solidFill>
                <a:latin typeface="Meiryo UI" pitchFamily="50" charset="-128"/>
                <a:ea typeface="Meiryo UI" pitchFamily="50" charset="-128"/>
                <a:cs typeface="Meiryo UI" pitchFamily="50" charset="-128"/>
              </a:rPr>
              <a:t>助言</a:t>
            </a:r>
          </a:p>
        </p:txBody>
      </p:sp>
      <p:sp>
        <p:nvSpPr>
          <p:cNvPr id="149517" name="Arc 14"/>
          <p:cNvSpPr>
            <a:spLocks/>
          </p:cNvSpPr>
          <p:nvPr/>
        </p:nvSpPr>
        <p:spPr bwMode="auto">
          <a:xfrm flipH="1">
            <a:off x="925513" y="1370013"/>
            <a:ext cx="3049587" cy="1408112"/>
          </a:xfrm>
          <a:custGeom>
            <a:avLst/>
            <a:gdLst>
              <a:gd name="T0" fmla="*/ 0 w 36304"/>
              <a:gd name="T1" fmla="*/ 2147483647 h 21600"/>
              <a:gd name="T2" fmla="*/ 2147483647 w 36304"/>
              <a:gd name="T3" fmla="*/ 2147483647 h 21600"/>
              <a:gd name="T4" fmla="*/ 2147483647 w 36304"/>
              <a:gd name="T5" fmla="*/ 2147483647 h 21600"/>
              <a:gd name="T6" fmla="*/ 0 60000 65536"/>
              <a:gd name="T7" fmla="*/ 0 60000 65536"/>
              <a:gd name="T8" fmla="*/ 0 60000 65536"/>
            </a:gdLst>
            <a:ahLst/>
            <a:cxnLst>
              <a:cxn ang="T6">
                <a:pos x="T0" y="T1"/>
              </a:cxn>
              <a:cxn ang="T7">
                <a:pos x="T2" y="T3"/>
              </a:cxn>
              <a:cxn ang="T8">
                <a:pos x="T4" y="T5"/>
              </a:cxn>
            </a:cxnLst>
            <a:rect l="0" t="0" r="r" b="b"/>
            <a:pathLst>
              <a:path w="36304" h="21600" fill="none" extrusionOk="0">
                <a:moveTo>
                  <a:pt x="0" y="5791"/>
                </a:moveTo>
                <a:cubicBezTo>
                  <a:pt x="3997" y="2069"/>
                  <a:pt x="9256" y="0"/>
                  <a:pt x="14719" y="0"/>
                </a:cubicBezTo>
                <a:cubicBezTo>
                  <a:pt x="26333" y="0"/>
                  <a:pt x="35869" y="9185"/>
                  <a:pt x="36303" y="20792"/>
                </a:cubicBezTo>
              </a:path>
              <a:path w="36304" h="21600" stroke="0" extrusionOk="0">
                <a:moveTo>
                  <a:pt x="0" y="5791"/>
                </a:moveTo>
                <a:cubicBezTo>
                  <a:pt x="3997" y="2069"/>
                  <a:pt x="9256" y="0"/>
                  <a:pt x="14719" y="0"/>
                </a:cubicBezTo>
                <a:cubicBezTo>
                  <a:pt x="26333" y="0"/>
                  <a:pt x="35869" y="9185"/>
                  <a:pt x="36303" y="20792"/>
                </a:cubicBezTo>
                <a:lnTo>
                  <a:pt x="14719" y="21600"/>
                </a:lnTo>
                <a:lnTo>
                  <a:pt x="0" y="5791"/>
                </a:lnTo>
                <a:close/>
              </a:path>
            </a:pathLst>
          </a:custGeom>
          <a:noFill/>
          <a:ln w="79375">
            <a:solidFill>
              <a:srgbClr val="FF9999"/>
            </a:solidFill>
            <a:round/>
            <a:headEnd type="triangle" w="med" len="sm"/>
            <a:tailEnd type="triangle" w="med"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49518" name="AutoShape 41"/>
          <p:cNvSpPr>
            <a:spLocks noChangeArrowheads="1"/>
          </p:cNvSpPr>
          <p:nvPr/>
        </p:nvSpPr>
        <p:spPr bwMode="auto">
          <a:xfrm rot="-5400000">
            <a:off x="4428263" y="2185194"/>
            <a:ext cx="381000" cy="331788"/>
          </a:xfrm>
          <a:prstGeom prst="leftRightArrow">
            <a:avLst>
              <a:gd name="adj1" fmla="val 52157"/>
              <a:gd name="adj2" fmla="val 32573"/>
            </a:avLst>
          </a:prstGeom>
          <a:solidFill>
            <a:srgbClr val="1FA4FF"/>
          </a:solidFill>
          <a:ln>
            <a:noFill/>
          </a:ln>
          <a:extLst>
            <a:ext uri="{91240B29-F687-4F45-9708-019B960494DF}">
              <a14:hiddenLine xmlns:a14="http://schemas.microsoft.com/office/drawing/2010/main" w="6350">
                <a:solidFill>
                  <a:schemeClr val="tx1"/>
                </a:solidFill>
                <a:miter lim="800000"/>
                <a:headEnd/>
                <a:tailEnd/>
              </a14:hiddenLine>
            </a:ext>
          </a:extLst>
        </p:spPr>
        <p:txBody>
          <a:bodyPr rot="10800000" wrap="none" anchor="ctr"/>
          <a:lstStyle/>
          <a:p>
            <a:pPr eaLnBrk="1" hangingPunct="1"/>
            <a:endParaRPr lang="ja-JP" altLang="en-US" sz="1800">
              <a:solidFill>
                <a:srgbClr val="000000"/>
              </a:solidFill>
            </a:endParaRPr>
          </a:p>
        </p:txBody>
      </p:sp>
      <p:sp>
        <p:nvSpPr>
          <p:cNvPr id="149519" name="AutoShape 16"/>
          <p:cNvSpPr>
            <a:spLocks noChangeArrowheads="1"/>
          </p:cNvSpPr>
          <p:nvPr/>
        </p:nvSpPr>
        <p:spPr bwMode="auto">
          <a:xfrm>
            <a:off x="476250" y="2800350"/>
            <a:ext cx="847725" cy="2667000"/>
          </a:xfrm>
          <a:prstGeom prst="roundRect">
            <a:avLst>
              <a:gd name="adj" fmla="val 18046"/>
            </a:avLst>
          </a:prstGeom>
          <a:solidFill>
            <a:srgbClr val="FFA3A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solidFill>
                <a:srgbClr val="000000"/>
              </a:solidFill>
            </a:endParaRPr>
          </a:p>
        </p:txBody>
      </p:sp>
      <p:sp>
        <p:nvSpPr>
          <p:cNvPr id="149520" name="Text Box 31"/>
          <p:cNvSpPr txBox="1">
            <a:spLocks noChangeArrowheads="1"/>
          </p:cNvSpPr>
          <p:nvPr/>
        </p:nvSpPr>
        <p:spPr bwMode="auto">
          <a:xfrm>
            <a:off x="790009" y="3210113"/>
            <a:ext cx="461641"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dirty="0" smtClean="0">
                <a:solidFill>
                  <a:srgbClr val="000000"/>
                </a:solidFill>
                <a:latin typeface="Meiryo UI" pitchFamily="50" charset="-128"/>
                <a:ea typeface="Meiryo UI" pitchFamily="50" charset="-128"/>
                <a:cs typeface="Meiryo UI" pitchFamily="50" charset="-128"/>
              </a:rPr>
              <a:t>かかりつけ医</a:t>
            </a:r>
            <a:endParaRPr lang="ja-JP" altLang="en-US" sz="1800" b="1" dirty="0">
              <a:solidFill>
                <a:srgbClr val="000000"/>
              </a:solidFill>
              <a:latin typeface="Meiryo UI" pitchFamily="50" charset="-128"/>
              <a:ea typeface="Meiryo UI" pitchFamily="50" charset="-128"/>
              <a:cs typeface="Meiryo UI" pitchFamily="50" charset="-128"/>
            </a:endParaRPr>
          </a:p>
        </p:txBody>
      </p:sp>
      <p:sp>
        <p:nvSpPr>
          <p:cNvPr id="149521" name="Text Box 31"/>
          <p:cNvSpPr txBox="1">
            <a:spLocks noChangeArrowheads="1"/>
          </p:cNvSpPr>
          <p:nvPr/>
        </p:nvSpPr>
        <p:spPr bwMode="auto">
          <a:xfrm>
            <a:off x="505762" y="3402013"/>
            <a:ext cx="430863" cy="141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600" b="1" dirty="0">
                <a:solidFill>
                  <a:srgbClr val="000000"/>
                </a:solidFill>
                <a:latin typeface="Meiryo UI" pitchFamily="50" charset="-128"/>
                <a:ea typeface="Meiryo UI" pitchFamily="50" charset="-128"/>
                <a:cs typeface="Meiryo UI" pitchFamily="50" charset="-128"/>
              </a:rPr>
              <a:t>地 域 医 師 会</a:t>
            </a:r>
          </a:p>
        </p:txBody>
      </p:sp>
      <p:sp>
        <p:nvSpPr>
          <p:cNvPr id="149522" name="Oval 11"/>
          <p:cNvSpPr>
            <a:spLocks noChangeArrowheads="1"/>
          </p:cNvSpPr>
          <p:nvPr/>
        </p:nvSpPr>
        <p:spPr bwMode="auto">
          <a:xfrm>
            <a:off x="2297113" y="3789363"/>
            <a:ext cx="1101725" cy="1052512"/>
          </a:xfrm>
          <a:prstGeom prst="ellipse">
            <a:avLst/>
          </a:prstGeom>
          <a:solidFill>
            <a:schemeClr val="hlink"/>
          </a:solidFill>
          <a:ln>
            <a:noFill/>
          </a:ln>
          <a:extLst>
            <a:ext uri="{91240B29-F687-4F45-9708-019B960494DF}">
              <a14:hiddenLine xmlns:a14="http://schemas.microsoft.com/office/drawing/2010/main" w="9525">
                <a:solidFill>
                  <a:schemeClr val="tx1"/>
                </a:solidFill>
                <a:round/>
                <a:headEnd/>
                <a:tailEnd/>
              </a14:hiddenLine>
            </a:ext>
          </a:extLst>
        </p:spPr>
        <p:txBody>
          <a:bodyPr wrap="none" lIns="91428" tIns="45715" rIns="91428" bIns="45715" anchor="ctr"/>
          <a:lstStyle/>
          <a:p>
            <a:pPr algn="ctr" eaLnBrk="1" hangingPunct="1"/>
            <a:endParaRPr kumimoji="0" lang="ja-JP" altLang="ja-JP" sz="2000" b="1">
              <a:solidFill>
                <a:srgbClr val="000000"/>
              </a:solidFill>
              <a:latin typeface="ＭＳ ゴシック" pitchFamily="49" charset="-128"/>
              <a:ea typeface="ＭＳ ゴシック" pitchFamily="49" charset="-128"/>
            </a:endParaRPr>
          </a:p>
        </p:txBody>
      </p:sp>
      <p:sp>
        <p:nvSpPr>
          <p:cNvPr id="149523" name="Text Box 12"/>
          <p:cNvSpPr txBox="1">
            <a:spLocks noChangeArrowheads="1"/>
          </p:cNvSpPr>
          <p:nvPr/>
        </p:nvSpPr>
        <p:spPr bwMode="auto">
          <a:xfrm>
            <a:off x="2364202" y="3892482"/>
            <a:ext cx="989012" cy="83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2400" b="1" dirty="0">
                <a:solidFill>
                  <a:srgbClr val="FFFFFF"/>
                </a:solidFill>
                <a:latin typeface="Meiryo UI" pitchFamily="50" charset="-128"/>
                <a:ea typeface="Meiryo UI" pitchFamily="50" charset="-128"/>
                <a:cs typeface="Meiryo UI" pitchFamily="50" charset="-128"/>
              </a:rPr>
              <a:t>本人家族</a:t>
            </a:r>
          </a:p>
        </p:txBody>
      </p:sp>
      <p:sp>
        <p:nvSpPr>
          <p:cNvPr id="149524" name="AutoShape 32"/>
          <p:cNvSpPr>
            <a:spLocks noChangeArrowheads="1"/>
          </p:cNvSpPr>
          <p:nvPr/>
        </p:nvSpPr>
        <p:spPr bwMode="auto">
          <a:xfrm>
            <a:off x="1393825" y="4002088"/>
            <a:ext cx="784225" cy="715962"/>
          </a:xfrm>
          <a:prstGeom prst="rightArrow">
            <a:avLst>
              <a:gd name="adj1" fmla="val 68278"/>
              <a:gd name="adj2" fmla="val 32713"/>
            </a:avLst>
          </a:prstGeom>
          <a:gradFill rotWithShape="1">
            <a:gsLst>
              <a:gs pos="0">
                <a:srgbClr val="FFA3A5"/>
              </a:gs>
              <a:gs pos="100000">
                <a:schemeClr val="hlink"/>
              </a:gs>
            </a:gsLst>
            <a:lin ang="0" scaled="1"/>
          </a:gradFill>
          <a:ln>
            <a:noFill/>
          </a:ln>
          <a:extLst>
            <a:ext uri="{91240B29-F687-4F45-9708-019B960494DF}">
              <a14:hiddenLine xmlns:a14="http://schemas.microsoft.com/office/drawing/2010/main" w="9525" algn="ctr">
                <a:solidFill>
                  <a:srgbClr val="808080"/>
                </a:solidFill>
                <a:miter lim="800000"/>
                <a:headEnd/>
                <a:tailEnd/>
              </a14:hiddenLine>
            </a:ext>
          </a:extLst>
        </p:spPr>
        <p:txBody>
          <a:bodyPr wrap="none" lIns="82936" tIns="41468" rIns="82936" bIns="41468" anchor="ctr"/>
          <a:lstStyle/>
          <a:p>
            <a:pPr algn="ctr" defTabSz="908050" eaLnBrk="1" hangingPunct="1">
              <a:lnSpc>
                <a:spcPct val="130000"/>
              </a:lnSpc>
            </a:pPr>
            <a:r>
              <a:rPr lang="ja-JP" altLang="en-US" sz="2000" b="1">
                <a:solidFill>
                  <a:srgbClr val="FFFFFF"/>
                </a:solidFill>
                <a:latin typeface="Meiryo UI" pitchFamily="50" charset="-128"/>
                <a:ea typeface="Meiryo UI" pitchFamily="50" charset="-128"/>
                <a:cs typeface="Meiryo UI" pitchFamily="50" charset="-128"/>
              </a:rPr>
              <a:t>支援</a:t>
            </a:r>
          </a:p>
        </p:txBody>
      </p:sp>
      <p:sp>
        <p:nvSpPr>
          <p:cNvPr id="149525" name="AutoShape 22"/>
          <p:cNvSpPr>
            <a:spLocks noChangeArrowheads="1"/>
          </p:cNvSpPr>
          <p:nvPr/>
        </p:nvSpPr>
        <p:spPr bwMode="auto">
          <a:xfrm>
            <a:off x="1990725" y="1895475"/>
            <a:ext cx="1352550" cy="723900"/>
          </a:xfrm>
          <a:prstGeom prst="roundRect">
            <a:avLst>
              <a:gd name="adj" fmla="val 16667"/>
            </a:avLst>
          </a:prstGeom>
          <a:solidFill>
            <a:srgbClr val="969696"/>
          </a:solidFill>
          <a:ln>
            <a:noFill/>
          </a:ln>
          <a:effectLst/>
          <a:extLst>
            <a:ext uri="{91240B29-F687-4F45-9708-019B960494DF}">
              <a14:hiddenLine xmlns:a14="http://schemas.microsoft.com/office/drawing/2010/main" w="317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solidFill>
                <a:srgbClr val="000000"/>
              </a:solidFill>
            </a:endParaRPr>
          </a:p>
        </p:txBody>
      </p:sp>
      <p:sp>
        <p:nvSpPr>
          <p:cNvPr id="149526" name="Text Box 14"/>
          <p:cNvSpPr txBox="1">
            <a:spLocks noChangeArrowheads="1"/>
          </p:cNvSpPr>
          <p:nvPr/>
        </p:nvSpPr>
        <p:spPr bwMode="auto">
          <a:xfrm>
            <a:off x="1788699" y="1976506"/>
            <a:ext cx="1793875" cy="636588"/>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38100" cap="rnd">
                <a:solidFill>
                  <a:schemeClr val="tx1"/>
                </a:solidFill>
                <a:prstDash val="sysDot"/>
                <a:miter lim="800000"/>
                <a:headEnd/>
                <a:tailEnd/>
              </a14:hiddenLine>
            </a:ext>
          </a:extLst>
        </p:spPr>
        <p:txBody>
          <a:bodyPr lIns="71991" tIns="71991" rIns="71991" bIns="71991" anchor="ct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80000"/>
              </a:lnSpc>
              <a:spcBef>
                <a:spcPct val="50000"/>
              </a:spcBef>
            </a:pPr>
            <a:r>
              <a:rPr lang="ja-JP" altLang="en-US" sz="1800" b="1" dirty="0">
                <a:solidFill>
                  <a:srgbClr val="FFFFFF"/>
                </a:solidFill>
                <a:latin typeface="メイリオ" pitchFamily="50" charset="-128"/>
                <a:ea typeface="メイリオ" pitchFamily="50" charset="-128"/>
                <a:cs typeface="メイリオ" pitchFamily="50" charset="-128"/>
              </a:rPr>
              <a:t>認知症</a:t>
            </a:r>
          </a:p>
          <a:p>
            <a:pPr algn="ctr" eaLnBrk="1" hangingPunct="1">
              <a:lnSpc>
                <a:spcPct val="80000"/>
              </a:lnSpc>
              <a:spcBef>
                <a:spcPct val="20000"/>
              </a:spcBef>
            </a:pPr>
            <a:r>
              <a:rPr lang="ja-JP" altLang="en-US" sz="1800" b="1" dirty="0">
                <a:solidFill>
                  <a:srgbClr val="FFFFFF"/>
                </a:solidFill>
                <a:latin typeface="メイリオ" pitchFamily="50" charset="-128"/>
                <a:ea typeface="メイリオ" pitchFamily="50" charset="-128"/>
                <a:cs typeface="メイリオ" pitchFamily="50" charset="-128"/>
              </a:rPr>
              <a:t>サポート医</a:t>
            </a:r>
          </a:p>
        </p:txBody>
      </p:sp>
      <p:sp>
        <p:nvSpPr>
          <p:cNvPr id="149527" name="Text Box 22"/>
          <p:cNvSpPr txBox="1">
            <a:spLocks noChangeArrowheads="1"/>
          </p:cNvSpPr>
          <p:nvPr/>
        </p:nvSpPr>
        <p:spPr bwMode="auto">
          <a:xfrm>
            <a:off x="1881188" y="3032125"/>
            <a:ext cx="1620837" cy="537803"/>
          </a:xfrm>
          <a:prstGeom prst="rect">
            <a:avLst/>
          </a:prstGeom>
          <a:solidFill>
            <a:srgbClr val="598600"/>
          </a:solidFill>
          <a:ln>
            <a:noFill/>
          </a:ln>
          <a:extLst>
            <a:ext uri="{91240B29-F687-4F45-9708-019B960494DF}">
              <a14:hiddenLine xmlns:a14="http://schemas.microsoft.com/office/drawing/2010/main" w="9525">
                <a:solidFill>
                  <a:schemeClr val="tx1"/>
                </a:solidFill>
                <a:miter lim="800000"/>
                <a:headEnd/>
                <a:tailEnd/>
              </a14:hiddenLine>
            </a:ext>
          </a:extLst>
        </p:spPr>
        <p:txBody>
          <a:bodyPr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25000"/>
              </a:lnSpc>
              <a:spcBef>
                <a:spcPct val="50000"/>
              </a:spcBef>
            </a:pPr>
            <a:r>
              <a:rPr lang="ja-JP" altLang="en-US" sz="1800" b="1" dirty="0">
                <a:solidFill>
                  <a:srgbClr val="FFFFFF"/>
                </a:solidFill>
                <a:latin typeface="Meiryo UI" pitchFamily="50" charset="-128"/>
                <a:ea typeface="Meiryo UI" pitchFamily="50" charset="-128"/>
                <a:cs typeface="Meiryo UI" pitchFamily="50" charset="-128"/>
              </a:rPr>
              <a:t>専門医療機関</a:t>
            </a:r>
          </a:p>
          <a:p>
            <a:pPr algn="ctr" eaLnBrk="1" hangingPunct="1">
              <a:spcBef>
                <a:spcPct val="50000"/>
              </a:spcBef>
            </a:pPr>
            <a:endParaRPr lang="ja-JP" altLang="en-US" sz="200" b="1" dirty="0">
              <a:solidFill>
                <a:srgbClr val="FFFFFF"/>
              </a:solidFill>
              <a:latin typeface="Meiryo UI" pitchFamily="50" charset="-128"/>
              <a:ea typeface="Meiryo UI" pitchFamily="50" charset="-128"/>
              <a:cs typeface="Meiryo UI" pitchFamily="50" charset="-128"/>
            </a:endParaRPr>
          </a:p>
        </p:txBody>
      </p:sp>
      <p:sp>
        <p:nvSpPr>
          <p:cNvPr id="149528" name="AutoShape 25"/>
          <p:cNvSpPr>
            <a:spLocks noChangeArrowheads="1"/>
          </p:cNvSpPr>
          <p:nvPr/>
        </p:nvSpPr>
        <p:spPr bwMode="auto">
          <a:xfrm>
            <a:off x="4197350" y="2616200"/>
            <a:ext cx="857250" cy="3057525"/>
          </a:xfrm>
          <a:prstGeom prst="roundRect">
            <a:avLst>
              <a:gd name="adj" fmla="val 16333"/>
            </a:avLst>
          </a:prstGeom>
          <a:solidFill>
            <a:srgbClr val="0099FF"/>
          </a:solidFill>
          <a:ln>
            <a:noFill/>
          </a:ln>
          <a:effectLst/>
          <a:extLst>
            <a:ext uri="{91240B29-F687-4F45-9708-019B960494DF}">
              <a14:hiddenLine xmlns:a14="http://schemas.microsoft.com/office/drawing/2010/main" w="317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eaLnBrk="1" hangingPunct="1"/>
            <a:endParaRPr lang="ja-JP" altLang="en-US">
              <a:solidFill>
                <a:srgbClr val="000000"/>
              </a:solidFill>
            </a:endParaRPr>
          </a:p>
        </p:txBody>
      </p:sp>
      <p:sp>
        <p:nvSpPr>
          <p:cNvPr id="149529" name="Text Box 6"/>
          <p:cNvSpPr txBox="1">
            <a:spLocks noChangeArrowheads="1"/>
          </p:cNvSpPr>
          <p:nvPr/>
        </p:nvSpPr>
        <p:spPr bwMode="auto">
          <a:xfrm>
            <a:off x="4348648" y="2855913"/>
            <a:ext cx="517040" cy="2527300"/>
          </a:xfrm>
          <a:prstGeom prst="rect">
            <a:avLst/>
          </a:prstGeom>
          <a:noFill/>
          <a:ln>
            <a:noFill/>
          </a:ln>
          <a:extLst>
            <a:ext uri="{909E8E84-426E-40DD-AFC4-6F175D3DCCD1}">
              <a14:hiddenFill xmlns:a14="http://schemas.microsoft.com/office/drawing/2010/main">
                <a:solidFill>
                  <a:srgbClr val="0099FF"/>
                </a:solidFill>
              </a14:hiddenFill>
            </a:ext>
            <a:ext uri="{91240B29-F687-4F45-9708-019B960494DF}">
              <a14:hiddenLine xmlns:a14="http://schemas.microsoft.com/office/drawing/2010/main" w="9525">
                <a:solidFill>
                  <a:schemeClr val="tx1"/>
                </a:solidFill>
                <a:miter lim="800000"/>
                <a:headEnd/>
                <a:tailEnd/>
              </a14:hiddenLine>
            </a:ext>
          </a:extLst>
        </p:spPr>
        <p:txBody>
          <a:bodyPr vert="eaVert" lIns="91428" tIns="107987" rIns="91428" bIns="107987">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20000"/>
              </a:lnSpc>
              <a:spcBef>
                <a:spcPct val="30000"/>
              </a:spcBef>
            </a:pPr>
            <a:r>
              <a:rPr lang="ja-JP" altLang="en-US" sz="1800" b="1">
                <a:solidFill>
                  <a:srgbClr val="FFFFFF"/>
                </a:solidFill>
                <a:latin typeface="Meiryo UI" pitchFamily="50" charset="-128"/>
                <a:ea typeface="Meiryo UI" pitchFamily="50" charset="-128"/>
                <a:cs typeface="Meiryo UI" pitchFamily="50" charset="-128"/>
              </a:rPr>
              <a:t>地域包括支援センター</a:t>
            </a:r>
          </a:p>
        </p:txBody>
      </p:sp>
      <p:sp>
        <p:nvSpPr>
          <p:cNvPr id="149530" name="Text Box 24"/>
          <p:cNvSpPr txBox="1">
            <a:spLocks noChangeArrowheads="1"/>
          </p:cNvSpPr>
          <p:nvPr/>
        </p:nvSpPr>
        <p:spPr bwMode="auto">
          <a:xfrm>
            <a:off x="4140200" y="1492250"/>
            <a:ext cx="1150938" cy="584200"/>
          </a:xfrm>
          <a:prstGeom prst="rect">
            <a:avLst/>
          </a:prstGeom>
          <a:noFill/>
          <a:ln w="15875">
            <a:solidFill>
              <a:schemeClr val="tx1"/>
            </a:solidFill>
            <a:prstDash val="sysDot"/>
            <a:miter lim="800000"/>
            <a:headEnd/>
            <a:tailEnd/>
          </a:ln>
          <a:extLst>
            <a:ext uri="{909E8E84-426E-40DD-AFC4-6F175D3DCCD1}">
              <a14:hiddenFill xmlns:a14="http://schemas.microsoft.com/office/drawing/2010/main">
                <a:solidFill>
                  <a:srgbClr val="FFCC99"/>
                </a:solidFill>
              </a14:hiddenFill>
            </a:ext>
          </a:extLst>
        </p:spPr>
        <p:txBody>
          <a:bodyPr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0000"/>
              </a:lnSpc>
              <a:spcBef>
                <a:spcPct val="30000"/>
              </a:spcBef>
            </a:pPr>
            <a:r>
              <a:rPr lang="ja-JP" altLang="en-US" sz="1100" b="1">
                <a:solidFill>
                  <a:srgbClr val="000000"/>
                </a:solidFill>
                <a:latin typeface="Meiryo UI" pitchFamily="50" charset="-128"/>
                <a:ea typeface="Meiryo UI" pitchFamily="50" charset="-128"/>
                <a:cs typeface="Meiryo UI" pitchFamily="50" charset="-128"/>
              </a:rPr>
              <a:t>ケアマネジャー</a:t>
            </a:r>
          </a:p>
          <a:p>
            <a:pPr algn="ctr" eaLnBrk="1" hangingPunct="1">
              <a:lnSpc>
                <a:spcPct val="90000"/>
              </a:lnSpc>
              <a:spcBef>
                <a:spcPct val="30000"/>
              </a:spcBef>
            </a:pPr>
            <a:r>
              <a:rPr lang="ja-JP" altLang="en-US" sz="1300" b="1">
                <a:solidFill>
                  <a:srgbClr val="000000"/>
                </a:solidFill>
                <a:latin typeface="Meiryo UI" pitchFamily="50" charset="-128"/>
                <a:ea typeface="Meiryo UI" pitchFamily="50" charset="-128"/>
                <a:cs typeface="Meiryo UI" pitchFamily="50" charset="-128"/>
              </a:rPr>
              <a:t>介護職等</a:t>
            </a:r>
          </a:p>
        </p:txBody>
      </p:sp>
      <p:sp>
        <p:nvSpPr>
          <p:cNvPr id="149531" name="Line 25"/>
          <p:cNvSpPr>
            <a:spLocks noChangeShapeType="1"/>
          </p:cNvSpPr>
          <p:nvPr/>
        </p:nvSpPr>
        <p:spPr bwMode="auto">
          <a:xfrm flipH="1">
            <a:off x="3425031" y="1869234"/>
            <a:ext cx="550068" cy="204836"/>
          </a:xfrm>
          <a:prstGeom prst="line">
            <a:avLst/>
          </a:prstGeom>
          <a:noFill/>
          <a:ln w="57150">
            <a:solidFill>
              <a:schemeClr val="bg2"/>
            </a:solidFill>
            <a:prstDash val="sysDot"/>
            <a:round/>
            <a:headEnd type="triangle" w="med" len="sm"/>
            <a:tailEnd type="none" w="lg" len="lg"/>
          </a:ln>
          <a:extLst>
            <a:ext uri="{909E8E84-426E-40DD-AFC4-6F175D3DCCD1}">
              <a14:hiddenFill xmlns:a14="http://schemas.microsoft.com/office/drawing/2010/main">
                <a:noFill/>
              </a14:hiddenFill>
            </a:ext>
          </a:extLst>
        </p:spPr>
        <p:txBody>
          <a:bodyPr/>
          <a:lstStyle/>
          <a:p>
            <a:endParaRPr lang="ja-JP" altLang="en-US"/>
          </a:p>
        </p:txBody>
      </p:sp>
      <p:sp>
        <p:nvSpPr>
          <p:cNvPr id="149532" name="Text Box 27"/>
          <p:cNvSpPr txBox="1">
            <a:spLocks noChangeArrowheads="1"/>
          </p:cNvSpPr>
          <p:nvPr/>
        </p:nvSpPr>
        <p:spPr bwMode="auto">
          <a:xfrm>
            <a:off x="3276946" y="2108200"/>
            <a:ext cx="101682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dirty="0">
                <a:solidFill>
                  <a:srgbClr val="5F5F5F"/>
                </a:solidFill>
                <a:latin typeface="Meiryo UI" pitchFamily="50" charset="-128"/>
                <a:ea typeface="Meiryo UI" pitchFamily="50" charset="-128"/>
                <a:cs typeface="Meiryo UI" pitchFamily="50" charset="-128"/>
              </a:rPr>
              <a:t>可能な</a:t>
            </a:r>
            <a:r>
              <a:rPr lang="ja-JP" altLang="en-US" sz="1200" b="1" dirty="0" smtClean="0">
                <a:solidFill>
                  <a:srgbClr val="5F5F5F"/>
                </a:solidFill>
                <a:latin typeface="Meiryo UI" pitchFamily="50" charset="-128"/>
                <a:ea typeface="Meiryo UI" pitchFamily="50" charset="-128"/>
                <a:cs typeface="Meiryo UI" pitchFamily="50" charset="-128"/>
              </a:rPr>
              <a:t>範囲</a:t>
            </a:r>
            <a:endParaRPr lang="ja-JP" altLang="en-US" sz="1200" b="1" dirty="0">
              <a:solidFill>
                <a:srgbClr val="5F5F5F"/>
              </a:solidFill>
              <a:latin typeface="Meiryo UI" pitchFamily="50" charset="-128"/>
              <a:ea typeface="Meiryo UI" pitchFamily="50" charset="-128"/>
              <a:cs typeface="Meiryo UI" pitchFamily="50" charset="-128"/>
            </a:endParaRPr>
          </a:p>
          <a:p>
            <a:pPr algn="ctr" eaLnBrk="1" hangingPunct="1">
              <a:spcBef>
                <a:spcPct val="10000"/>
              </a:spcBef>
            </a:pPr>
            <a:r>
              <a:rPr lang="ja-JP" altLang="en-US" sz="1200" b="1" dirty="0" smtClean="0">
                <a:solidFill>
                  <a:srgbClr val="5F5F5F"/>
                </a:solidFill>
                <a:latin typeface="Meiryo UI" pitchFamily="50" charset="-128"/>
                <a:ea typeface="Meiryo UI" pitchFamily="50" charset="-128"/>
                <a:cs typeface="Meiryo UI" pitchFamily="50" charset="-128"/>
              </a:rPr>
              <a:t>でアドバイス</a:t>
            </a:r>
            <a:endParaRPr lang="ja-JP" altLang="en-US" sz="1200" b="1" dirty="0">
              <a:solidFill>
                <a:srgbClr val="5F5F5F"/>
              </a:solidFill>
              <a:latin typeface="Meiryo UI" pitchFamily="50" charset="-128"/>
              <a:ea typeface="Meiryo UI" pitchFamily="50" charset="-128"/>
              <a:cs typeface="Meiryo UI" pitchFamily="50" charset="-128"/>
            </a:endParaRPr>
          </a:p>
        </p:txBody>
      </p:sp>
      <p:sp>
        <p:nvSpPr>
          <p:cNvPr id="149533" name="Text Box 34"/>
          <p:cNvSpPr txBox="1">
            <a:spLocks noChangeArrowheads="1"/>
          </p:cNvSpPr>
          <p:nvPr/>
        </p:nvSpPr>
        <p:spPr bwMode="auto">
          <a:xfrm>
            <a:off x="2673350" y="2635250"/>
            <a:ext cx="6080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808080"/>
                </a:solidFill>
                <a:latin typeface="Meiryo UI" pitchFamily="50" charset="-128"/>
                <a:ea typeface="Meiryo UI" pitchFamily="50" charset="-128"/>
                <a:cs typeface="Meiryo UI" pitchFamily="50" charset="-128"/>
              </a:rPr>
              <a:t>連携</a:t>
            </a:r>
          </a:p>
        </p:txBody>
      </p:sp>
      <p:sp>
        <p:nvSpPr>
          <p:cNvPr id="149534" name="Text Box 36"/>
          <p:cNvSpPr txBox="1">
            <a:spLocks noChangeArrowheads="1"/>
          </p:cNvSpPr>
          <p:nvPr/>
        </p:nvSpPr>
        <p:spPr bwMode="auto">
          <a:xfrm>
            <a:off x="3421063" y="3155950"/>
            <a:ext cx="8350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808080"/>
                </a:solidFill>
                <a:latin typeface="Meiryo UI" pitchFamily="50" charset="-128"/>
                <a:ea typeface="Meiryo UI" pitchFamily="50" charset="-128"/>
                <a:cs typeface="Meiryo UI" pitchFamily="50" charset="-128"/>
              </a:rPr>
              <a:t>連携</a:t>
            </a:r>
          </a:p>
        </p:txBody>
      </p:sp>
      <p:sp>
        <p:nvSpPr>
          <p:cNvPr id="1430561" name="AutoShape 33"/>
          <p:cNvSpPr>
            <a:spLocks noChangeArrowheads="1"/>
          </p:cNvSpPr>
          <p:nvPr/>
        </p:nvSpPr>
        <p:spPr bwMode="auto">
          <a:xfrm rot="-5400000">
            <a:off x="2439988" y="2720975"/>
            <a:ext cx="320675" cy="219075"/>
          </a:xfrm>
          <a:prstGeom prst="leftRightArrow">
            <a:avLst>
              <a:gd name="adj1" fmla="val 46917"/>
              <a:gd name="adj2" fmla="val 48548"/>
            </a:avLst>
          </a:prstGeom>
          <a:solidFill>
            <a:schemeClr val="bg2"/>
          </a:solidFill>
          <a:ln>
            <a:noFill/>
          </a:ln>
          <a:extLst>
            <a:ext uri="{91240B29-F687-4F45-9708-019B960494DF}">
              <a14:hiddenLine xmlns:a14="http://schemas.microsoft.com/office/drawing/2010/main" w="9525">
                <a:solidFill>
                  <a:srgbClr val="FF9900"/>
                </a:solidFill>
                <a:miter lim="800000"/>
                <a:headEnd/>
                <a:tailEnd/>
              </a14:hiddenLine>
            </a:ext>
          </a:extLst>
        </p:spPr>
        <p:txBody>
          <a:bodyPr rot="10800000"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2" name="AutoShape 33"/>
          <p:cNvSpPr>
            <a:spLocks noChangeArrowheads="1"/>
          </p:cNvSpPr>
          <p:nvPr/>
        </p:nvSpPr>
        <p:spPr bwMode="auto">
          <a:xfrm rot="19522571" flipH="1">
            <a:off x="1368425" y="2749550"/>
            <a:ext cx="674688" cy="222250"/>
          </a:xfrm>
          <a:prstGeom prst="leftRightArrow">
            <a:avLst>
              <a:gd name="adj1" fmla="val 45843"/>
              <a:gd name="adj2" fmla="val 68627"/>
            </a:avLst>
          </a:prstGeom>
          <a:solidFill>
            <a:schemeClr val="bg2"/>
          </a:solidFill>
          <a:ln>
            <a:noFill/>
          </a:ln>
          <a:extLst>
            <a:ext uri="{91240B29-F687-4F45-9708-019B960494DF}">
              <a14:hiddenLine xmlns:a14="http://schemas.microsoft.com/office/drawing/2010/main" w="9525">
                <a:solidFill>
                  <a:srgbClr val="FF9900"/>
                </a:solidFill>
                <a:miter lim="800000"/>
                <a:headEnd/>
                <a:tailEnd/>
              </a14:hiddenLine>
            </a:ext>
          </a:extLst>
        </p:spPr>
        <p:txBody>
          <a:bodyPr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3" name="AutoShape 33"/>
          <p:cNvSpPr>
            <a:spLocks noChangeArrowheads="1"/>
          </p:cNvSpPr>
          <p:nvPr/>
        </p:nvSpPr>
        <p:spPr bwMode="auto">
          <a:xfrm rot="12670615" flipH="1">
            <a:off x="3319463" y="2762250"/>
            <a:ext cx="701675" cy="217488"/>
          </a:xfrm>
          <a:prstGeom prst="leftRightArrow">
            <a:avLst>
              <a:gd name="adj1" fmla="val 48981"/>
              <a:gd name="adj2" fmla="val 62031"/>
            </a:avLst>
          </a:prstGeom>
          <a:solidFill>
            <a:schemeClr val="bg2"/>
          </a:solidFill>
          <a:ln>
            <a:noFill/>
          </a:ln>
          <a:extLst>
            <a:ext uri="{91240B29-F687-4F45-9708-019B960494DF}">
              <a14:hiddenLine xmlns:a14="http://schemas.microsoft.com/office/drawing/2010/main" w="9525">
                <a:solidFill>
                  <a:srgbClr val="FF9900"/>
                </a:solidFill>
                <a:miter lim="800000"/>
                <a:headEnd/>
                <a:tailEnd/>
              </a14:hiddenLine>
            </a:ext>
          </a:extLst>
        </p:spPr>
        <p:txBody>
          <a:bodyPr rot="10800000" wrap="none" anchor="ctr"/>
          <a:lstStyle/>
          <a:p>
            <a:pPr algn="r" eaLnBrk="1" hangingPunct="1">
              <a:defRPr/>
            </a:pPr>
            <a:endParaRPr lang="ja-JP" altLang="en-US">
              <a:solidFill>
                <a:srgbClr val="000000"/>
              </a:solidFill>
              <a:effectLst>
                <a:outerShdw blurRad="38100" dist="38100" dir="2700000" algn="tl">
                  <a:srgbClr val="000000">
                    <a:alpha val="43137"/>
                  </a:srgbClr>
                </a:outerShdw>
              </a:effectLst>
              <a:latin typeface="Arial" charset="0"/>
            </a:endParaRPr>
          </a:p>
        </p:txBody>
      </p:sp>
      <p:sp>
        <p:nvSpPr>
          <p:cNvPr id="1430558" name="AutoShape 30"/>
          <p:cNvSpPr>
            <a:spLocks noChangeArrowheads="1"/>
          </p:cNvSpPr>
          <p:nvPr/>
        </p:nvSpPr>
        <p:spPr bwMode="auto">
          <a:xfrm>
            <a:off x="1395413" y="3187700"/>
            <a:ext cx="452437" cy="223838"/>
          </a:xfrm>
          <a:prstGeom prst="leftRightArrow">
            <a:avLst>
              <a:gd name="adj1" fmla="val 36167"/>
              <a:gd name="adj2" fmla="val 48230"/>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lgn="r">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mtClean="0">
              <a:solidFill>
                <a:srgbClr val="FFA3A5"/>
              </a:solidFill>
              <a:effectLst>
                <a:outerShdw blurRad="38100" dist="38100" dir="2700000" algn="tl">
                  <a:srgbClr val="000000"/>
                </a:outerShdw>
              </a:effectLst>
            </a:endParaRPr>
          </a:p>
        </p:txBody>
      </p:sp>
      <p:sp>
        <p:nvSpPr>
          <p:cNvPr id="149539" name="Text Box 31"/>
          <p:cNvSpPr txBox="1">
            <a:spLocks noChangeArrowheads="1"/>
          </p:cNvSpPr>
          <p:nvPr/>
        </p:nvSpPr>
        <p:spPr bwMode="auto">
          <a:xfrm>
            <a:off x="1173163" y="3389313"/>
            <a:ext cx="8366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FF7C80"/>
                </a:solidFill>
                <a:latin typeface="Meiryo UI" pitchFamily="50" charset="-128"/>
                <a:ea typeface="Meiryo UI" pitchFamily="50" charset="-128"/>
                <a:cs typeface="Meiryo UI" pitchFamily="50" charset="-128"/>
              </a:rPr>
              <a:t>連携</a:t>
            </a:r>
          </a:p>
        </p:txBody>
      </p:sp>
      <p:sp>
        <p:nvSpPr>
          <p:cNvPr id="149540" name="Text Box 46"/>
          <p:cNvSpPr txBox="1">
            <a:spLocks noChangeArrowheads="1"/>
          </p:cNvSpPr>
          <p:nvPr/>
        </p:nvSpPr>
        <p:spPr bwMode="auto">
          <a:xfrm>
            <a:off x="1336675" y="1420813"/>
            <a:ext cx="673100" cy="369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0803" tIns="50402" rIns="100803" bIns="50402">
            <a:spAutoFit/>
          </a:bodyPr>
          <a:lstStyle>
            <a:lvl1pPr defTabSz="1008063">
              <a:defRPr kumimoji="1" sz="3200">
                <a:solidFill>
                  <a:schemeClr val="tx1"/>
                </a:solidFill>
                <a:latin typeface="Arial" pitchFamily="34" charset="0"/>
                <a:ea typeface="ＭＳ Ｐゴシック" pitchFamily="50" charset="-128"/>
              </a:defRPr>
            </a:lvl1pPr>
            <a:lvl2pPr defTabSz="1008063">
              <a:defRPr kumimoji="1" sz="2800">
                <a:solidFill>
                  <a:schemeClr val="tx1"/>
                </a:solidFill>
                <a:latin typeface="Arial" pitchFamily="34" charset="0"/>
                <a:ea typeface="ＭＳ Ｐゴシック" pitchFamily="50" charset="-128"/>
              </a:defRPr>
            </a:lvl2pPr>
            <a:lvl3pPr defTabSz="1008063">
              <a:defRPr kumimoji="1" sz="2400">
                <a:solidFill>
                  <a:schemeClr val="tx1"/>
                </a:solidFill>
                <a:latin typeface="Arial" pitchFamily="34" charset="0"/>
                <a:ea typeface="ＭＳ Ｐゴシック" pitchFamily="50" charset="-128"/>
              </a:defRPr>
            </a:lvl3pPr>
            <a:lvl4pPr defTabSz="1008063">
              <a:defRPr kumimoji="1" sz="2000">
                <a:solidFill>
                  <a:schemeClr val="tx1"/>
                </a:solidFill>
                <a:latin typeface="Arial" pitchFamily="34" charset="0"/>
                <a:ea typeface="ＭＳ Ｐゴシック" pitchFamily="50" charset="-128"/>
              </a:defRPr>
            </a:lvl4pPr>
            <a:lvl5pPr defTabSz="1008063">
              <a:defRPr kumimoji="1" sz="2000">
                <a:solidFill>
                  <a:schemeClr val="tx1"/>
                </a:solidFill>
                <a:latin typeface="Arial" pitchFamily="34" charset="0"/>
                <a:ea typeface="ＭＳ Ｐゴシック" pitchFamily="50" charset="-128"/>
              </a:defRPr>
            </a:lvl5pPr>
            <a:lvl6pPr defTabSz="1008063" eaLnBrk="0" hangingPunct="0">
              <a:defRPr kumimoji="1" sz="2000">
                <a:solidFill>
                  <a:schemeClr val="tx1"/>
                </a:solidFill>
                <a:latin typeface="Arial" pitchFamily="34" charset="0"/>
                <a:ea typeface="ＭＳ Ｐゴシック" pitchFamily="50" charset="-128"/>
              </a:defRPr>
            </a:lvl6pPr>
            <a:lvl7pPr defTabSz="1008063" eaLnBrk="0" hangingPunct="0">
              <a:defRPr kumimoji="1" sz="2000">
                <a:solidFill>
                  <a:schemeClr val="tx1"/>
                </a:solidFill>
                <a:latin typeface="Arial" pitchFamily="34" charset="0"/>
                <a:ea typeface="ＭＳ Ｐゴシック" pitchFamily="50" charset="-128"/>
              </a:defRPr>
            </a:lvl7pPr>
            <a:lvl8pPr defTabSz="1008063" eaLnBrk="0" hangingPunct="0">
              <a:defRPr kumimoji="1" sz="2000">
                <a:solidFill>
                  <a:schemeClr val="tx1"/>
                </a:solidFill>
                <a:latin typeface="Arial" pitchFamily="34" charset="0"/>
                <a:ea typeface="ＭＳ Ｐゴシック" pitchFamily="50" charset="-128"/>
              </a:defRPr>
            </a:lvl8pPr>
            <a:lvl9pPr defTabSz="1008063" eaLnBrk="0" hangingPunct="0">
              <a:defRPr kumimoji="1" sz="2000">
                <a:solidFill>
                  <a:schemeClr val="tx1"/>
                </a:solidFill>
                <a:latin typeface="Arial" pitchFamily="34" charset="0"/>
                <a:ea typeface="ＭＳ Ｐゴシック" pitchFamily="50" charset="-128"/>
              </a:defRPr>
            </a:lvl9pPr>
          </a:lstStyle>
          <a:p>
            <a:pPr algn="ctr" eaLnBrk="1" hangingPunct="1">
              <a:lnSpc>
                <a:spcPct val="110000"/>
              </a:lnSpc>
              <a:spcBef>
                <a:spcPct val="50000"/>
              </a:spcBef>
            </a:pPr>
            <a:r>
              <a:rPr lang="ja-JP" altLang="en-US" sz="1600" b="1">
                <a:solidFill>
                  <a:srgbClr val="FF7C80"/>
                </a:solidFill>
                <a:latin typeface="Meiryo UI" pitchFamily="50" charset="-128"/>
                <a:ea typeface="Meiryo UI" pitchFamily="50" charset="-128"/>
                <a:cs typeface="Meiryo UI" pitchFamily="50" charset="-128"/>
              </a:rPr>
              <a:t>連携</a:t>
            </a:r>
          </a:p>
        </p:txBody>
      </p:sp>
      <p:sp>
        <p:nvSpPr>
          <p:cNvPr id="149541" name="Text Box 36"/>
          <p:cNvSpPr txBox="1">
            <a:spLocks noChangeArrowheads="1"/>
          </p:cNvSpPr>
          <p:nvPr/>
        </p:nvSpPr>
        <p:spPr bwMode="auto">
          <a:xfrm>
            <a:off x="4662351" y="5744817"/>
            <a:ext cx="8350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dirty="0">
                <a:solidFill>
                  <a:srgbClr val="1FA4FF"/>
                </a:solidFill>
                <a:latin typeface="Meiryo UI" pitchFamily="50" charset="-128"/>
                <a:ea typeface="Meiryo UI" pitchFamily="50" charset="-128"/>
                <a:cs typeface="Meiryo UI" pitchFamily="50" charset="-128"/>
              </a:rPr>
              <a:t>連携</a:t>
            </a:r>
          </a:p>
        </p:txBody>
      </p:sp>
      <p:sp>
        <p:nvSpPr>
          <p:cNvPr id="149542" name="Text Box 18"/>
          <p:cNvSpPr txBox="1">
            <a:spLocks noChangeArrowheads="1"/>
          </p:cNvSpPr>
          <p:nvPr/>
        </p:nvSpPr>
        <p:spPr bwMode="auto">
          <a:xfrm>
            <a:off x="2290763" y="5262563"/>
            <a:ext cx="108108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FF7C80"/>
                </a:solidFill>
                <a:latin typeface="Meiryo UI" pitchFamily="50" charset="-128"/>
                <a:ea typeface="Meiryo UI" pitchFamily="50" charset="-128"/>
                <a:cs typeface="Meiryo UI" pitchFamily="50" charset="-128"/>
              </a:rPr>
              <a:t>連　携</a:t>
            </a:r>
          </a:p>
        </p:txBody>
      </p:sp>
      <p:sp>
        <p:nvSpPr>
          <p:cNvPr id="1430547" name="AutoShape 19"/>
          <p:cNvSpPr>
            <a:spLocks noChangeArrowheads="1"/>
          </p:cNvSpPr>
          <p:nvPr/>
        </p:nvSpPr>
        <p:spPr bwMode="auto">
          <a:xfrm>
            <a:off x="1403350" y="5053013"/>
            <a:ext cx="2698750" cy="233362"/>
          </a:xfrm>
          <a:prstGeom prst="leftRightArrow">
            <a:avLst>
              <a:gd name="adj1" fmla="val 51111"/>
              <a:gd name="adj2" fmla="val 45495"/>
            </a:avLst>
          </a:prstGeom>
          <a:solidFill>
            <a:srgbClr val="FF9598"/>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lvl1pPr algn="r">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eaLnBrk="1" hangingPunct="1">
              <a:defRPr/>
            </a:pPr>
            <a:endParaRPr lang="ja-JP" altLang="en-US" smtClean="0">
              <a:solidFill>
                <a:srgbClr val="FFA3A5"/>
              </a:solidFill>
              <a:effectLst>
                <a:outerShdw blurRad="38100" dist="38100" dir="2700000" algn="tl">
                  <a:srgbClr val="000000"/>
                </a:outerShdw>
              </a:effectLst>
            </a:endParaRPr>
          </a:p>
        </p:txBody>
      </p:sp>
      <p:sp>
        <p:nvSpPr>
          <p:cNvPr id="149544" name="Text Box 23"/>
          <p:cNvSpPr txBox="1">
            <a:spLocks noChangeArrowheads="1"/>
          </p:cNvSpPr>
          <p:nvPr/>
        </p:nvSpPr>
        <p:spPr bwMode="auto">
          <a:xfrm>
            <a:off x="1215266" y="5544241"/>
            <a:ext cx="3032125"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dirty="0">
                <a:solidFill>
                  <a:srgbClr val="808080"/>
                </a:solidFill>
                <a:latin typeface="Meiryo UI" pitchFamily="50" charset="-128"/>
                <a:ea typeface="Meiryo UI" pitchFamily="50" charset="-128"/>
                <a:cs typeface="Meiryo UI" pitchFamily="50" charset="-128"/>
              </a:rPr>
              <a:t>（具体的な連携方法や関係づくりを</a:t>
            </a:r>
          </a:p>
          <a:p>
            <a:pPr algn="ctr" eaLnBrk="1" hangingPunct="1"/>
            <a:r>
              <a:rPr lang="ja-JP" altLang="en-US" sz="1400" b="1" dirty="0">
                <a:solidFill>
                  <a:srgbClr val="808080"/>
                </a:solidFill>
                <a:latin typeface="Meiryo UI" pitchFamily="50" charset="-128"/>
                <a:ea typeface="Meiryo UI" pitchFamily="50" charset="-128"/>
                <a:cs typeface="Meiryo UI" pitchFamily="50" charset="-128"/>
              </a:rPr>
              <a:t>どのようにするか）</a:t>
            </a:r>
          </a:p>
        </p:txBody>
      </p:sp>
      <p:sp>
        <p:nvSpPr>
          <p:cNvPr id="149545" name="AutoShape 41"/>
          <p:cNvSpPr>
            <a:spLocks noChangeArrowheads="1"/>
          </p:cNvSpPr>
          <p:nvPr/>
        </p:nvSpPr>
        <p:spPr bwMode="auto">
          <a:xfrm rot="-5400000">
            <a:off x="4432543" y="5744369"/>
            <a:ext cx="381000" cy="331788"/>
          </a:xfrm>
          <a:prstGeom prst="leftRightArrow">
            <a:avLst>
              <a:gd name="adj1" fmla="val 52157"/>
              <a:gd name="adj2" fmla="val 32573"/>
            </a:avLst>
          </a:prstGeom>
          <a:solidFill>
            <a:srgbClr val="1FA4FF"/>
          </a:solidFill>
          <a:ln>
            <a:noFill/>
          </a:ln>
          <a:extLst>
            <a:ext uri="{91240B29-F687-4F45-9708-019B960494DF}">
              <a14:hiddenLine xmlns:a14="http://schemas.microsoft.com/office/drawing/2010/main" w="6350">
                <a:solidFill>
                  <a:schemeClr val="tx1"/>
                </a:solidFill>
                <a:miter lim="800000"/>
                <a:headEnd/>
                <a:tailEnd/>
              </a14:hiddenLine>
            </a:ext>
          </a:extLst>
        </p:spPr>
        <p:txBody>
          <a:bodyPr vert="eaVert" wrap="none" anchor="ctr"/>
          <a:lstStyle/>
          <a:p>
            <a:pPr eaLnBrk="1" hangingPunct="1"/>
            <a:endParaRPr lang="ja-JP" altLang="en-US" sz="1800">
              <a:solidFill>
                <a:srgbClr val="000000"/>
              </a:solidFill>
            </a:endParaRPr>
          </a:p>
        </p:txBody>
      </p:sp>
      <p:sp>
        <p:nvSpPr>
          <p:cNvPr id="149546" name="Text Box 36"/>
          <p:cNvSpPr txBox="1">
            <a:spLocks noChangeArrowheads="1"/>
          </p:cNvSpPr>
          <p:nvPr/>
        </p:nvSpPr>
        <p:spPr bwMode="auto">
          <a:xfrm>
            <a:off x="4643438" y="2206625"/>
            <a:ext cx="83502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1FA4FF"/>
                </a:solidFill>
                <a:latin typeface="Meiryo UI" pitchFamily="50" charset="-128"/>
                <a:ea typeface="Meiryo UI" pitchFamily="50" charset="-128"/>
                <a:cs typeface="Meiryo UI" pitchFamily="50" charset="-128"/>
              </a:rPr>
              <a:t>連携</a:t>
            </a:r>
          </a:p>
        </p:txBody>
      </p:sp>
      <p:sp>
        <p:nvSpPr>
          <p:cNvPr id="149547" name="AutoShape 5"/>
          <p:cNvSpPr>
            <a:spLocks noChangeArrowheads="1"/>
          </p:cNvSpPr>
          <p:nvPr/>
        </p:nvSpPr>
        <p:spPr bwMode="auto">
          <a:xfrm rot="5400000">
            <a:off x="5984876" y="4483100"/>
            <a:ext cx="298450" cy="1787525"/>
          </a:xfrm>
          <a:prstGeom prst="downArrow">
            <a:avLst>
              <a:gd name="adj1" fmla="val 43620"/>
              <a:gd name="adj2" fmla="val 56400"/>
            </a:avLst>
          </a:prstGeom>
          <a:solidFill>
            <a:srgbClr val="B7B7FF"/>
          </a:solidFill>
          <a:ln>
            <a:noFill/>
          </a:ln>
          <a:extLst>
            <a:ext uri="{91240B29-F687-4F45-9708-019B960494DF}">
              <a14:hiddenLine xmlns:a14="http://schemas.microsoft.com/office/drawing/2010/main" w="6350">
                <a:solidFill>
                  <a:schemeClr val="tx1"/>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9548" name="AutoShape 5"/>
          <p:cNvSpPr>
            <a:spLocks noChangeArrowheads="1"/>
          </p:cNvSpPr>
          <p:nvPr/>
        </p:nvSpPr>
        <p:spPr bwMode="auto">
          <a:xfrm>
            <a:off x="7753350" y="1917700"/>
            <a:ext cx="298450" cy="2454275"/>
          </a:xfrm>
          <a:prstGeom prst="downArrow">
            <a:avLst>
              <a:gd name="adj1" fmla="val 43620"/>
              <a:gd name="adj2" fmla="val 52120"/>
            </a:avLst>
          </a:prstGeom>
          <a:solidFill>
            <a:srgbClr val="B7B7FF"/>
          </a:solidFill>
          <a:ln>
            <a:noFill/>
          </a:ln>
          <a:extLst>
            <a:ext uri="{91240B29-F687-4F45-9708-019B960494DF}">
              <a14:hiddenLine xmlns:a14="http://schemas.microsoft.com/office/drawing/2010/main" w="6350">
                <a:solidFill>
                  <a:schemeClr val="tx1"/>
                </a:solidFill>
                <a:miter lim="800000"/>
                <a:headEnd/>
                <a:tailEnd/>
              </a14:hiddenLine>
            </a:ext>
          </a:extLst>
        </p:spPr>
        <p:txBody>
          <a:bodyPr vert="eaVert" wrap="none" anchor="ctr"/>
          <a:lstStyle/>
          <a:p>
            <a:pPr eaLnBrk="1" hangingPunct="1"/>
            <a:endParaRPr lang="ja-JP" altLang="en-US" sz="1800">
              <a:solidFill>
                <a:srgbClr val="000000"/>
              </a:solidFill>
            </a:endParaRPr>
          </a:p>
        </p:txBody>
      </p:sp>
      <p:sp>
        <p:nvSpPr>
          <p:cNvPr id="149549" name="Text Box 8"/>
          <p:cNvSpPr txBox="1">
            <a:spLocks noChangeArrowheads="1"/>
          </p:cNvSpPr>
          <p:nvPr/>
        </p:nvSpPr>
        <p:spPr bwMode="auto">
          <a:xfrm>
            <a:off x="7307263" y="2166938"/>
            <a:ext cx="1138237" cy="7386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solidFill>
                  <a:srgbClr val="000000"/>
                </a:solidFill>
                <a:latin typeface="Meiryo UI" pitchFamily="50" charset="-128"/>
                <a:ea typeface="Meiryo UI" pitchFamily="50" charset="-128"/>
                <a:cs typeface="Meiryo UI" pitchFamily="50" charset="-128"/>
              </a:rPr>
              <a:t>広域調整や連携づくりの協力</a:t>
            </a:r>
          </a:p>
        </p:txBody>
      </p:sp>
      <p:sp>
        <p:nvSpPr>
          <p:cNvPr id="149550" name="Text Box 3"/>
          <p:cNvSpPr txBox="1">
            <a:spLocks noChangeArrowheads="1"/>
          </p:cNvSpPr>
          <p:nvPr/>
        </p:nvSpPr>
        <p:spPr bwMode="auto">
          <a:xfrm>
            <a:off x="285750" y="390525"/>
            <a:ext cx="87185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000" b="1">
                <a:solidFill>
                  <a:srgbClr val="000000"/>
                </a:solidFill>
                <a:latin typeface="Meiryo UI" pitchFamily="50" charset="-128"/>
                <a:ea typeface="Meiryo UI" pitchFamily="50" charset="-128"/>
                <a:cs typeface="Meiryo UI" pitchFamily="50" charset="-128"/>
              </a:rPr>
              <a:t>地域包括支援センターとの連携</a:t>
            </a:r>
          </a:p>
        </p:txBody>
      </p:sp>
      <p:sp>
        <p:nvSpPr>
          <p:cNvPr id="149551" name="Rectangle 3"/>
          <p:cNvSpPr>
            <a:spLocks noChangeArrowheads="1"/>
          </p:cNvSpPr>
          <p:nvPr/>
        </p:nvSpPr>
        <p:spPr bwMode="auto">
          <a:xfrm>
            <a:off x="252413" y="10271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49552" name="Text Box 5"/>
          <p:cNvSpPr txBox="1">
            <a:spLocks noChangeArrowheads="1"/>
          </p:cNvSpPr>
          <p:nvPr/>
        </p:nvSpPr>
        <p:spPr bwMode="auto">
          <a:xfrm>
            <a:off x="0" y="0"/>
            <a:ext cx="23669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smtClean="0">
                <a:solidFill>
                  <a:srgbClr val="000000"/>
                </a:solidFill>
                <a:latin typeface="Meiryo UI" pitchFamily="50" charset="-128"/>
                <a:ea typeface="Meiryo UI" pitchFamily="50" charset="-128"/>
                <a:cs typeface="Meiryo UI" pitchFamily="50" charset="-128"/>
              </a:rPr>
              <a:t>-8</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71738967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58"/>
          <p:cNvSpPr>
            <a:spLocks noChangeArrowheads="1"/>
          </p:cNvSpPr>
          <p:nvPr/>
        </p:nvSpPr>
        <p:spPr bwMode="auto">
          <a:xfrm>
            <a:off x="2532063" y="5481223"/>
            <a:ext cx="4324350" cy="1121457"/>
          </a:xfrm>
          <a:prstGeom prst="roundRect">
            <a:avLst>
              <a:gd name="adj" fmla="val 11324"/>
            </a:avLst>
          </a:prstGeom>
          <a:solidFill>
            <a:srgbClr val="FFCA7D"/>
          </a:solidFill>
          <a:ln>
            <a:noFill/>
          </a:ln>
          <a:effectLst/>
          <a:extLst>
            <a:ext uri="{91240B29-F687-4F45-9708-019B960494DF}">
              <a14:hiddenLine xmlns:a14="http://schemas.microsoft.com/office/drawing/2010/main" w="19050">
                <a:solidFill>
                  <a:schemeClr val="tx1"/>
                </a:solidFill>
                <a:round/>
                <a:headEnd/>
                <a:tailEnd/>
              </a14:hiddenLine>
            </a:ext>
            <a:ext uri="{AF507438-7753-43E0-B8FC-AC1667EBCBE1}">
              <a14:hiddenEffects xmlns:a14="http://schemas.microsoft.com/office/drawing/2010/main">
                <a:effectLst>
                  <a:outerShdw blurRad="50800" dist="38100" dir="5400000" algn="t" rotWithShape="0">
                    <a:srgbClr val="000000">
                      <a:alpha val="39998"/>
                    </a:srgbClr>
                  </a:outerShdw>
                </a:effectLst>
              </a14:hiddenEffects>
            </a:ext>
          </a:extLst>
        </p:spPr>
        <p:txBody>
          <a:bodyPr lIns="74295" tIns="8890" rIns="74295" bIns="8890" anchor="b"/>
          <a:lstStyle/>
          <a:p>
            <a:pPr eaLnBrk="1" hangingPunct="1"/>
            <a:r>
              <a:rPr lang="ja-JP" altLang="en-US" sz="1400" b="1" dirty="0">
                <a:solidFill>
                  <a:srgbClr val="000000"/>
                </a:solidFill>
                <a:latin typeface="Meiryo UI" pitchFamily="50" charset="-128"/>
                <a:ea typeface="Meiryo UI" pitchFamily="50" charset="-128"/>
                <a:cs typeface="Meiryo UI" pitchFamily="50" charset="-128"/>
              </a:rPr>
              <a:t>   ・自立支援の視点がより必要な事例</a:t>
            </a:r>
          </a:p>
          <a:p>
            <a:pPr eaLnBrk="1" hangingPunct="1">
              <a:lnSpc>
                <a:spcPct val="120000"/>
              </a:lnSpc>
              <a:spcAft>
                <a:spcPts val="600"/>
              </a:spcAft>
            </a:pPr>
            <a:r>
              <a:rPr lang="ja-JP" altLang="en-US" sz="1400" b="1" dirty="0">
                <a:solidFill>
                  <a:srgbClr val="000000"/>
                </a:solidFill>
                <a:latin typeface="Meiryo UI" pitchFamily="50" charset="-128"/>
                <a:ea typeface="Meiryo UI" pitchFamily="50" charset="-128"/>
                <a:cs typeface="Meiryo UI" pitchFamily="50" charset="-128"/>
              </a:rPr>
              <a:t>   ・サービス担当者会議で課題解決が困難な事例</a:t>
            </a:r>
          </a:p>
        </p:txBody>
      </p:sp>
      <p:sp>
        <p:nvSpPr>
          <p:cNvPr id="150531" name="Rectangle 2"/>
          <p:cNvSpPr>
            <a:spLocks noGrp="1" noChangeArrowheads="1"/>
          </p:cNvSpPr>
          <p:nvPr>
            <p:ph type="title" idx="4294967295"/>
          </p:nvPr>
        </p:nvSpPr>
        <p:spPr>
          <a:xfrm>
            <a:off x="203200" y="287338"/>
            <a:ext cx="8753475" cy="588962"/>
          </a:xfrm>
        </p:spPr>
        <p:txBody>
          <a:bodyPr/>
          <a:lstStyle/>
          <a:p>
            <a:pPr eaLnBrk="1" hangingPunct="1"/>
            <a:r>
              <a:rPr lang="ja-JP" altLang="en-US" sz="3000" b="1" smtClean="0">
                <a:solidFill>
                  <a:schemeClr val="tx1"/>
                </a:solidFill>
                <a:latin typeface="Meiryo UI" pitchFamily="50" charset="-128"/>
                <a:ea typeface="Meiryo UI" pitchFamily="50" charset="-128"/>
                <a:cs typeface="Meiryo UI" pitchFamily="50" charset="-128"/>
              </a:rPr>
              <a:t>地域ケア会議</a:t>
            </a:r>
          </a:p>
        </p:txBody>
      </p:sp>
      <p:sp>
        <p:nvSpPr>
          <p:cNvPr id="5" name="AutoShape 42"/>
          <p:cNvSpPr>
            <a:spLocks noChangeArrowheads="1"/>
          </p:cNvSpPr>
          <p:nvPr/>
        </p:nvSpPr>
        <p:spPr bwMode="auto">
          <a:xfrm>
            <a:off x="2597150" y="1108075"/>
            <a:ext cx="4179888" cy="573088"/>
          </a:xfrm>
          <a:prstGeom prst="roundRect">
            <a:avLst>
              <a:gd name="adj" fmla="val 16667"/>
            </a:avLst>
          </a:prstGeom>
          <a:solidFill>
            <a:srgbClr val="339966"/>
          </a:solidFill>
          <a:ln>
            <a:noFill/>
          </a:ln>
          <a:effectLst/>
          <a:extLst/>
        </p:spPr>
        <p:txBody>
          <a:bodyPr lIns="74295" tIns="8890" rIns="74295" bIns="8890"/>
          <a:lstStyle/>
          <a:p>
            <a:pPr algn="ctr" eaLnBrk="1" hangingPunct="1">
              <a:lnSpc>
                <a:spcPct val="120000"/>
              </a:lnSpc>
            </a:pPr>
            <a:r>
              <a:rPr lang="ja-JP" altLang="en-US" sz="1600" b="1">
                <a:solidFill>
                  <a:schemeClr val="bg1"/>
                </a:solidFill>
                <a:latin typeface="Meiryo UI" pitchFamily="50" charset="-128"/>
                <a:ea typeface="Meiryo UI" pitchFamily="50" charset="-128"/>
                <a:cs typeface="Meiryo UI" pitchFamily="50" charset="-128"/>
              </a:rPr>
              <a:t>市 町 村</a:t>
            </a:r>
          </a:p>
        </p:txBody>
      </p:sp>
      <p:sp>
        <p:nvSpPr>
          <p:cNvPr id="150533" name="AutoShape 47"/>
          <p:cNvSpPr>
            <a:spLocks noChangeArrowheads="1"/>
          </p:cNvSpPr>
          <p:nvPr/>
        </p:nvSpPr>
        <p:spPr bwMode="auto">
          <a:xfrm>
            <a:off x="2381250" y="2016125"/>
            <a:ext cx="4565650" cy="3254375"/>
          </a:xfrm>
          <a:prstGeom prst="roundRect">
            <a:avLst>
              <a:gd name="adj" fmla="val 6782"/>
            </a:avLst>
          </a:prstGeom>
          <a:solidFill>
            <a:srgbClr val="B9E191"/>
          </a:solidFill>
          <a:ln>
            <a:noFill/>
          </a:ln>
          <a:extLst>
            <a:ext uri="{91240B29-F687-4F45-9708-019B960494DF}">
              <a14:hiddenLine xmlns:a14="http://schemas.microsoft.com/office/drawing/2010/main" w="15875">
                <a:solidFill>
                  <a:schemeClr val="tx1"/>
                </a:solidFill>
                <a:round/>
                <a:headEnd/>
                <a:tailEnd/>
              </a14:hiddenLine>
            </a:ext>
          </a:extLst>
        </p:spPr>
        <p:txBody>
          <a:bodyPr lIns="74295" tIns="8890" rIns="74295" bIns="8890"/>
          <a:lstStyle/>
          <a:p>
            <a:pPr algn="just" eaLnBrk="1" hangingPunct="1"/>
            <a:endParaRPr lang="ja-JP" altLang="en-US" sz="1800" b="1" dirty="0">
              <a:solidFill>
                <a:srgbClr val="000000"/>
              </a:solidFill>
              <a:latin typeface="Meiryo UI" pitchFamily="50" charset="-128"/>
              <a:ea typeface="Meiryo UI" pitchFamily="50" charset="-128"/>
              <a:cs typeface="Meiryo UI" pitchFamily="50" charset="-128"/>
            </a:endParaRPr>
          </a:p>
          <a:p>
            <a:pPr algn="just" eaLnBrk="1" hangingPunct="1"/>
            <a:r>
              <a:rPr lang="ja-JP" altLang="en-US" sz="1800" b="1" dirty="0">
                <a:solidFill>
                  <a:srgbClr val="000000"/>
                </a:solidFill>
                <a:latin typeface="Meiryo UI" pitchFamily="50" charset="-128"/>
                <a:ea typeface="Meiryo UI" pitchFamily="50" charset="-128"/>
                <a:cs typeface="Meiryo UI" pitchFamily="50" charset="-128"/>
              </a:rPr>
              <a:t>      </a:t>
            </a:r>
            <a:r>
              <a:rPr lang="ja-JP" altLang="en-US" sz="1800" b="1" dirty="0" smtClean="0">
                <a:solidFill>
                  <a:srgbClr val="000000"/>
                </a:solidFill>
                <a:latin typeface="Meiryo UI" pitchFamily="50" charset="-128"/>
                <a:ea typeface="Meiryo UI" pitchFamily="50" charset="-128"/>
                <a:cs typeface="Meiryo UI" pitchFamily="50" charset="-128"/>
              </a:rPr>
              <a:t>   「</a:t>
            </a:r>
            <a:r>
              <a:rPr lang="ja-JP" altLang="en-US" sz="1800" b="1" dirty="0">
                <a:solidFill>
                  <a:srgbClr val="000000"/>
                </a:solidFill>
                <a:latin typeface="Meiryo UI" pitchFamily="50" charset="-128"/>
                <a:ea typeface="Meiryo UI" pitchFamily="50" charset="-128"/>
                <a:cs typeface="Meiryo UI" pitchFamily="50" charset="-128"/>
              </a:rPr>
              <a:t>地域ケア会議」の設置・運営</a:t>
            </a:r>
            <a:endParaRPr lang="en-US" altLang="ja-JP" sz="1800" b="1" dirty="0">
              <a:solidFill>
                <a:srgbClr val="000000"/>
              </a:solidFill>
              <a:latin typeface="Meiryo UI" pitchFamily="50" charset="-128"/>
              <a:ea typeface="Meiryo UI" pitchFamily="50" charset="-128"/>
              <a:cs typeface="Meiryo UI" pitchFamily="50" charset="-128"/>
            </a:endParaRPr>
          </a:p>
          <a:p>
            <a:pPr algn="just" eaLnBrk="1" hangingPunct="1"/>
            <a:endParaRPr lang="en-US" altLang="ja-JP" sz="800" b="1" dirty="0">
              <a:solidFill>
                <a:srgbClr val="000000"/>
              </a:solidFill>
              <a:latin typeface="Meiryo UI" pitchFamily="50" charset="-128"/>
              <a:ea typeface="Meiryo UI" pitchFamily="50" charset="-128"/>
              <a:cs typeface="Meiryo UI" pitchFamily="50" charset="-128"/>
            </a:endParaRPr>
          </a:p>
          <a:p>
            <a:pPr algn="just" eaLnBrk="1" hangingPunct="1"/>
            <a:r>
              <a:rPr lang="ja-JP" altLang="en-US" sz="1500" b="1" dirty="0">
                <a:solidFill>
                  <a:srgbClr val="000000"/>
                </a:solidFill>
                <a:latin typeface="Meiryo UI" pitchFamily="50" charset="-128"/>
                <a:ea typeface="Meiryo UI" pitchFamily="50" charset="-128"/>
                <a:cs typeface="Meiryo UI" pitchFamily="50" charset="-128"/>
              </a:rPr>
              <a:t>    </a:t>
            </a:r>
            <a:r>
              <a:rPr lang="ja-JP" altLang="en-US" sz="1500" b="1" dirty="0" smtClean="0">
                <a:solidFill>
                  <a:srgbClr val="000000"/>
                </a:solidFill>
                <a:latin typeface="Meiryo UI" pitchFamily="50" charset="-128"/>
                <a:ea typeface="Meiryo UI" pitchFamily="50" charset="-128"/>
                <a:cs typeface="Meiryo UI" pitchFamily="50" charset="-128"/>
              </a:rPr>
              <a:t>  </a:t>
            </a:r>
            <a:r>
              <a:rPr lang="ja-JP" altLang="en-US" sz="1400" b="1" dirty="0" smtClean="0">
                <a:solidFill>
                  <a:srgbClr val="000000"/>
                </a:solidFill>
                <a:latin typeface="Meiryo UI" pitchFamily="50" charset="-128"/>
                <a:ea typeface="Meiryo UI" pitchFamily="50" charset="-128"/>
                <a:cs typeface="Meiryo UI" pitchFamily="50" charset="-128"/>
              </a:rPr>
              <a:t>個々</a:t>
            </a:r>
            <a:r>
              <a:rPr lang="ja-JP" altLang="en-US" sz="1400" b="1" dirty="0">
                <a:solidFill>
                  <a:srgbClr val="000000"/>
                </a:solidFill>
                <a:latin typeface="Meiryo UI" pitchFamily="50" charset="-128"/>
                <a:ea typeface="Meiryo UI" pitchFamily="50" charset="-128"/>
                <a:cs typeface="Meiryo UI" pitchFamily="50" charset="-128"/>
              </a:rPr>
              <a:t>の要介護者ごとに、多職種の第三者による</a:t>
            </a:r>
            <a:endParaRPr lang="en-US" altLang="ja-JP" sz="1400" b="1" dirty="0">
              <a:solidFill>
                <a:srgbClr val="000000"/>
              </a:solidFill>
              <a:latin typeface="Meiryo UI" pitchFamily="50" charset="-128"/>
              <a:ea typeface="Meiryo UI" pitchFamily="50" charset="-128"/>
              <a:cs typeface="Meiryo UI" pitchFamily="50" charset="-128"/>
            </a:endParaRPr>
          </a:p>
          <a:p>
            <a:pPr algn="just" eaLnBrk="1" hangingPunct="1"/>
            <a:r>
              <a:rPr lang="ja-JP" altLang="en-US" sz="1400" b="1" dirty="0">
                <a:solidFill>
                  <a:srgbClr val="000000"/>
                </a:solidFill>
                <a:latin typeface="Meiryo UI" pitchFamily="50" charset="-128"/>
                <a:ea typeface="Meiryo UI" pitchFamily="50" charset="-128"/>
                <a:cs typeface="Meiryo UI" pitchFamily="50" charset="-128"/>
              </a:rPr>
              <a:t>     </a:t>
            </a:r>
            <a:r>
              <a:rPr lang="ja-JP" altLang="en-US" sz="1400" b="1" dirty="0" smtClean="0">
                <a:solidFill>
                  <a:srgbClr val="000000"/>
                </a:solidFill>
                <a:latin typeface="Meiryo UI" pitchFamily="50" charset="-128"/>
                <a:ea typeface="Meiryo UI" pitchFamily="50" charset="-128"/>
                <a:cs typeface="Meiryo UI" pitchFamily="50" charset="-128"/>
              </a:rPr>
              <a:t> 専門的</a:t>
            </a:r>
            <a:r>
              <a:rPr lang="ja-JP" altLang="en-US" sz="1400" b="1" dirty="0">
                <a:solidFill>
                  <a:srgbClr val="000000"/>
                </a:solidFill>
                <a:latin typeface="Meiryo UI" pitchFamily="50" charset="-128"/>
                <a:ea typeface="Meiryo UI" pitchFamily="50" charset="-128"/>
                <a:cs typeface="Meiryo UI" pitchFamily="50" charset="-128"/>
              </a:rPr>
              <a:t>視点を交えて、要介護度の改善や自立を</a:t>
            </a:r>
            <a:endParaRPr lang="en-US" altLang="ja-JP" sz="1400" b="1" dirty="0">
              <a:solidFill>
                <a:srgbClr val="000000"/>
              </a:solidFill>
              <a:latin typeface="Meiryo UI" pitchFamily="50" charset="-128"/>
              <a:ea typeface="Meiryo UI" pitchFamily="50" charset="-128"/>
              <a:cs typeface="Meiryo UI" pitchFamily="50" charset="-128"/>
            </a:endParaRPr>
          </a:p>
          <a:p>
            <a:pPr algn="just" eaLnBrk="1" hangingPunct="1"/>
            <a:r>
              <a:rPr lang="en-US" altLang="ja-JP" sz="1400" b="1" dirty="0">
                <a:solidFill>
                  <a:srgbClr val="000000"/>
                </a:solidFill>
                <a:latin typeface="Meiryo UI" pitchFamily="50" charset="-128"/>
                <a:ea typeface="Meiryo UI" pitchFamily="50" charset="-128"/>
                <a:cs typeface="Meiryo UI" pitchFamily="50" charset="-128"/>
              </a:rPr>
              <a:t> </a:t>
            </a:r>
            <a:r>
              <a:rPr lang="ja-JP" altLang="en-US" sz="1400" b="1" dirty="0">
                <a:solidFill>
                  <a:srgbClr val="000000"/>
                </a:solidFill>
                <a:latin typeface="Meiryo UI" pitchFamily="50" charset="-128"/>
                <a:ea typeface="Meiryo UI" pitchFamily="50" charset="-128"/>
                <a:cs typeface="Meiryo UI" pitchFamily="50" charset="-128"/>
              </a:rPr>
              <a:t>    </a:t>
            </a:r>
            <a:r>
              <a:rPr lang="ja-JP" altLang="en-US" sz="1400" b="1" dirty="0" smtClean="0">
                <a:solidFill>
                  <a:srgbClr val="000000"/>
                </a:solidFill>
                <a:latin typeface="Meiryo UI" pitchFamily="50" charset="-128"/>
                <a:ea typeface="Meiryo UI" pitchFamily="50" charset="-128"/>
                <a:cs typeface="Meiryo UI" pitchFamily="50" charset="-128"/>
              </a:rPr>
              <a:t> 支援</a:t>
            </a:r>
            <a:r>
              <a:rPr lang="ja-JP" altLang="en-US" sz="1400" b="1" dirty="0">
                <a:solidFill>
                  <a:srgbClr val="000000"/>
                </a:solidFill>
                <a:latin typeface="Meiryo UI" pitchFamily="50" charset="-128"/>
                <a:ea typeface="Meiryo UI" pitchFamily="50" charset="-128"/>
                <a:cs typeface="Meiryo UI" pitchFamily="50" charset="-128"/>
              </a:rPr>
              <a:t>する個別のケア方針を検討する。</a:t>
            </a:r>
            <a:endParaRPr lang="en-US" altLang="ja-JP" sz="1400" b="1" dirty="0">
              <a:solidFill>
                <a:srgbClr val="000000"/>
              </a:solidFill>
              <a:latin typeface="Meiryo UI" pitchFamily="50" charset="-128"/>
              <a:ea typeface="Meiryo UI" pitchFamily="50" charset="-128"/>
              <a:cs typeface="Meiryo UI" pitchFamily="50" charset="-128"/>
            </a:endParaRPr>
          </a:p>
          <a:p>
            <a:pPr algn="just" eaLnBrk="1" hangingPunct="1"/>
            <a:endParaRPr lang="en-US" altLang="ja-JP" sz="900" b="1" dirty="0">
              <a:solidFill>
                <a:srgbClr val="000000"/>
              </a:solidFill>
              <a:latin typeface="Meiryo UI" pitchFamily="50" charset="-128"/>
              <a:ea typeface="Meiryo UI" pitchFamily="50" charset="-128"/>
              <a:cs typeface="Meiryo UI" pitchFamily="50" charset="-128"/>
            </a:endParaRPr>
          </a:p>
          <a:p>
            <a:pPr algn="just" eaLnBrk="1" hangingPunct="1"/>
            <a:r>
              <a:rPr lang="ja-JP" altLang="en-US" sz="1600" b="1" dirty="0">
                <a:solidFill>
                  <a:srgbClr val="000000"/>
                </a:solidFill>
                <a:latin typeface="Meiryo UI" pitchFamily="50" charset="-128"/>
                <a:ea typeface="Meiryo UI" pitchFamily="50" charset="-128"/>
                <a:cs typeface="Meiryo UI" pitchFamily="50" charset="-128"/>
              </a:rPr>
              <a:t>　    　</a:t>
            </a:r>
            <a:r>
              <a:rPr lang="ja-JP" altLang="en-US" sz="1600" b="1" dirty="0" smtClean="0">
                <a:solidFill>
                  <a:srgbClr val="000000"/>
                </a:solidFill>
                <a:latin typeface="Meiryo UI" pitchFamily="50" charset="-128"/>
                <a:ea typeface="Meiryo UI" pitchFamily="50" charset="-128"/>
                <a:cs typeface="Meiryo UI" pitchFamily="50" charset="-128"/>
              </a:rPr>
              <a:t>① アセスメント</a:t>
            </a:r>
            <a:r>
              <a:rPr lang="ja-JP" altLang="en-US" sz="1600" b="1" dirty="0">
                <a:solidFill>
                  <a:srgbClr val="000000"/>
                </a:solidFill>
                <a:latin typeface="Meiryo UI" pitchFamily="50" charset="-128"/>
                <a:ea typeface="Meiryo UI" pitchFamily="50" charset="-128"/>
                <a:cs typeface="Meiryo UI" pitchFamily="50" charset="-128"/>
              </a:rPr>
              <a:t>内容の共有</a:t>
            </a:r>
            <a:endParaRPr lang="en-US" altLang="ja-JP" sz="1600" b="1" dirty="0">
              <a:solidFill>
                <a:srgbClr val="000000"/>
              </a:solidFill>
              <a:latin typeface="Meiryo UI" pitchFamily="50" charset="-128"/>
              <a:ea typeface="Meiryo UI" pitchFamily="50" charset="-128"/>
              <a:cs typeface="Meiryo UI" pitchFamily="50" charset="-128"/>
            </a:endParaRPr>
          </a:p>
          <a:p>
            <a:pPr algn="just" eaLnBrk="1" hangingPunct="1"/>
            <a:endParaRPr lang="en-US" altLang="ja-JP" sz="800" b="1" dirty="0">
              <a:solidFill>
                <a:srgbClr val="000000"/>
              </a:solidFill>
              <a:latin typeface="Meiryo UI" pitchFamily="50" charset="-128"/>
              <a:ea typeface="Meiryo UI" pitchFamily="50" charset="-128"/>
              <a:cs typeface="Meiryo UI" pitchFamily="50" charset="-128"/>
            </a:endParaRPr>
          </a:p>
          <a:p>
            <a:pPr algn="just" eaLnBrk="1" hangingPunct="1"/>
            <a:r>
              <a:rPr lang="ja-JP" altLang="en-US" sz="1600" b="1" dirty="0">
                <a:solidFill>
                  <a:srgbClr val="000000"/>
                </a:solidFill>
                <a:latin typeface="Meiryo UI" pitchFamily="50" charset="-128"/>
                <a:ea typeface="Meiryo UI" pitchFamily="50" charset="-128"/>
                <a:cs typeface="Meiryo UI" pitchFamily="50" charset="-128"/>
              </a:rPr>
              <a:t>　　    </a:t>
            </a:r>
            <a:r>
              <a:rPr lang="ja-JP" altLang="en-US" sz="1600" b="1" dirty="0" smtClean="0">
                <a:solidFill>
                  <a:srgbClr val="000000"/>
                </a:solidFill>
                <a:latin typeface="Meiryo UI" pitchFamily="50" charset="-128"/>
                <a:ea typeface="Meiryo UI" pitchFamily="50" charset="-128"/>
                <a:cs typeface="Meiryo UI" pitchFamily="50" charset="-128"/>
              </a:rPr>
              <a:t>② 多角的</a:t>
            </a:r>
            <a:r>
              <a:rPr lang="ja-JP" altLang="en-US" sz="1600" b="1" dirty="0">
                <a:solidFill>
                  <a:srgbClr val="000000"/>
                </a:solidFill>
                <a:latin typeface="Meiryo UI" pitchFamily="50" charset="-128"/>
                <a:ea typeface="Meiryo UI" pitchFamily="50" charset="-128"/>
                <a:cs typeface="Meiryo UI" pitchFamily="50" charset="-128"/>
              </a:rPr>
              <a:t>な課題分析とケア方針の検討</a:t>
            </a:r>
            <a:endParaRPr lang="en-US" altLang="ja-JP" sz="1600" b="1" dirty="0">
              <a:solidFill>
                <a:srgbClr val="000000"/>
              </a:solidFill>
              <a:latin typeface="Meiryo UI" pitchFamily="50" charset="-128"/>
              <a:ea typeface="Meiryo UI" pitchFamily="50" charset="-128"/>
              <a:cs typeface="Meiryo UI" pitchFamily="50" charset="-128"/>
            </a:endParaRPr>
          </a:p>
          <a:p>
            <a:pPr algn="just" eaLnBrk="1" hangingPunct="1"/>
            <a:r>
              <a:rPr lang="ja-JP" altLang="en-US" sz="1600" b="1" dirty="0">
                <a:solidFill>
                  <a:srgbClr val="000000"/>
                </a:solidFill>
                <a:latin typeface="Meiryo UI" pitchFamily="50" charset="-128"/>
                <a:ea typeface="Meiryo UI" pitchFamily="50" charset="-128"/>
                <a:cs typeface="Meiryo UI" pitchFamily="50" charset="-128"/>
              </a:rPr>
              <a:t>　    　　</a:t>
            </a:r>
            <a:r>
              <a:rPr lang="ja-JP" altLang="en-US" sz="1600" b="1" dirty="0" smtClean="0">
                <a:solidFill>
                  <a:srgbClr val="000000"/>
                </a:solidFill>
                <a:latin typeface="Meiryo UI" pitchFamily="50" charset="-128"/>
                <a:ea typeface="Meiryo UI" pitchFamily="50" charset="-128"/>
                <a:cs typeface="Meiryo UI" pitchFamily="50" charset="-128"/>
              </a:rPr>
              <a:t>  </a:t>
            </a:r>
            <a:r>
              <a:rPr lang="ja-JP" altLang="en-US" sz="1300" b="1" dirty="0" smtClean="0">
                <a:solidFill>
                  <a:srgbClr val="000000"/>
                </a:solidFill>
                <a:latin typeface="Meiryo UI" pitchFamily="50" charset="-128"/>
                <a:ea typeface="Meiryo UI" pitchFamily="50" charset="-128"/>
                <a:cs typeface="Meiryo UI" pitchFamily="50" charset="-128"/>
              </a:rPr>
              <a:t>→ </a:t>
            </a:r>
            <a:r>
              <a:rPr lang="ja-JP" altLang="en-US" sz="1300" b="1" dirty="0">
                <a:solidFill>
                  <a:srgbClr val="000000"/>
                </a:solidFill>
                <a:latin typeface="Meiryo UI" pitchFamily="50" charset="-128"/>
                <a:ea typeface="Meiryo UI" pitchFamily="50" charset="-128"/>
                <a:cs typeface="Meiryo UI" pitchFamily="50" charset="-128"/>
              </a:rPr>
              <a:t>ケアマネジャー等への助言・指導</a:t>
            </a:r>
            <a:endParaRPr lang="en-US" altLang="ja-JP" sz="1300" b="1" dirty="0">
              <a:solidFill>
                <a:srgbClr val="000000"/>
              </a:solidFill>
              <a:latin typeface="Meiryo UI" pitchFamily="50" charset="-128"/>
              <a:ea typeface="Meiryo UI" pitchFamily="50" charset="-128"/>
              <a:cs typeface="Meiryo UI" pitchFamily="50" charset="-128"/>
            </a:endParaRPr>
          </a:p>
          <a:p>
            <a:pPr algn="just" eaLnBrk="1" hangingPunct="1"/>
            <a:r>
              <a:rPr lang="ja-JP" altLang="en-US" sz="1600" b="1" dirty="0">
                <a:solidFill>
                  <a:srgbClr val="000000"/>
                </a:solidFill>
                <a:latin typeface="Meiryo UI" pitchFamily="50" charset="-128"/>
                <a:ea typeface="Meiryo UI" pitchFamily="50" charset="-128"/>
                <a:cs typeface="Meiryo UI" pitchFamily="50" charset="-128"/>
              </a:rPr>
              <a:t>　　    　</a:t>
            </a:r>
            <a:r>
              <a:rPr lang="ja-JP" altLang="en-US" sz="1600" b="1" dirty="0" smtClean="0">
                <a:solidFill>
                  <a:srgbClr val="000000"/>
                </a:solidFill>
                <a:latin typeface="Meiryo UI" pitchFamily="50" charset="-128"/>
                <a:ea typeface="Meiryo UI" pitchFamily="50" charset="-128"/>
                <a:cs typeface="Meiryo UI" pitchFamily="50" charset="-128"/>
              </a:rPr>
              <a:t>  </a:t>
            </a:r>
            <a:r>
              <a:rPr lang="ja-JP" altLang="en-US" sz="1300" b="1" dirty="0" smtClean="0">
                <a:solidFill>
                  <a:srgbClr val="000000"/>
                </a:solidFill>
                <a:latin typeface="Meiryo UI" pitchFamily="50" charset="-128"/>
                <a:ea typeface="Meiryo UI" pitchFamily="50" charset="-128"/>
                <a:cs typeface="Meiryo UI" pitchFamily="50" charset="-128"/>
              </a:rPr>
              <a:t>→ </a:t>
            </a:r>
            <a:r>
              <a:rPr lang="ja-JP" altLang="en-US" sz="1300" b="1" dirty="0">
                <a:solidFill>
                  <a:srgbClr val="000000"/>
                </a:solidFill>
                <a:latin typeface="Meiryo UI" pitchFamily="50" charset="-128"/>
                <a:ea typeface="Meiryo UI" pitchFamily="50" charset="-128"/>
                <a:cs typeface="Meiryo UI" pitchFamily="50" charset="-128"/>
              </a:rPr>
              <a:t>ケアプラン等への反映</a:t>
            </a:r>
            <a:endParaRPr lang="en-US" altLang="ja-JP" sz="1300" b="1" dirty="0">
              <a:solidFill>
                <a:srgbClr val="000000"/>
              </a:solidFill>
              <a:latin typeface="Meiryo UI" pitchFamily="50" charset="-128"/>
              <a:ea typeface="Meiryo UI" pitchFamily="50" charset="-128"/>
              <a:cs typeface="Meiryo UI" pitchFamily="50" charset="-128"/>
            </a:endParaRPr>
          </a:p>
          <a:p>
            <a:pPr algn="just" eaLnBrk="1" hangingPunct="1"/>
            <a:r>
              <a:rPr lang="ja-JP" altLang="en-US" sz="800" b="1" dirty="0">
                <a:solidFill>
                  <a:srgbClr val="000000"/>
                </a:solidFill>
                <a:latin typeface="Meiryo UI" pitchFamily="50" charset="-128"/>
                <a:ea typeface="Meiryo UI" pitchFamily="50" charset="-128"/>
                <a:cs typeface="Meiryo UI" pitchFamily="50" charset="-128"/>
              </a:rPr>
              <a:t> </a:t>
            </a:r>
            <a:endParaRPr lang="en-US" altLang="ja-JP" sz="800" b="1" dirty="0">
              <a:solidFill>
                <a:srgbClr val="000000"/>
              </a:solidFill>
              <a:latin typeface="Meiryo UI" pitchFamily="50" charset="-128"/>
              <a:ea typeface="Meiryo UI" pitchFamily="50" charset="-128"/>
              <a:cs typeface="Meiryo UI" pitchFamily="50" charset="-128"/>
            </a:endParaRPr>
          </a:p>
          <a:p>
            <a:pPr algn="just" eaLnBrk="1" hangingPunct="1"/>
            <a:r>
              <a:rPr lang="ja-JP" altLang="en-US" sz="1600" b="1" dirty="0">
                <a:solidFill>
                  <a:srgbClr val="000000"/>
                </a:solidFill>
                <a:latin typeface="Meiryo UI" pitchFamily="50" charset="-128"/>
                <a:ea typeface="Meiryo UI" pitchFamily="50" charset="-128"/>
                <a:cs typeface="Meiryo UI" pitchFamily="50" charset="-128"/>
              </a:rPr>
              <a:t>　    　</a:t>
            </a:r>
            <a:r>
              <a:rPr lang="ja-JP" altLang="en-US" sz="1600" b="1" dirty="0" smtClean="0">
                <a:solidFill>
                  <a:srgbClr val="000000"/>
                </a:solidFill>
                <a:latin typeface="Meiryo UI" pitchFamily="50" charset="-128"/>
                <a:ea typeface="Meiryo UI" pitchFamily="50" charset="-128"/>
                <a:cs typeface="Meiryo UI" pitchFamily="50" charset="-128"/>
              </a:rPr>
              <a:t>③ モニタリング</a:t>
            </a:r>
            <a:r>
              <a:rPr lang="ja-JP" altLang="en-US" sz="1600" b="1" dirty="0">
                <a:solidFill>
                  <a:srgbClr val="000000"/>
                </a:solidFill>
                <a:latin typeface="Meiryo UI" pitchFamily="50" charset="-128"/>
                <a:ea typeface="Meiryo UI" pitchFamily="50" charset="-128"/>
                <a:cs typeface="Meiryo UI" pitchFamily="50" charset="-128"/>
              </a:rPr>
              <a:t>結果と評価の共有</a:t>
            </a:r>
          </a:p>
        </p:txBody>
      </p:sp>
      <p:sp>
        <p:nvSpPr>
          <p:cNvPr id="7" name="AutoShape 43"/>
          <p:cNvSpPr>
            <a:spLocks noChangeArrowheads="1"/>
          </p:cNvSpPr>
          <p:nvPr/>
        </p:nvSpPr>
        <p:spPr bwMode="auto">
          <a:xfrm>
            <a:off x="2955925" y="1468438"/>
            <a:ext cx="3430588" cy="481012"/>
          </a:xfrm>
          <a:prstGeom prst="roundRect">
            <a:avLst>
              <a:gd name="adj" fmla="val 16667"/>
            </a:avLst>
          </a:prstGeom>
          <a:solidFill>
            <a:srgbClr val="1BD19D"/>
          </a:solidFill>
          <a:ln w="50800">
            <a:solidFill>
              <a:schemeClr val="bg1"/>
            </a:solidFill>
            <a:round/>
            <a:headEnd/>
            <a:tailEnd/>
          </a:ln>
          <a:effectLst/>
          <a:extLst>
            <a:ext uri="{AF507438-7753-43E0-B8FC-AC1667EBCBE1}">
              <a14:hiddenEffects xmlns:a14="http://schemas.microsoft.com/office/drawing/2010/main">
                <a:effectLst>
                  <a:outerShdw blurRad="50800" dist="38100" dir="5400000" algn="t" rotWithShape="0">
                    <a:srgbClr val="000000">
                      <a:alpha val="39998"/>
                    </a:srgbClr>
                  </a:outerShdw>
                </a:effectLst>
              </a14:hiddenEffects>
            </a:ext>
          </a:extLst>
        </p:spPr>
        <p:txBody>
          <a:bodyPr lIns="74295" tIns="8890" rIns="74295" bIns="8890" anchor="ctr"/>
          <a:lstStyle/>
          <a:p>
            <a:pPr algn="ctr" eaLnBrk="1" hangingPunct="1">
              <a:lnSpc>
                <a:spcPct val="120000"/>
              </a:lnSpc>
            </a:pPr>
            <a:r>
              <a:rPr lang="ja-JP" altLang="en-US" sz="1600" b="1">
                <a:solidFill>
                  <a:schemeClr val="bg1"/>
                </a:solidFill>
                <a:latin typeface="Meiryo UI" pitchFamily="50" charset="-128"/>
                <a:ea typeface="Meiryo UI" pitchFamily="50" charset="-128"/>
                <a:cs typeface="Meiryo UI" pitchFamily="50" charset="-128"/>
              </a:rPr>
              <a:t> 地域包括支援センター</a:t>
            </a:r>
            <a:r>
              <a:rPr lang="ja-JP" altLang="en-US" sz="1800" b="1">
                <a:solidFill>
                  <a:srgbClr val="000000"/>
                </a:solidFill>
                <a:latin typeface="Meiryo UI" pitchFamily="50" charset="-128"/>
                <a:ea typeface="Meiryo UI" pitchFamily="50" charset="-128"/>
                <a:cs typeface="Meiryo UI" pitchFamily="50" charset="-128"/>
              </a:rPr>
              <a:t>　</a:t>
            </a:r>
            <a:endParaRPr lang="en-US" altLang="ja-JP" sz="1800" b="1">
              <a:solidFill>
                <a:srgbClr val="000000"/>
              </a:solidFill>
              <a:latin typeface="Meiryo UI" pitchFamily="50" charset="-128"/>
              <a:ea typeface="Meiryo UI" pitchFamily="50" charset="-128"/>
              <a:cs typeface="Meiryo UI" pitchFamily="50" charset="-128"/>
            </a:endParaRPr>
          </a:p>
          <a:p>
            <a:pPr algn="ctr" eaLnBrk="1" hangingPunct="1"/>
            <a:endParaRPr lang="ja-JP" altLang="en-US" sz="1000" b="1">
              <a:solidFill>
                <a:srgbClr val="000000"/>
              </a:solidFill>
              <a:latin typeface="Meiryo UI" pitchFamily="50" charset="-128"/>
              <a:ea typeface="Meiryo UI" pitchFamily="50" charset="-128"/>
              <a:cs typeface="Meiryo UI" pitchFamily="50" charset="-128"/>
            </a:endParaRPr>
          </a:p>
        </p:txBody>
      </p:sp>
      <p:sp>
        <p:nvSpPr>
          <p:cNvPr id="150550" name="AutoShape 68"/>
          <p:cNvSpPr>
            <a:spLocks noChangeArrowheads="1"/>
          </p:cNvSpPr>
          <p:nvPr/>
        </p:nvSpPr>
        <p:spPr bwMode="auto">
          <a:xfrm rot="10800000">
            <a:off x="3482975" y="5135563"/>
            <a:ext cx="865188" cy="420687"/>
          </a:xfrm>
          <a:prstGeom prst="upArrow">
            <a:avLst>
              <a:gd name="adj1" fmla="val 51852"/>
              <a:gd name="adj2" fmla="val 60282"/>
            </a:avLst>
          </a:prstGeom>
          <a:solidFill>
            <a:srgbClr val="969696"/>
          </a:solidFill>
          <a:ln>
            <a:noFill/>
          </a:ln>
          <a:extLst>
            <a:ext uri="{91240B29-F687-4F45-9708-019B960494DF}">
              <a14:hiddenLine xmlns:a14="http://schemas.microsoft.com/office/drawing/2010/main" w="9525">
                <a:solidFill>
                  <a:srgbClr val="969696"/>
                </a:solidFill>
                <a:miter lim="800000"/>
                <a:headEnd/>
                <a:tailEnd/>
              </a14:hiddenLine>
            </a:ext>
          </a:extLst>
        </p:spPr>
        <p:txBody>
          <a:bodyPr rot="10800000" vert="eaVert" lIns="74295" tIns="8890" rIns="74295" bIns="8890"/>
          <a:lstStyle/>
          <a:p>
            <a:pPr eaLnBrk="1" hangingPunct="1"/>
            <a:endParaRPr lang="ja-JP" altLang="ja-JP" sz="1800">
              <a:solidFill>
                <a:srgbClr val="000000"/>
              </a:solidFill>
              <a:latin typeface="HGP創英角ｺﾞｼｯｸUB" pitchFamily="50" charset="-128"/>
              <a:ea typeface="HGP創英角ｺﾞｼｯｸUB" pitchFamily="50" charset="-128"/>
            </a:endParaRPr>
          </a:p>
        </p:txBody>
      </p:sp>
      <p:sp>
        <p:nvSpPr>
          <p:cNvPr id="150551" name="Rectangle 69"/>
          <p:cNvSpPr>
            <a:spLocks noChangeArrowheads="1"/>
          </p:cNvSpPr>
          <p:nvPr/>
        </p:nvSpPr>
        <p:spPr bwMode="auto">
          <a:xfrm>
            <a:off x="3663950" y="5237163"/>
            <a:ext cx="523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algn="ctr" eaLnBrk="1" hangingPunct="1"/>
            <a:r>
              <a:rPr lang="ja-JP" altLang="en-US" sz="1200" b="1">
                <a:solidFill>
                  <a:srgbClr val="FFFFFF"/>
                </a:solidFill>
                <a:latin typeface="Meiryo UI" pitchFamily="50" charset="-128"/>
                <a:ea typeface="Meiryo UI" pitchFamily="50" charset="-128"/>
                <a:cs typeface="Meiryo UI" pitchFamily="50" charset="-128"/>
              </a:rPr>
              <a:t>提案</a:t>
            </a:r>
          </a:p>
        </p:txBody>
      </p:sp>
      <p:sp>
        <p:nvSpPr>
          <p:cNvPr id="22" name="AutoShape 73"/>
          <p:cNvSpPr>
            <a:spLocks noChangeArrowheads="1"/>
          </p:cNvSpPr>
          <p:nvPr/>
        </p:nvSpPr>
        <p:spPr bwMode="auto">
          <a:xfrm>
            <a:off x="444500" y="2027238"/>
            <a:ext cx="1549400" cy="3049587"/>
          </a:xfrm>
          <a:prstGeom prst="roundRect">
            <a:avLst>
              <a:gd name="adj" fmla="val 10912"/>
            </a:avLst>
          </a:prstGeom>
          <a:solidFill>
            <a:srgbClr val="FFA7A7"/>
          </a:solidFill>
          <a:ln>
            <a:noFill/>
          </a:ln>
          <a:effectLst/>
          <a:extLst>
            <a:ext uri="{91240B29-F687-4F45-9708-019B960494DF}">
              <a14:hiddenLine xmlns:a14="http://schemas.microsoft.com/office/drawing/2010/main" w="25400">
                <a:solidFill>
                  <a:srgbClr val="D99594"/>
                </a:solidFill>
                <a:prstDash val="sysDot"/>
                <a:round/>
                <a:headEnd/>
                <a:tailEnd/>
              </a14:hiddenLine>
            </a:ext>
            <a:ext uri="{AF507438-7753-43E0-B8FC-AC1667EBCBE1}">
              <a14:hiddenEffects xmlns:a14="http://schemas.microsoft.com/office/drawing/2010/main">
                <a:effectLst>
                  <a:outerShdw blurRad="50800" dist="38100" dir="5400000" algn="t" rotWithShape="0">
                    <a:srgbClr val="000000">
                      <a:alpha val="39998"/>
                    </a:srgbClr>
                  </a:outerShdw>
                </a:effectLst>
              </a14:hiddenEffects>
            </a:ext>
          </a:extLst>
        </p:spPr>
        <p:txBody>
          <a:bodyPr lIns="74295" tIns="8890" rIns="74295" bIns="8890"/>
          <a:lstStyle/>
          <a:p>
            <a:pPr algn="ctr" eaLnBrk="1" hangingPunct="1">
              <a:lnSpc>
                <a:spcPct val="130000"/>
              </a:lnSpc>
            </a:pPr>
            <a:r>
              <a:rPr lang="ja-JP" altLang="en-US" sz="1400" b="1">
                <a:solidFill>
                  <a:srgbClr val="000000"/>
                </a:solidFill>
                <a:latin typeface="Meiryo UI" pitchFamily="50" charset="-128"/>
                <a:ea typeface="Meiryo UI" pitchFamily="50" charset="-128"/>
                <a:cs typeface="Meiryo UI" pitchFamily="50" charset="-128"/>
              </a:rPr>
              <a:t>在宅医療</a:t>
            </a:r>
            <a:endParaRPr lang="en-US" altLang="ja-JP" sz="1400" b="1">
              <a:solidFill>
                <a:srgbClr val="000000"/>
              </a:solidFill>
              <a:latin typeface="Meiryo UI" pitchFamily="50" charset="-128"/>
              <a:ea typeface="Meiryo UI" pitchFamily="50" charset="-128"/>
              <a:cs typeface="Meiryo UI" pitchFamily="50" charset="-128"/>
            </a:endParaRPr>
          </a:p>
          <a:p>
            <a:pPr algn="ctr" eaLnBrk="1" hangingPunct="1"/>
            <a:r>
              <a:rPr lang="ja-JP" altLang="en-US" sz="1400" b="1">
                <a:solidFill>
                  <a:srgbClr val="000000"/>
                </a:solidFill>
                <a:latin typeface="Meiryo UI" pitchFamily="50" charset="-128"/>
                <a:ea typeface="Meiryo UI" pitchFamily="50" charset="-128"/>
                <a:cs typeface="Meiryo UI" pitchFamily="50" charset="-128"/>
              </a:rPr>
              <a:t>連携拠点</a:t>
            </a: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algn="just" eaLnBrk="1" hangingPunct="1"/>
            <a:endParaRPr lang="ja-JP" altLang="en-US" sz="1000" b="1">
              <a:solidFill>
                <a:srgbClr val="000000"/>
              </a:solidFill>
              <a:latin typeface="Meiryo UI" pitchFamily="50" charset="-128"/>
              <a:ea typeface="Meiryo UI" pitchFamily="50" charset="-128"/>
              <a:cs typeface="Meiryo UI" pitchFamily="50" charset="-128"/>
            </a:endParaRPr>
          </a:p>
          <a:p>
            <a:pPr eaLnBrk="1" hangingPunct="1"/>
            <a:endParaRPr lang="ja-JP" altLang="en-US" sz="1800" b="1">
              <a:solidFill>
                <a:srgbClr val="000000"/>
              </a:solidFill>
              <a:latin typeface="Meiryo UI" pitchFamily="50" charset="-128"/>
              <a:ea typeface="Meiryo UI" pitchFamily="50" charset="-128"/>
              <a:cs typeface="Meiryo UI" pitchFamily="50" charset="-128"/>
            </a:endParaRPr>
          </a:p>
        </p:txBody>
      </p:sp>
      <p:sp>
        <p:nvSpPr>
          <p:cNvPr id="150553" name="Rectangle 71"/>
          <p:cNvSpPr>
            <a:spLocks noChangeArrowheads="1"/>
          </p:cNvSpPr>
          <p:nvPr/>
        </p:nvSpPr>
        <p:spPr bwMode="auto">
          <a:xfrm>
            <a:off x="1824038" y="3070225"/>
            <a:ext cx="5730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algn="ctr" eaLnBrk="1" hangingPunct="1"/>
            <a:r>
              <a:rPr lang="ja-JP" altLang="en-US" sz="1200" b="1">
                <a:solidFill>
                  <a:srgbClr val="000000"/>
                </a:solidFill>
                <a:latin typeface="Meiryo UI" pitchFamily="50" charset="-128"/>
                <a:ea typeface="Meiryo UI" pitchFamily="50" charset="-128"/>
                <a:cs typeface="Meiryo UI" pitchFamily="50" charset="-128"/>
              </a:rPr>
              <a:t>協働</a:t>
            </a:r>
          </a:p>
        </p:txBody>
      </p:sp>
      <p:sp>
        <p:nvSpPr>
          <p:cNvPr id="150569" name="Rectangle 85"/>
          <p:cNvSpPr>
            <a:spLocks noChangeArrowheads="1"/>
          </p:cNvSpPr>
          <p:nvPr/>
        </p:nvSpPr>
        <p:spPr bwMode="auto">
          <a:xfrm>
            <a:off x="1517582" y="3686175"/>
            <a:ext cx="890587"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algn="r" eaLnBrk="1" hangingPunct="1"/>
            <a:r>
              <a:rPr lang="ja-JP" altLang="en-US" sz="1100" b="1">
                <a:solidFill>
                  <a:srgbClr val="000000"/>
                </a:solidFill>
                <a:latin typeface="Meiryo UI" pitchFamily="50" charset="-128"/>
                <a:ea typeface="Meiryo UI" pitchFamily="50" charset="-128"/>
                <a:cs typeface="Meiryo UI" pitchFamily="50" charset="-128"/>
              </a:rPr>
              <a:t>医師派遣</a:t>
            </a:r>
          </a:p>
        </p:txBody>
      </p:sp>
      <p:sp>
        <p:nvSpPr>
          <p:cNvPr id="150570" name="Rectangle 86"/>
          <p:cNvSpPr>
            <a:spLocks noChangeArrowheads="1"/>
          </p:cNvSpPr>
          <p:nvPr/>
        </p:nvSpPr>
        <p:spPr bwMode="auto">
          <a:xfrm>
            <a:off x="1624013" y="4305300"/>
            <a:ext cx="9445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algn="ctr" eaLnBrk="1" hangingPunct="1"/>
            <a:r>
              <a:rPr lang="ja-JP" altLang="en-US" sz="1100" b="1">
                <a:solidFill>
                  <a:srgbClr val="000000"/>
                </a:solidFill>
                <a:latin typeface="Meiryo UI" pitchFamily="50" charset="-128"/>
                <a:ea typeface="Meiryo UI" pitchFamily="50" charset="-128"/>
                <a:cs typeface="Meiryo UI" pitchFamily="50" charset="-128"/>
              </a:rPr>
              <a:t>医療的</a:t>
            </a:r>
          </a:p>
          <a:p>
            <a:pPr algn="ctr" eaLnBrk="1" hangingPunct="1"/>
            <a:r>
              <a:rPr lang="ja-JP" altLang="en-US" sz="1100" b="1">
                <a:solidFill>
                  <a:srgbClr val="000000"/>
                </a:solidFill>
                <a:latin typeface="Meiryo UI" pitchFamily="50" charset="-128"/>
                <a:ea typeface="Meiryo UI" pitchFamily="50" charset="-128"/>
                <a:cs typeface="Meiryo UI" pitchFamily="50" charset="-128"/>
              </a:rPr>
              <a:t>助言</a:t>
            </a:r>
          </a:p>
        </p:txBody>
      </p:sp>
      <p:sp>
        <p:nvSpPr>
          <p:cNvPr id="150575" name="Rectangle 70"/>
          <p:cNvSpPr>
            <a:spLocks noChangeArrowheads="1"/>
          </p:cNvSpPr>
          <p:nvPr/>
        </p:nvSpPr>
        <p:spPr bwMode="auto">
          <a:xfrm>
            <a:off x="6935788" y="3327400"/>
            <a:ext cx="5746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algn="ctr" eaLnBrk="1" hangingPunct="1"/>
            <a:r>
              <a:rPr lang="ja-JP" altLang="en-US" sz="1200" b="1">
                <a:solidFill>
                  <a:srgbClr val="000000"/>
                </a:solidFill>
                <a:latin typeface="Meiryo UI" pitchFamily="50" charset="-128"/>
                <a:ea typeface="Meiryo UI" pitchFamily="50" charset="-128"/>
                <a:cs typeface="Meiryo UI" pitchFamily="50" charset="-128"/>
              </a:rPr>
              <a:t>協働</a:t>
            </a:r>
          </a:p>
        </p:txBody>
      </p:sp>
      <p:cxnSp>
        <p:nvCxnSpPr>
          <p:cNvPr id="150576" name="AutoShape 87"/>
          <p:cNvCxnSpPr>
            <a:cxnSpLocks noChangeShapeType="1"/>
          </p:cNvCxnSpPr>
          <p:nvPr/>
        </p:nvCxnSpPr>
        <p:spPr bwMode="auto">
          <a:xfrm>
            <a:off x="7662863" y="2660650"/>
            <a:ext cx="0" cy="341313"/>
          </a:xfrm>
          <a:prstGeom prst="straightConnector1">
            <a:avLst/>
          </a:prstGeom>
          <a:noFill/>
          <a:ln w="41275">
            <a:solidFill>
              <a:schemeClr val="hlink"/>
            </a:solidFill>
            <a:round/>
            <a:headEnd type="triangle" w="med" len="sm"/>
            <a:tailEnd type="triangle" w="med" len="sm"/>
          </a:ln>
          <a:extLst>
            <a:ext uri="{909E8E84-426E-40DD-AFC4-6F175D3DCCD1}">
              <a14:hiddenFill xmlns:a14="http://schemas.microsoft.com/office/drawing/2010/main">
                <a:noFill/>
              </a14:hiddenFill>
            </a:ext>
          </a:extLst>
        </p:spPr>
      </p:cxnSp>
      <p:cxnSp>
        <p:nvCxnSpPr>
          <p:cNvPr id="150577" name="AutoShape 88"/>
          <p:cNvCxnSpPr>
            <a:cxnSpLocks noChangeShapeType="1"/>
          </p:cNvCxnSpPr>
          <p:nvPr/>
        </p:nvCxnSpPr>
        <p:spPr bwMode="auto">
          <a:xfrm>
            <a:off x="7662863" y="3230563"/>
            <a:ext cx="0" cy="341312"/>
          </a:xfrm>
          <a:prstGeom prst="straightConnector1">
            <a:avLst/>
          </a:prstGeom>
          <a:noFill/>
          <a:ln w="41275">
            <a:solidFill>
              <a:schemeClr val="hlink"/>
            </a:solidFill>
            <a:round/>
            <a:headEnd type="triangle" w="med" len="sm"/>
            <a:tailEnd type="triangle" w="med" len="sm"/>
          </a:ln>
          <a:extLst>
            <a:ext uri="{909E8E84-426E-40DD-AFC4-6F175D3DCCD1}">
              <a14:hiddenFill xmlns:a14="http://schemas.microsoft.com/office/drawing/2010/main">
                <a:noFill/>
              </a14:hiddenFill>
            </a:ext>
          </a:extLst>
        </p:spPr>
      </p:cxnSp>
      <p:cxnSp>
        <p:nvCxnSpPr>
          <p:cNvPr id="150578" name="AutoShape 89"/>
          <p:cNvCxnSpPr>
            <a:cxnSpLocks noChangeShapeType="1"/>
          </p:cNvCxnSpPr>
          <p:nvPr/>
        </p:nvCxnSpPr>
        <p:spPr bwMode="auto">
          <a:xfrm>
            <a:off x="7662863" y="3868738"/>
            <a:ext cx="0" cy="341312"/>
          </a:xfrm>
          <a:prstGeom prst="straightConnector1">
            <a:avLst/>
          </a:prstGeom>
          <a:noFill/>
          <a:ln w="41275">
            <a:solidFill>
              <a:schemeClr val="hlink"/>
            </a:solidFill>
            <a:round/>
            <a:headEnd type="triangle" w="med" len="sm"/>
            <a:tailEnd type="triangle" w="med" len="sm"/>
          </a:ln>
          <a:extLst>
            <a:ext uri="{909E8E84-426E-40DD-AFC4-6F175D3DCCD1}">
              <a14:hiddenFill xmlns:a14="http://schemas.microsoft.com/office/drawing/2010/main">
                <a:noFill/>
              </a14:hiddenFill>
            </a:ext>
          </a:extLst>
        </p:spPr>
      </p:cxnSp>
      <p:sp>
        <p:nvSpPr>
          <p:cNvPr id="150580" name="Text Box 58"/>
          <p:cNvSpPr txBox="1">
            <a:spLocks noChangeArrowheads="1"/>
          </p:cNvSpPr>
          <p:nvPr/>
        </p:nvSpPr>
        <p:spPr bwMode="auto">
          <a:xfrm>
            <a:off x="7535038" y="2369438"/>
            <a:ext cx="11334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200" b="1" dirty="0">
                <a:solidFill>
                  <a:srgbClr val="000000"/>
                </a:solidFill>
                <a:latin typeface="Meiryo UI" pitchFamily="50" charset="-128"/>
                <a:ea typeface="Meiryo UI" pitchFamily="50" charset="-128"/>
                <a:cs typeface="Meiryo UI" pitchFamily="50" charset="-128"/>
              </a:rPr>
              <a:t>自治会・社協</a:t>
            </a:r>
          </a:p>
          <a:p>
            <a:pPr eaLnBrk="1" hangingPunct="1"/>
            <a:endParaRPr lang="ja-JP" altLang="ja-JP" sz="1800" b="1" dirty="0">
              <a:solidFill>
                <a:srgbClr val="000000"/>
              </a:solidFill>
              <a:latin typeface="Meiryo UI" pitchFamily="50" charset="-128"/>
              <a:ea typeface="Meiryo UI" pitchFamily="50" charset="-128"/>
              <a:cs typeface="Meiryo UI" pitchFamily="50" charset="-128"/>
            </a:endParaRPr>
          </a:p>
        </p:txBody>
      </p:sp>
      <p:sp>
        <p:nvSpPr>
          <p:cNvPr id="150582" name="Text Box 60"/>
          <p:cNvSpPr txBox="1">
            <a:spLocks noChangeArrowheads="1"/>
          </p:cNvSpPr>
          <p:nvPr/>
        </p:nvSpPr>
        <p:spPr bwMode="auto">
          <a:xfrm>
            <a:off x="7561263" y="2988563"/>
            <a:ext cx="1131887"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200" b="1" dirty="0">
                <a:solidFill>
                  <a:srgbClr val="000000"/>
                </a:solidFill>
                <a:latin typeface="Meiryo UI" pitchFamily="50" charset="-128"/>
                <a:ea typeface="Meiryo UI" pitchFamily="50" charset="-128"/>
                <a:cs typeface="Meiryo UI" pitchFamily="50" charset="-128"/>
              </a:rPr>
              <a:t>民生委員</a:t>
            </a:r>
          </a:p>
        </p:txBody>
      </p:sp>
      <p:sp>
        <p:nvSpPr>
          <p:cNvPr id="150584" name="Text Box 62"/>
          <p:cNvSpPr txBox="1">
            <a:spLocks noChangeArrowheads="1"/>
          </p:cNvSpPr>
          <p:nvPr/>
        </p:nvSpPr>
        <p:spPr bwMode="auto">
          <a:xfrm>
            <a:off x="7473950" y="3594100"/>
            <a:ext cx="13525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en-US" altLang="ja-JP" sz="1100" b="1">
                <a:solidFill>
                  <a:srgbClr val="000000"/>
                </a:solidFill>
                <a:latin typeface="Meiryo UI" pitchFamily="50" charset="-128"/>
                <a:ea typeface="Meiryo UI" pitchFamily="50" charset="-128"/>
                <a:cs typeface="Meiryo UI" pitchFamily="50" charset="-128"/>
              </a:rPr>
              <a:t>NPO･</a:t>
            </a:r>
          </a:p>
          <a:p>
            <a:pPr algn="ctr" eaLnBrk="1" hangingPunct="1"/>
            <a:r>
              <a:rPr lang="ja-JP" altLang="en-US" sz="1100" b="1">
                <a:solidFill>
                  <a:srgbClr val="000000"/>
                </a:solidFill>
                <a:latin typeface="Meiryo UI" pitchFamily="50" charset="-128"/>
                <a:ea typeface="Meiryo UI" pitchFamily="50" charset="-128"/>
                <a:cs typeface="Meiryo UI" pitchFamily="50" charset="-128"/>
              </a:rPr>
              <a:t>民間事業者</a:t>
            </a:r>
          </a:p>
        </p:txBody>
      </p:sp>
      <p:sp>
        <p:nvSpPr>
          <p:cNvPr id="150586" name="Text Box 64"/>
          <p:cNvSpPr txBox="1">
            <a:spLocks noChangeArrowheads="1"/>
          </p:cNvSpPr>
          <p:nvPr/>
        </p:nvSpPr>
        <p:spPr bwMode="auto">
          <a:xfrm>
            <a:off x="7531928" y="4231513"/>
            <a:ext cx="1381125"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0" rIns="74295" bIns="8890"/>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just" eaLnBrk="1" hangingPunct="1"/>
            <a:r>
              <a:rPr lang="ja-JP" altLang="en-US" sz="1100" b="1" dirty="0">
                <a:solidFill>
                  <a:srgbClr val="000000"/>
                </a:solidFill>
                <a:latin typeface="Meiryo UI" pitchFamily="50" charset="-128"/>
                <a:ea typeface="Meiryo UI" pitchFamily="50" charset="-128"/>
                <a:cs typeface="Meiryo UI" pitchFamily="50" charset="-128"/>
              </a:rPr>
              <a:t>  </a:t>
            </a:r>
            <a:r>
              <a:rPr lang="ja-JP" altLang="en-US" sz="1200" b="1" dirty="0">
                <a:solidFill>
                  <a:srgbClr val="000000"/>
                </a:solidFill>
                <a:latin typeface="Meiryo UI" pitchFamily="50" charset="-128"/>
                <a:ea typeface="Meiryo UI" pitchFamily="50" charset="-128"/>
                <a:cs typeface="Meiryo UI" pitchFamily="50" charset="-128"/>
              </a:rPr>
              <a:t>警察</a:t>
            </a:r>
            <a:r>
              <a:rPr lang="en-US" altLang="ja-JP" sz="1200" b="1" dirty="0">
                <a:solidFill>
                  <a:srgbClr val="000000"/>
                </a:solidFill>
                <a:latin typeface="Meiryo UI" pitchFamily="50" charset="-128"/>
                <a:ea typeface="Meiryo UI" pitchFamily="50" charset="-128"/>
                <a:cs typeface="Meiryo UI" pitchFamily="50" charset="-128"/>
              </a:rPr>
              <a:t>･</a:t>
            </a:r>
            <a:r>
              <a:rPr lang="ja-JP" altLang="en-US" sz="1200" b="1" dirty="0">
                <a:solidFill>
                  <a:srgbClr val="000000"/>
                </a:solidFill>
                <a:latin typeface="Meiryo UI" pitchFamily="50" charset="-128"/>
                <a:ea typeface="Meiryo UI" pitchFamily="50" charset="-128"/>
                <a:cs typeface="Meiryo UI" pitchFamily="50" charset="-128"/>
              </a:rPr>
              <a:t>弁護士</a:t>
            </a:r>
            <a:r>
              <a:rPr lang="en-US" altLang="ja-JP" sz="1200" b="1" dirty="0">
                <a:solidFill>
                  <a:srgbClr val="000000"/>
                </a:solidFill>
                <a:latin typeface="Meiryo UI" pitchFamily="50" charset="-128"/>
                <a:ea typeface="Meiryo UI" pitchFamily="50" charset="-128"/>
                <a:cs typeface="Meiryo UI" pitchFamily="50" charset="-128"/>
              </a:rPr>
              <a:t>･</a:t>
            </a:r>
          </a:p>
          <a:p>
            <a:pPr algn="just" eaLnBrk="1" hangingPunct="1"/>
            <a:r>
              <a:rPr lang="ja-JP" altLang="en-US" sz="1100" b="1" dirty="0">
                <a:solidFill>
                  <a:srgbClr val="000000"/>
                </a:solidFill>
                <a:latin typeface="Meiryo UI" pitchFamily="50" charset="-128"/>
                <a:ea typeface="Meiryo UI" pitchFamily="50" charset="-128"/>
                <a:cs typeface="Meiryo UI" pitchFamily="50" charset="-128"/>
              </a:rPr>
              <a:t>  </a:t>
            </a:r>
            <a:r>
              <a:rPr lang="ja-JP" altLang="en-US" sz="1200" b="1" dirty="0">
                <a:solidFill>
                  <a:srgbClr val="000000"/>
                </a:solidFill>
                <a:latin typeface="Meiryo UI" pitchFamily="50" charset="-128"/>
                <a:ea typeface="Meiryo UI" pitchFamily="50" charset="-128"/>
                <a:cs typeface="Meiryo UI" pitchFamily="50" charset="-128"/>
              </a:rPr>
              <a:t>児童相談所等</a:t>
            </a:r>
            <a:endParaRPr lang="en-US" altLang="ja-JP" sz="1200" b="1" dirty="0">
              <a:solidFill>
                <a:srgbClr val="000000"/>
              </a:solidFill>
              <a:latin typeface="Meiryo UI" pitchFamily="50" charset="-128"/>
              <a:ea typeface="Meiryo UI" pitchFamily="50" charset="-128"/>
              <a:cs typeface="Meiryo UI" pitchFamily="50" charset="-128"/>
            </a:endParaRPr>
          </a:p>
          <a:p>
            <a:pPr algn="just" eaLnBrk="1" hangingPunct="1"/>
            <a:r>
              <a:rPr lang="ja-JP" altLang="en-US" sz="1200" b="1" dirty="0">
                <a:solidFill>
                  <a:srgbClr val="000000"/>
                </a:solidFill>
                <a:latin typeface="Meiryo UI" pitchFamily="50" charset="-128"/>
                <a:ea typeface="Meiryo UI" pitchFamily="50" charset="-128"/>
                <a:cs typeface="Meiryo UI" pitchFamily="50" charset="-128"/>
              </a:rPr>
              <a:t>  の関係機関</a:t>
            </a:r>
          </a:p>
        </p:txBody>
      </p:sp>
      <p:sp>
        <p:nvSpPr>
          <p:cNvPr id="150587" name="AutoShape 68"/>
          <p:cNvSpPr>
            <a:spLocks noChangeArrowheads="1"/>
          </p:cNvSpPr>
          <p:nvPr/>
        </p:nvSpPr>
        <p:spPr bwMode="auto">
          <a:xfrm>
            <a:off x="4865688" y="5106988"/>
            <a:ext cx="865187" cy="420687"/>
          </a:xfrm>
          <a:prstGeom prst="upArrow">
            <a:avLst>
              <a:gd name="adj1" fmla="val 51852"/>
              <a:gd name="adj2" fmla="val 60282"/>
            </a:avLst>
          </a:prstGeom>
          <a:solidFill>
            <a:srgbClr val="969696"/>
          </a:solidFill>
          <a:ln>
            <a:noFill/>
          </a:ln>
          <a:extLst>
            <a:ext uri="{91240B29-F687-4F45-9708-019B960494DF}">
              <a14:hiddenLine xmlns:a14="http://schemas.microsoft.com/office/drawing/2010/main" w="9525">
                <a:solidFill>
                  <a:srgbClr val="969696"/>
                </a:solidFill>
                <a:miter lim="800000"/>
                <a:headEnd/>
                <a:tailEnd/>
              </a14:hiddenLine>
            </a:ext>
          </a:extLst>
        </p:spPr>
        <p:txBody>
          <a:bodyPr vert="eaVert" lIns="74295" tIns="8890" rIns="74295" bIns="8890"/>
          <a:lstStyle/>
          <a:p>
            <a:pPr eaLnBrk="1" hangingPunct="1"/>
            <a:endParaRPr lang="ja-JP" altLang="ja-JP" sz="1800">
              <a:solidFill>
                <a:srgbClr val="000000"/>
              </a:solidFill>
              <a:latin typeface="HGP創英角ｺﾞｼｯｸUB" pitchFamily="50" charset="-128"/>
              <a:ea typeface="HGP創英角ｺﾞｼｯｸUB" pitchFamily="50" charset="-128"/>
            </a:endParaRPr>
          </a:p>
        </p:txBody>
      </p:sp>
      <p:sp>
        <p:nvSpPr>
          <p:cNvPr id="150588" name="Rectangle 69"/>
          <p:cNvSpPr>
            <a:spLocks noChangeArrowheads="1"/>
          </p:cNvSpPr>
          <p:nvPr/>
        </p:nvSpPr>
        <p:spPr bwMode="auto">
          <a:xfrm>
            <a:off x="5035550" y="5238750"/>
            <a:ext cx="523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algn="ctr" eaLnBrk="1" hangingPunct="1">
              <a:lnSpc>
                <a:spcPct val="110000"/>
              </a:lnSpc>
            </a:pPr>
            <a:r>
              <a:rPr lang="ja-JP" altLang="en-US" sz="1200" b="1">
                <a:solidFill>
                  <a:srgbClr val="FFFFFF"/>
                </a:solidFill>
                <a:latin typeface="Meiryo UI" pitchFamily="50" charset="-128"/>
                <a:ea typeface="Meiryo UI" pitchFamily="50" charset="-128"/>
                <a:cs typeface="Meiryo UI" pitchFamily="50" charset="-128"/>
              </a:rPr>
              <a:t>協働</a:t>
            </a:r>
          </a:p>
        </p:txBody>
      </p:sp>
      <p:sp>
        <p:nvSpPr>
          <p:cNvPr id="150589" name="Arc 52"/>
          <p:cNvSpPr>
            <a:spLocks/>
          </p:cNvSpPr>
          <p:nvPr/>
        </p:nvSpPr>
        <p:spPr bwMode="auto">
          <a:xfrm rot="822622">
            <a:off x="6707188" y="1520825"/>
            <a:ext cx="1033462" cy="708025"/>
          </a:xfrm>
          <a:custGeom>
            <a:avLst/>
            <a:gdLst>
              <a:gd name="T0" fmla="*/ 0 w 30076"/>
              <a:gd name="T1" fmla="*/ 2147483647 h 21600"/>
              <a:gd name="T2" fmla="*/ 2147483647 w 30076"/>
              <a:gd name="T3" fmla="*/ 2147483647 h 21600"/>
              <a:gd name="T4" fmla="*/ 2147483647 w 30076"/>
              <a:gd name="T5" fmla="*/ 2147483647 h 21600"/>
              <a:gd name="T6" fmla="*/ 0 60000 65536"/>
              <a:gd name="T7" fmla="*/ 0 60000 65536"/>
              <a:gd name="T8" fmla="*/ 0 60000 65536"/>
            </a:gdLst>
            <a:ahLst/>
            <a:cxnLst>
              <a:cxn ang="T6">
                <a:pos x="T0" y="T1"/>
              </a:cxn>
              <a:cxn ang="T7">
                <a:pos x="T2" y="T3"/>
              </a:cxn>
              <a:cxn ang="T8">
                <a:pos x="T4" y="T5"/>
              </a:cxn>
            </a:cxnLst>
            <a:rect l="0" t="0" r="r" b="b"/>
            <a:pathLst>
              <a:path w="30076" h="21600" fill="none" extrusionOk="0">
                <a:moveTo>
                  <a:pt x="-1" y="1782"/>
                </a:moveTo>
                <a:cubicBezTo>
                  <a:pt x="2711" y="606"/>
                  <a:pt x="5636" y="-1"/>
                  <a:pt x="8592" y="0"/>
                </a:cubicBezTo>
                <a:cubicBezTo>
                  <a:pt x="19657" y="0"/>
                  <a:pt x="28932" y="8362"/>
                  <a:pt x="30076" y="19367"/>
                </a:cubicBezTo>
              </a:path>
              <a:path w="30076" h="21600" stroke="0" extrusionOk="0">
                <a:moveTo>
                  <a:pt x="-1" y="1782"/>
                </a:moveTo>
                <a:cubicBezTo>
                  <a:pt x="2711" y="606"/>
                  <a:pt x="5636" y="-1"/>
                  <a:pt x="8592" y="0"/>
                </a:cubicBezTo>
                <a:cubicBezTo>
                  <a:pt x="19657" y="0"/>
                  <a:pt x="28932" y="8362"/>
                  <a:pt x="30076" y="19367"/>
                </a:cubicBezTo>
                <a:lnTo>
                  <a:pt x="8592" y="21600"/>
                </a:lnTo>
                <a:lnTo>
                  <a:pt x="-1" y="1782"/>
                </a:lnTo>
                <a:close/>
              </a:path>
            </a:pathLst>
          </a:custGeom>
          <a:noFill/>
          <a:ln w="44450">
            <a:solidFill>
              <a:schemeClr val="hlink"/>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74295" tIns="8890" rIns="74295" bIns="8890"/>
          <a:lstStyle/>
          <a:p>
            <a:endParaRPr lang="ja-JP" altLang="en-US"/>
          </a:p>
        </p:txBody>
      </p:sp>
      <p:sp>
        <p:nvSpPr>
          <p:cNvPr id="150590" name="Arc 72"/>
          <p:cNvSpPr>
            <a:spLocks/>
          </p:cNvSpPr>
          <p:nvPr/>
        </p:nvSpPr>
        <p:spPr bwMode="auto">
          <a:xfrm rot="-5400000">
            <a:off x="1873250" y="1460500"/>
            <a:ext cx="598488" cy="592138"/>
          </a:xfrm>
          <a:custGeom>
            <a:avLst/>
            <a:gdLst>
              <a:gd name="T0" fmla="*/ 2147483647 w 21600"/>
              <a:gd name="T1" fmla="*/ 0 h 21882"/>
              <a:gd name="T2" fmla="*/ 2147483647 w 21600"/>
              <a:gd name="T3" fmla="*/ 2147483647 h 21882"/>
              <a:gd name="T4" fmla="*/ 0 w 21600"/>
              <a:gd name="T5" fmla="*/ 2147483647 h 21882"/>
              <a:gd name="T6" fmla="*/ 0 60000 65536"/>
              <a:gd name="T7" fmla="*/ 0 60000 65536"/>
              <a:gd name="T8" fmla="*/ 0 60000 65536"/>
            </a:gdLst>
            <a:ahLst/>
            <a:cxnLst>
              <a:cxn ang="T6">
                <a:pos x="T0" y="T1"/>
              </a:cxn>
              <a:cxn ang="T7">
                <a:pos x="T2" y="T3"/>
              </a:cxn>
              <a:cxn ang="T8">
                <a:pos x="T4" y="T5"/>
              </a:cxn>
            </a:cxnLst>
            <a:rect l="0" t="0" r="r" b="b"/>
            <a:pathLst>
              <a:path w="21600" h="21882" fill="none" extrusionOk="0">
                <a:moveTo>
                  <a:pt x="974" y="0"/>
                </a:moveTo>
                <a:cubicBezTo>
                  <a:pt x="12513" y="521"/>
                  <a:pt x="21600" y="10027"/>
                  <a:pt x="21600" y="21578"/>
                </a:cubicBezTo>
                <a:cubicBezTo>
                  <a:pt x="21600" y="21679"/>
                  <a:pt x="21599" y="21780"/>
                  <a:pt x="21597" y="21881"/>
                </a:cubicBezTo>
              </a:path>
              <a:path w="21600" h="21882" stroke="0" extrusionOk="0">
                <a:moveTo>
                  <a:pt x="974" y="0"/>
                </a:moveTo>
                <a:cubicBezTo>
                  <a:pt x="12513" y="521"/>
                  <a:pt x="21600" y="10027"/>
                  <a:pt x="21600" y="21578"/>
                </a:cubicBezTo>
                <a:cubicBezTo>
                  <a:pt x="21600" y="21679"/>
                  <a:pt x="21599" y="21780"/>
                  <a:pt x="21597" y="21881"/>
                </a:cubicBezTo>
                <a:lnTo>
                  <a:pt x="0" y="21578"/>
                </a:lnTo>
                <a:lnTo>
                  <a:pt x="974" y="0"/>
                </a:lnTo>
                <a:close/>
              </a:path>
            </a:pathLst>
          </a:custGeom>
          <a:noFill/>
          <a:ln w="44450">
            <a:solidFill>
              <a:schemeClr val="hlink"/>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74295" tIns="8890" rIns="74295" bIns="8890"/>
          <a:lstStyle/>
          <a:p>
            <a:endParaRPr lang="ja-JP" altLang="en-US"/>
          </a:p>
        </p:txBody>
      </p:sp>
      <p:sp>
        <p:nvSpPr>
          <p:cNvPr id="150591" name="Arc 92"/>
          <p:cNvSpPr>
            <a:spLocks/>
          </p:cNvSpPr>
          <p:nvPr/>
        </p:nvSpPr>
        <p:spPr bwMode="auto">
          <a:xfrm rot="10800000">
            <a:off x="1839913" y="5149850"/>
            <a:ext cx="673100" cy="684213"/>
          </a:xfrm>
          <a:custGeom>
            <a:avLst/>
            <a:gdLst>
              <a:gd name="T0" fmla="*/ 2147483647 w 21600"/>
              <a:gd name="T1" fmla="*/ 0 h 22804"/>
              <a:gd name="T2" fmla="*/ 2147483647 w 21600"/>
              <a:gd name="T3" fmla="*/ 2147483647 h 22804"/>
              <a:gd name="T4" fmla="*/ 0 w 21600"/>
              <a:gd name="T5" fmla="*/ 2147483647 h 22804"/>
              <a:gd name="T6" fmla="*/ 0 60000 65536"/>
              <a:gd name="T7" fmla="*/ 0 60000 65536"/>
              <a:gd name="T8" fmla="*/ 0 60000 65536"/>
            </a:gdLst>
            <a:ahLst/>
            <a:cxnLst>
              <a:cxn ang="T6">
                <a:pos x="T0" y="T1"/>
              </a:cxn>
              <a:cxn ang="T7">
                <a:pos x="T2" y="T3"/>
              </a:cxn>
              <a:cxn ang="T8">
                <a:pos x="T4" y="T5"/>
              </a:cxn>
            </a:cxnLst>
            <a:rect l="0" t="0" r="r" b="b"/>
            <a:pathLst>
              <a:path w="21600" h="22804" fill="none" extrusionOk="0">
                <a:moveTo>
                  <a:pt x="974" y="0"/>
                </a:moveTo>
                <a:cubicBezTo>
                  <a:pt x="12513" y="521"/>
                  <a:pt x="21600" y="10027"/>
                  <a:pt x="21600" y="21578"/>
                </a:cubicBezTo>
                <a:cubicBezTo>
                  <a:pt x="21600" y="21986"/>
                  <a:pt x="21588" y="22395"/>
                  <a:pt x="21565" y="22804"/>
                </a:cubicBezTo>
              </a:path>
              <a:path w="21600" h="22804" stroke="0" extrusionOk="0">
                <a:moveTo>
                  <a:pt x="974" y="0"/>
                </a:moveTo>
                <a:cubicBezTo>
                  <a:pt x="12513" y="521"/>
                  <a:pt x="21600" y="10027"/>
                  <a:pt x="21600" y="21578"/>
                </a:cubicBezTo>
                <a:cubicBezTo>
                  <a:pt x="21600" y="21986"/>
                  <a:pt x="21588" y="22395"/>
                  <a:pt x="21565" y="22804"/>
                </a:cubicBezTo>
                <a:lnTo>
                  <a:pt x="0" y="21578"/>
                </a:lnTo>
                <a:lnTo>
                  <a:pt x="974" y="0"/>
                </a:lnTo>
                <a:close/>
              </a:path>
            </a:pathLst>
          </a:custGeom>
          <a:noFill/>
          <a:ln w="44450">
            <a:solidFill>
              <a:schemeClr val="hlink"/>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74295" tIns="8890" rIns="74295" bIns="8890"/>
          <a:lstStyle/>
          <a:p>
            <a:endParaRPr lang="ja-JP" altLang="en-US"/>
          </a:p>
        </p:txBody>
      </p:sp>
      <p:sp>
        <p:nvSpPr>
          <p:cNvPr id="150592" name="Arc 90"/>
          <p:cNvSpPr>
            <a:spLocks/>
          </p:cNvSpPr>
          <p:nvPr/>
        </p:nvSpPr>
        <p:spPr bwMode="auto">
          <a:xfrm rot="6678771">
            <a:off x="6685756" y="5031582"/>
            <a:ext cx="1209675" cy="506412"/>
          </a:xfrm>
          <a:custGeom>
            <a:avLst/>
            <a:gdLst>
              <a:gd name="T0" fmla="*/ 0 w 33269"/>
              <a:gd name="T1" fmla="*/ 2147483647 h 21600"/>
              <a:gd name="T2" fmla="*/ 2147483647 w 33269"/>
              <a:gd name="T3" fmla="*/ 2147483647 h 21600"/>
              <a:gd name="T4" fmla="*/ 2147483647 w 33269"/>
              <a:gd name="T5" fmla="*/ 2147483647 h 21600"/>
              <a:gd name="T6" fmla="*/ 0 60000 65536"/>
              <a:gd name="T7" fmla="*/ 0 60000 65536"/>
              <a:gd name="T8" fmla="*/ 0 60000 65536"/>
            </a:gdLst>
            <a:ahLst/>
            <a:cxnLst>
              <a:cxn ang="T6">
                <a:pos x="T0" y="T1"/>
              </a:cxn>
              <a:cxn ang="T7">
                <a:pos x="T2" y="T3"/>
              </a:cxn>
              <a:cxn ang="T8">
                <a:pos x="T4" y="T5"/>
              </a:cxn>
            </a:cxnLst>
            <a:rect l="0" t="0" r="r" b="b"/>
            <a:pathLst>
              <a:path w="33269" h="21600" fill="none" extrusionOk="0">
                <a:moveTo>
                  <a:pt x="0" y="3498"/>
                </a:moveTo>
                <a:cubicBezTo>
                  <a:pt x="3506" y="1215"/>
                  <a:pt x="7600" y="-1"/>
                  <a:pt x="11785" y="0"/>
                </a:cubicBezTo>
                <a:cubicBezTo>
                  <a:pt x="22850" y="0"/>
                  <a:pt x="32125" y="8362"/>
                  <a:pt x="33269" y="19367"/>
                </a:cubicBezTo>
              </a:path>
              <a:path w="33269" h="21600" stroke="0" extrusionOk="0">
                <a:moveTo>
                  <a:pt x="0" y="3498"/>
                </a:moveTo>
                <a:cubicBezTo>
                  <a:pt x="3506" y="1215"/>
                  <a:pt x="7600" y="-1"/>
                  <a:pt x="11785" y="0"/>
                </a:cubicBezTo>
                <a:cubicBezTo>
                  <a:pt x="22850" y="0"/>
                  <a:pt x="32125" y="8362"/>
                  <a:pt x="33269" y="19367"/>
                </a:cubicBezTo>
                <a:lnTo>
                  <a:pt x="11785" y="21600"/>
                </a:lnTo>
                <a:lnTo>
                  <a:pt x="0" y="3498"/>
                </a:lnTo>
                <a:close/>
              </a:path>
            </a:pathLst>
          </a:custGeom>
          <a:noFill/>
          <a:ln w="44450">
            <a:solidFill>
              <a:schemeClr val="hlink"/>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lIns="74295" tIns="8890" rIns="74295" bIns="8890"/>
          <a:lstStyle/>
          <a:p>
            <a:endParaRPr lang="ja-JP" altLang="en-US"/>
          </a:p>
        </p:txBody>
      </p:sp>
      <p:sp>
        <p:nvSpPr>
          <p:cNvPr id="62" name="AutoShape 74"/>
          <p:cNvSpPr>
            <a:spLocks noChangeArrowheads="1"/>
          </p:cNvSpPr>
          <p:nvPr/>
        </p:nvSpPr>
        <p:spPr bwMode="auto">
          <a:xfrm>
            <a:off x="584200" y="1239838"/>
            <a:ext cx="1558925" cy="492125"/>
          </a:xfrm>
          <a:prstGeom prst="wedgeRoundRectCallout">
            <a:avLst>
              <a:gd name="adj1" fmla="val 28819"/>
              <a:gd name="adj2" fmla="val 56454"/>
              <a:gd name="adj3" fmla="val 16667"/>
            </a:avLst>
          </a:prstGeom>
          <a:noFill/>
          <a:ln>
            <a:noFill/>
          </a:ln>
          <a:effectLst/>
          <a:extLst>
            <a:ext uri="{909E8E84-426E-40DD-AFC4-6F175D3DCCD1}">
              <a14:hiddenFill xmlns:a14="http://schemas.microsoft.com/office/drawing/2010/main">
                <a:solidFill>
                  <a:srgbClr val="FFB7B7"/>
                </a:solidFill>
              </a14:hiddenFill>
            </a:ext>
            <a:ext uri="{91240B29-F687-4F45-9708-019B960494DF}">
              <a14:hiddenLine xmlns:a14="http://schemas.microsoft.com/office/drawing/2010/main" w="9525">
                <a:solidFill>
                  <a:srgbClr val="1F497D"/>
                </a:solidFill>
                <a:miter lim="800000"/>
                <a:headEnd/>
                <a:tailEnd/>
              </a14:hiddenLine>
            </a:ext>
            <a:ext uri="{AF507438-7753-43E0-B8FC-AC1667EBCBE1}">
              <a14:hiddenEffects xmlns:a14="http://schemas.microsoft.com/office/drawing/2010/main">
                <a:effectLst>
                  <a:outerShdw blurRad="50800" dist="38100" dir="5400000" algn="t" rotWithShape="0">
                    <a:srgbClr val="000000">
                      <a:alpha val="39998"/>
                    </a:srgbClr>
                  </a:outerShdw>
                </a:effectLst>
              </a14:hiddenEffects>
            </a:ext>
          </a:extLst>
        </p:spPr>
        <p:txBody>
          <a:bodyPr lIns="74295" tIns="8890" rIns="74295" bIns="8890" anchor="ct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lnSpc>
                <a:spcPct val="120000"/>
              </a:lnSpc>
              <a:defRPr/>
            </a:pPr>
            <a:r>
              <a:rPr lang="ja-JP" altLang="en-US" sz="1200" b="1" smtClean="0">
                <a:solidFill>
                  <a:srgbClr val="000000"/>
                </a:solidFill>
                <a:latin typeface="Meiryo UI" pitchFamily="50" charset="-128"/>
                <a:ea typeface="Meiryo UI" pitchFamily="50" charset="-128"/>
                <a:cs typeface="Meiryo UI" pitchFamily="50" charset="-128"/>
              </a:rPr>
              <a:t> 地域の医療関係者</a:t>
            </a:r>
            <a:endParaRPr lang="en-US" altLang="ja-JP" sz="1200" b="1" smtClean="0">
              <a:solidFill>
                <a:srgbClr val="000000"/>
              </a:solidFill>
              <a:latin typeface="Meiryo UI" pitchFamily="50" charset="-128"/>
              <a:ea typeface="Meiryo UI" pitchFamily="50" charset="-128"/>
              <a:cs typeface="Meiryo UI" pitchFamily="50" charset="-128"/>
            </a:endParaRPr>
          </a:p>
          <a:p>
            <a:pPr eaLnBrk="1" hangingPunct="1">
              <a:defRPr/>
            </a:pPr>
            <a:r>
              <a:rPr lang="ja-JP" altLang="en-US" sz="1200" b="1" smtClean="0">
                <a:solidFill>
                  <a:srgbClr val="000000"/>
                </a:solidFill>
                <a:latin typeface="Meiryo UI" pitchFamily="50" charset="-128"/>
                <a:ea typeface="Meiryo UI" pitchFamily="50" charset="-128"/>
                <a:cs typeface="Meiryo UI" pitchFamily="50" charset="-128"/>
              </a:rPr>
              <a:t> との連携・協働</a:t>
            </a:r>
          </a:p>
        </p:txBody>
      </p:sp>
      <p:sp>
        <p:nvSpPr>
          <p:cNvPr id="2" name="左大かっこ 1"/>
          <p:cNvSpPr/>
          <p:nvPr/>
        </p:nvSpPr>
        <p:spPr>
          <a:xfrm>
            <a:off x="2963163" y="3560763"/>
            <a:ext cx="71437" cy="1425575"/>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ja-JP" altLang="en-US" sz="1800">
              <a:solidFill>
                <a:srgbClr val="000000"/>
              </a:solidFill>
            </a:endParaRPr>
          </a:p>
        </p:txBody>
      </p:sp>
      <p:sp>
        <p:nvSpPr>
          <p:cNvPr id="150595" name="Rectangle 3"/>
          <p:cNvSpPr>
            <a:spLocks noChangeArrowheads="1"/>
          </p:cNvSpPr>
          <p:nvPr/>
        </p:nvSpPr>
        <p:spPr bwMode="auto">
          <a:xfrm>
            <a:off x="271463" y="86360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50596" name="AutoShape 22"/>
          <p:cNvSpPr>
            <a:spLocks noChangeArrowheads="1"/>
          </p:cNvSpPr>
          <p:nvPr/>
        </p:nvSpPr>
        <p:spPr bwMode="auto">
          <a:xfrm>
            <a:off x="2705100" y="5591175"/>
            <a:ext cx="1162050" cy="381000"/>
          </a:xfrm>
          <a:prstGeom prst="roundRect">
            <a:avLst>
              <a:gd name="adj" fmla="val 16667"/>
            </a:avLst>
          </a:prstGeom>
          <a:solidFill>
            <a:srgbClr val="FF5050"/>
          </a:solidFill>
          <a:ln>
            <a:noFill/>
          </a:ln>
          <a:effectLst/>
          <a:extLst>
            <a:ext uri="{91240B29-F687-4F45-9708-019B960494DF}">
              <a14:hiddenLine xmlns:a14="http://schemas.microsoft.com/office/drawing/2010/main" w="317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solidFill>
                <a:srgbClr val="000000"/>
              </a:solidFill>
            </a:endParaRPr>
          </a:p>
        </p:txBody>
      </p:sp>
      <p:sp>
        <p:nvSpPr>
          <p:cNvPr id="150597" name="Text Box 23"/>
          <p:cNvSpPr txBox="1">
            <a:spLocks noChangeArrowheads="1"/>
          </p:cNvSpPr>
          <p:nvPr/>
        </p:nvSpPr>
        <p:spPr bwMode="auto">
          <a:xfrm>
            <a:off x="2786063" y="5596283"/>
            <a:ext cx="10382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500" b="1">
                <a:solidFill>
                  <a:srgbClr val="FFFFFF"/>
                </a:solidFill>
                <a:latin typeface="Meiryo UI" pitchFamily="50" charset="-128"/>
                <a:ea typeface="Meiryo UI" pitchFamily="50" charset="-128"/>
                <a:cs typeface="Meiryo UI" pitchFamily="50" charset="-128"/>
              </a:rPr>
              <a:t>主治医</a:t>
            </a:r>
          </a:p>
        </p:txBody>
      </p:sp>
      <p:sp>
        <p:nvSpPr>
          <p:cNvPr id="150598" name="Text Box 5"/>
          <p:cNvSpPr txBox="1">
            <a:spLocks noChangeArrowheads="1"/>
          </p:cNvSpPr>
          <p:nvPr/>
        </p:nvSpPr>
        <p:spPr bwMode="auto">
          <a:xfrm>
            <a:off x="0" y="0"/>
            <a:ext cx="24241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smtClean="0">
                <a:solidFill>
                  <a:srgbClr val="000000"/>
                </a:solidFill>
                <a:latin typeface="Meiryo UI" pitchFamily="50" charset="-128"/>
                <a:ea typeface="Meiryo UI" pitchFamily="50" charset="-128"/>
                <a:cs typeface="Meiryo UI" pitchFamily="50" charset="-128"/>
              </a:rPr>
              <a:t>-9</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
        <p:nvSpPr>
          <p:cNvPr id="150601" name="AutoShape 73"/>
          <p:cNvSpPr>
            <a:spLocks noChangeArrowheads="1"/>
          </p:cNvSpPr>
          <p:nvPr/>
        </p:nvSpPr>
        <p:spPr bwMode="auto">
          <a:xfrm>
            <a:off x="5200650" y="1819275"/>
            <a:ext cx="1343025" cy="371475"/>
          </a:xfrm>
          <a:prstGeom prst="roundRect">
            <a:avLst>
              <a:gd name="adj" fmla="val 29486"/>
            </a:avLst>
          </a:prstGeom>
          <a:solidFill>
            <a:schemeClr val="bg1"/>
          </a:solidFill>
          <a:ln w="222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542" name="Text Box 14"/>
          <p:cNvSpPr txBox="1">
            <a:spLocks noChangeArrowheads="1"/>
          </p:cNvSpPr>
          <p:nvPr/>
        </p:nvSpPr>
        <p:spPr bwMode="auto">
          <a:xfrm>
            <a:off x="5127625" y="1847850"/>
            <a:ext cx="1535113"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500" b="1">
                <a:solidFill>
                  <a:srgbClr val="000000"/>
                </a:solidFill>
                <a:latin typeface="Meiryo UI" pitchFamily="50" charset="-128"/>
                <a:ea typeface="Meiryo UI" pitchFamily="50" charset="-128"/>
                <a:cs typeface="Meiryo UI" pitchFamily="50" charset="-128"/>
              </a:rPr>
              <a:t>主任ケアマネ</a:t>
            </a:r>
          </a:p>
        </p:txBody>
      </p:sp>
      <p:sp>
        <p:nvSpPr>
          <p:cNvPr id="150602" name="AutoShape 74"/>
          <p:cNvSpPr>
            <a:spLocks noChangeArrowheads="1"/>
          </p:cNvSpPr>
          <p:nvPr/>
        </p:nvSpPr>
        <p:spPr bwMode="auto">
          <a:xfrm>
            <a:off x="3854450" y="1825625"/>
            <a:ext cx="1228725" cy="371475"/>
          </a:xfrm>
          <a:prstGeom prst="roundRect">
            <a:avLst>
              <a:gd name="adj" fmla="val 29486"/>
            </a:avLst>
          </a:prstGeom>
          <a:solidFill>
            <a:schemeClr val="bg1"/>
          </a:solidFill>
          <a:ln w="222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603" name="AutoShape 75"/>
          <p:cNvSpPr>
            <a:spLocks noChangeArrowheads="1"/>
          </p:cNvSpPr>
          <p:nvPr/>
        </p:nvSpPr>
        <p:spPr bwMode="auto">
          <a:xfrm>
            <a:off x="2717800" y="1831975"/>
            <a:ext cx="1028700" cy="371475"/>
          </a:xfrm>
          <a:prstGeom prst="roundRect">
            <a:avLst>
              <a:gd name="adj" fmla="val 29486"/>
            </a:avLst>
          </a:prstGeom>
          <a:solidFill>
            <a:schemeClr val="bg1"/>
          </a:solidFill>
          <a:ln w="222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536" name="Text Box 8"/>
          <p:cNvSpPr txBox="1">
            <a:spLocks noChangeArrowheads="1"/>
          </p:cNvSpPr>
          <p:nvPr/>
        </p:nvSpPr>
        <p:spPr bwMode="auto">
          <a:xfrm>
            <a:off x="2754313" y="1847850"/>
            <a:ext cx="944562"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500" b="1">
                <a:solidFill>
                  <a:srgbClr val="000000"/>
                </a:solidFill>
                <a:latin typeface="Meiryo UI" pitchFamily="50" charset="-128"/>
                <a:ea typeface="Meiryo UI" pitchFamily="50" charset="-128"/>
                <a:cs typeface="Meiryo UI" pitchFamily="50" charset="-128"/>
              </a:rPr>
              <a:t>保健師</a:t>
            </a:r>
          </a:p>
        </p:txBody>
      </p:sp>
      <p:sp>
        <p:nvSpPr>
          <p:cNvPr id="150539" name="Text Box 11"/>
          <p:cNvSpPr txBox="1">
            <a:spLocks noChangeArrowheads="1"/>
          </p:cNvSpPr>
          <p:nvPr/>
        </p:nvSpPr>
        <p:spPr bwMode="auto">
          <a:xfrm>
            <a:off x="3889375" y="1847850"/>
            <a:ext cx="118745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500" b="1">
                <a:solidFill>
                  <a:srgbClr val="000000"/>
                </a:solidFill>
                <a:latin typeface="Meiryo UI" pitchFamily="50" charset="-128"/>
                <a:ea typeface="Meiryo UI" pitchFamily="50" charset="-128"/>
                <a:cs typeface="Meiryo UI" pitchFamily="50" charset="-128"/>
              </a:rPr>
              <a:t>社会福祉士</a:t>
            </a:r>
          </a:p>
        </p:txBody>
      </p:sp>
      <p:sp>
        <p:nvSpPr>
          <p:cNvPr id="150604" name="AutoShape 76"/>
          <p:cNvSpPr>
            <a:spLocks noChangeArrowheads="1"/>
          </p:cNvSpPr>
          <p:nvPr/>
        </p:nvSpPr>
        <p:spPr bwMode="auto">
          <a:xfrm>
            <a:off x="3981450" y="5591175"/>
            <a:ext cx="1095375" cy="371475"/>
          </a:xfrm>
          <a:prstGeom prst="roundRect">
            <a:avLst>
              <a:gd name="adj" fmla="val 24361"/>
            </a:avLst>
          </a:prstGeom>
          <a:solidFill>
            <a:schemeClr val="bg1"/>
          </a:solidFill>
          <a:ln>
            <a:noFill/>
          </a:ln>
          <a:effectLst/>
          <a:extLst>
            <a:ext uri="{91240B29-F687-4F45-9708-019B960494DF}">
              <a14:hiddenLine xmlns:a14="http://schemas.microsoft.com/office/drawing/2010/main" w="222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548" name="Text Box 20"/>
          <p:cNvSpPr txBox="1">
            <a:spLocks noChangeArrowheads="1"/>
          </p:cNvSpPr>
          <p:nvPr/>
        </p:nvSpPr>
        <p:spPr bwMode="auto">
          <a:xfrm>
            <a:off x="3962400" y="5596283"/>
            <a:ext cx="11112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300" b="1" dirty="0" smtClean="0">
                <a:solidFill>
                  <a:srgbClr val="000000"/>
                </a:solidFill>
                <a:latin typeface="Meiryo UI" pitchFamily="50" charset="-128"/>
                <a:ea typeface="Meiryo UI" pitchFamily="50" charset="-128"/>
                <a:cs typeface="Meiryo UI" pitchFamily="50" charset="-128"/>
              </a:rPr>
              <a:t>ケアマネジャー</a:t>
            </a:r>
            <a:endParaRPr lang="ja-JP" altLang="en-US" sz="1300" b="1" dirty="0">
              <a:solidFill>
                <a:srgbClr val="000000"/>
              </a:solidFill>
              <a:latin typeface="Meiryo UI" pitchFamily="50" charset="-128"/>
              <a:ea typeface="Meiryo UI" pitchFamily="50" charset="-128"/>
              <a:cs typeface="Meiryo UI" pitchFamily="50" charset="-128"/>
            </a:endParaRPr>
          </a:p>
        </p:txBody>
      </p:sp>
      <p:sp>
        <p:nvSpPr>
          <p:cNvPr id="150605" name="AutoShape 77"/>
          <p:cNvSpPr>
            <a:spLocks noChangeArrowheads="1"/>
          </p:cNvSpPr>
          <p:nvPr/>
        </p:nvSpPr>
        <p:spPr bwMode="auto">
          <a:xfrm>
            <a:off x="5187950" y="5588000"/>
            <a:ext cx="1562100" cy="371475"/>
          </a:xfrm>
          <a:prstGeom prst="roundRect">
            <a:avLst>
              <a:gd name="adj" fmla="val 24361"/>
            </a:avLst>
          </a:prstGeom>
          <a:solidFill>
            <a:schemeClr val="bg1"/>
          </a:solidFill>
          <a:ln>
            <a:noFill/>
          </a:ln>
          <a:effectLst/>
          <a:extLst>
            <a:ext uri="{91240B29-F687-4F45-9708-019B960494DF}">
              <a14:hiddenLine xmlns:a14="http://schemas.microsoft.com/office/drawing/2010/main" w="222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545" name="Text Box 17"/>
          <p:cNvSpPr txBox="1">
            <a:spLocks noChangeArrowheads="1"/>
          </p:cNvSpPr>
          <p:nvPr/>
        </p:nvSpPr>
        <p:spPr bwMode="auto">
          <a:xfrm>
            <a:off x="5286375" y="5586758"/>
            <a:ext cx="13557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300" b="1">
                <a:solidFill>
                  <a:srgbClr val="000000"/>
                </a:solidFill>
                <a:latin typeface="Meiryo UI" pitchFamily="50" charset="-128"/>
                <a:ea typeface="Meiryo UI" pitchFamily="50" charset="-128"/>
                <a:cs typeface="Meiryo UI" pitchFamily="50" charset="-128"/>
              </a:rPr>
              <a:t>サービス事業者</a:t>
            </a:r>
          </a:p>
        </p:txBody>
      </p:sp>
      <p:sp>
        <p:nvSpPr>
          <p:cNvPr id="150606" name="AutoShape 78"/>
          <p:cNvSpPr>
            <a:spLocks noChangeArrowheads="1"/>
          </p:cNvSpPr>
          <p:nvPr/>
        </p:nvSpPr>
        <p:spPr bwMode="auto">
          <a:xfrm>
            <a:off x="717550" y="4479925"/>
            <a:ext cx="1009650" cy="438150"/>
          </a:xfrm>
          <a:prstGeom prst="roundRect">
            <a:avLst>
              <a:gd name="adj" fmla="val 24361"/>
            </a:avLst>
          </a:prstGeom>
          <a:solidFill>
            <a:schemeClr val="bg1"/>
          </a:solidFill>
          <a:ln>
            <a:noFill/>
          </a:ln>
          <a:effectLst/>
          <a:extLst>
            <a:ext uri="{91240B29-F687-4F45-9708-019B960494DF}">
              <a14:hiddenLine xmlns:a14="http://schemas.microsoft.com/office/drawing/2010/main" w="222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563" name="Text Box 35"/>
          <p:cNvSpPr txBox="1">
            <a:spLocks noChangeArrowheads="1"/>
          </p:cNvSpPr>
          <p:nvPr/>
        </p:nvSpPr>
        <p:spPr bwMode="auto">
          <a:xfrm>
            <a:off x="706438" y="4551425"/>
            <a:ext cx="1047750"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200" b="1" dirty="0">
                <a:solidFill>
                  <a:srgbClr val="000000"/>
                </a:solidFill>
                <a:latin typeface="Meiryo UI" pitchFamily="50" charset="-128"/>
                <a:ea typeface="Meiryo UI" pitchFamily="50" charset="-128"/>
                <a:cs typeface="Meiryo UI" pitchFamily="50" charset="-128"/>
              </a:rPr>
              <a:t>訪問看護</a:t>
            </a:r>
            <a:endParaRPr lang="en-US" altLang="ja-JP" sz="1200" b="1" dirty="0">
              <a:solidFill>
                <a:srgbClr val="000000"/>
              </a:solidFill>
              <a:latin typeface="Meiryo UI" pitchFamily="50" charset="-128"/>
              <a:ea typeface="Meiryo UI" pitchFamily="50" charset="-128"/>
              <a:cs typeface="Meiryo UI" pitchFamily="50" charset="-128"/>
            </a:endParaRPr>
          </a:p>
          <a:p>
            <a:pPr algn="ctr" eaLnBrk="1" hangingPunct="1"/>
            <a:r>
              <a:rPr lang="ja-JP" altLang="en-US" sz="1000" b="1" dirty="0">
                <a:solidFill>
                  <a:srgbClr val="000000"/>
                </a:solidFill>
                <a:latin typeface="Meiryo UI" pitchFamily="50" charset="-128"/>
                <a:ea typeface="Meiryo UI" pitchFamily="50" charset="-128"/>
                <a:cs typeface="Meiryo UI" pitchFamily="50" charset="-128"/>
              </a:rPr>
              <a:t>ステーション</a:t>
            </a:r>
          </a:p>
        </p:txBody>
      </p:sp>
      <p:sp>
        <p:nvSpPr>
          <p:cNvPr id="150607" name="AutoShape 79"/>
          <p:cNvSpPr>
            <a:spLocks noChangeArrowheads="1"/>
          </p:cNvSpPr>
          <p:nvPr/>
        </p:nvSpPr>
        <p:spPr bwMode="auto">
          <a:xfrm>
            <a:off x="695325" y="3886200"/>
            <a:ext cx="1009650" cy="438150"/>
          </a:xfrm>
          <a:prstGeom prst="roundRect">
            <a:avLst>
              <a:gd name="adj" fmla="val 24361"/>
            </a:avLst>
          </a:prstGeom>
          <a:solidFill>
            <a:schemeClr val="bg1"/>
          </a:solidFill>
          <a:ln>
            <a:noFill/>
          </a:ln>
          <a:effectLst/>
          <a:extLst>
            <a:ext uri="{91240B29-F687-4F45-9708-019B960494DF}">
              <a14:hiddenLine xmlns:a14="http://schemas.microsoft.com/office/drawing/2010/main" w="222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608" name="AutoShape 80"/>
          <p:cNvSpPr>
            <a:spLocks noChangeArrowheads="1"/>
          </p:cNvSpPr>
          <p:nvPr/>
        </p:nvSpPr>
        <p:spPr bwMode="auto">
          <a:xfrm>
            <a:off x="720725" y="3292475"/>
            <a:ext cx="1009650" cy="438150"/>
          </a:xfrm>
          <a:prstGeom prst="roundRect">
            <a:avLst>
              <a:gd name="adj" fmla="val 24361"/>
            </a:avLst>
          </a:prstGeom>
          <a:solidFill>
            <a:schemeClr val="bg1"/>
          </a:solidFill>
          <a:ln>
            <a:noFill/>
          </a:ln>
          <a:effectLst/>
          <a:extLst>
            <a:ext uri="{91240B29-F687-4F45-9708-019B960494DF}">
              <a14:hiddenLine xmlns:a14="http://schemas.microsoft.com/office/drawing/2010/main" w="222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609" name="AutoShape 81"/>
          <p:cNvSpPr>
            <a:spLocks noChangeArrowheads="1"/>
          </p:cNvSpPr>
          <p:nvPr/>
        </p:nvSpPr>
        <p:spPr bwMode="auto">
          <a:xfrm>
            <a:off x="717550" y="2670175"/>
            <a:ext cx="1009650" cy="438150"/>
          </a:xfrm>
          <a:prstGeom prst="roundRect">
            <a:avLst>
              <a:gd name="adj" fmla="val 24361"/>
            </a:avLst>
          </a:prstGeom>
          <a:solidFill>
            <a:schemeClr val="bg1"/>
          </a:solidFill>
          <a:ln>
            <a:noFill/>
          </a:ln>
          <a:effectLst/>
          <a:extLst>
            <a:ext uri="{91240B29-F687-4F45-9708-019B960494DF}">
              <a14:hiddenLine xmlns:a14="http://schemas.microsoft.com/office/drawing/2010/main" w="222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555" name="Text Box 27"/>
          <p:cNvSpPr txBox="1">
            <a:spLocks noChangeArrowheads="1"/>
          </p:cNvSpPr>
          <p:nvPr/>
        </p:nvSpPr>
        <p:spPr bwMode="auto">
          <a:xfrm>
            <a:off x="709613" y="2639313"/>
            <a:ext cx="1031875" cy="466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nchor="ct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300" b="1" dirty="0">
                <a:solidFill>
                  <a:srgbClr val="000000"/>
                </a:solidFill>
                <a:latin typeface="Meiryo UI" pitchFamily="50" charset="-128"/>
                <a:ea typeface="Meiryo UI" pitchFamily="50" charset="-128"/>
                <a:cs typeface="Meiryo UI" pitchFamily="50" charset="-128"/>
              </a:rPr>
              <a:t>医師会</a:t>
            </a:r>
          </a:p>
          <a:p>
            <a:pPr algn="ctr" eaLnBrk="1" hangingPunct="1"/>
            <a:r>
              <a:rPr lang="ja-JP" altLang="en-US" sz="1100" b="1" dirty="0">
                <a:solidFill>
                  <a:srgbClr val="000000"/>
                </a:solidFill>
                <a:latin typeface="Meiryo UI" pitchFamily="50" charset="-128"/>
                <a:ea typeface="Meiryo UI" pitchFamily="50" charset="-128"/>
                <a:cs typeface="Meiryo UI" pitchFamily="50" charset="-128"/>
              </a:rPr>
              <a:t>各種職能団体</a:t>
            </a:r>
          </a:p>
        </p:txBody>
      </p:sp>
      <p:sp>
        <p:nvSpPr>
          <p:cNvPr id="150558" name="Text Box 32"/>
          <p:cNvSpPr txBox="1">
            <a:spLocks noChangeArrowheads="1"/>
          </p:cNvSpPr>
          <p:nvPr/>
        </p:nvSpPr>
        <p:spPr bwMode="auto">
          <a:xfrm>
            <a:off x="677863" y="3367150"/>
            <a:ext cx="1095375"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200" b="1" dirty="0">
                <a:solidFill>
                  <a:srgbClr val="000000"/>
                </a:solidFill>
                <a:latin typeface="Meiryo UI" pitchFamily="50" charset="-128"/>
                <a:ea typeface="Meiryo UI" pitchFamily="50" charset="-128"/>
                <a:cs typeface="Meiryo UI" pitchFamily="50" charset="-128"/>
              </a:rPr>
              <a:t>病院</a:t>
            </a:r>
            <a:r>
              <a:rPr lang="en-US" altLang="ja-JP" sz="1200" b="1" dirty="0">
                <a:solidFill>
                  <a:srgbClr val="000000"/>
                </a:solidFill>
                <a:latin typeface="Meiryo UI" pitchFamily="50" charset="-128"/>
                <a:ea typeface="Meiryo UI" pitchFamily="50" charset="-128"/>
                <a:cs typeface="Meiryo UI" pitchFamily="50" charset="-128"/>
              </a:rPr>
              <a:t>･</a:t>
            </a:r>
            <a:r>
              <a:rPr lang="ja-JP" altLang="en-US" sz="1200" b="1" dirty="0">
                <a:solidFill>
                  <a:srgbClr val="000000"/>
                </a:solidFill>
                <a:latin typeface="Meiryo UI" pitchFamily="50" charset="-128"/>
                <a:ea typeface="Meiryo UI" pitchFamily="50" charset="-128"/>
                <a:cs typeface="Meiryo UI" pitchFamily="50" charset="-128"/>
              </a:rPr>
              <a:t>診療所</a:t>
            </a:r>
          </a:p>
        </p:txBody>
      </p:sp>
      <p:sp>
        <p:nvSpPr>
          <p:cNvPr id="150560" name="Text Box 32"/>
          <p:cNvSpPr txBox="1">
            <a:spLocks noChangeArrowheads="1"/>
          </p:cNvSpPr>
          <p:nvPr/>
        </p:nvSpPr>
        <p:spPr bwMode="auto">
          <a:xfrm>
            <a:off x="782638" y="3968813"/>
            <a:ext cx="85566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nchor="ctr"/>
          <a:lstStyle>
            <a:lvl1pPr>
              <a:defRPr kumimoji="1" sz="3600">
                <a:solidFill>
                  <a:schemeClr val="tx1"/>
                </a:solidFill>
                <a:latin typeface="Arial" pitchFamily="34" charset="0"/>
                <a:ea typeface="ＭＳ Ｐゴシック" pitchFamily="50" charset="-128"/>
              </a:defRPr>
            </a:lvl1pPr>
            <a:lvl2pPr marL="742950" indent="-285750">
              <a:defRPr kumimoji="1" sz="3600">
                <a:solidFill>
                  <a:schemeClr val="tx1"/>
                </a:solidFill>
                <a:latin typeface="Arial" pitchFamily="34" charset="0"/>
                <a:ea typeface="ＭＳ Ｐゴシック" pitchFamily="50" charset="-128"/>
              </a:defRPr>
            </a:lvl2pPr>
            <a:lvl3pPr marL="1143000" indent="-228600">
              <a:defRPr kumimoji="1" sz="3600">
                <a:solidFill>
                  <a:schemeClr val="tx1"/>
                </a:solidFill>
                <a:latin typeface="Arial" pitchFamily="34" charset="0"/>
                <a:ea typeface="ＭＳ Ｐゴシック" pitchFamily="50" charset="-128"/>
              </a:defRPr>
            </a:lvl3pPr>
            <a:lvl4pPr marL="1600200" indent="-228600">
              <a:defRPr kumimoji="1" sz="3600">
                <a:solidFill>
                  <a:schemeClr val="tx1"/>
                </a:solidFill>
                <a:latin typeface="Arial" pitchFamily="34" charset="0"/>
                <a:ea typeface="ＭＳ Ｐゴシック" pitchFamily="50" charset="-128"/>
              </a:defRPr>
            </a:lvl4pPr>
            <a:lvl5pPr marL="2057400" indent="-22860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algn="ctr" eaLnBrk="1" hangingPunct="1"/>
            <a:r>
              <a:rPr lang="ja-JP" altLang="en-US" sz="1200" b="1" dirty="0">
                <a:solidFill>
                  <a:srgbClr val="000000"/>
                </a:solidFill>
                <a:latin typeface="Meiryo UI" pitchFamily="50" charset="-128"/>
                <a:ea typeface="Meiryo UI" pitchFamily="50" charset="-128"/>
                <a:cs typeface="Meiryo UI" pitchFamily="50" charset="-128"/>
              </a:rPr>
              <a:t>薬 局</a:t>
            </a:r>
          </a:p>
        </p:txBody>
      </p:sp>
      <p:sp>
        <p:nvSpPr>
          <p:cNvPr id="150610" name="Line 82"/>
          <p:cNvSpPr>
            <a:spLocks noChangeShapeType="1"/>
          </p:cNvSpPr>
          <p:nvPr/>
        </p:nvSpPr>
        <p:spPr bwMode="auto">
          <a:xfrm>
            <a:off x="1790700" y="2895600"/>
            <a:ext cx="514350" cy="0"/>
          </a:xfrm>
          <a:prstGeom prst="line">
            <a:avLst/>
          </a:prstGeom>
          <a:noFill/>
          <a:ln w="44450">
            <a:solidFill>
              <a:schemeClr val="bg2"/>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0611" name="Line 83"/>
          <p:cNvSpPr>
            <a:spLocks noChangeShapeType="1"/>
          </p:cNvSpPr>
          <p:nvPr/>
        </p:nvSpPr>
        <p:spPr bwMode="auto">
          <a:xfrm>
            <a:off x="1806575" y="3492500"/>
            <a:ext cx="514350" cy="0"/>
          </a:xfrm>
          <a:prstGeom prst="line">
            <a:avLst/>
          </a:prstGeom>
          <a:noFill/>
          <a:ln w="44450">
            <a:solidFill>
              <a:schemeClr val="bg2"/>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0612" name="Line 84"/>
          <p:cNvSpPr>
            <a:spLocks noChangeShapeType="1"/>
          </p:cNvSpPr>
          <p:nvPr/>
        </p:nvSpPr>
        <p:spPr bwMode="auto">
          <a:xfrm flipH="1">
            <a:off x="6985000" y="2479675"/>
            <a:ext cx="457200" cy="0"/>
          </a:xfrm>
          <a:prstGeom prst="line">
            <a:avLst/>
          </a:prstGeom>
          <a:noFill/>
          <a:ln w="44450">
            <a:solidFill>
              <a:schemeClr val="bg2"/>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0613" name="Line 85"/>
          <p:cNvSpPr>
            <a:spLocks noChangeShapeType="1"/>
          </p:cNvSpPr>
          <p:nvPr/>
        </p:nvSpPr>
        <p:spPr bwMode="auto">
          <a:xfrm>
            <a:off x="1809750" y="4124325"/>
            <a:ext cx="514350" cy="0"/>
          </a:xfrm>
          <a:prstGeom prst="line">
            <a:avLst/>
          </a:prstGeom>
          <a:noFill/>
          <a:ln w="44450">
            <a:solidFill>
              <a:schemeClr val="bg2"/>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0614" name="Line 86"/>
          <p:cNvSpPr>
            <a:spLocks noChangeShapeType="1"/>
          </p:cNvSpPr>
          <p:nvPr/>
        </p:nvSpPr>
        <p:spPr bwMode="auto">
          <a:xfrm>
            <a:off x="1806575" y="4740275"/>
            <a:ext cx="514350" cy="0"/>
          </a:xfrm>
          <a:prstGeom prst="line">
            <a:avLst/>
          </a:prstGeom>
          <a:noFill/>
          <a:ln w="44450">
            <a:solidFill>
              <a:schemeClr val="bg2"/>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0615" name="Oval 87"/>
          <p:cNvSpPr>
            <a:spLocks noChangeArrowheads="1"/>
          </p:cNvSpPr>
          <p:nvPr/>
        </p:nvSpPr>
        <p:spPr bwMode="auto">
          <a:xfrm>
            <a:off x="7467600" y="2266950"/>
            <a:ext cx="1295400" cy="428625"/>
          </a:xfrm>
          <a:prstGeom prst="ellipse">
            <a:avLst/>
          </a:prstGeom>
          <a:noFill/>
          <a:ln w="25400">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616" name="Oval 88"/>
          <p:cNvSpPr>
            <a:spLocks noChangeArrowheads="1"/>
          </p:cNvSpPr>
          <p:nvPr/>
        </p:nvSpPr>
        <p:spPr bwMode="auto">
          <a:xfrm>
            <a:off x="7559675" y="2930525"/>
            <a:ext cx="1143000" cy="381000"/>
          </a:xfrm>
          <a:prstGeom prst="ellipse">
            <a:avLst/>
          </a:prstGeom>
          <a:noFill/>
          <a:ln w="25400">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617" name="Oval 89"/>
          <p:cNvSpPr>
            <a:spLocks noChangeArrowheads="1"/>
          </p:cNvSpPr>
          <p:nvPr/>
        </p:nvSpPr>
        <p:spPr bwMode="auto">
          <a:xfrm>
            <a:off x="7499350" y="3498850"/>
            <a:ext cx="1295400" cy="457200"/>
          </a:xfrm>
          <a:prstGeom prst="ellipse">
            <a:avLst/>
          </a:prstGeom>
          <a:noFill/>
          <a:ln w="25400">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618" name="Oval 90"/>
          <p:cNvSpPr>
            <a:spLocks noChangeArrowheads="1"/>
          </p:cNvSpPr>
          <p:nvPr/>
        </p:nvSpPr>
        <p:spPr bwMode="auto">
          <a:xfrm>
            <a:off x="7439025" y="4133850"/>
            <a:ext cx="1371600" cy="714375"/>
          </a:xfrm>
          <a:prstGeom prst="ellipse">
            <a:avLst/>
          </a:prstGeom>
          <a:noFill/>
          <a:ln w="25400">
            <a:solidFill>
              <a:srgbClr val="80808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0619" name="Line 91"/>
          <p:cNvSpPr>
            <a:spLocks noChangeShapeType="1"/>
          </p:cNvSpPr>
          <p:nvPr/>
        </p:nvSpPr>
        <p:spPr bwMode="auto">
          <a:xfrm flipH="1">
            <a:off x="6981825" y="4514850"/>
            <a:ext cx="457200" cy="0"/>
          </a:xfrm>
          <a:prstGeom prst="line">
            <a:avLst/>
          </a:prstGeom>
          <a:noFill/>
          <a:ln w="44450">
            <a:solidFill>
              <a:schemeClr val="bg2"/>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0620" name="Line 92"/>
          <p:cNvSpPr>
            <a:spLocks noChangeShapeType="1"/>
          </p:cNvSpPr>
          <p:nvPr/>
        </p:nvSpPr>
        <p:spPr bwMode="auto">
          <a:xfrm flipH="1">
            <a:off x="6997700" y="3121025"/>
            <a:ext cx="457200" cy="0"/>
          </a:xfrm>
          <a:prstGeom prst="line">
            <a:avLst/>
          </a:prstGeom>
          <a:noFill/>
          <a:ln w="44450">
            <a:solidFill>
              <a:schemeClr val="bg2"/>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0621" name="Line 93"/>
          <p:cNvSpPr>
            <a:spLocks noChangeShapeType="1"/>
          </p:cNvSpPr>
          <p:nvPr/>
        </p:nvSpPr>
        <p:spPr bwMode="auto">
          <a:xfrm flipH="1">
            <a:off x="7004050" y="3727450"/>
            <a:ext cx="457200" cy="0"/>
          </a:xfrm>
          <a:prstGeom prst="line">
            <a:avLst/>
          </a:prstGeom>
          <a:noFill/>
          <a:ln w="44450">
            <a:solidFill>
              <a:schemeClr val="bg2"/>
            </a:solidFill>
            <a:round/>
            <a:headEnd/>
            <a:tailEnd type="arrow" w="med"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Tree>
    <p:extLst>
      <p:ext uri="{BB962C8B-B14F-4D97-AF65-F5344CB8AC3E}">
        <p14:creationId xmlns:p14="http://schemas.microsoft.com/office/powerpoint/2010/main" val="219665572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txBox="1">
            <a:spLocks noChangeArrowheads="1"/>
          </p:cNvSpPr>
          <p:nvPr/>
        </p:nvSpPr>
        <p:spPr bwMode="auto">
          <a:xfrm>
            <a:off x="469900" y="472524"/>
            <a:ext cx="7938604"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3000" b="1" dirty="0">
                <a:solidFill>
                  <a:srgbClr val="000000"/>
                </a:solidFill>
                <a:latin typeface="Meiryo UI" pitchFamily="50" charset="-128"/>
                <a:ea typeface="Meiryo UI" pitchFamily="50" charset="-128"/>
                <a:cs typeface="Meiryo UI" pitchFamily="50" charset="-128"/>
              </a:rPr>
              <a:t>専門医がかかりつけ医に望む</a:t>
            </a:r>
            <a:r>
              <a:rPr lang="ja-JP" altLang="en-US" sz="3000" b="1" dirty="0" smtClean="0">
                <a:solidFill>
                  <a:srgbClr val="000000"/>
                </a:solidFill>
                <a:latin typeface="Meiryo UI" pitchFamily="50" charset="-128"/>
                <a:ea typeface="Meiryo UI" pitchFamily="50" charset="-128"/>
                <a:cs typeface="Meiryo UI" pitchFamily="50" charset="-128"/>
              </a:rPr>
              <a:t>こと</a:t>
            </a:r>
            <a:r>
              <a:rPr lang="en-US" altLang="ja-JP" sz="3000" b="1" dirty="0" smtClean="0">
                <a:solidFill>
                  <a:srgbClr val="000000"/>
                </a:solidFill>
                <a:latin typeface="Meiryo UI" pitchFamily="50" charset="-128"/>
                <a:ea typeface="Meiryo UI" pitchFamily="50" charset="-128"/>
                <a:cs typeface="Meiryo UI" pitchFamily="50" charset="-128"/>
              </a:rPr>
              <a:t>(</a:t>
            </a:r>
            <a:r>
              <a:rPr lang="ja-JP" altLang="en-US" sz="3000" b="1" dirty="0" smtClean="0">
                <a:solidFill>
                  <a:srgbClr val="000000"/>
                </a:solidFill>
                <a:latin typeface="Meiryo UI" pitchFamily="50" charset="-128"/>
                <a:ea typeface="Meiryo UI" pitchFamily="50" charset="-128"/>
                <a:cs typeface="Meiryo UI" pitchFamily="50" charset="-128"/>
              </a:rPr>
              <a:t>情報</a:t>
            </a:r>
            <a:r>
              <a:rPr lang="en-US" altLang="ja-JP" sz="3000" b="1" dirty="0" smtClean="0">
                <a:solidFill>
                  <a:srgbClr val="000000"/>
                </a:solidFill>
                <a:latin typeface="Meiryo UI" pitchFamily="50" charset="-128"/>
                <a:ea typeface="Meiryo UI" pitchFamily="50" charset="-128"/>
                <a:cs typeface="Meiryo UI" pitchFamily="50" charset="-128"/>
              </a:rPr>
              <a:t>)</a:t>
            </a:r>
            <a:endParaRPr lang="ja-JP" altLang="en-US" sz="3000" b="1" dirty="0">
              <a:solidFill>
                <a:srgbClr val="000000"/>
              </a:solidFill>
              <a:latin typeface="Meiryo UI" pitchFamily="50" charset="-128"/>
              <a:ea typeface="Meiryo UI" pitchFamily="50" charset="-128"/>
              <a:cs typeface="Meiryo UI" pitchFamily="50" charset="-128"/>
            </a:endParaRPr>
          </a:p>
        </p:txBody>
      </p:sp>
      <p:sp>
        <p:nvSpPr>
          <p:cNvPr id="151555" name="Rectangle 3"/>
          <p:cNvSpPr txBox="1">
            <a:spLocks noChangeArrowheads="1"/>
          </p:cNvSpPr>
          <p:nvPr/>
        </p:nvSpPr>
        <p:spPr bwMode="auto">
          <a:xfrm>
            <a:off x="1169194" y="1697176"/>
            <a:ext cx="7573169" cy="42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lnSpc>
                <a:spcPct val="105000"/>
              </a:lnSpc>
              <a:spcBef>
                <a:spcPct val="5000"/>
              </a:spcBef>
              <a:buClr>
                <a:srgbClr val="009999"/>
              </a:buClr>
              <a:buSzPct val="80000"/>
              <a:buFont typeface="Wingdings" pitchFamily="2" charset="2"/>
              <a:buNone/>
            </a:pPr>
            <a:r>
              <a:rPr lang="en-US" altLang="ja-JP" sz="2500" b="1" dirty="0" smtClean="0">
                <a:solidFill>
                  <a:srgbClr val="609000"/>
                </a:solidFill>
                <a:latin typeface="Meiryo UI" pitchFamily="50" charset="-128"/>
                <a:ea typeface="Meiryo UI" pitchFamily="50" charset="-128"/>
                <a:cs typeface="Meiryo UI" pitchFamily="50" charset="-128"/>
              </a:rPr>
              <a:t>●</a:t>
            </a:r>
            <a:r>
              <a:rPr lang="ja-JP" altLang="en-US" sz="2500" b="1" dirty="0" smtClean="0">
                <a:solidFill>
                  <a:srgbClr val="609000"/>
                </a:solidFill>
                <a:latin typeface="Meiryo UI" pitchFamily="50" charset="-128"/>
                <a:ea typeface="Meiryo UI" pitchFamily="50" charset="-128"/>
                <a:cs typeface="Meiryo UI" pitchFamily="50" charset="-128"/>
              </a:rPr>
              <a:t> </a:t>
            </a:r>
            <a:r>
              <a:rPr lang="ja-JP" altLang="en-US" sz="2500" b="1" dirty="0" smtClean="0">
                <a:solidFill>
                  <a:srgbClr val="000000"/>
                </a:solidFill>
                <a:latin typeface="Meiryo UI" pitchFamily="50" charset="-128"/>
                <a:ea typeface="Meiryo UI" pitchFamily="50" charset="-128"/>
                <a:cs typeface="Meiryo UI" pitchFamily="50" charset="-128"/>
              </a:rPr>
              <a:t>施行</a:t>
            </a:r>
            <a:r>
              <a:rPr lang="ja-JP" altLang="en-US" sz="2500" b="1" dirty="0">
                <a:solidFill>
                  <a:srgbClr val="000000"/>
                </a:solidFill>
                <a:latin typeface="Meiryo UI" pitchFamily="50" charset="-128"/>
                <a:ea typeface="Meiryo UI" pitchFamily="50" charset="-128"/>
                <a:cs typeface="Meiryo UI" pitchFamily="50" charset="-128"/>
              </a:rPr>
              <a:t>してあれば </a:t>
            </a:r>
            <a:r>
              <a:rPr lang="en-US" altLang="ja-JP" sz="2500" b="1" dirty="0">
                <a:solidFill>
                  <a:srgbClr val="000000"/>
                </a:solidFill>
                <a:latin typeface="Meiryo UI" pitchFamily="50" charset="-128"/>
                <a:ea typeface="Meiryo UI" pitchFamily="50" charset="-128"/>
                <a:cs typeface="Meiryo UI" pitchFamily="50" charset="-128"/>
              </a:rPr>
              <a:t>CT</a:t>
            </a:r>
            <a:r>
              <a:rPr lang="ja-JP" altLang="en-US" sz="2500" b="1" dirty="0">
                <a:solidFill>
                  <a:srgbClr val="000000"/>
                </a:solidFill>
                <a:latin typeface="Meiryo UI" pitchFamily="50" charset="-128"/>
                <a:ea typeface="Meiryo UI" pitchFamily="50" charset="-128"/>
                <a:cs typeface="Meiryo UI" pitchFamily="50" charset="-128"/>
              </a:rPr>
              <a:t>や</a:t>
            </a:r>
            <a:r>
              <a:rPr lang="en-US" altLang="ja-JP" sz="2500" b="1" dirty="0">
                <a:solidFill>
                  <a:srgbClr val="000000"/>
                </a:solidFill>
                <a:latin typeface="Meiryo UI" pitchFamily="50" charset="-128"/>
                <a:ea typeface="Meiryo UI" pitchFamily="50" charset="-128"/>
                <a:cs typeface="Meiryo UI" pitchFamily="50" charset="-128"/>
              </a:rPr>
              <a:t>MRI </a:t>
            </a:r>
            <a:r>
              <a:rPr lang="ja-JP" altLang="en-US" sz="2500" b="1" dirty="0">
                <a:solidFill>
                  <a:srgbClr val="000000"/>
                </a:solidFill>
                <a:latin typeface="Meiryo UI" pitchFamily="50" charset="-128"/>
                <a:ea typeface="Meiryo UI" pitchFamily="50" charset="-128"/>
                <a:cs typeface="Meiryo UI" pitchFamily="50" charset="-128"/>
              </a:rPr>
              <a:t>の貸し出し</a:t>
            </a:r>
          </a:p>
          <a:p>
            <a:pPr marL="342900" indent="-342900" eaLnBrk="1" hangingPunct="1">
              <a:lnSpc>
                <a:spcPct val="105000"/>
              </a:lnSpc>
              <a:spcBef>
                <a:spcPct val="35000"/>
              </a:spcBef>
              <a:buClr>
                <a:srgbClr val="009999"/>
              </a:buClr>
              <a:buSzPct val="80000"/>
              <a:buFont typeface="Wingdings" pitchFamily="2" charset="2"/>
              <a:buNone/>
            </a:pPr>
            <a:r>
              <a:rPr lang="en-US" altLang="ja-JP" sz="2500" b="1" dirty="0" smtClean="0">
                <a:solidFill>
                  <a:srgbClr val="609000"/>
                </a:solidFill>
                <a:latin typeface="Meiryo UI" pitchFamily="50" charset="-128"/>
                <a:ea typeface="Meiryo UI" pitchFamily="50" charset="-128"/>
                <a:cs typeface="Meiryo UI" pitchFamily="50" charset="-128"/>
              </a:rPr>
              <a:t>●</a:t>
            </a:r>
            <a:r>
              <a:rPr lang="ja-JP" altLang="en-US" sz="2500" b="1" dirty="0" smtClean="0">
                <a:solidFill>
                  <a:srgbClr val="609000"/>
                </a:solidFill>
                <a:latin typeface="Meiryo UI" pitchFamily="50" charset="-128"/>
                <a:ea typeface="Meiryo UI" pitchFamily="50" charset="-128"/>
                <a:cs typeface="Meiryo UI" pitchFamily="50" charset="-128"/>
              </a:rPr>
              <a:t> </a:t>
            </a:r>
            <a:r>
              <a:rPr lang="ja-JP" altLang="en-US" sz="2500" b="1" dirty="0" smtClean="0">
                <a:solidFill>
                  <a:srgbClr val="000000"/>
                </a:solidFill>
                <a:latin typeface="Meiryo UI" pitchFamily="50" charset="-128"/>
                <a:ea typeface="Meiryo UI" pitchFamily="50" charset="-128"/>
                <a:cs typeface="Meiryo UI" pitchFamily="50" charset="-128"/>
              </a:rPr>
              <a:t>アルツハイマー病</a:t>
            </a:r>
            <a:r>
              <a:rPr lang="ja-JP" altLang="en-US" sz="2500" b="1" dirty="0">
                <a:solidFill>
                  <a:srgbClr val="000000"/>
                </a:solidFill>
                <a:latin typeface="Meiryo UI" pitchFamily="50" charset="-128"/>
                <a:ea typeface="Meiryo UI" pitchFamily="50" charset="-128"/>
                <a:cs typeface="Meiryo UI" pitchFamily="50" charset="-128"/>
              </a:rPr>
              <a:t>治療薬を処方していれば、</a:t>
            </a:r>
          </a:p>
          <a:p>
            <a:pPr marL="342900" indent="-342900" eaLnBrk="1" hangingPunct="1">
              <a:lnSpc>
                <a:spcPct val="105000"/>
              </a:lnSpc>
              <a:buClr>
                <a:srgbClr val="009999"/>
              </a:buClr>
              <a:buSzPct val="80000"/>
              <a:buFont typeface="Wingdings" pitchFamily="2" charset="2"/>
              <a:buNone/>
            </a:pPr>
            <a:r>
              <a:rPr lang="ja-JP" altLang="en-US" sz="2500" b="1" dirty="0">
                <a:solidFill>
                  <a:srgbClr val="000000"/>
                </a:solidFill>
                <a:latin typeface="Meiryo UI" pitchFamily="50" charset="-128"/>
                <a:ea typeface="Meiryo UI" pitchFamily="50" charset="-128"/>
                <a:cs typeface="Meiryo UI" pitchFamily="50" charset="-128"/>
              </a:rPr>
              <a:t>   </a:t>
            </a:r>
            <a:r>
              <a:rPr lang="ja-JP" altLang="en-US" sz="2500" b="1" dirty="0" smtClean="0">
                <a:solidFill>
                  <a:srgbClr val="000000"/>
                </a:solidFill>
                <a:latin typeface="Meiryo UI" pitchFamily="50" charset="-128"/>
                <a:ea typeface="Meiryo UI" pitchFamily="50" charset="-128"/>
                <a:cs typeface="Meiryo UI" pitchFamily="50" charset="-128"/>
              </a:rPr>
              <a:t> 使用</a:t>
            </a:r>
            <a:r>
              <a:rPr lang="ja-JP" altLang="en-US" sz="2500" b="1" dirty="0">
                <a:solidFill>
                  <a:srgbClr val="000000"/>
                </a:solidFill>
                <a:latin typeface="Meiryo UI" pitchFamily="50" charset="-128"/>
                <a:ea typeface="Meiryo UI" pitchFamily="50" charset="-128"/>
                <a:cs typeface="Meiryo UI" pitchFamily="50" charset="-128"/>
              </a:rPr>
              <a:t>開始後の変化の有無</a:t>
            </a:r>
          </a:p>
          <a:p>
            <a:pPr marL="342900" indent="-342900" eaLnBrk="1" hangingPunct="1">
              <a:lnSpc>
                <a:spcPct val="105000"/>
              </a:lnSpc>
              <a:spcBef>
                <a:spcPct val="35000"/>
              </a:spcBef>
              <a:buClr>
                <a:srgbClr val="009999"/>
              </a:buClr>
              <a:buSzPct val="80000"/>
              <a:buFont typeface="Wingdings" pitchFamily="2" charset="2"/>
              <a:buNone/>
            </a:pPr>
            <a:r>
              <a:rPr lang="en-US" altLang="ja-JP" sz="2500" b="1" dirty="0" smtClean="0">
                <a:solidFill>
                  <a:srgbClr val="609000"/>
                </a:solidFill>
                <a:latin typeface="Meiryo UI" pitchFamily="50" charset="-128"/>
                <a:ea typeface="Meiryo UI" pitchFamily="50" charset="-128"/>
                <a:cs typeface="Meiryo UI" pitchFamily="50" charset="-128"/>
              </a:rPr>
              <a:t>●</a:t>
            </a:r>
            <a:r>
              <a:rPr lang="ja-JP" altLang="en-US" sz="2500" b="1" dirty="0" smtClean="0">
                <a:solidFill>
                  <a:srgbClr val="609000"/>
                </a:solidFill>
                <a:latin typeface="Meiryo UI" pitchFamily="50" charset="-128"/>
                <a:ea typeface="Meiryo UI" pitchFamily="50" charset="-128"/>
                <a:cs typeface="Meiryo UI" pitchFamily="50" charset="-128"/>
              </a:rPr>
              <a:t> </a:t>
            </a:r>
            <a:r>
              <a:rPr lang="ja-JP" altLang="en-US" sz="2500" b="1" dirty="0" smtClean="0">
                <a:solidFill>
                  <a:srgbClr val="000000"/>
                </a:solidFill>
                <a:latin typeface="Meiryo UI" pitchFamily="50" charset="-128"/>
                <a:ea typeface="Meiryo UI" pitchFamily="50" charset="-128"/>
                <a:cs typeface="Meiryo UI" pitchFamily="50" charset="-128"/>
              </a:rPr>
              <a:t>施行</a:t>
            </a:r>
            <a:r>
              <a:rPr lang="ja-JP" altLang="en-US" sz="2500" b="1" dirty="0">
                <a:solidFill>
                  <a:srgbClr val="000000"/>
                </a:solidFill>
                <a:latin typeface="Meiryo UI" pitchFamily="50" charset="-128"/>
                <a:ea typeface="Meiryo UI" pitchFamily="50" charset="-128"/>
                <a:cs typeface="Meiryo UI" pitchFamily="50" charset="-128"/>
              </a:rPr>
              <a:t>してあれば</a:t>
            </a:r>
            <a:r>
              <a:rPr lang="ja-JP" altLang="en-US" sz="1200" b="1" dirty="0">
                <a:solidFill>
                  <a:srgbClr val="000000"/>
                </a:solidFill>
                <a:latin typeface="Meiryo UI" pitchFamily="50" charset="-128"/>
                <a:ea typeface="Meiryo UI" pitchFamily="50" charset="-128"/>
                <a:cs typeface="Meiryo UI" pitchFamily="50" charset="-128"/>
              </a:rPr>
              <a:t>　</a:t>
            </a:r>
            <a:r>
              <a:rPr lang="ja-JP" altLang="en-US" sz="2500" b="1" dirty="0">
                <a:solidFill>
                  <a:srgbClr val="000000"/>
                </a:solidFill>
                <a:latin typeface="Meiryo UI" pitchFamily="50" charset="-128"/>
                <a:ea typeface="Meiryo UI" pitchFamily="50" charset="-128"/>
                <a:cs typeface="Meiryo UI" pitchFamily="50" charset="-128"/>
              </a:rPr>
              <a:t>認知機能検査の結果</a:t>
            </a:r>
          </a:p>
          <a:p>
            <a:pPr marL="342900" indent="-342900" eaLnBrk="1" hangingPunct="1">
              <a:lnSpc>
                <a:spcPct val="105000"/>
              </a:lnSpc>
              <a:buClr>
                <a:srgbClr val="009999"/>
              </a:buClr>
              <a:buSzPct val="80000"/>
              <a:buFont typeface="Wingdings" pitchFamily="2" charset="2"/>
              <a:buNone/>
            </a:pPr>
            <a:r>
              <a:rPr lang="ja-JP" altLang="en-US" sz="2100" b="1" dirty="0">
                <a:solidFill>
                  <a:srgbClr val="5F5F5F"/>
                </a:solidFill>
                <a:latin typeface="Meiryo UI" pitchFamily="50" charset="-128"/>
                <a:ea typeface="Meiryo UI" pitchFamily="50" charset="-128"/>
                <a:cs typeface="Meiryo UI" pitchFamily="50" charset="-128"/>
              </a:rPr>
              <a:t>  </a:t>
            </a:r>
            <a:r>
              <a:rPr lang="ja-JP" altLang="en-US" sz="2100" b="1" dirty="0" smtClean="0">
                <a:solidFill>
                  <a:srgbClr val="5F5F5F"/>
                </a:solidFill>
                <a:latin typeface="Meiryo UI" pitchFamily="50" charset="-128"/>
                <a:ea typeface="Meiryo UI" pitchFamily="50" charset="-128"/>
                <a:cs typeface="Meiryo UI" pitchFamily="50" charset="-128"/>
              </a:rPr>
              <a:t> （</a:t>
            </a:r>
            <a:r>
              <a:rPr lang="ja-JP" altLang="en-US" sz="2100" b="1" dirty="0">
                <a:solidFill>
                  <a:srgbClr val="5F5F5F"/>
                </a:solidFill>
                <a:latin typeface="Meiryo UI" pitchFamily="50" charset="-128"/>
                <a:ea typeface="Meiryo UI" pitchFamily="50" charset="-128"/>
                <a:cs typeface="Meiryo UI" pitchFamily="50" charset="-128"/>
              </a:rPr>
              <a:t>得失点のプロフィールも重要なのでコピー添付が望ましい）</a:t>
            </a:r>
          </a:p>
          <a:p>
            <a:pPr marL="342900" indent="-342900" eaLnBrk="1" hangingPunct="1">
              <a:lnSpc>
                <a:spcPct val="105000"/>
              </a:lnSpc>
              <a:spcBef>
                <a:spcPct val="35000"/>
              </a:spcBef>
              <a:buClr>
                <a:srgbClr val="009999"/>
              </a:buClr>
              <a:buSzPct val="80000"/>
              <a:buFont typeface="Wingdings" pitchFamily="2" charset="2"/>
              <a:buNone/>
            </a:pPr>
            <a:r>
              <a:rPr lang="en-US" altLang="ja-JP" sz="2500" b="1" dirty="0" smtClean="0">
                <a:solidFill>
                  <a:srgbClr val="609000"/>
                </a:solidFill>
                <a:latin typeface="Meiryo UI" pitchFamily="50" charset="-128"/>
                <a:ea typeface="Meiryo UI" pitchFamily="50" charset="-128"/>
                <a:cs typeface="Meiryo UI" pitchFamily="50" charset="-128"/>
              </a:rPr>
              <a:t>●</a:t>
            </a:r>
            <a:r>
              <a:rPr lang="ja-JP" altLang="en-US" sz="2500" b="1" dirty="0" smtClean="0">
                <a:solidFill>
                  <a:srgbClr val="609000"/>
                </a:solidFill>
                <a:latin typeface="Meiryo UI" pitchFamily="50" charset="-128"/>
                <a:ea typeface="Meiryo UI" pitchFamily="50" charset="-128"/>
                <a:cs typeface="Meiryo UI" pitchFamily="50" charset="-128"/>
              </a:rPr>
              <a:t> </a:t>
            </a:r>
            <a:r>
              <a:rPr lang="ja-JP" altLang="en-US" sz="2500" b="1" dirty="0" smtClean="0">
                <a:solidFill>
                  <a:srgbClr val="000000"/>
                </a:solidFill>
                <a:latin typeface="Meiryo UI" pitchFamily="50" charset="-128"/>
                <a:ea typeface="Meiryo UI" pitchFamily="50" charset="-128"/>
                <a:cs typeface="Meiryo UI" pitchFamily="50" charset="-128"/>
              </a:rPr>
              <a:t>現在</a:t>
            </a:r>
            <a:r>
              <a:rPr lang="ja-JP" altLang="en-US" sz="2500" b="1" dirty="0">
                <a:solidFill>
                  <a:srgbClr val="000000"/>
                </a:solidFill>
                <a:latin typeface="Meiryo UI" pitchFamily="50" charset="-128"/>
                <a:ea typeface="Meiryo UI" pitchFamily="50" charset="-128"/>
                <a:cs typeface="Meiryo UI" pitchFamily="50" charset="-128"/>
              </a:rPr>
              <a:t>内服中の薬剤</a:t>
            </a:r>
          </a:p>
          <a:p>
            <a:pPr marL="342900" indent="-342900" eaLnBrk="1" hangingPunct="1">
              <a:lnSpc>
                <a:spcPct val="105000"/>
              </a:lnSpc>
              <a:spcBef>
                <a:spcPct val="35000"/>
              </a:spcBef>
              <a:buClr>
                <a:srgbClr val="009999"/>
              </a:buClr>
              <a:buSzPct val="80000"/>
              <a:buFont typeface="Wingdings" pitchFamily="2" charset="2"/>
              <a:buNone/>
            </a:pPr>
            <a:r>
              <a:rPr lang="en-US" altLang="ja-JP" sz="2500" b="1" dirty="0" smtClean="0">
                <a:solidFill>
                  <a:srgbClr val="609000"/>
                </a:solidFill>
                <a:latin typeface="Meiryo UI" pitchFamily="50" charset="-128"/>
                <a:ea typeface="Meiryo UI" pitchFamily="50" charset="-128"/>
                <a:cs typeface="Meiryo UI" pitchFamily="50" charset="-128"/>
              </a:rPr>
              <a:t>●</a:t>
            </a:r>
            <a:r>
              <a:rPr lang="ja-JP" altLang="en-US" sz="2500" b="1" dirty="0" smtClean="0">
                <a:solidFill>
                  <a:srgbClr val="609000"/>
                </a:solidFill>
                <a:latin typeface="Meiryo UI" pitchFamily="50" charset="-128"/>
                <a:ea typeface="Meiryo UI" pitchFamily="50" charset="-128"/>
                <a:cs typeface="Meiryo UI" pitchFamily="50" charset="-128"/>
              </a:rPr>
              <a:t> </a:t>
            </a:r>
            <a:r>
              <a:rPr lang="ja-JP" altLang="en-US" sz="2500" b="1" dirty="0" smtClean="0">
                <a:solidFill>
                  <a:srgbClr val="000000"/>
                </a:solidFill>
                <a:latin typeface="Meiryo UI" pitchFamily="50" charset="-128"/>
                <a:ea typeface="Meiryo UI" pitchFamily="50" charset="-128"/>
                <a:cs typeface="Meiryo UI" pitchFamily="50" charset="-128"/>
              </a:rPr>
              <a:t>身体</a:t>
            </a:r>
            <a:r>
              <a:rPr lang="ja-JP" altLang="en-US" sz="2500" b="1" dirty="0">
                <a:solidFill>
                  <a:srgbClr val="000000"/>
                </a:solidFill>
                <a:latin typeface="Meiryo UI" pitchFamily="50" charset="-128"/>
                <a:ea typeface="Meiryo UI" pitchFamily="50" charset="-128"/>
                <a:cs typeface="Meiryo UI" pitchFamily="50" charset="-128"/>
              </a:rPr>
              <a:t>疾患について</a:t>
            </a:r>
          </a:p>
          <a:p>
            <a:pPr marL="342900" indent="-342900" eaLnBrk="1" hangingPunct="1">
              <a:lnSpc>
                <a:spcPct val="105000"/>
              </a:lnSpc>
              <a:spcBef>
                <a:spcPct val="35000"/>
              </a:spcBef>
              <a:buClr>
                <a:srgbClr val="009999"/>
              </a:buClr>
              <a:buSzPct val="80000"/>
              <a:buFont typeface="Wingdings" pitchFamily="2" charset="2"/>
              <a:buNone/>
            </a:pPr>
            <a:r>
              <a:rPr lang="en-US" altLang="ja-JP" sz="2500" b="1" dirty="0" smtClean="0">
                <a:solidFill>
                  <a:srgbClr val="609000"/>
                </a:solidFill>
                <a:latin typeface="Meiryo UI" pitchFamily="50" charset="-128"/>
                <a:ea typeface="Meiryo UI" pitchFamily="50" charset="-128"/>
                <a:cs typeface="Meiryo UI" pitchFamily="50" charset="-128"/>
              </a:rPr>
              <a:t>●</a:t>
            </a:r>
            <a:r>
              <a:rPr lang="ja-JP" altLang="en-US" sz="2500" b="1" dirty="0" smtClean="0">
                <a:solidFill>
                  <a:srgbClr val="609000"/>
                </a:solidFill>
                <a:latin typeface="Meiryo UI" pitchFamily="50" charset="-128"/>
                <a:ea typeface="Meiryo UI" pitchFamily="50" charset="-128"/>
                <a:cs typeface="Meiryo UI" pitchFamily="50" charset="-128"/>
              </a:rPr>
              <a:t> </a:t>
            </a:r>
            <a:r>
              <a:rPr lang="ja-JP" altLang="en-US" sz="2500" b="1" dirty="0" smtClean="0">
                <a:solidFill>
                  <a:srgbClr val="000000"/>
                </a:solidFill>
                <a:latin typeface="Meiryo UI" pitchFamily="50" charset="-128"/>
                <a:ea typeface="Meiryo UI" pitchFamily="50" charset="-128"/>
                <a:cs typeface="Meiryo UI" pitchFamily="50" charset="-128"/>
              </a:rPr>
              <a:t>介護</a:t>
            </a:r>
            <a:r>
              <a:rPr lang="ja-JP" altLang="en-US" sz="2500" b="1" dirty="0">
                <a:solidFill>
                  <a:srgbClr val="000000"/>
                </a:solidFill>
                <a:latin typeface="Meiryo UI" pitchFamily="50" charset="-128"/>
                <a:ea typeface="Meiryo UI" pitchFamily="50" charset="-128"/>
                <a:cs typeface="Meiryo UI" pitchFamily="50" charset="-128"/>
              </a:rPr>
              <a:t>保険サービス利用の状況</a:t>
            </a:r>
          </a:p>
        </p:txBody>
      </p:sp>
      <p:sp>
        <p:nvSpPr>
          <p:cNvPr id="151556" name="Rectangle 3"/>
          <p:cNvSpPr>
            <a:spLocks noChangeArrowheads="1"/>
          </p:cNvSpPr>
          <p:nvPr/>
        </p:nvSpPr>
        <p:spPr bwMode="auto">
          <a:xfrm>
            <a:off x="252413" y="11715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51557" name="Text Box 5"/>
          <p:cNvSpPr txBox="1">
            <a:spLocks noChangeArrowheads="1"/>
          </p:cNvSpPr>
          <p:nvPr/>
        </p:nvSpPr>
        <p:spPr bwMode="auto">
          <a:xfrm>
            <a:off x="0" y="0"/>
            <a:ext cx="2338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a:solidFill>
                  <a:srgbClr val="000000"/>
                </a:solidFill>
                <a:latin typeface="Meiryo UI" pitchFamily="50" charset="-128"/>
                <a:ea typeface="Meiryo UI" pitchFamily="50" charset="-128"/>
                <a:cs typeface="Meiryo UI" pitchFamily="50" charset="-128"/>
              </a:rPr>
              <a:t>-</a:t>
            </a:r>
            <a:r>
              <a:rPr lang="en-US" altLang="ja-JP" sz="1800" b="1" dirty="0" smtClean="0">
                <a:solidFill>
                  <a:srgbClr val="000000"/>
                </a:solidFill>
                <a:latin typeface="Meiryo UI" pitchFamily="50" charset="-128"/>
                <a:ea typeface="Meiryo UI" pitchFamily="50" charset="-128"/>
                <a:cs typeface="Meiryo UI" pitchFamily="50" charset="-128"/>
              </a:rPr>
              <a:t>10</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52902691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4"/>
          <p:cNvSpPr>
            <a:spLocks noChangeArrowheads="1"/>
          </p:cNvSpPr>
          <p:nvPr/>
        </p:nvSpPr>
        <p:spPr bwMode="auto">
          <a:xfrm>
            <a:off x="531813" y="366713"/>
            <a:ext cx="7942262"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eaLnBrk="1" hangingPunct="1"/>
            <a:r>
              <a:rPr lang="ja-JP" altLang="en-US" sz="3000" b="1">
                <a:solidFill>
                  <a:srgbClr val="000000"/>
                </a:solidFill>
                <a:latin typeface="Meiryo UI" pitchFamily="50" charset="-128"/>
                <a:ea typeface="Meiryo UI" pitchFamily="50" charset="-128"/>
                <a:cs typeface="Meiryo UI" pitchFamily="50" charset="-128"/>
              </a:rPr>
              <a:t>認知症サポート医の機能</a:t>
            </a:r>
            <a:r>
              <a:rPr lang="en-US" altLang="ja-JP" sz="3000" b="1">
                <a:solidFill>
                  <a:srgbClr val="000000"/>
                </a:solidFill>
                <a:latin typeface="Meiryo UI" pitchFamily="50" charset="-128"/>
                <a:ea typeface="Meiryo UI" pitchFamily="50" charset="-128"/>
                <a:cs typeface="Meiryo UI" pitchFamily="50" charset="-128"/>
              </a:rPr>
              <a:t>･</a:t>
            </a:r>
            <a:r>
              <a:rPr lang="ja-JP" altLang="en-US" sz="3000" b="1">
                <a:solidFill>
                  <a:srgbClr val="000000"/>
                </a:solidFill>
                <a:latin typeface="Meiryo UI" pitchFamily="50" charset="-128"/>
                <a:ea typeface="Meiryo UI" pitchFamily="50" charset="-128"/>
                <a:cs typeface="Meiryo UI" pitchFamily="50" charset="-128"/>
              </a:rPr>
              <a:t>役割</a:t>
            </a:r>
            <a:endParaRPr lang="en-US" altLang="ja-JP" sz="3000" b="1">
              <a:solidFill>
                <a:srgbClr val="000000"/>
              </a:solidFill>
              <a:latin typeface="Meiryo UI" pitchFamily="50" charset="-128"/>
              <a:ea typeface="Meiryo UI" pitchFamily="50" charset="-128"/>
              <a:cs typeface="Meiryo UI" pitchFamily="50" charset="-128"/>
            </a:endParaRPr>
          </a:p>
        </p:txBody>
      </p:sp>
      <p:sp>
        <p:nvSpPr>
          <p:cNvPr id="153603" name="Rectangle 4"/>
          <p:cNvSpPr>
            <a:spLocks noChangeArrowheads="1"/>
          </p:cNvSpPr>
          <p:nvPr/>
        </p:nvSpPr>
        <p:spPr bwMode="auto">
          <a:xfrm>
            <a:off x="5668963" y="2493963"/>
            <a:ext cx="2817812"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ja-JP" altLang="en-US" sz="2000">
                <a:solidFill>
                  <a:srgbClr val="FFFFFF"/>
                </a:solidFill>
                <a:latin typeface="HGP創英角ｺﾞｼｯｸUB" pitchFamily="50" charset="-128"/>
                <a:ea typeface="HGP創英角ｺﾞｼｯｸUB" pitchFamily="50" charset="-128"/>
              </a:rPr>
              <a:t>専門医</a:t>
            </a:r>
          </a:p>
          <a:p>
            <a:pPr algn="ctr" eaLnBrk="1" hangingPunct="1"/>
            <a:r>
              <a:rPr lang="ja-JP" altLang="en-US" sz="2000">
                <a:solidFill>
                  <a:srgbClr val="FFFFFF"/>
                </a:solidFill>
                <a:latin typeface="HGP創英角ｺﾞｼｯｸUB" pitchFamily="50" charset="-128"/>
                <a:ea typeface="HGP創英角ｺﾞｼｯｸUB" pitchFamily="50" charset="-128"/>
              </a:rPr>
              <a:t>の機能</a:t>
            </a:r>
            <a:endParaRPr lang="en-US" altLang="ja-JP" sz="2000">
              <a:solidFill>
                <a:srgbClr val="FFFFFF"/>
              </a:solidFill>
              <a:latin typeface="HGP創英角ｺﾞｼｯｸUB" pitchFamily="50" charset="-128"/>
              <a:ea typeface="HGP創英角ｺﾞｼｯｸUB" pitchFamily="50" charset="-128"/>
            </a:endParaRPr>
          </a:p>
        </p:txBody>
      </p:sp>
      <p:sp>
        <p:nvSpPr>
          <p:cNvPr id="153604" name="Rectangle 4"/>
          <p:cNvSpPr>
            <a:spLocks noChangeArrowheads="1"/>
          </p:cNvSpPr>
          <p:nvPr/>
        </p:nvSpPr>
        <p:spPr bwMode="auto">
          <a:xfrm>
            <a:off x="1371600" y="1485900"/>
            <a:ext cx="3171825" cy="2114550"/>
          </a:xfrm>
          <a:prstGeom prst="rect">
            <a:avLst/>
          </a:prstGeom>
          <a:gradFill rotWithShape="1">
            <a:gsLst>
              <a:gs pos="0">
                <a:srgbClr val="FF7C80"/>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sz="3200">
              <a:solidFill>
                <a:srgbClr val="000000"/>
              </a:solidFill>
            </a:endParaRPr>
          </a:p>
        </p:txBody>
      </p:sp>
      <p:sp>
        <p:nvSpPr>
          <p:cNvPr id="153605" name="Rectangle 4"/>
          <p:cNvSpPr>
            <a:spLocks noChangeArrowheads="1"/>
          </p:cNvSpPr>
          <p:nvPr/>
        </p:nvSpPr>
        <p:spPr bwMode="auto">
          <a:xfrm>
            <a:off x="785088" y="1542288"/>
            <a:ext cx="1760537"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ja-JP" altLang="en-US" sz="2000" b="1" dirty="0">
                <a:solidFill>
                  <a:srgbClr val="990033"/>
                </a:solidFill>
                <a:latin typeface="Meiryo UI" pitchFamily="50" charset="-128"/>
                <a:ea typeface="Meiryo UI" pitchFamily="50" charset="-128"/>
                <a:cs typeface="Meiryo UI" pitchFamily="50" charset="-128"/>
              </a:rPr>
              <a:t>かかりつけ医</a:t>
            </a:r>
          </a:p>
          <a:p>
            <a:pPr algn="ctr" eaLnBrk="1" hangingPunct="1"/>
            <a:r>
              <a:rPr lang="ja-JP" altLang="en-US" sz="2000" b="1" dirty="0" smtClean="0">
                <a:solidFill>
                  <a:srgbClr val="990033"/>
                </a:solidFill>
                <a:latin typeface="Meiryo UI" pitchFamily="50" charset="-128"/>
                <a:ea typeface="Meiryo UI" pitchFamily="50" charset="-128"/>
                <a:cs typeface="Meiryo UI" pitchFamily="50" charset="-128"/>
              </a:rPr>
              <a:t>機能</a:t>
            </a:r>
            <a:endParaRPr lang="en-US" altLang="ja-JP" sz="2000" b="1" dirty="0">
              <a:solidFill>
                <a:srgbClr val="990033"/>
              </a:solidFill>
              <a:latin typeface="Meiryo UI" pitchFamily="50" charset="-128"/>
              <a:ea typeface="Meiryo UI" pitchFamily="50" charset="-128"/>
              <a:cs typeface="Meiryo UI" pitchFamily="50" charset="-128"/>
            </a:endParaRPr>
          </a:p>
        </p:txBody>
      </p:sp>
      <p:sp>
        <p:nvSpPr>
          <p:cNvPr id="153606" name="Rectangle 6"/>
          <p:cNvSpPr>
            <a:spLocks noChangeArrowheads="1"/>
          </p:cNvSpPr>
          <p:nvPr/>
        </p:nvSpPr>
        <p:spPr bwMode="auto">
          <a:xfrm>
            <a:off x="4559300" y="1501775"/>
            <a:ext cx="3219450" cy="2114550"/>
          </a:xfrm>
          <a:prstGeom prst="rect">
            <a:avLst/>
          </a:prstGeom>
          <a:gradFill rotWithShape="1">
            <a:gsLst>
              <a:gs pos="0">
                <a:srgbClr val="FFFFFF"/>
              </a:gs>
              <a:gs pos="100000">
                <a:srgbClr val="53A9FF"/>
              </a:gs>
            </a:gsLst>
            <a:lin ang="0" scaled="1"/>
          </a:gradFill>
          <a:ln>
            <a:noFill/>
          </a:ln>
          <a:effectLst/>
          <a:extLst/>
        </p:spPr>
        <p:txBody>
          <a:bodyPr wrap="none" anchor="ctr"/>
          <a:lstStyle/>
          <a:p>
            <a:pPr eaLnBrk="1" hangingPunct="1"/>
            <a:endParaRPr lang="ja-JP" altLang="en-US" sz="3200">
              <a:solidFill>
                <a:srgbClr val="000000"/>
              </a:solidFill>
            </a:endParaRPr>
          </a:p>
        </p:txBody>
      </p:sp>
      <p:sp>
        <p:nvSpPr>
          <p:cNvPr id="153607" name="Rectangle 4"/>
          <p:cNvSpPr>
            <a:spLocks noChangeArrowheads="1"/>
          </p:cNvSpPr>
          <p:nvPr/>
        </p:nvSpPr>
        <p:spPr bwMode="auto">
          <a:xfrm>
            <a:off x="6579560" y="1532766"/>
            <a:ext cx="1446212" cy="75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ja-JP" altLang="en-US" sz="2000" b="1" dirty="0">
                <a:solidFill>
                  <a:srgbClr val="002060"/>
                </a:solidFill>
                <a:latin typeface="Meiryo UI" pitchFamily="50" charset="-128"/>
                <a:ea typeface="Meiryo UI" pitchFamily="50" charset="-128"/>
                <a:cs typeface="Meiryo UI" pitchFamily="50" charset="-128"/>
              </a:rPr>
              <a:t>専門医</a:t>
            </a:r>
          </a:p>
          <a:p>
            <a:pPr algn="ctr" eaLnBrk="1" hangingPunct="1"/>
            <a:r>
              <a:rPr lang="ja-JP" altLang="en-US" sz="2000" b="1" dirty="0" smtClean="0">
                <a:solidFill>
                  <a:srgbClr val="002060"/>
                </a:solidFill>
                <a:latin typeface="Meiryo UI" pitchFamily="50" charset="-128"/>
                <a:ea typeface="Meiryo UI" pitchFamily="50" charset="-128"/>
                <a:cs typeface="Meiryo UI" pitchFamily="50" charset="-128"/>
              </a:rPr>
              <a:t>機能</a:t>
            </a:r>
            <a:endParaRPr lang="en-US" altLang="ja-JP" sz="2000" b="1" dirty="0">
              <a:solidFill>
                <a:srgbClr val="002060"/>
              </a:solidFill>
              <a:latin typeface="Meiryo UI" pitchFamily="50" charset="-128"/>
              <a:ea typeface="Meiryo UI" pitchFamily="50" charset="-128"/>
              <a:cs typeface="Meiryo UI" pitchFamily="50" charset="-128"/>
            </a:endParaRPr>
          </a:p>
        </p:txBody>
      </p:sp>
      <p:sp>
        <p:nvSpPr>
          <p:cNvPr id="153608" name="Rectangle 4"/>
          <p:cNvSpPr>
            <a:spLocks noChangeArrowheads="1"/>
          </p:cNvSpPr>
          <p:nvPr/>
        </p:nvSpPr>
        <p:spPr bwMode="auto">
          <a:xfrm>
            <a:off x="6169025" y="2243138"/>
            <a:ext cx="2598738" cy="171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120000"/>
              </a:lnSpc>
            </a:pPr>
            <a:r>
              <a:rPr lang="ja-JP" altLang="en-US" sz="1800" b="1" dirty="0">
                <a:solidFill>
                  <a:schemeClr val="bg2"/>
                </a:solidFill>
                <a:latin typeface="Meiryo UI" pitchFamily="50" charset="-128"/>
                <a:ea typeface="Meiryo UI" pitchFamily="50" charset="-128"/>
                <a:cs typeface="Meiryo UI" pitchFamily="50" charset="-128"/>
              </a:rPr>
              <a:t>・鑑別診断</a:t>
            </a:r>
          </a:p>
          <a:p>
            <a:pPr eaLnBrk="1" hangingPunct="1">
              <a:lnSpc>
                <a:spcPct val="120000"/>
              </a:lnSpc>
            </a:pPr>
            <a:r>
              <a:rPr lang="ja-JP" altLang="en-US" sz="1800" b="1" dirty="0">
                <a:solidFill>
                  <a:schemeClr val="bg2"/>
                </a:solidFill>
                <a:latin typeface="Meiryo UI" pitchFamily="50" charset="-128"/>
                <a:ea typeface="Meiryo UI" pitchFamily="50" charset="-128"/>
                <a:cs typeface="Meiryo UI" pitchFamily="50" charset="-128"/>
              </a:rPr>
              <a:t>・若年性認知症の診断</a:t>
            </a:r>
          </a:p>
          <a:p>
            <a:pPr eaLnBrk="1" hangingPunct="1">
              <a:lnSpc>
                <a:spcPct val="120000"/>
              </a:lnSpc>
            </a:pPr>
            <a:r>
              <a:rPr lang="ja-JP" altLang="en-US" sz="1800" b="1" dirty="0">
                <a:solidFill>
                  <a:schemeClr val="bg2"/>
                </a:solidFill>
                <a:latin typeface="Meiryo UI" pitchFamily="50" charset="-128"/>
                <a:ea typeface="Meiryo UI" pitchFamily="50" charset="-128"/>
                <a:cs typeface="Meiryo UI" pitchFamily="50" charset="-128"/>
              </a:rPr>
              <a:t>・急激な症状の進行や</a:t>
            </a:r>
          </a:p>
          <a:p>
            <a:pPr eaLnBrk="1" hangingPunct="1"/>
            <a:r>
              <a:rPr lang="ja-JP" altLang="en-US" sz="1800" b="1" dirty="0">
                <a:solidFill>
                  <a:schemeClr val="bg2"/>
                </a:solidFill>
                <a:latin typeface="Meiryo UI" pitchFamily="50" charset="-128"/>
                <a:ea typeface="Meiryo UI" pitchFamily="50" charset="-128"/>
                <a:cs typeface="Meiryo UI" pitchFamily="50" charset="-128"/>
              </a:rPr>
              <a:t>  重篤な身体合併症の</a:t>
            </a:r>
          </a:p>
          <a:p>
            <a:pPr eaLnBrk="1" hangingPunct="1"/>
            <a:r>
              <a:rPr lang="ja-JP" altLang="en-US" sz="1800" b="1" dirty="0">
                <a:solidFill>
                  <a:schemeClr val="bg2"/>
                </a:solidFill>
                <a:latin typeface="Meiryo UI" pitchFamily="50" charset="-128"/>
                <a:ea typeface="Meiryo UI" pitchFamily="50" charset="-128"/>
                <a:cs typeface="Meiryo UI" pitchFamily="50" charset="-128"/>
              </a:rPr>
              <a:t>  対応　　        　　等</a:t>
            </a:r>
          </a:p>
        </p:txBody>
      </p:sp>
      <p:sp>
        <p:nvSpPr>
          <p:cNvPr id="153609" name="Rectangle 4"/>
          <p:cNvSpPr>
            <a:spLocks noChangeArrowheads="1"/>
          </p:cNvSpPr>
          <p:nvPr/>
        </p:nvSpPr>
        <p:spPr bwMode="auto">
          <a:xfrm>
            <a:off x="630238" y="2249488"/>
            <a:ext cx="2497137"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120000"/>
              </a:lnSpc>
            </a:pPr>
            <a:r>
              <a:rPr lang="ja-JP" altLang="en-US" sz="1800" b="1" dirty="0">
                <a:solidFill>
                  <a:schemeClr val="bg2"/>
                </a:solidFill>
                <a:latin typeface="Meiryo UI" pitchFamily="50" charset="-128"/>
                <a:ea typeface="Meiryo UI" pitchFamily="50" charset="-128"/>
                <a:cs typeface="Meiryo UI" pitchFamily="50" charset="-128"/>
              </a:rPr>
              <a:t>・日常の医学管理</a:t>
            </a:r>
          </a:p>
          <a:p>
            <a:pPr eaLnBrk="1" hangingPunct="1">
              <a:lnSpc>
                <a:spcPct val="120000"/>
              </a:lnSpc>
            </a:pPr>
            <a:r>
              <a:rPr lang="ja-JP" altLang="en-US" sz="1800" b="1" dirty="0">
                <a:solidFill>
                  <a:schemeClr val="bg2"/>
                </a:solidFill>
                <a:latin typeface="Meiryo UI" pitchFamily="50" charset="-128"/>
                <a:ea typeface="Meiryo UI" pitchFamily="50" charset="-128"/>
                <a:cs typeface="Meiryo UI" pitchFamily="50" charset="-128"/>
              </a:rPr>
              <a:t>・早期発見・早期対応</a:t>
            </a:r>
          </a:p>
          <a:p>
            <a:pPr eaLnBrk="1" hangingPunct="1">
              <a:lnSpc>
                <a:spcPct val="120000"/>
              </a:lnSpc>
            </a:pPr>
            <a:r>
              <a:rPr lang="ja-JP" altLang="en-US" sz="1800" b="1" dirty="0">
                <a:solidFill>
                  <a:schemeClr val="bg2"/>
                </a:solidFill>
                <a:latin typeface="Meiryo UI" pitchFamily="50" charset="-128"/>
                <a:ea typeface="Meiryo UI" pitchFamily="50" charset="-128"/>
                <a:cs typeface="Meiryo UI" pitchFamily="50" charset="-128"/>
              </a:rPr>
              <a:t>・本人・家族支援</a:t>
            </a:r>
          </a:p>
          <a:p>
            <a:pPr eaLnBrk="1" hangingPunct="1">
              <a:lnSpc>
                <a:spcPct val="120000"/>
              </a:lnSpc>
            </a:pPr>
            <a:r>
              <a:rPr lang="ja-JP" altLang="en-US" sz="1800" b="1" dirty="0">
                <a:solidFill>
                  <a:schemeClr val="bg2"/>
                </a:solidFill>
                <a:latin typeface="Meiryo UI" pitchFamily="50" charset="-128"/>
                <a:ea typeface="Meiryo UI" pitchFamily="50" charset="-128"/>
                <a:cs typeface="Meiryo UI" pitchFamily="50" charset="-128"/>
              </a:rPr>
              <a:t>・多職種連携　　　等</a:t>
            </a:r>
          </a:p>
        </p:txBody>
      </p:sp>
      <p:sp>
        <p:nvSpPr>
          <p:cNvPr id="153610" name="Rectangle 4"/>
          <p:cNvSpPr>
            <a:spLocks noChangeArrowheads="1"/>
          </p:cNvSpPr>
          <p:nvPr/>
        </p:nvSpPr>
        <p:spPr bwMode="auto">
          <a:xfrm>
            <a:off x="951047" y="4292255"/>
            <a:ext cx="7318305" cy="1852612"/>
          </a:xfrm>
          <a:prstGeom prst="rect">
            <a:avLst/>
          </a:prstGeom>
          <a:noFill/>
          <a:ln w="50800" cap="rnd">
            <a:solidFill>
              <a:srgbClr val="669900"/>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lnSpc>
                <a:spcPct val="125000"/>
              </a:lnSpc>
            </a:pPr>
            <a:r>
              <a:rPr lang="ja-JP" altLang="en-US" sz="2000" b="1" dirty="0" smtClean="0">
                <a:solidFill>
                  <a:srgbClr val="000000"/>
                </a:solidFill>
                <a:latin typeface="Meiryo UI" pitchFamily="50" charset="-128"/>
                <a:ea typeface="Meiryo UI" pitchFamily="50" charset="-128"/>
                <a:cs typeface="Meiryo UI" pitchFamily="50" charset="-128"/>
              </a:rPr>
              <a:t> ① 認知症</a:t>
            </a:r>
            <a:r>
              <a:rPr lang="ja-JP" altLang="en-US" sz="2000" b="1" dirty="0">
                <a:solidFill>
                  <a:srgbClr val="000000"/>
                </a:solidFill>
                <a:latin typeface="Meiryo UI" pitchFamily="50" charset="-128"/>
                <a:ea typeface="Meiryo UI" pitchFamily="50" charset="-128"/>
                <a:cs typeface="Meiryo UI" pitchFamily="50" charset="-128"/>
              </a:rPr>
              <a:t>の人の医療・介護に関わる </a:t>
            </a:r>
            <a:r>
              <a:rPr lang="ja-JP" altLang="en-US" sz="2000" b="1" dirty="0">
                <a:solidFill>
                  <a:srgbClr val="669900"/>
                </a:solidFill>
                <a:latin typeface="Meiryo UI" pitchFamily="50" charset="-128"/>
                <a:ea typeface="Meiryo UI" pitchFamily="50" charset="-128"/>
                <a:cs typeface="Meiryo UI" pitchFamily="50" charset="-128"/>
              </a:rPr>
              <a:t>かかりつけ医や介護専門職   </a:t>
            </a:r>
          </a:p>
          <a:p>
            <a:pPr eaLnBrk="1" hangingPunct="1">
              <a:lnSpc>
                <a:spcPct val="125000"/>
              </a:lnSpc>
            </a:pPr>
            <a:r>
              <a:rPr lang="ja-JP" altLang="en-US" sz="2000" b="1" dirty="0">
                <a:solidFill>
                  <a:srgbClr val="669900"/>
                </a:solidFill>
                <a:latin typeface="Meiryo UI" pitchFamily="50" charset="-128"/>
                <a:ea typeface="Meiryo UI" pitchFamily="50" charset="-128"/>
                <a:cs typeface="Meiryo UI" pitchFamily="50" charset="-128"/>
              </a:rPr>
              <a:t>    </a:t>
            </a:r>
            <a:r>
              <a:rPr lang="ja-JP" altLang="en-US" sz="2000" b="1" dirty="0" smtClean="0">
                <a:solidFill>
                  <a:srgbClr val="669900"/>
                </a:solidFill>
                <a:latin typeface="Meiryo UI" pitchFamily="50" charset="-128"/>
                <a:ea typeface="Meiryo UI" pitchFamily="50" charset="-128"/>
                <a:cs typeface="Meiryo UI" pitchFamily="50" charset="-128"/>
              </a:rPr>
              <a:t> に</a:t>
            </a:r>
            <a:r>
              <a:rPr lang="ja-JP" altLang="en-US" sz="2000" b="1" dirty="0">
                <a:solidFill>
                  <a:srgbClr val="669900"/>
                </a:solidFill>
                <a:latin typeface="Meiryo UI" pitchFamily="50" charset="-128"/>
                <a:ea typeface="Meiryo UI" pitchFamily="50" charset="-128"/>
                <a:cs typeface="Meiryo UI" pitchFamily="50" charset="-128"/>
              </a:rPr>
              <a:t>対するサポート</a:t>
            </a:r>
            <a:endParaRPr lang="en-US" altLang="ja-JP" sz="1600" b="1" dirty="0">
              <a:solidFill>
                <a:srgbClr val="669900"/>
              </a:solidFill>
              <a:latin typeface="Meiryo UI" pitchFamily="50" charset="-128"/>
              <a:ea typeface="Meiryo UI" pitchFamily="50" charset="-128"/>
              <a:cs typeface="Meiryo UI" pitchFamily="50" charset="-128"/>
            </a:endParaRPr>
          </a:p>
          <a:p>
            <a:pPr eaLnBrk="1" hangingPunct="1">
              <a:spcBef>
                <a:spcPct val="50000"/>
              </a:spcBef>
            </a:pPr>
            <a:r>
              <a:rPr lang="ja-JP" altLang="en-US" sz="2000" b="1" dirty="0" smtClean="0">
                <a:solidFill>
                  <a:srgbClr val="000000"/>
                </a:solidFill>
                <a:latin typeface="Meiryo UI" pitchFamily="50" charset="-128"/>
                <a:ea typeface="Meiryo UI" pitchFamily="50" charset="-128"/>
                <a:cs typeface="Meiryo UI" pitchFamily="50" charset="-128"/>
              </a:rPr>
              <a:t> ② 地域</a:t>
            </a:r>
            <a:r>
              <a:rPr lang="ja-JP" altLang="en-US" sz="2000" b="1" dirty="0">
                <a:solidFill>
                  <a:srgbClr val="000000"/>
                </a:solidFill>
                <a:latin typeface="Meiryo UI" pitchFamily="50" charset="-128"/>
                <a:ea typeface="Meiryo UI" pitchFamily="50" charset="-128"/>
                <a:cs typeface="Meiryo UI" pitchFamily="50" charset="-128"/>
              </a:rPr>
              <a:t>包括支援センターを中心とした</a:t>
            </a:r>
            <a:r>
              <a:rPr lang="ja-JP" altLang="en-US" sz="2000" b="1" dirty="0">
                <a:solidFill>
                  <a:srgbClr val="669900"/>
                </a:solidFill>
                <a:latin typeface="Meiryo UI" pitchFamily="50" charset="-128"/>
                <a:ea typeface="Meiryo UI" pitchFamily="50" charset="-128"/>
                <a:cs typeface="Meiryo UI" pitchFamily="50" charset="-128"/>
              </a:rPr>
              <a:t>多職種の連携作り</a:t>
            </a:r>
          </a:p>
          <a:p>
            <a:pPr eaLnBrk="1" hangingPunct="1">
              <a:spcBef>
                <a:spcPct val="50000"/>
              </a:spcBef>
            </a:pPr>
            <a:r>
              <a:rPr lang="ja-JP" altLang="en-US" sz="2000" b="1" dirty="0" smtClean="0">
                <a:solidFill>
                  <a:srgbClr val="000000"/>
                </a:solidFill>
                <a:latin typeface="Meiryo UI" pitchFamily="50" charset="-128"/>
                <a:ea typeface="Meiryo UI" pitchFamily="50" charset="-128"/>
                <a:cs typeface="Meiryo UI" pitchFamily="50" charset="-128"/>
              </a:rPr>
              <a:t> ③ かかりつけ</a:t>
            </a:r>
            <a:r>
              <a:rPr lang="ja-JP" altLang="en-US" sz="2000" b="1" dirty="0">
                <a:solidFill>
                  <a:srgbClr val="000000"/>
                </a:solidFill>
                <a:latin typeface="Meiryo UI" pitchFamily="50" charset="-128"/>
                <a:ea typeface="Meiryo UI" pitchFamily="50" charset="-128"/>
                <a:cs typeface="Meiryo UI" pitchFamily="50" charset="-128"/>
              </a:rPr>
              <a:t>医認知症対応力向上</a:t>
            </a:r>
            <a:r>
              <a:rPr lang="ja-JP" altLang="en-US" sz="2000" b="1" dirty="0">
                <a:solidFill>
                  <a:srgbClr val="669900"/>
                </a:solidFill>
                <a:latin typeface="Meiryo UI" pitchFamily="50" charset="-128"/>
                <a:ea typeface="Meiryo UI" pitchFamily="50" charset="-128"/>
                <a:cs typeface="Meiryo UI" pitchFamily="50" charset="-128"/>
              </a:rPr>
              <a:t>研修の講師</a:t>
            </a:r>
            <a:r>
              <a:rPr lang="ja-JP" altLang="en-US" sz="2000" b="1" dirty="0">
                <a:solidFill>
                  <a:srgbClr val="000000"/>
                </a:solidFill>
                <a:latin typeface="Meiryo UI" pitchFamily="50" charset="-128"/>
                <a:ea typeface="Meiryo UI" pitchFamily="50" charset="-128"/>
                <a:cs typeface="Meiryo UI" pitchFamily="50" charset="-128"/>
              </a:rPr>
              <a:t>や住民等への</a:t>
            </a:r>
            <a:r>
              <a:rPr lang="ja-JP" altLang="en-US" sz="2000" b="1" dirty="0">
                <a:solidFill>
                  <a:srgbClr val="669900"/>
                </a:solidFill>
                <a:latin typeface="Meiryo UI" pitchFamily="50" charset="-128"/>
                <a:ea typeface="Meiryo UI" pitchFamily="50" charset="-128"/>
                <a:cs typeface="Meiryo UI" pitchFamily="50" charset="-128"/>
              </a:rPr>
              <a:t>啓発</a:t>
            </a:r>
          </a:p>
        </p:txBody>
      </p:sp>
      <p:sp>
        <p:nvSpPr>
          <p:cNvPr id="153611" name="Rectangle 4"/>
          <p:cNvSpPr>
            <a:spLocks noChangeArrowheads="1"/>
          </p:cNvSpPr>
          <p:nvPr/>
        </p:nvSpPr>
        <p:spPr bwMode="auto">
          <a:xfrm>
            <a:off x="3205163" y="3768538"/>
            <a:ext cx="2608262"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ja-JP" altLang="en-US" sz="2400" b="1" dirty="0">
                <a:solidFill>
                  <a:srgbClr val="669900"/>
                </a:solidFill>
                <a:latin typeface="Meiryo UI" pitchFamily="50" charset="-128"/>
                <a:ea typeface="Meiryo UI" pitchFamily="50" charset="-128"/>
                <a:cs typeface="Meiryo UI" pitchFamily="50" charset="-128"/>
              </a:rPr>
              <a:t>機能・役割</a:t>
            </a:r>
            <a:endParaRPr lang="en-US" altLang="ja-JP" sz="2400" b="1" dirty="0">
              <a:solidFill>
                <a:srgbClr val="669900"/>
              </a:solidFill>
              <a:latin typeface="Meiryo UI" pitchFamily="50" charset="-128"/>
              <a:ea typeface="Meiryo UI" pitchFamily="50" charset="-128"/>
              <a:cs typeface="Meiryo UI" pitchFamily="50" charset="-128"/>
            </a:endParaRPr>
          </a:p>
        </p:txBody>
      </p:sp>
      <p:sp>
        <p:nvSpPr>
          <p:cNvPr id="153612" name="Oval 15"/>
          <p:cNvSpPr>
            <a:spLocks noChangeArrowheads="1"/>
          </p:cNvSpPr>
          <p:nvPr/>
        </p:nvSpPr>
        <p:spPr bwMode="auto">
          <a:xfrm>
            <a:off x="3429000" y="1543050"/>
            <a:ext cx="2190750" cy="2019300"/>
          </a:xfrm>
          <a:prstGeom prst="ellipse">
            <a:avLst/>
          </a:prstGeom>
          <a:noFill/>
          <a:ln w="50800">
            <a:solidFill>
              <a:schemeClr val="tx1"/>
            </a:solidFill>
            <a:prstDash val="sysDot"/>
            <a:round/>
            <a:headEnd/>
            <a:tailEnd/>
          </a:ln>
          <a:effectLst/>
          <a:extLst>
            <a:ext uri="{909E8E84-426E-40DD-AFC4-6F175D3DCCD1}">
              <a14:hiddenFill xmlns:a14="http://schemas.microsoft.com/office/drawing/2010/main">
                <a:solidFill>
                  <a:srgbClr val="99CC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solidFill>
                <a:srgbClr val="000000"/>
              </a:solidFill>
            </a:endParaRPr>
          </a:p>
        </p:txBody>
      </p:sp>
      <p:sp>
        <p:nvSpPr>
          <p:cNvPr id="153613" name="Rectangle 4"/>
          <p:cNvSpPr>
            <a:spLocks noChangeArrowheads="1"/>
          </p:cNvSpPr>
          <p:nvPr/>
        </p:nvSpPr>
        <p:spPr bwMode="auto">
          <a:xfrm>
            <a:off x="3219450" y="2128838"/>
            <a:ext cx="2608263" cy="111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ja-JP" altLang="en-US" sz="2400" b="1">
                <a:solidFill>
                  <a:srgbClr val="000000"/>
                </a:solidFill>
                <a:latin typeface="Meiryo UI" pitchFamily="50" charset="-128"/>
                <a:ea typeface="Meiryo UI" pitchFamily="50" charset="-128"/>
                <a:cs typeface="Meiryo UI" pitchFamily="50" charset="-128"/>
              </a:rPr>
              <a:t>認知症</a:t>
            </a:r>
          </a:p>
          <a:p>
            <a:pPr algn="ctr" eaLnBrk="1" hangingPunct="1"/>
            <a:r>
              <a:rPr lang="ja-JP" altLang="en-US" sz="2400" b="1">
                <a:solidFill>
                  <a:srgbClr val="000000"/>
                </a:solidFill>
                <a:latin typeface="Meiryo UI" pitchFamily="50" charset="-128"/>
                <a:ea typeface="Meiryo UI" pitchFamily="50" charset="-128"/>
                <a:cs typeface="Meiryo UI" pitchFamily="50" charset="-128"/>
              </a:rPr>
              <a:t>サポート医</a:t>
            </a:r>
          </a:p>
          <a:p>
            <a:pPr algn="ctr" eaLnBrk="1" hangingPunct="1"/>
            <a:endParaRPr lang="en-US" altLang="ja-JP" sz="2400" b="1">
              <a:solidFill>
                <a:srgbClr val="FFFFFF"/>
              </a:solidFill>
              <a:latin typeface="Meiryo UI" pitchFamily="50" charset="-128"/>
              <a:ea typeface="Meiryo UI" pitchFamily="50" charset="-128"/>
              <a:cs typeface="Meiryo UI" pitchFamily="50" charset="-128"/>
            </a:endParaRPr>
          </a:p>
        </p:txBody>
      </p:sp>
      <p:sp>
        <p:nvSpPr>
          <p:cNvPr id="153614" name="Rectangle 3"/>
          <p:cNvSpPr>
            <a:spLocks noChangeArrowheads="1"/>
          </p:cNvSpPr>
          <p:nvPr/>
        </p:nvSpPr>
        <p:spPr bwMode="auto">
          <a:xfrm>
            <a:off x="252413" y="10271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53615" name="Text Box 5"/>
          <p:cNvSpPr txBox="1">
            <a:spLocks noChangeArrowheads="1"/>
          </p:cNvSpPr>
          <p:nvPr/>
        </p:nvSpPr>
        <p:spPr bwMode="auto">
          <a:xfrm>
            <a:off x="0" y="0"/>
            <a:ext cx="24431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a:solidFill>
                  <a:srgbClr val="000000"/>
                </a:solidFill>
                <a:latin typeface="Meiryo UI" pitchFamily="50" charset="-128"/>
                <a:ea typeface="Meiryo UI" pitchFamily="50" charset="-128"/>
                <a:cs typeface="Meiryo UI" pitchFamily="50" charset="-128"/>
              </a:rPr>
              <a:t>-</a:t>
            </a:r>
            <a:r>
              <a:rPr lang="en-US" altLang="ja-JP" sz="1800" b="1" dirty="0" smtClean="0">
                <a:solidFill>
                  <a:srgbClr val="000000"/>
                </a:solidFill>
                <a:latin typeface="Meiryo UI" pitchFamily="50" charset="-128"/>
                <a:ea typeface="Meiryo UI" pitchFamily="50" charset="-128"/>
                <a:cs typeface="Meiryo UI" pitchFamily="50" charset="-128"/>
              </a:rPr>
              <a:t>11</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88257614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04" name="Text Box 4"/>
          <p:cNvSpPr txBox="1">
            <a:spLocks noChangeArrowheads="1"/>
          </p:cNvSpPr>
          <p:nvPr/>
        </p:nvSpPr>
        <p:spPr bwMode="auto">
          <a:xfrm>
            <a:off x="247650" y="433423"/>
            <a:ext cx="8569325" cy="549275"/>
          </a:xfrm>
          <a:prstGeom prst="rect">
            <a:avLst/>
          </a:prstGeom>
          <a:noFill/>
          <a:ln w="9525">
            <a:noFill/>
            <a:miter lim="800000"/>
            <a:headEnd/>
            <a:tailEnd/>
          </a:ln>
          <a:effectLst/>
        </p:spPr>
        <p:txBody>
          <a:bodyPr lIns="91437" tIns="45718" rIns="91437" bIns="45718">
            <a:spAutoFit/>
          </a:bodyPr>
          <a:lstStyle>
            <a:lvl1pPr algn="r">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defRPr/>
            </a:pPr>
            <a:r>
              <a:rPr lang="ja-JP" altLang="en-US" sz="3000" b="1" smtClean="0">
                <a:solidFill>
                  <a:srgbClr val="000000"/>
                </a:solidFill>
                <a:latin typeface="Meiryo UI" pitchFamily="50" charset="-128"/>
                <a:ea typeface="Meiryo UI" pitchFamily="50" charset="-128"/>
                <a:cs typeface="Meiryo UI" pitchFamily="50" charset="-128"/>
              </a:rPr>
              <a:t>認知症疾患医療センターの機能と連携</a:t>
            </a:r>
            <a:r>
              <a:rPr lang="ja-JP" altLang="en-US" sz="3000" b="1" smtClean="0">
                <a:solidFill>
                  <a:srgbClr val="000000"/>
                </a:solidFill>
                <a:effectLst>
                  <a:outerShdw blurRad="38100" dist="38100" dir="2700000" algn="tl">
                    <a:srgbClr val="C0C0C0"/>
                  </a:outerShdw>
                </a:effectLst>
                <a:latin typeface="Meiryo UI" pitchFamily="50" charset="-128"/>
                <a:ea typeface="Meiryo UI" pitchFamily="50" charset="-128"/>
                <a:cs typeface="Meiryo UI" pitchFamily="50" charset="-128"/>
              </a:rPr>
              <a:t>　</a:t>
            </a:r>
          </a:p>
        </p:txBody>
      </p:sp>
      <p:sp>
        <p:nvSpPr>
          <p:cNvPr id="154627" name="AutoShape 5"/>
          <p:cNvSpPr>
            <a:spLocks noChangeArrowheads="1"/>
          </p:cNvSpPr>
          <p:nvPr/>
        </p:nvSpPr>
        <p:spPr bwMode="auto">
          <a:xfrm>
            <a:off x="492125" y="2178050"/>
            <a:ext cx="5072063" cy="1835150"/>
          </a:xfrm>
          <a:prstGeom prst="roundRect">
            <a:avLst>
              <a:gd name="adj" fmla="val 10009"/>
            </a:avLst>
          </a:prstGeom>
          <a:solidFill>
            <a:srgbClr val="89CE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eaLnBrk="1" hangingPunct="1"/>
            <a:endParaRPr lang="ja-JP" altLang="en-US">
              <a:solidFill>
                <a:srgbClr val="000000"/>
              </a:solidFill>
            </a:endParaRPr>
          </a:p>
        </p:txBody>
      </p:sp>
      <p:sp>
        <p:nvSpPr>
          <p:cNvPr id="154628" name="AutoShape 6"/>
          <p:cNvSpPr>
            <a:spLocks noChangeArrowheads="1"/>
          </p:cNvSpPr>
          <p:nvPr/>
        </p:nvSpPr>
        <p:spPr bwMode="auto">
          <a:xfrm>
            <a:off x="6062663" y="2124110"/>
            <a:ext cx="982662" cy="2012950"/>
          </a:xfrm>
          <a:prstGeom prst="roundRect">
            <a:avLst>
              <a:gd name="adj" fmla="val 15861"/>
            </a:avLst>
          </a:prstGeom>
          <a:solidFill>
            <a:srgbClr val="5199E9"/>
          </a:solidFill>
          <a:ln>
            <a:noFill/>
          </a:ln>
          <a:extLst/>
        </p:spPr>
        <p:txBody>
          <a:bodyPr wrap="none" anchor="ctr"/>
          <a:lstStyle/>
          <a:p>
            <a:pPr algn="r" eaLnBrk="1" hangingPunct="1"/>
            <a:endParaRPr lang="ja-JP" altLang="en-US">
              <a:solidFill>
                <a:srgbClr val="000000"/>
              </a:solidFill>
              <a:latin typeface="Meiryo UI" pitchFamily="50" charset="-128"/>
              <a:ea typeface="Meiryo UI" pitchFamily="50" charset="-128"/>
              <a:cs typeface="Meiryo UI" pitchFamily="50" charset="-128"/>
            </a:endParaRPr>
          </a:p>
        </p:txBody>
      </p:sp>
      <p:sp>
        <p:nvSpPr>
          <p:cNvPr id="154629" name="AutoShape 7"/>
          <p:cNvSpPr>
            <a:spLocks noChangeArrowheads="1"/>
          </p:cNvSpPr>
          <p:nvPr/>
        </p:nvSpPr>
        <p:spPr bwMode="auto">
          <a:xfrm>
            <a:off x="7520112" y="2139950"/>
            <a:ext cx="1322387" cy="3159125"/>
          </a:xfrm>
          <a:prstGeom prst="roundRect">
            <a:avLst>
              <a:gd name="adj" fmla="val 11736"/>
            </a:avLst>
          </a:prstGeom>
          <a:solidFill>
            <a:schemeClr val="bg1">
              <a:lumMod val="65000"/>
            </a:schemeClr>
          </a:solidFill>
          <a:ln>
            <a:noFill/>
          </a:ln>
          <a:extLst/>
        </p:spPr>
        <p:txBody>
          <a:bodyPr wrap="none" anchor="ctr"/>
          <a:lstStyle/>
          <a:p>
            <a:pPr algn="r" eaLnBrk="1" hangingPunct="1"/>
            <a:endParaRPr lang="ja-JP" altLang="en-US">
              <a:solidFill>
                <a:srgbClr val="000000"/>
              </a:solidFill>
            </a:endParaRPr>
          </a:p>
        </p:txBody>
      </p:sp>
      <p:sp>
        <p:nvSpPr>
          <p:cNvPr id="154630" name="AutoShape 8"/>
          <p:cNvSpPr>
            <a:spLocks noChangeArrowheads="1"/>
          </p:cNvSpPr>
          <p:nvPr/>
        </p:nvSpPr>
        <p:spPr bwMode="auto">
          <a:xfrm>
            <a:off x="2820988" y="4402138"/>
            <a:ext cx="2752725" cy="1141412"/>
          </a:xfrm>
          <a:prstGeom prst="roundRect">
            <a:avLst>
              <a:gd name="adj" fmla="val 16667"/>
            </a:avLst>
          </a:prstGeom>
          <a:solidFill>
            <a:schemeClr val="bg1"/>
          </a:solidFill>
          <a:ln w="44450" algn="ctr">
            <a:solidFill>
              <a:schemeClr val="tx1"/>
            </a:solidFill>
            <a:round/>
            <a:headEnd/>
            <a:tailEnd/>
          </a:ln>
        </p:spPr>
        <p:txBody>
          <a:bodyPr wrap="none" anchor="ctr"/>
          <a:lstStyle/>
          <a:p>
            <a:pPr algn="r" eaLnBrk="1" hangingPunct="1"/>
            <a:endParaRPr lang="ja-JP" altLang="en-US">
              <a:solidFill>
                <a:srgbClr val="000000"/>
              </a:solidFill>
            </a:endParaRPr>
          </a:p>
        </p:txBody>
      </p:sp>
      <p:sp>
        <p:nvSpPr>
          <p:cNvPr id="154631" name="AutoShape 9"/>
          <p:cNvSpPr>
            <a:spLocks noChangeArrowheads="1"/>
          </p:cNvSpPr>
          <p:nvPr/>
        </p:nvSpPr>
        <p:spPr bwMode="auto">
          <a:xfrm>
            <a:off x="422275" y="5900738"/>
            <a:ext cx="4899025" cy="561975"/>
          </a:xfrm>
          <a:prstGeom prst="roundRect">
            <a:avLst>
              <a:gd name="adj" fmla="val 24292"/>
            </a:avLst>
          </a:prstGeom>
          <a:solidFill>
            <a:srgbClr val="FF7C80"/>
          </a:solidFill>
          <a:ln>
            <a:noFill/>
          </a:ln>
          <a:extLst/>
        </p:spPr>
        <p:txBody>
          <a:bodyPr wrap="none" anchor="ctr"/>
          <a:lstStyle/>
          <a:p>
            <a:pPr algn="r" eaLnBrk="1" hangingPunct="1"/>
            <a:endParaRPr lang="ja-JP" altLang="en-US">
              <a:solidFill>
                <a:srgbClr val="000000"/>
              </a:solidFill>
            </a:endParaRPr>
          </a:p>
        </p:txBody>
      </p:sp>
      <p:sp>
        <p:nvSpPr>
          <p:cNvPr id="154632" name="AutoShape 10"/>
          <p:cNvSpPr>
            <a:spLocks noChangeArrowheads="1"/>
          </p:cNvSpPr>
          <p:nvPr/>
        </p:nvSpPr>
        <p:spPr bwMode="auto">
          <a:xfrm>
            <a:off x="633413" y="3346450"/>
            <a:ext cx="1212850" cy="5334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eaLnBrk="1" hangingPunct="1"/>
            <a:endParaRPr lang="ja-JP" altLang="en-US">
              <a:solidFill>
                <a:srgbClr val="000000"/>
              </a:solidFill>
            </a:endParaRPr>
          </a:p>
        </p:txBody>
      </p:sp>
      <p:sp>
        <p:nvSpPr>
          <p:cNvPr id="154633" name="AutoShape 11"/>
          <p:cNvSpPr>
            <a:spLocks noChangeArrowheads="1"/>
          </p:cNvSpPr>
          <p:nvPr/>
        </p:nvSpPr>
        <p:spPr bwMode="auto">
          <a:xfrm>
            <a:off x="3309938" y="3360738"/>
            <a:ext cx="1212850" cy="533400"/>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eaLnBrk="1" hangingPunct="1"/>
            <a:endParaRPr lang="ja-JP" altLang="en-US">
              <a:solidFill>
                <a:srgbClr val="000000"/>
              </a:solidFill>
            </a:endParaRPr>
          </a:p>
        </p:txBody>
      </p:sp>
      <p:sp>
        <p:nvSpPr>
          <p:cNvPr id="154634" name="AutoShape 12"/>
          <p:cNvSpPr>
            <a:spLocks noChangeArrowheads="1"/>
          </p:cNvSpPr>
          <p:nvPr/>
        </p:nvSpPr>
        <p:spPr bwMode="auto">
          <a:xfrm>
            <a:off x="1971675" y="3354388"/>
            <a:ext cx="1212850" cy="542925"/>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eaLnBrk="1" hangingPunct="1"/>
            <a:endParaRPr lang="ja-JP" altLang="en-US">
              <a:solidFill>
                <a:srgbClr val="000000"/>
              </a:solidFill>
            </a:endParaRPr>
          </a:p>
        </p:txBody>
      </p:sp>
      <p:sp>
        <p:nvSpPr>
          <p:cNvPr id="154635" name="AutoShape 14"/>
          <p:cNvSpPr>
            <a:spLocks noChangeArrowheads="1"/>
          </p:cNvSpPr>
          <p:nvPr/>
        </p:nvSpPr>
        <p:spPr bwMode="auto">
          <a:xfrm>
            <a:off x="488950" y="1657350"/>
            <a:ext cx="2954338" cy="1009650"/>
          </a:xfrm>
          <a:prstGeom prst="roundRect">
            <a:avLst>
              <a:gd name="adj" fmla="val 16667"/>
            </a:avLst>
          </a:prstGeom>
          <a:solidFill>
            <a:srgbClr val="598600"/>
          </a:solidFill>
          <a:ln w="28575" algn="ctr">
            <a:solidFill>
              <a:schemeClr val="bg1"/>
            </a:solidFill>
            <a:round/>
            <a:headEnd/>
            <a:tailEnd/>
          </a:ln>
        </p:spPr>
        <p:txBody>
          <a:bodyPr wrap="none" anchor="ctr"/>
          <a:lstStyle/>
          <a:p>
            <a:pPr algn="r" eaLnBrk="1" hangingPunct="1"/>
            <a:endParaRPr lang="ja-JP" altLang="en-US">
              <a:solidFill>
                <a:srgbClr val="000000"/>
              </a:solidFill>
            </a:endParaRPr>
          </a:p>
        </p:txBody>
      </p:sp>
      <p:sp>
        <p:nvSpPr>
          <p:cNvPr id="2" name="Text Box 4"/>
          <p:cNvSpPr txBox="1">
            <a:spLocks noChangeArrowheads="1"/>
          </p:cNvSpPr>
          <p:nvPr/>
        </p:nvSpPr>
        <p:spPr bwMode="auto">
          <a:xfrm>
            <a:off x="555625" y="1730410"/>
            <a:ext cx="2862263" cy="366713"/>
          </a:xfrm>
          <a:prstGeom prst="rect">
            <a:avLst/>
          </a:prstGeom>
          <a:noFill/>
          <a:ln w="9525">
            <a:noFill/>
            <a:miter lim="800000"/>
            <a:headEnd/>
            <a:tailEnd/>
          </a:ln>
          <a:effectLst/>
        </p:spPr>
        <p:txBody>
          <a:bodyPr lIns="91437" tIns="45718" rIns="91437" bIns="45718">
            <a:spAutoFit/>
          </a:bodyPr>
          <a:lstStyle>
            <a:lvl1pPr algn="r">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defRPr/>
            </a:pPr>
            <a:r>
              <a:rPr lang="ja-JP" altLang="en-US" sz="1800" b="1" smtClean="0">
                <a:solidFill>
                  <a:srgbClr val="FFFFFF"/>
                </a:solidFill>
                <a:latin typeface="Meiryo UI" pitchFamily="50" charset="-128"/>
                <a:ea typeface="Meiryo UI" pitchFamily="50" charset="-128"/>
                <a:cs typeface="Meiryo UI" pitchFamily="50" charset="-128"/>
              </a:rPr>
              <a:t>［基幹型］（総合病院）</a:t>
            </a:r>
            <a:endParaRPr lang="ja-JP" altLang="en-US" sz="1800" b="1" smtClean="0">
              <a:solidFill>
                <a:srgbClr val="000000"/>
              </a:solidFill>
              <a:effectLst>
                <a:outerShdw blurRad="38100" dist="38100" dir="2700000" algn="tl">
                  <a:srgbClr val="C0C0C0"/>
                </a:outerShdw>
              </a:effectLst>
              <a:latin typeface="Meiryo UI" pitchFamily="50" charset="-128"/>
              <a:ea typeface="Meiryo UI" pitchFamily="50" charset="-128"/>
              <a:cs typeface="Meiryo UI" pitchFamily="50" charset="-128"/>
            </a:endParaRPr>
          </a:p>
        </p:txBody>
      </p:sp>
      <p:sp>
        <p:nvSpPr>
          <p:cNvPr id="3" name="Text Box 4"/>
          <p:cNvSpPr txBox="1">
            <a:spLocks noChangeArrowheads="1"/>
          </p:cNvSpPr>
          <p:nvPr/>
        </p:nvSpPr>
        <p:spPr bwMode="auto">
          <a:xfrm>
            <a:off x="306388" y="2734780"/>
            <a:ext cx="3997325" cy="457200"/>
          </a:xfrm>
          <a:prstGeom prst="rect">
            <a:avLst/>
          </a:prstGeom>
          <a:noFill/>
          <a:ln w="9525">
            <a:noFill/>
            <a:miter lim="800000"/>
            <a:headEnd/>
            <a:tailEnd/>
          </a:ln>
          <a:effectLst/>
        </p:spPr>
        <p:txBody>
          <a:bodyPr lIns="91437" tIns="45718" rIns="91437" bIns="45718">
            <a:spAutoFit/>
          </a:bodyPr>
          <a:lstStyle>
            <a:lvl1pPr algn="r">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defRPr/>
            </a:pPr>
            <a:r>
              <a:rPr lang="ja-JP" altLang="en-US" sz="2300" b="1" smtClean="0">
                <a:solidFill>
                  <a:srgbClr val="000000"/>
                </a:solidFill>
                <a:latin typeface="Meiryo UI" pitchFamily="50" charset="-128"/>
                <a:ea typeface="Meiryo UI" pitchFamily="50" charset="-128"/>
                <a:cs typeface="Meiryo UI" pitchFamily="50" charset="-128"/>
              </a:rPr>
              <a:t>認知症疾患医療センター</a:t>
            </a:r>
            <a:r>
              <a:rPr lang="ja-JP" altLang="en-US" sz="2400" b="1" smtClean="0">
                <a:solidFill>
                  <a:srgbClr val="000000"/>
                </a:solidFill>
                <a:effectLst>
                  <a:outerShdw blurRad="38100" dist="38100" dir="2700000" algn="tl">
                    <a:srgbClr val="C0C0C0"/>
                  </a:outerShdw>
                </a:effectLst>
                <a:latin typeface="Meiryo UI" pitchFamily="50" charset="-128"/>
                <a:ea typeface="Meiryo UI" pitchFamily="50" charset="-128"/>
                <a:cs typeface="Meiryo UI" pitchFamily="50" charset="-128"/>
              </a:rPr>
              <a:t>　</a:t>
            </a:r>
          </a:p>
        </p:txBody>
      </p:sp>
      <p:sp>
        <p:nvSpPr>
          <p:cNvPr id="4" name="Text Box 4"/>
          <p:cNvSpPr txBox="1">
            <a:spLocks noChangeArrowheads="1"/>
          </p:cNvSpPr>
          <p:nvPr/>
        </p:nvSpPr>
        <p:spPr bwMode="auto">
          <a:xfrm>
            <a:off x="3417887" y="2216185"/>
            <a:ext cx="2274887" cy="596900"/>
          </a:xfrm>
          <a:prstGeom prst="rect">
            <a:avLst/>
          </a:prstGeom>
          <a:noFill/>
          <a:ln w="9525">
            <a:noFill/>
            <a:miter lim="800000"/>
            <a:headEnd/>
            <a:tailEnd/>
          </a:ln>
          <a:effectLst/>
        </p:spPr>
        <p:txBody>
          <a:bodyPr wrap="square" lIns="91437" tIns="45718" rIns="91437" bIns="45718">
            <a:spAutoFit/>
          </a:bodyPr>
          <a:lstStyle>
            <a:lvl1pPr algn="r">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defRPr/>
            </a:pPr>
            <a:r>
              <a:rPr lang="ja-JP" altLang="en-US" sz="1700" b="1" dirty="0" smtClean="0">
                <a:solidFill>
                  <a:srgbClr val="FFFFFF"/>
                </a:solidFill>
                <a:latin typeface="Meiryo UI" pitchFamily="50" charset="-128"/>
                <a:ea typeface="Meiryo UI" pitchFamily="50" charset="-128"/>
                <a:cs typeface="Meiryo UI" pitchFamily="50" charset="-128"/>
              </a:rPr>
              <a:t>［地域型］</a:t>
            </a:r>
          </a:p>
          <a:p>
            <a:pPr algn="ctr" eaLnBrk="1" hangingPunct="1">
              <a:lnSpc>
                <a:spcPct val="95000"/>
              </a:lnSpc>
              <a:defRPr/>
            </a:pPr>
            <a:r>
              <a:rPr lang="ja-JP" altLang="en-US" sz="1600" b="1" dirty="0" smtClean="0">
                <a:solidFill>
                  <a:srgbClr val="FFFFFF"/>
                </a:solidFill>
                <a:latin typeface="Meiryo UI" pitchFamily="50" charset="-128"/>
                <a:ea typeface="Meiryo UI" pitchFamily="50" charset="-128"/>
                <a:cs typeface="Meiryo UI" pitchFamily="50" charset="-128"/>
              </a:rPr>
              <a:t>（単科精神科病院等）</a:t>
            </a:r>
            <a:r>
              <a:rPr lang="ja-JP" altLang="en-US" sz="1700" b="1" dirty="0" smtClean="0">
                <a:solidFill>
                  <a:srgbClr val="000000"/>
                </a:solidFill>
                <a:effectLst>
                  <a:outerShdw blurRad="38100" dist="38100" dir="2700000" algn="tl">
                    <a:srgbClr val="C0C0C0"/>
                  </a:outerShdw>
                </a:effectLst>
                <a:latin typeface="Meiryo UI" pitchFamily="50" charset="-128"/>
                <a:ea typeface="Meiryo UI" pitchFamily="50" charset="-128"/>
                <a:cs typeface="Meiryo UI" pitchFamily="50" charset="-128"/>
              </a:rPr>
              <a:t>　</a:t>
            </a:r>
          </a:p>
        </p:txBody>
      </p:sp>
      <p:sp>
        <p:nvSpPr>
          <p:cNvPr id="154639" name="AutoShape 18"/>
          <p:cNvSpPr>
            <a:spLocks noChangeArrowheads="1"/>
          </p:cNvSpPr>
          <p:nvPr/>
        </p:nvSpPr>
        <p:spPr bwMode="auto">
          <a:xfrm>
            <a:off x="966788" y="2181225"/>
            <a:ext cx="2016125" cy="352425"/>
          </a:xfrm>
          <a:prstGeom prst="roundRect">
            <a:avLst>
              <a:gd name="adj" fmla="val 25676"/>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r" eaLnBrk="1" hangingPunct="1"/>
            <a:endParaRPr lang="ja-JP" altLang="en-US">
              <a:solidFill>
                <a:srgbClr val="000000"/>
              </a:solidFill>
            </a:endParaRPr>
          </a:p>
        </p:txBody>
      </p:sp>
      <p:sp>
        <p:nvSpPr>
          <p:cNvPr id="6" name="Text Box 4"/>
          <p:cNvSpPr txBox="1">
            <a:spLocks noChangeArrowheads="1"/>
          </p:cNvSpPr>
          <p:nvPr/>
        </p:nvSpPr>
        <p:spPr bwMode="auto">
          <a:xfrm>
            <a:off x="1108075" y="2198723"/>
            <a:ext cx="1679575" cy="304800"/>
          </a:xfrm>
          <a:prstGeom prst="rect">
            <a:avLst/>
          </a:prstGeom>
          <a:noFill/>
          <a:ln w="9525">
            <a:noFill/>
            <a:miter lim="800000"/>
            <a:headEnd/>
            <a:tailEnd/>
          </a:ln>
          <a:effectLst/>
        </p:spPr>
        <p:txBody>
          <a:bodyPr lIns="91437" tIns="45718" rIns="91437" bIns="45718">
            <a:spAutoFit/>
          </a:bodyPr>
          <a:lstStyle>
            <a:lvl1pPr algn="r">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defRPr/>
            </a:pPr>
            <a:r>
              <a:rPr lang="ja-JP" altLang="en-US" sz="1400" b="1" smtClean="0">
                <a:solidFill>
                  <a:srgbClr val="000000"/>
                </a:solidFill>
                <a:latin typeface="Meiryo UI" pitchFamily="50" charset="-128"/>
                <a:ea typeface="Meiryo UI" pitchFamily="50" charset="-128"/>
                <a:cs typeface="Meiryo UI" pitchFamily="50" charset="-128"/>
              </a:rPr>
              <a:t>専門医療の提供</a:t>
            </a:r>
            <a:r>
              <a:rPr lang="ja-JP" altLang="en-US" sz="1400" b="1" smtClean="0">
                <a:solidFill>
                  <a:srgbClr val="000000"/>
                </a:solidFill>
                <a:effectLst>
                  <a:outerShdw blurRad="38100" dist="38100" dir="2700000" algn="tl">
                    <a:srgbClr val="C0C0C0"/>
                  </a:outerShdw>
                </a:effectLst>
                <a:latin typeface="Meiryo UI" pitchFamily="50" charset="-128"/>
                <a:ea typeface="Meiryo UI" pitchFamily="50" charset="-128"/>
                <a:cs typeface="Meiryo UI" pitchFamily="50" charset="-128"/>
              </a:rPr>
              <a:t>　</a:t>
            </a:r>
          </a:p>
        </p:txBody>
      </p:sp>
      <p:sp>
        <p:nvSpPr>
          <p:cNvPr id="154641" name="Text Box 4"/>
          <p:cNvSpPr txBox="1">
            <a:spLocks noChangeArrowheads="1"/>
          </p:cNvSpPr>
          <p:nvPr/>
        </p:nvSpPr>
        <p:spPr bwMode="auto">
          <a:xfrm>
            <a:off x="612844" y="3457921"/>
            <a:ext cx="12763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dirty="0">
                <a:solidFill>
                  <a:srgbClr val="000000"/>
                </a:solidFill>
                <a:latin typeface="Meiryo UI" pitchFamily="50" charset="-128"/>
                <a:ea typeface="Meiryo UI" pitchFamily="50" charset="-128"/>
                <a:cs typeface="Meiryo UI" pitchFamily="50" charset="-128"/>
              </a:rPr>
              <a:t>情報センター　</a:t>
            </a:r>
          </a:p>
        </p:txBody>
      </p:sp>
      <p:sp>
        <p:nvSpPr>
          <p:cNvPr id="154642" name="Text Box 4"/>
          <p:cNvSpPr txBox="1">
            <a:spLocks noChangeArrowheads="1"/>
          </p:cNvSpPr>
          <p:nvPr/>
        </p:nvSpPr>
        <p:spPr bwMode="auto">
          <a:xfrm>
            <a:off x="3371850" y="3351144"/>
            <a:ext cx="1020763"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dirty="0">
                <a:solidFill>
                  <a:srgbClr val="000000"/>
                </a:solidFill>
                <a:latin typeface="Meiryo UI" pitchFamily="50" charset="-128"/>
                <a:ea typeface="Meiryo UI" pitchFamily="50" charset="-128"/>
                <a:cs typeface="Meiryo UI" pitchFamily="50" charset="-128"/>
              </a:rPr>
              <a:t>地域連携</a:t>
            </a:r>
          </a:p>
          <a:p>
            <a:pPr algn="ctr" eaLnBrk="1" hangingPunct="1"/>
            <a:r>
              <a:rPr lang="ja-JP" altLang="en-US" sz="1400" b="1" dirty="0">
                <a:solidFill>
                  <a:srgbClr val="000000"/>
                </a:solidFill>
                <a:latin typeface="Meiryo UI" pitchFamily="50" charset="-128"/>
                <a:ea typeface="Meiryo UI" pitchFamily="50" charset="-128"/>
                <a:cs typeface="Meiryo UI" pitchFamily="50" charset="-128"/>
              </a:rPr>
              <a:t>の強化　</a:t>
            </a:r>
          </a:p>
        </p:txBody>
      </p:sp>
      <p:sp>
        <p:nvSpPr>
          <p:cNvPr id="154643" name="Text Box 4"/>
          <p:cNvSpPr txBox="1">
            <a:spLocks noChangeArrowheads="1"/>
          </p:cNvSpPr>
          <p:nvPr/>
        </p:nvSpPr>
        <p:spPr bwMode="auto">
          <a:xfrm>
            <a:off x="1939925" y="3353560"/>
            <a:ext cx="1258888" cy="52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ts val="0"/>
              </a:spcBef>
            </a:pPr>
            <a:r>
              <a:rPr lang="ja-JP" altLang="en-US" sz="1400" b="1" dirty="0">
                <a:solidFill>
                  <a:srgbClr val="000000"/>
                </a:solidFill>
                <a:latin typeface="Meiryo UI" pitchFamily="50" charset="-128"/>
                <a:ea typeface="Meiryo UI" pitchFamily="50" charset="-128"/>
                <a:cs typeface="Meiryo UI" pitchFamily="50" charset="-128"/>
              </a:rPr>
              <a:t>専門医療</a:t>
            </a:r>
          </a:p>
          <a:p>
            <a:pPr algn="ctr" eaLnBrk="1" hangingPunct="1">
              <a:spcBef>
                <a:spcPts val="0"/>
              </a:spcBef>
            </a:pPr>
            <a:r>
              <a:rPr lang="ja-JP" altLang="en-US" sz="1400" b="1" dirty="0">
                <a:solidFill>
                  <a:srgbClr val="000000"/>
                </a:solidFill>
                <a:latin typeface="Meiryo UI" pitchFamily="50" charset="-128"/>
                <a:ea typeface="Meiryo UI" pitchFamily="50" charset="-128"/>
                <a:cs typeface="Meiryo UI" pitchFamily="50" charset="-128"/>
              </a:rPr>
              <a:t>の提供　</a:t>
            </a:r>
          </a:p>
        </p:txBody>
      </p:sp>
      <p:sp>
        <p:nvSpPr>
          <p:cNvPr id="154644" name="Text Box 4"/>
          <p:cNvSpPr txBox="1">
            <a:spLocks noChangeArrowheads="1"/>
          </p:cNvSpPr>
          <p:nvPr/>
        </p:nvSpPr>
        <p:spPr bwMode="auto">
          <a:xfrm>
            <a:off x="4221163" y="5028718"/>
            <a:ext cx="12652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a:solidFill>
                  <a:srgbClr val="808080"/>
                </a:solidFill>
                <a:latin typeface="Meiryo UI" pitchFamily="50" charset="-128"/>
                <a:ea typeface="Meiryo UI" pitchFamily="50" charset="-128"/>
                <a:cs typeface="Meiryo UI" pitchFamily="50" charset="-128"/>
              </a:rPr>
              <a:t>精神科外来</a:t>
            </a:r>
          </a:p>
        </p:txBody>
      </p:sp>
      <p:sp>
        <p:nvSpPr>
          <p:cNvPr id="154645" name="Text Box 4"/>
          <p:cNvSpPr txBox="1">
            <a:spLocks noChangeArrowheads="1"/>
          </p:cNvSpPr>
          <p:nvPr/>
        </p:nvSpPr>
        <p:spPr bwMode="auto">
          <a:xfrm>
            <a:off x="2949575" y="5070061"/>
            <a:ext cx="126523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500" b="1" dirty="0">
                <a:solidFill>
                  <a:srgbClr val="808080"/>
                </a:solidFill>
                <a:latin typeface="メイリオ" pitchFamily="50" charset="-128"/>
                <a:ea typeface="メイリオ" pitchFamily="50" charset="-128"/>
                <a:cs typeface="メイリオ" pitchFamily="50" charset="-128"/>
              </a:rPr>
              <a:t>物忘れ外来</a:t>
            </a:r>
          </a:p>
        </p:txBody>
      </p:sp>
      <p:sp>
        <p:nvSpPr>
          <p:cNvPr id="154646" name="Text Box 4"/>
          <p:cNvSpPr txBox="1">
            <a:spLocks noChangeArrowheads="1"/>
          </p:cNvSpPr>
          <p:nvPr/>
        </p:nvSpPr>
        <p:spPr bwMode="auto">
          <a:xfrm>
            <a:off x="3065463" y="4537835"/>
            <a:ext cx="2332037"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700" b="1" dirty="0">
                <a:solidFill>
                  <a:srgbClr val="000000"/>
                </a:solidFill>
                <a:latin typeface="Meiryo UI" pitchFamily="50" charset="-128"/>
                <a:ea typeface="Meiryo UI" pitchFamily="50" charset="-128"/>
                <a:cs typeface="Meiryo UI" pitchFamily="50" charset="-128"/>
              </a:rPr>
              <a:t>認知症サポート医</a:t>
            </a:r>
          </a:p>
        </p:txBody>
      </p:sp>
      <p:sp>
        <p:nvSpPr>
          <p:cNvPr id="154647" name="AutoShape 26"/>
          <p:cNvSpPr>
            <a:spLocks noChangeArrowheads="1"/>
          </p:cNvSpPr>
          <p:nvPr/>
        </p:nvSpPr>
        <p:spPr bwMode="auto">
          <a:xfrm>
            <a:off x="609600" y="4138613"/>
            <a:ext cx="349250" cy="1674812"/>
          </a:xfrm>
          <a:prstGeom prst="upDownArrow">
            <a:avLst>
              <a:gd name="adj1" fmla="val 44000"/>
              <a:gd name="adj2" fmla="val 50130"/>
            </a:avLst>
          </a:prstGeom>
          <a:solidFill>
            <a:srgbClr val="3366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endParaRPr lang="ja-JP" altLang="en-US">
              <a:solidFill>
                <a:srgbClr val="000000"/>
              </a:solidFill>
            </a:endParaRPr>
          </a:p>
        </p:txBody>
      </p:sp>
      <p:sp>
        <p:nvSpPr>
          <p:cNvPr id="154648" name="AutoShape 27"/>
          <p:cNvSpPr>
            <a:spLocks noChangeArrowheads="1"/>
          </p:cNvSpPr>
          <p:nvPr/>
        </p:nvSpPr>
        <p:spPr bwMode="auto">
          <a:xfrm rot="2783825">
            <a:off x="5653881" y="4028282"/>
            <a:ext cx="352425" cy="560388"/>
          </a:xfrm>
          <a:prstGeom prst="upDownArrow">
            <a:avLst>
              <a:gd name="adj1" fmla="val 48481"/>
              <a:gd name="adj2" fmla="val 33775"/>
            </a:avLst>
          </a:prstGeom>
          <a:solidFill>
            <a:srgbClr val="5F5F5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r" eaLnBrk="1" hangingPunct="1"/>
            <a:endParaRPr lang="ja-JP" altLang="en-US">
              <a:solidFill>
                <a:srgbClr val="000000"/>
              </a:solidFill>
            </a:endParaRPr>
          </a:p>
        </p:txBody>
      </p:sp>
      <p:sp>
        <p:nvSpPr>
          <p:cNvPr id="154649" name="AutoShape 29"/>
          <p:cNvSpPr>
            <a:spLocks noChangeArrowheads="1"/>
          </p:cNvSpPr>
          <p:nvPr/>
        </p:nvSpPr>
        <p:spPr bwMode="auto">
          <a:xfrm>
            <a:off x="3973513" y="3963988"/>
            <a:ext cx="546100" cy="460375"/>
          </a:xfrm>
          <a:prstGeom prst="upDownArrow">
            <a:avLst>
              <a:gd name="adj1" fmla="val 37611"/>
              <a:gd name="adj2" fmla="val 27588"/>
            </a:avLst>
          </a:prstGeom>
          <a:solidFill>
            <a:srgbClr val="5F5F5F"/>
          </a:solidFill>
          <a:ln w="44450">
            <a:solidFill>
              <a:schemeClr val="bg1"/>
            </a:solidFill>
            <a:miter lim="800000"/>
            <a:headEnd/>
            <a:tailEnd/>
          </a:ln>
        </p:spPr>
        <p:txBody>
          <a:bodyPr wrap="none" anchor="ctr"/>
          <a:lstStyle/>
          <a:p>
            <a:pPr algn="r" eaLnBrk="1" hangingPunct="1"/>
            <a:endParaRPr lang="ja-JP" altLang="en-US">
              <a:solidFill>
                <a:srgbClr val="000000"/>
              </a:solidFill>
            </a:endParaRPr>
          </a:p>
        </p:txBody>
      </p:sp>
      <p:sp>
        <p:nvSpPr>
          <p:cNvPr id="154650" name="Text Box 4"/>
          <p:cNvSpPr txBox="1">
            <a:spLocks noChangeArrowheads="1"/>
          </p:cNvSpPr>
          <p:nvPr/>
        </p:nvSpPr>
        <p:spPr bwMode="auto">
          <a:xfrm>
            <a:off x="828675" y="5985635"/>
            <a:ext cx="4235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800" b="1" dirty="0">
                <a:solidFill>
                  <a:srgbClr val="000000"/>
                </a:solidFill>
                <a:latin typeface="Meiryo UI" pitchFamily="50" charset="-128"/>
                <a:ea typeface="Meiryo UI" pitchFamily="50" charset="-128"/>
                <a:cs typeface="Meiryo UI" pitchFamily="50" charset="-128"/>
              </a:rPr>
              <a:t>内科医等のいわゆる 「かかりつけ医」　</a:t>
            </a:r>
          </a:p>
        </p:txBody>
      </p:sp>
      <p:sp>
        <p:nvSpPr>
          <p:cNvPr id="154651" name="Text Box 4"/>
          <p:cNvSpPr txBox="1">
            <a:spLocks noChangeArrowheads="1"/>
          </p:cNvSpPr>
          <p:nvPr/>
        </p:nvSpPr>
        <p:spPr bwMode="auto">
          <a:xfrm>
            <a:off x="1071563" y="4544530"/>
            <a:ext cx="1550987"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300" b="1" dirty="0">
                <a:solidFill>
                  <a:srgbClr val="5F5F5F"/>
                </a:solidFill>
                <a:latin typeface="Meiryo UI" pitchFamily="50" charset="-128"/>
                <a:ea typeface="Meiryo UI" pitchFamily="50" charset="-128"/>
                <a:cs typeface="Meiryo UI" pitchFamily="50" charset="-128"/>
              </a:rPr>
              <a:t>行動・心理症状</a:t>
            </a:r>
            <a:r>
              <a:rPr lang="en-US" altLang="ja-JP" sz="1300" b="1" dirty="0">
                <a:solidFill>
                  <a:srgbClr val="5F5F5F"/>
                </a:solidFill>
                <a:latin typeface="Meiryo UI" pitchFamily="50" charset="-128"/>
                <a:ea typeface="Meiryo UI" pitchFamily="50" charset="-128"/>
                <a:cs typeface="Meiryo UI" pitchFamily="50" charset="-128"/>
              </a:rPr>
              <a:t>(BPSD)</a:t>
            </a:r>
            <a:r>
              <a:rPr lang="ja-JP" altLang="en-US" sz="1300" b="1" dirty="0">
                <a:solidFill>
                  <a:srgbClr val="5F5F5F"/>
                </a:solidFill>
                <a:latin typeface="Meiryo UI" pitchFamily="50" charset="-128"/>
                <a:ea typeface="Meiryo UI" pitchFamily="50" charset="-128"/>
                <a:cs typeface="Meiryo UI" pitchFamily="50" charset="-128"/>
              </a:rPr>
              <a:t>により</a:t>
            </a:r>
          </a:p>
          <a:p>
            <a:pPr algn="ctr" eaLnBrk="1" hangingPunct="1"/>
            <a:r>
              <a:rPr lang="ja-JP" altLang="en-US" sz="1300" b="1" dirty="0">
                <a:solidFill>
                  <a:srgbClr val="5F5F5F"/>
                </a:solidFill>
                <a:latin typeface="Meiryo UI" pitchFamily="50" charset="-128"/>
                <a:ea typeface="Meiryo UI" pitchFamily="50" charset="-128"/>
                <a:cs typeface="Meiryo UI" pitchFamily="50" charset="-128"/>
              </a:rPr>
              <a:t>専門医療が</a:t>
            </a:r>
            <a:r>
              <a:rPr lang="ja-JP" altLang="en-US" sz="1300" b="1" dirty="0" smtClean="0">
                <a:solidFill>
                  <a:srgbClr val="5F5F5F"/>
                </a:solidFill>
                <a:latin typeface="Meiryo UI" pitchFamily="50" charset="-128"/>
                <a:ea typeface="Meiryo UI" pitchFamily="50" charset="-128"/>
                <a:cs typeface="Meiryo UI" pitchFamily="50" charset="-128"/>
              </a:rPr>
              <a:t>必要な認知症</a:t>
            </a:r>
            <a:r>
              <a:rPr lang="ja-JP" altLang="en-US" sz="1300" b="1" dirty="0">
                <a:solidFill>
                  <a:srgbClr val="5F5F5F"/>
                </a:solidFill>
                <a:latin typeface="Meiryo UI" pitchFamily="50" charset="-128"/>
                <a:ea typeface="Meiryo UI" pitchFamily="50" charset="-128"/>
                <a:cs typeface="Meiryo UI" pitchFamily="50" charset="-128"/>
              </a:rPr>
              <a:t>の人　</a:t>
            </a:r>
          </a:p>
        </p:txBody>
      </p:sp>
      <p:sp>
        <p:nvSpPr>
          <p:cNvPr id="154652" name="Oval 32"/>
          <p:cNvSpPr>
            <a:spLocks noChangeArrowheads="1"/>
          </p:cNvSpPr>
          <p:nvPr/>
        </p:nvSpPr>
        <p:spPr bwMode="auto">
          <a:xfrm>
            <a:off x="990600" y="4405313"/>
            <a:ext cx="1658938" cy="1171575"/>
          </a:xfrm>
          <a:prstGeom prst="ellipse">
            <a:avLst/>
          </a:prstGeom>
          <a:noFill/>
          <a:ln w="31750" algn="ctr">
            <a:solidFill>
              <a:srgbClr val="5F5F5F"/>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r" eaLnBrk="1" hangingPunct="1"/>
            <a:endParaRPr lang="ja-JP" altLang="en-US">
              <a:solidFill>
                <a:srgbClr val="000000"/>
              </a:solidFill>
            </a:endParaRPr>
          </a:p>
        </p:txBody>
      </p:sp>
      <p:sp>
        <p:nvSpPr>
          <p:cNvPr id="154653" name="Text Box 4"/>
          <p:cNvSpPr txBox="1">
            <a:spLocks noChangeArrowheads="1"/>
          </p:cNvSpPr>
          <p:nvPr/>
        </p:nvSpPr>
        <p:spPr bwMode="auto">
          <a:xfrm>
            <a:off x="5797482" y="2597150"/>
            <a:ext cx="1495425"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600" b="1" dirty="0">
                <a:solidFill>
                  <a:srgbClr val="FFFFFF"/>
                </a:solidFill>
                <a:latin typeface="Meiryo UI" pitchFamily="50" charset="-128"/>
                <a:ea typeface="Meiryo UI" pitchFamily="50" charset="-128"/>
                <a:cs typeface="Meiryo UI" pitchFamily="50" charset="-128"/>
              </a:rPr>
              <a:t>地域包括</a:t>
            </a:r>
          </a:p>
          <a:p>
            <a:pPr algn="ctr" eaLnBrk="1" hangingPunct="1">
              <a:spcBef>
                <a:spcPct val="50000"/>
              </a:spcBef>
            </a:pPr>
            <a:r>
              <a:rPr lang="ja-JP" altLang="en-US" sz="1600" b="1" dirty="0">
                <a:solidFill>
                  <a:srgbClr val="FFFFFF"/>
                </a:solidFill>
                <a:latin typeface="Meiryo UI" pitchFamily="50" charset="-128"/>
                <a:ea typeface="Meiryo UI" pitchFamily="50" charset="-128"/>
                <a:cs typeface="Meiryo UI" pitchFamily="50" charset="-128"/>
              </a:rPr>
              <a:t>支援</a:t>
            </a:r>
          </a:p>
          <a:p>
            <a:pPr algn="ctr" eaLnBrk="1" hangingPunct="1">
              <a:spcBef>
                <a:spcPct val="50000"/>
              </a:spcBef>
            </a:pPr>
            <a:r>
              <a:rPr lang="ja-JP" altLang="en-US" sz="1600" b="1" dirty="0">
                <a:solidFill>
                  <a:srgbClr val="FFFFFF"/>
                </a:solidFill>
                <a:latin typeface="Meiryo UI" pitchFamily="50" charset="-128"/>
                <a:ea typeface="Meiryo UI" pitchFamily="50" charset="-128"/>
                <a:cs typeface="Meiryo UI" pitchFamily="50" charset="-128"/>
              </a:rPr>
              <a:t>センター</a:t>
            </a:r>
          </a:p>
        </p:txBody>
      </p:sp>
      <p:sp>
        <p:nvSpPr>
          <p:cNvPr id="154654" name="Text Box 4"/>
          <p:cNvSpPr txBox="1">
            <a:spLocks noChangeArrowheads="1"/>
          </p:cNvSpPr>
          <p:nvPr/>
        </p:nvSpPr>
        <p:spPr bwMode="auto">
          <a:xfrm>
            <a:off x="7379046" y="2225710"/>
            <a:ext cx="1552575" cy="299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dirty="0">
                <a:solidFill>
                  <a:srgbClr val="FFFFFF"/>
                </a:solidFill>
                <a:latin typeface="Meiryo UI" pitchFamily="50" charset="-128"/>
                <a:ea typeface="Meiryo UI" pitchFamily="50" charset="-128"/>
                <a:cs typeface="Meiryo UI" pitchFamily="50" charset="-128"/>
              </a:rPr>
              <a:t>ケアマネジャー</a:t>
            </a:r>
            <a:endParaRPr lang="en-US" altLang="ja-JP" sz="1400" b="1" dirty="0">
              <a:solidFill>
                <a:srgbClr val="FFFFFF"/>
              </a:solidFill>
              <a:latin typeface="Meiryo UI" pitchFamily="50" charset="-128"/>
              <a:ea typeface="Meiryo UI" pitchFamily="50" charset="-128"/>
              <a:cs typeface="Meiryo UI" pitchFamily="50" charset="-128"/>
            </a:endParaRPr>
          </a:p>
          <a:p>
            <a:pPr algn="ctr" eaLnBrk="1" hangingPunct="1">
              <a:spcBef>
                <a:spcPct val="50000"/>
              </a:spcBef>
            </a:pPr>
            <a:r>
              <a:rPr lang="ja-JP" altLang="en-US" sz="1500" b="1" dirty="0">
                <a:solidFill>
                  <a:srgbClr val="FFFFFF"/>
                </a:solidFill>
                <a:latin typeface="Meiryo UI" pitchFamily="50" charset="-128"/>
                <a:ea typeface="Meiryo UI" pitchFamily="50" charset="-128"/>
                <a:cs typeface="Meiryo UI" pitchFamily="50" charset="-128"/>
              </a:rPr>
              <a:t>介護職</a:t>
            </a:r>
          </a:p>
          <a:p>
            <a:pPr algn="ctr" eaLnBrk="1" hangingPunct="1">
              <a:spcBef>
                <a:spcPct val="50000"/>
              </a:spcBef>
            </a:pPr>
            <a:r>
              <a:rPr lang="ja-JP" altLang="en-US" sz="1500" b="1" dirty="0">
                <a:solidFill>
                  <a:srgbClr val="FFFFFF"/>
                </a:solidFill>
                <a:latin typeface="Meiryo UI" pitchFamily="50" charset="-128"/>
                <a:ea typeface="Meiryo UI" pitchFamily="50" charset="-128"/>
                <a:cs typeface="Meiryo UI" pitchFamily="50" charset="-128"/>
              </a:rPr>
              <a:t>ホーム</a:t>
            </a:r>
          </a:p>
          <a:p>
            <a:pPr algn="ctr" eaLnBrk="1" hangingPunct="1"/>
            <a:r>
              <a:rPr lang="ja-JP" altLang="en-US" sz="1500" b="1" dirty="0">
                <a:solidFill>
                  <a:srgbClr val="FFFFFF"/>
                </a:solidFill>
                <a:latin typeface="Meiryo UI" pitchFamily="50" charset="-128"/>
                <a:ea typeface="Meiryo UI" pitchFamily="50" charset="-128"/>
                <a:cs typeface="Meiryo UI" pitchFamily="50" charset="-128"/>
              </a:rPr>
              <a:t>ヘルパー等</a:t>
            </a:r>
          </a:p>
          <a:p>
            <a:pPr algn="ctr" eaLnBrk="1" hangingPunct="1">
              <a:spcBef>
                <a:spcPct val="50000"/>
              </a:spcBef>
            </a:pPr>
            <a:endParaRPr lang="ja-JP" altLang="en-US" sz="900" b="1" dirty="0">
              <a:solidFill>
                <a:srgbClr val="FFFFFF"/>
              </a:solidFill>
              <a:latin typeface="Meiryo UI" pitchFamily="50" charset="-128"/>
              <a:ea typeface="Meiryo UI" pitchFamily="50" charset="-128"/>
              <a:cs typeface="Meiryo UI" pitchFamily="50" charset="-128"/>
            </a:endParaRPr>
          </a:p>
          <a:p>
            <a:pPr algn="ctr" eaLnBrk="1" hangingPunct="1">
              <a:spcBef>
                <a:spcPct val="50000"/>
              </a:spcBef>
            </a:pPr>
            <a:r>
              <a:rPr lang="ja-JP" altLang="en-US" sz="1500" b="1" dirty="0">
                <a:solidFill>
                  <a:srgbClr val="FFFFFF"/>
                </a:solidFill>
                <a:latin typeface="Meiryo UI" pitchFamily="50" charset="-128"/>
                <a:ea typeface="Meiryo UI" pitchFamily="50" charset="-128"/>
                <a:cs typeface="Meiryo UI" pitchFamily="50" charset="-128"/>
              </a:rPr>
              <a:t>介護サービス</a:t>
            </a:r>
          </a:p>
          <a:p>
            <a:pPr algn="ctr" eaLnBrk="1" hangingPunct="1">
              <a:spcBef>
                <a:spcPct val="50000"/>
              </a:spcBef>
            </a:pPr>
            <a:r>
              <a:rPr lang="ja-JP" altLang="en-US" sz="1500" b="1" dirty="0">
                <a:solidFill>
                  <a:srgbClr val="FFFFFF"/>
                </a:solidFill>
                <a:latin typeface="Meiryo UI" pitchFamily="50" charset="-128"/>
                <a:ea typeface="Meiryo UI" pitchFamily="50" charset="-128"/>
                <a:cs typeface="Meiryo UI" pitchFamily="50" charset="-128"/>
              </a:rPr>
              <a:t>・特 養</a:t>
            </a:r>
          </a:p>
          <a:p>
            <a:pPr algn="ctr" eaLnBrk="1" hangingPunct="1">
              <a:spcBef>
                <a:spcPct val="25000"/>
              </a:spcBef>
            </a:pPr>
            <a:r>
              <a:rPr lang="ja-JP" altLang="en-US" sz="1500" b="1" dirty="0">
                <a:solidFill>
                  <a:srgbClr val="FFFFFF"/>
                </a:solidFill>
                <a:latin typeface="Meiryo UI" pitchFamily="50" charset="-128"/>
                <a:ea typeface="Meiryo UI" pitchFamily="50" charset="-128"/>
                <a:cs typeface="Meiryo UI" pitchFamily="50" charset="-128"/>
              </a:rPr>
              <a:t>・老 健</a:t>
            </a:r>
          </a:p>
          <a:p>
            <a:pPr algn="ctr" eaLnBrk="1" hangingPunct="1">
              <a:spcBef>
                <a:spcPct val="25000"/>
              </a:spcBef>
            </a:pPr>
            <a:r>
              <a:rPr lang="ja-JP" altLang="en-US" sz="1500" b="1" dirty="0">
                <a:solidFill>
                  <a:srgbClr val="FFFFFF"/>
                </a:solidFill>
                <a:latin typeface="Meiryo UI" pitchFamily="50" charset="-128"/>
                <a:ea typeface="Meiryo UI" pitchFamily="50" charset="-128"/>
                <a:cs typeface="Meiryo UI" pitchFamily="50" charset="-128"/>
              </a:rPr>
              <a:t>・Ｇ Ｈ</a:t>
            </a:r>
          </a:p>
          <a:p>
            <a:pPr algn="ctr" eaLnBrk="1" hangingPunct="1">
              <a:spcBef>
                <a:spcPct val="25000"/>
              </a:spcBef>
            </a:pPr>
            <a:r>
              <a:rPr lang="ja-JP" altLang="en-US" sz="1500" b="1" dirty="0">
                <a:solidFill>
                  <a:srgbClr val="FFFFFF"/>
                </a:solidFill>
                <a:latin typeface="Meiryo UI" pitchFamily="50" charset="-128"/>
                <a:ea typeface="Meiryo UI" pitchFamily="50" charset="-128"/>
                <a:cs typeface="Meiryo UI" pitchFamily="50" charset="-128"/>
              </a:rPr>
              <a:t>・居 宅</a:t>
            </a:r>
          </a:p>
        </p:txBody>
      </p:sp>
      <p:sp>
        <p:nvSpPr>
          <p:cNvPr id="154655" name="AutoShape 36"/>
          <p:cNvSpPr>
            <a:spLocks noChangeArrowheads="1"/>
          </p:cNvSpPr>
          <p:nvPr/>
        </p:nvSpPr>
        <p:spPr bwMode="auto">
          <a:xfrm rot="5400000">
            <a:off x="7052563" y="3343275"/>
            <a:ext cx="460375" cy="498475"/>
          </a:xfrm>
          <a:prstGeom prst="upDownArrow">
            <a:avLst>
              <a:gd name="adj1" fmla="val 43454"/>
              <a:gd name="adj2" fmla="val 34192"/>
            </a:avLst>
          </a:prstGeom>
          <a:solidFill>
            <a:srgbClr val="3366FF"/>
          </a:solidFill>
          <a:ln w="38100">
            <a:solidFill>
              <a:schemeClr val="bg1"/>
            </a:solidFill>
            <a:miter lim="800000"/>
            <a:headEnd/>
            <a:tailEnd/>
          </a:ln>
        </p:spPr>
        <p:txBody>
          <a:bodyPr wrap="none" anchor="ctr"/>
          <a:lstStyle/>
          <a:p>
            <a:pPr algn="r" eaLnBrk="1" hangingPunct="1"/>
            <a:endParaRPr lang="ja-JP" altLang="en-US">
              <a:solidFill>
                <a:srgbClr val="000000"/>
              </a:solidFill>
            </a:endParaRPr>
          </a:p>
        </p:txBody>
      </p:sp>
      <p:sp>
        <p:nvSpPr>
          <p:cNvPr id="154656" name="Oval 37"/>
          <p:cNvSpPr>
            <a:spLocks noChangeArrowheads="1"/>
          </p:cNvSpPr>
          <p:nvPr/>
        </p:nvSpPr>
        <p:spPr bwMode="auto">
          <a:xfrm>
            <a:off x="4638675" y="3116263"/>
            <a:ext cx="846138" cy="815975"/>
          </a:xfrm>
          <a:prstGeom prst="ellipse">
            <a:avLst/>
          </a:prstGeom>
          <a:solidFill>
            <a:schemeClr val="bg1"/>
          </a:solidFill>
          <a:ln w="38100" cap="rnd" algn="ctr">
            <a:solidFill>
              <a:srgbClr val="808080"/>
            </a:solidFill>
            <a:prstDash val="sysDot"/>
            <a:round/>
            <a:headEnd/>
            <a:tailEnd/>
          </a:ln>
        </p:spPr>
        <p:txBody>
          <a:bodyPr wrap="none" anchor="ctr"/>
          <a:lstStyle/>
          <a:p>
            <a:pPr algn="r" eaLnBrk="1" hangingPunct="1"/>
            <a:endParaRPr lang="ja-JP" altLang="en-US">
              <a:solidFill>
                <a:srgbClr val="000000"/>
              </a:solidFill>
            </a:endParaRPr>
          </a:p>
        </p:txBody>
      </p:sp>
      <p:sp>
        <p:nvSpPr>
          <p:cNvPr id="154657" name="Text Box 4"/>
          <p:cNvSpPr txBox="1">
            <a:spLocks noChangeArrowheads="1"/>
          </p:cNvSpPr>
          <p:nvPr/>
        </p:nvSpPr>
        <p:spPr bwMode="auto">
          <a:xfrm>
            <a:off x="4684713" y="3165475"/>
            <a:ext cx="733425" cy="68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300" b="1" dirty="0">
                <a:solidFill>
                  <a:srgbClr val="777777"/>
                </a:solidFill>
                <a:latin typeface="Meiryo UI" pitchFamily="50" charset="-128"/>
                <a:ea typeface="Meiryo UI" pitchFamily="50" charset="-128"/>
                <a:cs typeface="Meiryo UI" pitchFamily="50" charset="-128"/>
              </a:rPr>
              <a:t>連携</a:t>
            </a:r>
          </a:p>
          <a:p>
            <a:pPr algn="ctr" eaLnBrk="1" hangingPunct="1"/>
            <a:r>
              <a:rPr lang="ja-JP" altLang="en-US" sz="1300" b="1" dirty="0">
                <a:solidFill>
                  <a:srgbClr val="777777"/>
                </a:solidFill>
                <a:latin typeface="Meiryo UI" pitchFamily="50" charset="-128"/>
                <a:ea typeface="Meiryo UI" pitchFamily="50" charset="-128"/>
                <a:cs typeface="Meiryo UI" pitchFamily="50" charset="-128"/>
              </a:rPr>
              <a:t>担当者</a:t>
            </a:r>
          </a:p>
          <a:p>
            <a:pPr algn="ctr" eaLnBrk="1" hangingPunct="1"/>
            <a:r>
              <a:rPr lang="ja-JP" altLang="en-US" sz="1300" b="1" dirty="0">
                <a:solidFill>
                  <a:srgbClr val="777777"/>
                </a:solidFill>
                <a:latin typeface="Meiryo UI" pitchFamily="50" charset="-128"/>
                <a:ea typeface="Meiryo UI" pitchFamily="50" charset="-128"/>
                <a:cs typeface="Meiryo UI" pitchFamily="50" charset="-128"/>
              </a:rPr>
              <a:t>の配置</a:t>
            </a:r>
            <a:r>
              <a:rPr lang="ja-JP" altLang="en-US" sz="1200" b="1" dirty="0">
                <a:solidFill>
                  <a:srgbClr val="000000"/>
                </a:solidFill>
                <a:latin typeface="Meiryo UI" pitchFamily="50" charset="-128"/>
                <a:ea typeface="Meiryo UI" pitchFamily="50" charset="-128"/>
                <a:cs typeface="Meiryo UI" pitchFamily="50" charset="-128"/>
              </a:rPr>
              <a:t>　</a:t>
            </a:r>
          </a:p>
        </p:txBody>
      </p:sp>
      <p:sp>
        <p:nvSpPr>
          <p:cNvPr id="154658" name="AutoShape 42"/>
          <p:cNvSpPr>
            <a:spLocks noChangeArrowheads="1"/>
          </p:cNvSpPr>
          <p:nvPr/>
        </p:nvSpPr>
        <p:spPr bwMode="auto">
          <a:xfrm>
            <a:off x="3184525" y="4540250"/>
            <a:ext cx="2136775" cy="360363"/>
          </a:xfrm>
          <a:prstGeom prst="roundRect">
            <a:avLst>
              <a:gd name="adj" fmla="val 18060"/>
            </a:avLst>
          </a:prstGeom>
          <a:noFill/>
          <a:ln w="31750" algn="ctr">
            <a:solidFill>
              <a:schemeClr val="tx1"/>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r" eaLnBrk="1" hangingPunct="1"/>
            <a:endParaRPr lang="ja-JP" altLang="en-US">
              <a:solidFill>
                <a:srgbClr val="000000"/>
              </a:solidFill>
            </a:endParaRPr>
          </a:p>
        </p:txBody>
      </p:sp>
      <p:sp>
        <p:nvSpPr>
          <p:cNvPr id="154659" name="AutoShape 43"/>
          <p:cNvSpPr>
            <a:spLocks noChangeArrowheads="1"/>
          </p:cNvSpPr>
          <p:nvPr/>
        </p:nvSpPr>
        <p:spPr bwMode="auto">
          <a:xfrm>
            <a:off x="4286250" y="5006907"/>
            <a:ext cx="1157288" cy="360362"/>
          </a:xfrm>
          <a:prstGeom prst="roundRect">
            <a:avLst>
              <a:gd name="adj" fmla="val 28634"/>
            </a:avLst>
          </a:prstGeom>
          <a:noFill/>
          <a:ln w="28575" algn="ctr">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r" eaLnBrk="1" hangingPunct="1"/>
            <a:endParaRPr lang="ja-JP" altLang="en-US">
              <a:solidFill>
                <a:srgbClr val="000000"/>
              </a:solidFill>
            </a:endParaRPr>
          </a:p>
        </p:txBody>
      </p:sp>
      <p:sp>
        <p:nvSpPr>
          <p:cNvPr id="154660" name="AutoShape 44"/>
          <p:cNvSpPr>
            <a:spLocks noChangeArrowheads="1"/>
          </p:cNvSpPr>
          <p:nvPr/>
        </p:nvSpPr>
        <p:spPr bwMode="auto">
          <a:xfrm>
            <a:off x="2959100" y="5008908"/>
            <a:ext cx="1231900" cy="360363"/>
          </a:xfrm>
          <a:prstGeom prst="roundRect">
            <a:avLst>
              <a:gd name="adj" fmla="val 28634"/>
            </a:avLst>
          </a:prstGeom>
          <a:noFill/>
          <a:ln w="28575" algn="ctr">
            <a:solidFill>
              <a:srgbClr val="808080"/>
            </a:solidFill>
            <a:prstDash val="sysDot"/>
            <a:round/>
            <a:headEnd/>
            <a:tailEnd/>
          </a:ln>
          <a:extLst>
            <a:ext uri="{909E8E84-426E-40DD-AFC4-6F175D3DCCD1}">
              <a14:hiddenFill xmlns:a14="http://schemas.microsoft.com/office/drawing/2010/main">
                <a:solidFill>
                  <a:srgbClr val="FFFFFF"/>
                </a:solidFill>
              </a14:hiddenFill>
            </a:ext>
          </a:extLst>
        </p:spPr>
        <p:txBody>
          <a:bodyPr wrap="none" anchor="ctr"/>
          <a:lstStyle/>
          <a:p>
            <a:pPr algn="r" eaLnBrk="1" hangingPunct="1"/>
            <a:endParaRPr lang="ja-JP" altLang="en-US">
              <a:solidFill>
                <a:srgbClr val="000000"/>
              </a:solidFill>
              <a:latin typeface="Meiryo UI" pitchFamily="50" charset="-128"/>
              <a:ea typeface="Meiryo UI" pitchFamily="50" charset="-128"/>
              <a:cs typeface="Meiryo UI" pitchFamily="50" charset="-128"/>
            </a:endParaRPr>
          </a:p>
        </p:txBody>
      </p:sp>
      <p:sp>
        <p:nvSpPr>
          <p:cNvPr id="154661" name="Text Box 4"/>
          <p:cNvSpPr txBox="1">
            <a:spLocks noChangeArrowheads="1"/>
          </p:cNvSpPr>
          <p:nvPr/>
        </p:nvSpPr>
        <p:spPr bwMode="auto">
          <a:xfrm>
            <a:off x="1301750" y="1311793"/>
            <a:ext cx="688657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1600" b="1" dirty="0">
                <a:solidFill>
                  <a:srgbClr val="000000"/>
                </a:solidFill>
                <a:latin typeface="Meiryo UI" pitchFamily="50" charset="-128"/>
                <a:ea typeface="Meiryo UI" pitchFamily="50" charset="-128"/>
                <a:cs typeface="Meiryo UI" pitchFamily="50" charset="-128"/>
              </a:rPr>
              <a:t>　　　＜医療＞　　　　　　　　　    　　　　</a:t>
            </a:r>
            <a:r>
              <a:rPr lang="ja-JP" altLang="en-US" sz="1600" b="1" dirty="0" smtClean="0">
                <a:solidFill>
                  <a:srgbClr val="000000"/>
                </a:solidFill>
                <a:latin typeface="Meiryo UI" pitchFamily="50" charset="-128"/>
                <a:ea typeface="Meiryo UI" pitchFamily="50" charset="-128"/>
                <a:cs typeface="Meiryo UI" pitchFamily="50" charset="-128"/>
              </a:rPr>
              <a:t>                 </a:t>
            </a:r>
            <a:r>
              <a:rPr lang="ja-JP" altLang="en-US" sz="1600" b="1" dirty="0">
                <a:solidFill>
                  <a:srgbClr val="000000"/>
                </a:solidFill>
                <a:latin typeface="Meiryo UI" pitchFamily="50" charset="-128"/>
                <a:ea typeface="Meiryo UI" pitchFamily="50" charset="-128"/>
                <a:cs typeface="Meiryo UI" pitchFamily="50" charset="-128"/>
              </a:rPr>
              <a:t>　　　　　＜介護＞</a:t>
            </a:r>
          </a:p>
        </p:txBody>
      </p:sp>
      <p:sp>
        <p:nvSpPr>
          <p:cNvPr id="154662" name="Text Box 4"/>
          <p:cNvSpPr txBox="1">
            <a:spLocks noChangeArrowheads="1"/>
          </p:cNvSpPr>
          <p:nvPr/>
        </p:nvSpPr>
        <p:spPr bwMode="auto">
          <a:xfrm>
            <a:off x="7009700" y="3054385"/>
            <a:ext cx="555625" cy="31591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05000"/>
              </a:lnSpc>
              <a:spcBef>
                <a:spcPct val="50000"/>
              </a:spcBef>
              <a:spcAft>
                <a:spcPct val="25000"/>
              </a:spcAft>
            </a:pPr>
            <a:r>
              <a:rPr lang="ja-JP" altLang="en-US" sz="1400" b="1">
                <a:solidFill>
                  <a:srgbClr val="3366FF"/>
                </a:solidFill>
                <a:latin typeface="Meiryo UI" pitchFamily="50" charset="-128"/>
                <a:ea typeface="Meiryo UI" pitchFamily="50" charset="-128"/>
                <a:cs typeface="Meiryo UI" pitchFamily="50" charset="-128"/>
              </a:rPr>
              <a:t>連携　</a:t>
            </a:r>
          </a:p>
        </p:txBody>
      </p:sp>
      <p:sp>
        <p:nvSpPr>
          <p:cNvPr id="154663" name="Text Box 4"/>
          <p:cNvSpPr txBox="1">
            <a:spLocks noChangeArrowheads="1"/>
          </p:cNvSpPr>
          <p:nvPr/>
        </p:nvSpPr>
        <p:spPr bwMode="auto">
          <a:xfrm>
            <a:off x="6640513" y="4599023"/>
            <a:ext cx="627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solidFill>
                  <a:srgbClr val="3366FF"/>
                </a:solidFill>
                <a:latin typeface="Meiryo UI" pitchFamily="50" charset="-128"/>
                <a:ea typeface="Meiryo UI" pitchFamily="50" charset="-128"/>
                <a:cs typeface="Meiryo UI" pitchFamily="50" charset="-128"/>
              </a:rPr>
              <a:t>連携　</a:t>
            </a:r>
          </a:p>
        </p:txBody>
      </p:sp>
      <p:sp>
        <p:nvSpPr>
          <p:cNvPr id="154664" name="Text Box 4"/>
          <p:cNvSpPr txBox="1">
            <a:spLocks noChangeArrowheads="1"/>
          </p:cNvSpPr>
          <p:nvPr/>
        </p:nvSpPr>
        <p:spPr bwMode="auto">
          <a:xfrm>
            <a:off x="5103813" y="4015961"/>
            <a:ext cx="627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solidFill>
                  <a:srgbClr val="808080"/>
                </a:solidFill>
                <a:latin typeface="Meiryo UI" pitchFamily="50" charset="-128"/>
                <a:ea typeface="Meiryo UI" pitchFamily="50" charset="-128"/>
                <a:cs typeface="Meiryo UI" pitchFamily="50" charset="-128"/>
              </a:rPr>
              <a:t>連携　</a:t>
            </a:r>
          </a:p>
        </p:txBody>
      </p:sp>
      <p:sp>
        <p:nvSpPr>
          <p:cNvPr id="154665" name="Text Box 4"/>
          <p:cNvSpPr txBox="1">
            <a:spLocks noChangeArrowheads="1"/>
          </p:cNvSpPr>
          <p:nvPr/>
        </p:nvSpPr>
        <p:spPr bwMode="auto">
          <a:xfrm>
            <a:off x="176213" y="4796943"/>
            <a:ext cx="627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solidFill>
                  <a:srgbClr val="3366FF"/>
                </a:solidFill>
                <a:latin typeface="Meiryo UI" pitchFamily="50" charset="-128"/>
                <a:ea typeface="Meiryo UI" pitchFamily="50" charset="-128"/>
                <a:cs typeface="Meiryo UI" pitchFamily="50" charset="-128"/>
              </a:rPr>
              <a:t>連携　</a:t>
            </a:r>
          </a:p>
        </p:txBody>
      </p:sp>
      <p:sp>
        <p:nvSpPr>
          <p:cNvPr id="154666" name="Text Box 4"/>
          <p:cNvSpPr txBox="1">
            <a:spLocks noChangeArrowheads="1"/>
          </p:cNvSpPr>
          <p:nvPr/>
        </p:nvSpPr>
        <p:spPr bwMode="auto">
          <a:xfrm>
            <a:off x="4358861" y="5570952"/>
            <a:ext cx="6270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dirty="0">
                <a:solidFill>
                  <a:srgbClr val="808080"/>
                </a:solidFill>
                <a:latin typeface="Meiryo UI" pitchFamily="50" charset="-128"/>
                <a:ea typeface="Meiryo UI" pitchFamily="50" charset="-128"/>
                <a:cs typeface="Meiryo UI" pitchFamily="50" charset="-128"/>
              </a:rPr>
              <a:t>連携　</a:t>
            </a:r>
          </a:p>
        </p:txBody>
      </p:sp>
      <p:sp>
        <p:nvSpPr>
          <p:cNvPr id="154667" name="Text Box 4"/>
          <p:cNvSpPr txBox="1">
            <a:spLocks noChangeArrowheads="1"/>
          </p:cNvSpPr>
          <p:nvPr/>
        </p:nvSpPr>
        <p:spPr bwMode="auto">
          <a:xfrm>
            <a:off x="4294188" y="4027074"/>
            <a:ext cx="627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dirty="0">
                <a:solidFill>
                  <a:srgbClr val="808080"/>
                </a:solidFill>
                <a:latin typeface="Meiryo UI" pitchFamily="50" charset="-128"/>
                <a:ea typeface="Meiryo UI" pitchFamily="50" charset="-128"/>
                <a:cs typeface="Meiryo UI" pitchFamily="50" charset="-128"/>
              </a:rPr>
              <a:t>連携　</a:t>
            </a:r>
          </a:p>
        </p:txBody>
      </p:sp>
      <p:sp>
        <p:nvSpPr>
          <p:cNvPr id="154668" name="Arc 52"/>
          <p:cNvSpPr>
            <a:spLocks/>
          </p:cNvSpPr>
          <p:nvPr/>
        </p:nvSpPr>
        <p:spPr bwMode="auto">
          <a:xfrm rot="5400000">
            <a:off x="5176044" y="4499769"/>
            <a:ext cx="1716087" cy="1279525"/>
          </a:xfrm>
          <a:custGeom>
            <a:avLst/>
            <a:gdLst>
              <a:gd name="T0" fmla="*/ 0 w 23902"/>
              <a:gd name="T1" fmla="*/ 2147483647 h 22456"/>
              <a:gd name="T2" fmla="*/ 2147483647 w 23902"/>
              <a:gd name="T3" fmla="*/ 2147483647 h 22456"/>
              <a:gd name="T4" fmla="*/ 2147483647 w 23902"/>
              <a:gd name="T5" fmla="*/ 2147483647 h 22456"/>
              <a:gd name="T6" fmla="*/ 0 60000 65536"/>
              <a:gd name="T7" fmla="*/ 0 60000 65536"/>
              <a:gd name="T8" fmla="*/ 0 60000 65536"/>
            </a:gdLst>
            <a:ahLst/>
            <a:cxnLst>
              <a:cxn ang="T6">
                <a:pos x="T0" y="T1"/>
              </a:cxn>
              <a:cxn ang="T7">
                <a:pos x="T2" y="T3"/>
              </a:cxn>
              <a:cxn ang="T8">
                <a:pos x="T4" y="T5"/>
              </a:cxn>
            </a:cxnLst>
            <a:rect l="0" t="0" r="r" b="b"/>
            <a:pathLst>
              <a:path w="23902" h="22456" fill="none" extrusionOk="0">
                <a:moveTo>
                  <a:pt x="0" y="123"/>
                </a:moveTo>
                <a:cubicBezTo>
                  <a:pt x="764" y="41"/>
                  <a:pt x="1533" y="-1"/>
                  <a:pt x="2302" y="0"/>
                </a:cubicBezTo>
                <a:cubicBezTo>
                  <a:pt x="14231" y="0"/>
                  <a:pt x="23902" y="9670"/>
                  <a:pt x="23902" y="21600"/>
                </a:cubicBezTo>
                <a:cubicBezTo>
                  <a:pt x="23902" y="21885"/>
                  <a:pt x="23896" y="22170"/>
                  <a:pt x="23885" y="22456"/>
                </a:cubicBezTo>
              </a:path>
              <a:path w="23902" h="22456" stroke="0" extrusionOk="0">
                <a:moveTo>
                  <a:pt x="0" y="123"/>
                </a:moveTo>
                <a:cubicBezTo>
                  <a:pt x="764" y="41"/>
                  <a:pt x="1533" y="-1"/>
                  <a:pt x="2302" y="0"/>
                </a:cubicBezTo>
                <a:cubicBezTo>
                  <a:pt x="14231" y="0"/>
                  <a:pt x="23902" y="9670"/>
                  <a:pt x="23902" y="21600"/>
                </a:cubicBezTo>
                <a:cubicBezTo>
                  <a:pt x="23902" y="21885"/>
                  <a:pt x="23896" y="22170"/>
                  <a:pt x="23885" y="22456"/>
                </a:cubicBezTo>
                <a:lnTo>
                  <a:pt x="2302" y="21600"/>
                </a:lnTo>
                <a:lnTo>
                  <a:pt x="0" y="123"/>
                </a:lnTo>
                <a:close/>
              </a:path>
            </a:pathLst>
          </a:custGeom>
          <a:noFill/>
          <a:ln w="130175">
            <a:solidFill>
              <a:srgbClr val="3366FF"/>
            </a:solidFill>
            <a:round/>
            <a:headEnd type="triangle" w="sm" len="sm"/>
            <a:tailEnd type="triangl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54669" name="AutoShape 35"/>
          <p:cNvSpPr>
            <a:spLocks noChangeArrowheads="1"/>
          </p:cNvSpPr>
          <p:nvPr/>
        </p:nvSpPr>
        <p:spPr bwMode="auto">
          <a:xfrm rot="5400000">
            <a:off x="6336506" y="4166394"/>
            <a:ext cx="420688" cy="1727200"/>
          </a:xfrm>
          <a:prstGeom prst="upDownArrow">
            <a:avLst>
              <a:gd name="adj1" fmla="val 49194"/>
              <a:gd name="adj2" fmla="val 55426"/>
            </a:avLst>
          </a:prstGeom>
          <a:solidFill>
            <a:srgbClr val="3366FF"/>
          </a:solidFill>
          <a:ln w="50800">
            <a:solidFill>
              <a:schemeClr val="bg1"/>
            </a:solidFill>
            <a:miter lim="800000"/>
            <a:headEnd/>
            <a:tailEnd/>
          </a:ln>
        </p:spPr>
        <p:txBody>
          <a:bodyPr wrap="none" anchor="ctr"/>
          <a:lstStyle/>
          <a:p>
            <a:pPr algn="r" eaLnBrk="1" hangingPunct="1"/>
            <a:endParaRPr lang="ja-JP" altLang="en-US">
              <a:solidFill>
                <a:srgbClr val="000000"/>
              </a:solidFill>
            </a:endParaRPr>
          </a:p>
        </p:txBody>
      </p:sp>
      <p:sp>
        <p:nvSpPr>
          <p:cNvPr id="154670" name="Text Box 4"/>
          <p:cNvSpPr txBox="1">
            <a:spLocks noChangeArrowheads="1"/>
          </p:cNvSpPr>
          <p:nvPr/>
        </p:nvSpPr>
        <p:spPr bwMode="auto">
          <a:xfrm>
            <a:off x="6380163" y="5319230"/>
            <a:ext cx="6270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solidFill>
                  <a:srgbClr val="3366FF"/>
                </a:solidFill>
                <a:latin typeface="Meiryo UI" pitchFamily="50" charset="-128"/>
                <a:ea typeface="Meiryo UI" pitchFamily="50" charset="-128"/>
                <a:cs typeface="Meiryo UI" pitchFamily="50" charset="-128"/>
              </a:rPr>
              <a:t>連携　</a:t>
            </a:r>
          </a:p>
        </p:txBody>
      </p:sp>
      <p:sp>
        <p:nvSpPr>
          <p:cNvPr id="154671" name="AutoShape 36"/>
          <p:cNvSpPr>
            <a:spLocks noChangeArrowheads="1"/>
          </p:cNvSpPr>
          <p:nvPr/>
        </p:nvSpPr>
        <p:spPr bwMode="auto">
          <a:xfrm rot="5400000">
            <a:off x="5608638" y="3349625"/>
            <a:ext cx="460375" cy="498475"/>
          </a:xfrm>
          <a:prstGeom prst="upDownArrow">
            <a:avLst>
              <a:gd name="adj1" fmla="val 43454"/>
              <a:gd name="adj2" fmla="val 34192"/>
            </a:avLst>
          </a:prstGeom>
          <a:solidFill>
            <a:srgbClr val="3366FF"/>
          </a:solidFill>
          <a:ln w="38100">
            <a:solidFill>
              <a:schemeClr val="bg1"/>
            </a:solidFill>
            <a:miter lim="800000"/>
            <a:headEnd/>
            <a:tailEnd/>
          </a:ln>
        </p:spPr>
        <p:txBody>
          <a:bodyPr wrap="none" anchor="ctr"/>
          <a:lstStyle/>
          <a:p>
            <a:pPr algn="r" eaLnBrk="1" hangingPunct="1"/>
            <a:endParaRPr lang="ja-JP" altLang="en-US">
              <a:solidFill>
                <a:srgbClr val="000000"/>
              </a:solidFill>
            </a:endParaRPr>
          </a:p>
        </p:txBody>
      </p:sp>
      <p:sp>
        <p:nvSpPr>
          <p:cNvPr id="154672" name="Text Box 4"/>
          <p:cNvSpPr txBox="1">
            <a:spLocks noChangeArrowheads="1"/>
          </p:cNvSpPr>
          <p:nvPr/>
        </p:nvSpPr>
        <p:spPr bwMode="auto">
          <a:xfrm>
            <a:off x="5556250" y="3041685"/>
            <a:ext cx="555625" cy="315913"/>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05000"/>
              </a:lnSpc>
              <a:spcBef>
                <a:spcPct val="50000"/>
              </a:spcBef>
              <a:spcAft>
                <a:spcPct val="25000"/>
              </a:spcAft>
            </a:pPr>
            <a:r>
              <a:rPr lang="ja-JP" altLang="en-US" sz="1400" b="1">
                <a:solidFill>
                  <a:srgbClr val="3366FF"/>
                </a:solidFill>
                <a:latin typeface="Meiryo UI" pitchFamily="50" charset="-128"/>
                <a:ea typeface="Meiryo UI" pitchFamily="50" charset="-128"/>
                <a:cs typeface="Meiryo UI" pitchFamily="50" charset="-128"/>
              </a:rPr>
              <a:t>連携　</a:t>
            </a:r>
          </a:p>
        </p:txBody>
      </p:sp>
      <p:sp>
        <p:nvSpPr>
          <p:cNvPr id="154673" name="AutoShape 29"/>
          <p:cNvSpPr>
            <a:spLocks noChangeArrowheads="1"/>
          </p:cNvSpPr>
          <p:nvPr/>
        </p:nvSpPr>
        <p:spPr bwMode="auto">
          <a:xfrm>
            <a:off x="3979863" y="5484813"/>
            <a:ext cx="546100" cy="460375"/>
          </a:xfrm>
          <a:prstGeom prst="upDownArrow">
            <a:avLst>
              <a:gd name="adj1" fmla="val 37611"/>
              <a:gd name="adj2" fmla="val 27588"/>
            </a:avLst>
          </a:prstGeom>
          <a:solidFill>
            <a:srgbClr val="5F5F5F"/>
          </a:solidFill>
          <a:ln w="44450">
            <a:solidFill>
              <a:schemeClr val="bg1"/>
            </a:solidFill>
            <a:miter lim="800000"/>
            <a:headEnd/>
            <a:tailEnd/>
          </a:ln>
        </p:spPr>
        <p:txBody>
          <a:bodyPr wrap="none" anchor="ctr"/>
          <a:lstStyle/>
          <a:p>
            <a:pPr algn="r" eaLnBrk="1" hangingPunct="1"/>
            <a:endParaRPr lang="ja-JP" altLang="en-US">
              <a:solidFill>
                <a:srgbClr val="000000"/>
              </a:solidFill>
            </a:endParaRPr>
          </a:p>
        </p:txBody>
      </p:sp>
      <p:sp>
        <p:nvSpPr>
          <p:cNvPr id="154674" name="Rectangle 3"/>
          <p:cNvSpPr>
            <a:spLocks noChangeArrowheads="1"/>
          </p:cNvSpPr>
          <p:nvPr/>
        </p:nvSpPr>
        <p:spPr bwMode="auto">
          <a:xfrm>
            <a:off x="263525" y="10445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54675" name="Text Box 5"/>
          <p:cNvSpPr txBox="1">
            <a:spLocks noChangeArrowheads="1"/>
          </p:cNvSpPr>
          <p:nvPr/>
        </p:nvSpPr>
        <p:spPr bwMode="auto">
          <a:xfrm>
            <a:off x="0" y="-4790"/>
            <a:ext cx="23479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a:solidFill>
                  <a:srgbClr val="000000"/>
                </a:solidFill>
                <a:latin typeface="Meiryo UI" pitchFamily="50" charset="-128"/>
                <a:ea typeface="Meiryo UI" pitchFamily="50" charset="-128"/>
                <a:cs typeface="Meiryo UI" pitchFamily="50" charset="-128"/>
              </a:rPr>
              <a:t>-</a:t>
            </a:r>
            <a:r>
              <a:rPr lang="en-US" altLang="ja-JP" sz="1800" b="1" dirty="0" smtClean="0">
                <a:solidFill>
                  <a:srgbClr val="000000"/>
                </a:solidFill>
                <a:latin typeface="Meiryo UI" pitchFamily="50" charset="-128"/>
                <a:ea typeface="Meiryo UI" pitchFamily="50" charset="-128"/>
                <a:cs typeface="Meiryo UI" pitchFamily="50" charset="-128"/>
              </a:rPr>
              <a:t>12</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878888750"/>
      </p:ext>
    </p:extLst>
  </p:cSld>
  <p:clrMapOvr>
    <a:masterClrMapping/>
  </p:clrMapOvr>
  <p:transition advClick="0"/>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a:xfrm>
            <a:off x="159543" y="393843"/>
            <a:ext cx="8753475" cy="588962"/>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認知症の人の医療とケアの目標</a:t>
            </a:r>
          </a:p>
        </p:txBody>
      </p:sp>
      <p:sp>
        <p:nvSpPr>
          <p:cNvPr id="17448" name="Rectangle 40"/>
          <p:cNvSpPr>
            <a:spLocks noChangeArrowheads="1"/>
          </p:cNvSpPr>
          <p:nvPr/>
        </p:nvSpPr>
        <p:spPr bwMode="auto">
          <a:xfrm>
            <a:off x="252413" y="1041400"/>
            <a:ext cx="8567737" cy="73025"/>
          </a:xfrm>
          <a:prstGeom prst="rect">
            <a:avLst/>
          </a:prstGeom>
          <a:gradFill rotWithShape="1">
            <a:gsLst>
              <a:gs pos="0">
                <a:schemeClr val="accent1"/>
              </a:gs>
              <a:gs pos="100000">
                <a:schemeClr val="accent1">
                  <a:gamma/>
                  <a:shade val="46275"/>
                  <a:invGamma/>
                </a:schemeClr>
              </a:gs>
            </a:gsLst>
            <a:lin ang="0" scaled="1"/>
          </a:gradFill>
          <a:ln w="9525" algn="ctr">
            <a:noFill/>
            <a:miter lim="800000"/>
            <a:headEnd/>
            <a:tailEnd/>
          </a:ln>
          <a:effectLst/>
        </p:spPr>
        <p:txBody>
          <a:bodyPr wrap="none" anchor="ctr"/>
          <a:lstStyle/>
          <a:p>
            <a:pPr>
              <a:defRPr/>
            </a:pPr>
            <a:endParaRPr lang="ja-JP" altLang="en-US" sz="1800">
              <a:latin typeface="Arial" charset="0"/>
            </a:endParaRPr>
          </a:p>
        </p:txBody>
      </p:sp>
      <p:sp>
        <p:nvSpPr>
          <p:cNvPr id="63492" name="テキスト ボックス 35"/>
          <p:cNvSpPr txBox="1">
            <a:spLocks noChangeArrowheads="1"/>
          </p:cNvSpPr>
          <p:nvPr/>
        </p:nvSpPr>
        <p:spPr bwMode="auto">
          <a:xfrm>
            <a:off x="846137" y="2238375"/>
            <a:ext cx="7856537" cy="253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742950" indent="-742950" eaLnBrk="0" hangingPunct="0">
              <a:defRPr kumimoji="1" sz="3600">
                <a:solidFill>
                  <a:schemeClr val="tx1"/>
                </a:solidFill>
                <a:latin typeface="Arial" pitchFamily="34" charset="0"/>
                <a:ea typeface="ＭＳ Ｐゴシック" pitchFamily="50" charset="-128"/>
              </a:defRPr>
            </a:lvl1pPr>
            <a:lvl2pPr marL="742950" indent="-285750" eaLnBrk="0" hangingPunct="0">
              <a:defRPr kumimoji="1" sz="3600">
                <a:solidFill>
                  <a:schemeClr val="tx1"/>
                </a:solidFill>
                <a:latin typeface="Arial" pitchFamily="34" charset="0"/>
                <a:ea typeface="ＭＳ Ｐゴシック" pitchFamily="50" charset="-128"/>
              </a:defRPr>
            </a:lvl2pPr>
            <a:lvl3pPr marL="1143000" indent="-228600" eaLnBrk="0" hangingPunct="0">
              <a:defRPr kumimoji="1" sz="3600">
                <a:solidFill>
                  <a:schemeClr val="tx1"/>
                </a:solidFill>
                <a:latin typeface="Arial" pitchFamily="34" charset="0"/>
                <a:ea typeface="ＭＳ Ｐゴシック" pitchFamily="50" charset="-128"/>
              </a:defRPr>
            </a:lvl3pPr>
            <a:lvl4pPr marL="1600200" indent="-228600" eaLnBrk="0" hangingPunct="0">
              <a:defRPr kumimoji="1" sz="3600">
                <a:solidFill>
                  <a:schemeClr val="tx1"/>
                </a:solidFill>
                <a:latin typeface="Arial" pitchFamily="34" charset="0"/>
                <a:ea typeface="ＭＳ Ｐゴシック" pitchFamily="50" charset="-128"/>
              </a:defRPr>
            </a:lvl4pPr>
            <a:lvl5pPr marL="2057400" indent="-228600" eaLnBrk="0" hangingPunct="0">
              <a:defRPr kumimoji="1" sz="3600">
                <a:solidFill>
                  <a:schemeClr val="tx1"/>
                </a:solidFill>
                <a:latin typeface="Arial" pitchFamily="34" charset="0"/>
                <a:ea typeface="ＭＳ Ｐゴシック" pitchFamily="50" charset="-128"/>
              </a:defRPr>
            </a:lvl5pPr>
            <a:lvl6pPr marL="25146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6pPr>
            <a:lvl7pPr marL="29718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7pPr>
            <a:lvl8pPr marL="34290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8pPr>
            <a:lvl9pPr marL="3886200" indent="-228600" eaLnBrk="0" fontAlgn="base" hangingPunct="0">
              <a:spcBef>
                <a:spcPct val="0"/>
              </a:spcBef>
              <a:spcAft>
                <a:spcPct val="0"/>
              </a:spcAft>
              <a:defRPr kumimoji="1" sz="3600">
                <a:solidFill>
                  <a:schemeClr val="tx1"/>
                </a:solidFill>
                <a:latin typeface="Arial" pitchFamily="34" charset="0"/>
                <a:ea typeface="ＭＳ Ｐゴシック" pitchFamily="50" charset="-128"/>
              </a:defRPr>
            </a:lvl9pPr>
          </a:lstStyle>
          <a:p>
            <a:pPr eaLnBrk="1" hangingPunct="1">
              <a:buFont typeface="Calibri" pitchFamily="34" charset="0"/>
              <a:buNone/>
            </a:pPr>
            <a:r>
              <a:rPr lang="en-US" altLang="ja-JP" sz="4000" b="1" dirty="0">
                <a:solidFill>
                  <a:srgbClr val="FF7171"/>
                </a:solidFill>
                <a:latin typeface="Meiryo UI" pitchFamily="50" charset="-128"/>
                <a:ea typeface="Meiryo UI" pitchFamily="50" charset="-128"/>
                <a:cs typeface="Meiryo UI" pitchFamily="50" charset="-128"/>
              </a:rPr>
              <a:t>1</a:t>
            </a:r>
            <a:r>
              <a:rPr lang="ja-JP" altLang="en-US" sz="4000" b="1" dirty="0">
                <a:solidFill>
                  <a:srgbClr val="FF7171"/>
                </a:solidFill>
                <a:latin typeface="Meiryo UI" pitchFamily="50" charset="-128"/>
                <a:ea typeface="Meiryo UI" pitchFamily="50" charset="-128"/>
                <a:cs typeface="Meiryo UI" pitchFamily="50" charset="-128"/>
              </a:rPr>
              <a:t>：</a:t>
            </a:r>
            <a:r>
              <a:rPr lang="ja-JP" altLang="en-US" sz="3800" b="1" dirty="0">
                <a:solidFill>
                  <a:srgbClr val="FF7171"/>
                </a:solidFill>
                <a:latin typeface="Meiryo UI" pitchFamily="50" charset="-128"/>
                <a:ea typeface="Meiryo UI" pitchFamily="50" charset="-128"/>
                <a:cs typeface="Meiryo UI" pitchFamily="50" charset="-128"/>
              </a:rPr>
              <a:t>生活機能の</a:t>
            </a:r>
            <a:r>
              <a:rPr lang="en-US" altLang="ja-JP" sz="3800" b="1" dirty="0">
                <a:solidFill>
                  <a:srgbClr val="FF7171"/>
                </a:solidFill>
                <a:latin typeface="Meiryo UI" pitchFamily="50" charset="-128"/>
                <a:ea typeface="Meiryo UI" pitchFamily="50" charset="-128"/>
                <a:cs typeface="Meiryo UI" pitchFamily="50" charset="-128"/>
              </a:rPr>
              <a:t>1</a:t>
            </a:r>
            <a:r>
              <a:rPr lang="ja-JP" altLang="en-US" sz="3800" b="1" dirty="0">
                <a:solidFill>
                  <a:srgbClr val="FF7171"/>
                </a:solidFill>
                <a:latin typeface="Meiryo UI" pitchFamily="50" charset="-128"/>
                <a:ea typeface="Meiryo UI" pitchFamily="50" charset="-128"/>
                <a:cs typeface="Meiryo UI" pitchFamily="50" charset="-128"/>
              </a:rPr>
              <a:t>日でも長い維持</a:t>
            </a:r>
          </a:p>
          <a:p>
            <a:pPr eaLnBrk="1" hangingPunct="1">
              <a:buFont typeface="Calibri" pitchFamily="34" charset="0"/>
              <a:buNone/>
            </a:pPr>
            <a:endParaRPr lang="en-US" altLang="ja-JP" sz="2000" b="1" dirty="0">
              <a:solidFill>
                <a:srgbClr val="FF5050"/>
              </a:solidFill>
              <a:latin typeface="Meiryo UI" pitchFamily="50" charset="-128"/>
              <a:ea typeface="Meiryo UI" pitchFamily="50" charset="-128"/>
              <a:cs typeface="Meiryo UI" pitchFamily="50" charset="-128"/>
            </a:endParaRPr>
          </a:p>
          <a:p>
            <a:pPr eaLnBrk="1" hangingPunct="1">
              <a:buFont typeface="Calibri" pitchFamily="34" charset="0"/>
              <a:buNone/>
            </a:pPr>
            <a:r>
              <a:rPr lang="en-US" altLang="ja-JP" sz="4000" b="1" dirty="0">
                <a:latin typeface="Meiryo UI" pitchFamily="50" charset="-128"/>
                <a:ea typeface="Meiryo UI" pitchFamily="50" charset="-128"/>
                <a:cs typeface="Meiryo UI" pitchFamily="50" charset="-128"/>
              </a:rPr>
              <a:t>2</a:t>
            </a:r>
            <a:r>
              <a:rPr lang="ja-JP" altLang="en-US" sz="4000" b="1" dirty="0">
                <a:latin typeface="Meiryo UI" pitchFamily="50" charset="-128"/>
                <a:ea typeface="Meiryo UI" pitchFamily="50" charset="-128"/>
                <a:cs typeface="Meiryo UI" pitchFamily="50" charset="-128"/>
              </a:rPr>
              <a:t>：</a:t>
            </a:r>
            <a:r>
              <a:rPr lang="ja-JP" altLang="en-US" sz="3800" b="1" dirty="0">
                <a:latin typeface="Meiryo UI" pitchFamily="50" charset="-128"/>
                <a:ea typeface="Meiryo UI" pitchFamily="50" charset="-128"/>
                <a:cs typeface="Meiryo UI" pitchFamily="50" charset="-128"/>
              </a:rPr>
              <a:t>行動</a:t>
            </a:r>
            <a:r>
              <a:rPr lang="ja-JP" altLang="en-US" sz="3200" b="1" dirty="0">
                <a:latin typeface="Meiryo UI" pitchFamily="50" charset="-128"/>
                <a:ea typeface="Meiryo UI" pitchFamily="50" charset="-128"/>
                <a:cs typeface="Meiryo UI" pitchFamily="50" charset="-128"/>
              </a:rPr>
              <a:t>・</a:t>
            </a:r>
            <a:r>
              <a:rPr lang="ja-JP" altLang="en-US" sz="3800" b="1" dirty="0">
                <a:latin typeface="Meiryo UI" pitchFamily="50" charset="-128"/>
                <a:ea typeface="Meiryo UI" pitchFamily="50" charset="-128"/>
                <a:cs typeface="Meiryo UI" pitchFamily="50" charset="-128"/>
              </a:rPr>
              <a:t>心理症状</a:t>
            </a:r>
            <a:r>
              <a:rPr lang="en-US" altLang="ja-JP" sz="3800" b="1" dirty="0">
                <a:latin typeface="Meiryo UI" pitchFamily="50" charset="-128"/>
                <a:ea typeface="Meiryo UI" pitchFamily="50" charset="-128"/>
                <a:cs typeface="Meiryo UI" pitchFamily="50" charset="-128"/>
              </a:rPr>
              <a:t>(BPSD)</a:t>
            </a:r>
            <a:r>
              <a:rPr lang="ja-JP" altLang="en-US" sz="3800" b="1" dirty="0">
                <a:latin typeface="Meiryo UI" pitchFamily="50" charset="-128"/>
                <a:ea typeface="Meiryo UI" pitchFamily="50" charset="-128"/>
                <a:cs typeface="Meiryo UI" pitchFamily="50" charset="-128"/>
              </a:rPr>
              <a:t>の緩和</a:t>
            </a:r>
            <a:endParaRPr lang="en-US" altLang="ja-JP" sz="3800" b="1" dirty="0">
              <a:latin typeface="Meiryo UI" pitchFamily="50" charset="-128"/>
              <a:ea typeface="Meiryo UI" pitchFamily="50" charset="-128"/>
              <a:cs typeface="Meiryo UI" pitchFamily="50" charset="-128"/>
            </a:endParaRPr>
          </a:p>
          <a:p>
            <a:pPr eaLnBrk="1" hangingPunct="1">
              <a:buFont typeface="Calibri" pitchFamily="34" charset="0"/>
              <a:buNone/>
            </a:pPr>
            <a:endParaRPr lang="ja-JP" altLang="en-US" sz="2000" b="1" dirty="0">
              <a:latin typeface="Meiryo UI" pitchFamily="50" charset="-128"/>
              <a:ea typeface="Meiryo UI" pitchFamily="50" charset="-128"/>
              <a:cs typeface="Meiryo UI" pitchFamily="50" charset="-128"/>
            </a:endParaRPr>
          </a:p>
          <a:p>
            <a:pPr eaLnBrk="1" hangingPunct="1">
              <a:buFont typeface="Calibri" pitchFamily="34" charset="0"/>
              <a:buNone/>
            </a:pPr>
            <a:r>
              <a:rPr lang="en-US" altLang="ja-JP" sz="4000" b="1" dirty="0">
                <a:latin typeface="Meiryo UI" pitchFamily="50" charset="-128"/>
                <a:ea typeface="Meiryo UI" pitchFamily="50" charset="-128"/>
                <a:cs typeface="Meiryo UI" pitchFamily="50" charset="-128"/>
              </a:rPr>
              <a:t>3</a:t>
            </a:r>
            <a:r>
              <a:rPr lang="ja-JP" altLang="en-US" sz="4000" b="1" dirty="0">
                <a:latin typeface="Meiryo UI" pitchFamily="50" charset="-128"/>
                <a:ea typeface="Meiryo UI" pitchFamily="50" charset="-128"/>
                <a:cs typeface="Meiryo UI" pitchFamily="50" charset="-128"/>
              </a:rPr>
              <a:t>：</a:t>
            </a:r>
            <a:r>
              <a:rPr lang="ja-JP" altLang="en-US" sz="3800" b="1" dirty="0">
                <a:latin typeface="Meiryo UI" pitchFamily="50" charset="-128"/>
                <a:ea typeface="Meiryo UI" pitchFamily="50" charset="-128"/>
                <a:cs typeface="Meiryo UI" pitchFamily="50" charset="-128"/>
              </a:rPr>
              <a:t>家族の介護負担の軽減</a:t>
            </a:r>
            <a:endParaRPr lang="en-US" sz="3800" b="1" dirty="0">
              <a:latin typeface="Meiryo UI" pitchFamily="50" charset="-128"/>
              <a:ea typeface="Meiryo UI" pitchFamily="50" charset="-128"/>
              <a:cs typeface="Meiryo UI" pitchFamily="50" charset="-128"/>
            </a:endParaRPr>
          </a:p>
        </p:txBody>
      </p:sp>
      <p:sp>
        <p:nvSpPr>
          <p:cNvPr id="63493" name="正方形/長方形 41"/>
          <p:cNvSpPr>
            <a:spLocks noChangeArrowheads="1"/>
          </p:cNvSpPr>
          <p:nvPr/>
        </p:nvSpPr>
        <p:spPr bwMode="auto">
          <a:xfrm>
            <a:off x="1628775" y="6232525"/>
            <a:ext cx="71485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ja-JP" altLang="en-US" sz="1200" b="1">
                <a:latin typeface="Meiryo UI" pitchFamily="50" charset="-128"/>
                <a:ea typeface="Meiryo UI" pitchFamily="50" charset="-128"/>
                <a:cs typeface="Meiryo UI" pitchFamily="50" charset="-128"/>
              </a:rPr>
              <a:t>日本老年医学会ニュースレター　 第</a:t>
            </a:r>
            <a:r>
              <a:rPr lang="en-US" altLang="ja-JP" sz="1200" b="1">
                <a:latin typeface="Meiryo UI" pitchFamily="50" charset="-128"/>
                <a:ea typeface="Meiryo UI" pitchFamily="50" charset="-128"/>
                <a:cs typeface="Meiryo UI" pitchFamily="50" charset="-128"/>
              </a:rPr>
              <a:t>1</a:t>
            </a:r>
            <a:r>
              <a:rPr lang="ja-JP" altLang="en-US" sz="1200" b="1">
                <a:latin typeface="Meiryo UI" pitchFamily="50" charset="-128"/>
                <a:ea typeface="Meiryo UI" pitchFamily="50" charset="-128"/>
                <a:cs typeface="Meiryo UI" pitchFamily="50" charset="-128"/>
              </a:rPr>
              <a:t>回　認知症の医療と介護　総合的機能評価の観点から　より抜粋</a:t>
            </a:r>
          </a:p>
        </p:txBody>
      </p:sp>
      <p:sp>
        <p:nvSpPr>
          <p:cNvPr id="7" name="Rectangle 3"/>
          <p:cNvSpPr>
            <a:spLocks noChangeArrowheads="1"/>
          </p:cNvSpPr>
          <p:nvPr/>
        </p:nvSpPr>
        <p:spPr bwMode="auto">
          <a:xfrm>
            <a:off x="263525" y="10445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8" name="Text Box 5"/>
          <p:cNvSpPr txBox="1">
            <a:spLocks noChangeArrowheads="1"/>
          </p:cNvSpPr>
          <p:nvPr/>
        </p:nvSpPr>
        <p:spPr bwMode="auto">
          <a:xfrm>
            <a:off x="0" y="-4790"/>
            <a:ext cx="23479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＜連携と制度</a:t>
            </a:r>
            <a:r>
              <a:rPr lang="en-US" altLang="ja-JP" sz="1800" b="1" dirty="0">
                <a:solidFill>
                  <a:srgbClr val="000000"/>
                </a:solidFill>
                <a:latin typeface="Meiryo UI" pitchFamily="50" charset="-128"/>
                <a:ea typeface="Meiryo UI" pitchFamily="50" charset="-128"/>
                <a:cs typeface="Meiryo UI" pitchFamily="50" charset="-128"/>
              </a:rPr>
              <a:t>-</a:t>
            </a:r>
            <a:r>
              <a:rPr lang="en-US" altLang="ja-JP" sz="1800" b="1" dirty="0" smtClean="0">
                <a:solidFill>
                  <a:srgbClr val="000000"/>
                </a:solidFill>
                <a:latin typeface="Meiryo UI" pitchFamily="50" charset="-128"/>
                <a:ea typeface="Meiryo UI" pitchFamily="50" charset="-128"/>
                <a:cs typeface="Meiryo UI" pitchFamily="50" charset="-128"/>
              </a:rPr>
              <a:t>13</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38993344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5650" name="AutoShape 2"/>
          <p:cNvSpPr>
            <a:spLocks noChangeArrowheads="1"/>
          </p:cNvSpPr>
          <p:nvPr/>
        </p:nvSpPr>
        <p:spPr bwMode="auto">
          <a:xfrm>
            <a:off x="4972050" y="2781300"/>
            <a:ext cx="3789363" cy="3168650"/>
          </a:xfrm>
          <a:prstGeom prst="roundRect">
            <a:avLst>
              <a:gd name="adj" fmla="val 12903"/>
            </a:avLst>
          </a:prstGeom>
          <a:solidFill>
            <a:srgbClr val="FF7C80"/>
          </a:solidFill>
          <a:ln>
            <a:noFill/>
          </a:ln>
          <a:extLst>
            <a:ext uri="{91240B29-F687-4F45-9708-019B960494DF}">
              <a14:hiddenLine xmlns:a14="http://schemas.microsoft.com/office/drawing/2010/main" w="38100">
                <a:solidFill>
                  <a:schemeClr val="tx1"/>
                </a:solidFill>
                <a:round/>
                <a:headEnd/>
                <a:tailEnd/>
              </a14:hiddenLine>
            </a:ext>
          </a:extLst>
        </p:spPr>
        <p:txBody>
          <a:bodyPr wrap="none" anchor="ctr"/>
          <a:lstStyle/>
          <a:p>
            <a:pPr eaLnBrk="1" hangingPunct="1"/>
            <a:endParaRPr lang="ja-JP" altLang="en-US" sz="1800"/>
          </a:p>
        </p:txBody>
      </p:sp>
      <p:sp>
        <p:nvSpPr>
          <p:cNvPr id="155651" name="AutoShape 3"/>
          <p:cNvSpPr>
            <a:spLocks noChangeArrowheads="1"/>
          </p:cNvSpPr>
          <p:nvPr/>
        </p:nvSpPr>
        <p:spPr bwMode="auto">
          <a:xfrm>
            <a:off x="395288" y="2747963"/>
            <a:ext cx="3384550" cy="3168650"/>
          </a:xfrm>
          <a:prstGeom prst="roundRect">
            <a:avLst>
              <a:gd name="adj" fmla="val 12590"/>
            </a:avLst>
          </a:prstGeom>
          <a:solidFill>
            <a:srgbClr val="00CC99"/>
          </a:solidFill>
          <a:ln>
            <a:noFill/>
          </a:ln>
          <a:extLst>
            <a:ext uri="{91240B29-F687-4F45-9708-019B960494DF}">
              <a14:hiddenLine xmlns:a14="http://schemas.microsoft.com/office/drawing/2010/main" w="38100">
                <a:solidFill>
                  <a:schemeClr val="tx1"/>
                </a:solidFill>
                <a:round/>
                <a:headEnd/>
                <a:tailEnd/>
              </a14:hiddenLine>
            </a:ext>
          </a:extLst>
        </p:spPr>
        <p:txBody>
          <a:bodyPr wrap="none" anchor="ctr"/>
          <a:lstStyle/>
          <a:p>
            <a:pPr eaLnBrk="1" hangingPunct="1"/>
            <a:endParaRPr lang="ja-JP" altLang="en-US" sz="1800"/>
          </a:p>
        </p:txBody>
      </p:sp>
      <p:sp>
        <p:nvSpPr>
          <p:cNvPr id="155652" name="Rectangle 4"/>
          <p:cNvSpPr>
            <a:spLocks noGrp="1" noChangeArrowheads="1"/>
          </p:cNvSpPr>
          <p:nvPr>
            <p:ph type="title" idx="4294967295"/>
          </p:nvPr>
        </p:nvSpPr>
        <p:spPr>
          <a:xfrm>
            <a:off x="0" y="192088"/>
            <a:ext cx="8877300" cy="1152525"/>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認知症高齢者ケアの基本</a:t>
            </a:r>
            <a:r>
              <a:rPr lang="ja-JP" altLang="en-US" sz="3000" b="1" dirty="0" smtClean="0">
                <a:solidFill>
                  <a:srgbClr val="FEFFF3"/>
                </a:solidFill>
                <a:latin typeface="Meiryo UI" pitchFamily="50" charset="-128"/>
                <a:ea typeface="Meiryo UI" pitchFamily="50" charset="-128"/>
                <a:cs typeface="Meiryo UI" pitchFamily="50" charset="-128"/>
              </a:rPr>
              <a:t/>
            </a:r>
            <a:br>
              <a:rPr lang="ja-JP" altLang="en-US" sz="3000" b="1" dirty="0" smtClean="0">
                <a:solidFill>
                  <a:srgbClr val="FEFFF3"/>
                </a:solidFill>
                <a:latin typeface="Meiryo UI" pitchFamily="50" charset="-128"/>
                <a:ea typeface="Meiryo UI" pitchFamily="50" charset="-128"/>
                <a:cs typeface="Meiryo UI" pitchFamily="50" charset="-128"/>
              </a:rPr>
            </a:br>
            <a:r>
              <a:rPr lang="ja-JP" altLang="en-US" sz="2400" b="1" dirty="0" smtClean="0">
                <a:solidFill>
                  <a:schemeClr val="tx1"/>
                </a:solidFill>
                <a:latin typeface="Meiryo UI" pitchFamily="50" charset="-128"/>
                <a:ea typeface="Meiryo UI" pitchFamily="50" charset="-128"/>
                <a:cs typeface="Meiryo UI" pitchFamily="50" charset="-128"/>
              </a:rPr>
              <a:t>～ 尊厳を支えるケアの確立 ～</a:t>
            </a:r>
          </a:p>
        </p:txBody>
      </p:sp>
      <p:sp>
        <p:nvSpPr>
          <p:cNvPr id="155653" name="Rectangle 5"/>
          <p:cNvSpPr>
            <a:spLocks noGrp="1" noChangeArrowheads="1"/>
          </p:cNvSpPr>
          <p:nvPr>
            <p:ph type="body" sz="half" idx="4294967295"/>
          </p:nvPr>
        </p:nvSpPr>
        <p:spPr>
          <a:xfrm>
            <a:off x="546652" y="3092450"/>
            <a:ext cx="3326848" cy="2570163"/>
          </a:xfrm>
        </p:spPr>
        <p:txBody>
          <a:bodyPr/>
          <a:lstStyle/>
          <a:p>
            <a:pPr eaLnBrk="1" hangingPunct="1">
              <a:lnSpc>
                <a:spcPct val="90000"/>
              </a:lnSpc>
              <a:buFontTx/>
              <a:buNone/>
            </a:pPr>
            <a:r>
              <a:rPr lang="ja-JP" altLang="en-US" sz="2200" b="1" dirty="0" smtClean="0">
                <a:solidFill>
                  <a:schemeClr val="bg1"/>
                </a:solidFill>
                <a:latin typeface="Meiryo UI" pitchFamily="50" charset="-128"/>
                <a:ea typeface="Meiryo UI" pitchFamily="50" charset="-128"/>
                <a:cs typeface="Meiryo UI" pitchFamily="50" charset="-128"/>
              </a:rPr>
              <a:t>・記憶障害の進行と感情</a:t>
            </a:r>
          </a:p>
          <a:p>
            <a:pPr eaLnBrk="1" hangingPunct="1">
              <a:lnSpc>
                <a:spcPct val="90000"/>
              </a:lnSpc>
              <a:buFontTx/>
              <a:buNone/>
            </a:pPr>
            <a:r>
              <a:rPr lang="ja-JP" altLang="en-US" sz="2200" b="1" dirty="0" smtClean="0">
                <a:solidFill>
                  <a:schemeClr val="bg1"/>
                </a:solidFill>
                <a:latin typeface="Meiryo UI" pitchFamily="50" charset="-128"/>
                <a:ea typeface="Meiryo UI" pitchFamily="50" charset="-128"/>
                <a:cs typeface="Meiryo UI" pitchFamily="50" charset="-128"/>
              </a:rPr>
              <a:t>   等の残存</a:t>
            </a:r>
          </a:p>
          <a:p>
            <a:pPr eaLnBrk="1" hangingPunct="1">
              <a:lnSpc>
                <a:spcPct val="90000"/>
              </a:lnSpc>
              <a:buFontTx/>
              <a:buNone/>
            </a:pPr>
            <a:endParaRPr lang="ja-JP" altLang="en-US" sz="800" b="1" dirty="0" smtClean="0">
              <a:solidFill>
                <a:schemeClr val="bg1"/>
              </a:solidFill>
              <a:latin typeface="Meiryo UI" pitchFamily="50" charset="-128"/>
              <a:ea typeface="Meiryo UI" pitchFamily="50" charset="-128"/>
              <a:cs typeface="Meiryo UI" pitchFamily="50" charset="-128"/>
            </a:endParaRPr>
          </a:p>
          <a:p>
            <a:pPr eaLnBrk="1" hangingPunct="1">
              <a:lnSpc>
                <a:spcPct val="90000"/>
              </a:lnSpc>
              <a:buFontTx/>
              <a:buNone/>
            </a:pPr>
            <a:r>
              <a:rPr lang="ja-JP" altLang="en-US" sz="2200" b="1" dirty="0" smtClean="0">
                <a:solidFill>
                  <a:schemeClr val="bg1"/>
                </a:solidFill>
                <a:latin typeface="Meiryo UI" pitchFamily="50" charset="-128"/>
                <a:ea typeface="Meiryo UI" pitchFamily="50" charset="-128"/>
                <a:cs typeface="Meiryo UI" pitchFamily="50" charset="-128"/>
              </a:rPr>
              <a:t>・不安･焦燥感</a:t>
            </a:r>
          </a:p>
          <a:p>
            <a:pPr eaLnBrk="1" hangingPunct="1">
              <a:lnSpc>
                <a:spcPct val="90000"/>
              </a:lnSpc>
              <a:buFontTx/>
              <a:buNone/>
            </a:pPr>
            <a:r>
              <a:rPr lang="ja-JP" altLang="en-US" sz="2200" b="1" dirty="0" smtClean="0">
                <a:solidFill>
                  <a:schemeClr val="bg1"/>
                </a:solidFill>
                <a:latin typeface="Meiryo UI" pitchFamily="50" charset="-128"/>
                <a:ea typeface="Meiryo UI" pitchFamily="50" charset="-128"/>
                <a:cs typeface="Meiryo UI" pitchFamily="50" charset="-128"/>
              </a:rPr>
              <a:t> 　⇒行動障害の引き金</a:t>
            </a:r>
          </a:p>
          <a:p>
            <a:pPr eaLnBrk="1" hangingPunct="1">
              <a:lnSpc>
                <a:spcPct val="90000"/>
              </a:lnSpc>
              <a:buFontTx/>
              <a:buNone/>
            </a:pPr>
            <a:endParaRPr lang="ja-JP" altLang="en-US" sz="800" b="1" dirty="0" smtClean="0">
              <a:solidFill>
                <a:schemeClr val="bg1"/>
              </a:solidFill>
              <a:latin typeface="Meiryo UI" pitchFamily="50" charset="-128"/>
              <a:ea typeface="Meiryo UI" pitchFamily="50" charset="-128"/>
              <a:cs typeface="Meiryo UI" pitchFamily="50" charset="-128"/>
            </a:endParaRPr>
          </a:p>
          <a:p>
            <a:pPr eaLnBrk="1" hangingPunct="1">
              <a:lnSpc>
                <a:spcPct val="90000"/>
              </a:lnSpc>
              <a:buFontTx/>
              <a:buNone/>
            </a:pPr>
            <a:r>
              <a:rPr lang="ja-JP" altLang="en-US" sz="2200" b="1" dirty="0" smtClean="0">
                <a:solidFill>
                  <a:schemeClr val="bg1"/>
                </a:solidFill>
                <a:latin typeface="Meiryo UI" pitchFamily="50" charset="-128"/>
                <a:ea typeface="Meiryo UI" pitchFamily="50" charset="-128"/>
                <a:cs typeface="Meiryo UI" pitchFamily="50" charset="-128"/>
              </a:rPr>
              <a:t>・環境適応能力の低下　</a:t>
            </a:r>
          </a:p>
          <a:p>
            <a:pPr eaLnBrk="1" hangingPunct="1">
              <a:lnSpc>
                <a:spcPct val="90000"/>
              </a:lnSpc>
              <a:buFontTx/>
              <a:buNone/>
            </a:pPr>
            <a:r>
              <a:rPr lang="ja-JP" altLang="en-US" sz="2200" b="1" dirty="0" smtClean="0">
                <a:solidFill>
                  <a:schemeClr val="bg1"/>
                </a:solidFill>
                <a:latin typeface="Meiryo UI" pitchFamily="50" charset="-128"/>
                <a:ea typeface="Meiryo UI" pitchFamily="50" charset="-128"/>
                <a:cs typeface="Meiryo UI" pitchFamily="50" charset="-128"/>
              </a:rPr>
              <a:t>　（環境変化に脆弱）</a:t>
            </a:r>
          </a:p>
        </p:txBody>
      </p:sp>
      <p:sp>
        <p:nvSpPr>
          <p:cNvPr id="155654" name="Rectangle 6"/>
          <p:cNvSpPr>
            <a:spLocks noGrp="1" noChangeArrowheads="1"/>
          </p:cNvSpPr>
          <p:nvPr>
            <p:ph type="body" sz="half" idx="4294967295"/>
          </p:nvPr>
        </p:nvSpPr>
        <p:spPr>
          <a:xfrm>
            <a:off x="5098774" y="3086100"/>
            <a:ext cx="3581676" cy="2779713"/>
          </a:xfrm>
        </p:spPr>
        <p:txBody>
          <a:bodyPr/>
          <a:lstStyle/>
          <a:p>
            <a:pPr eaLnBrk="1" hangingPunct="1">
              <a:lnSpc>
                <a:spcPct val="90000"/>
              </a:lnSpc>
              <a:buFontTx/>
              <a:buNone/>
            </a:pPr>
            <a:r>
              <a:rPr lang="ja-JP" altLang="en-US" sz="2100" b="1" dirty="0" smtClean="0">
                <a:solidFill>
                  <a:schemeClr val="bg1"/>
                </a:solidFill>
                <a:latin typeface="Meiryo UI" pitchFamily="50" charset="-128"/>
                <a:ea typeface="Meiryo UI" pitchFamily="50" charset="-128"/>
                <a:cs typeface="Meiryo UI" pitchFamily="50" charset="-128"/>
              </a:rPr>
              <a:t>・</a:t>
            </a:r>
            <a:r>
              <a:rPr lang="ja-JP" altLang="en-US" sz="2100" b="1" u="sng" dirty="0" smtClean="0">
                <a:solidFill>
                  <a:schemeClr val="bg1"/>
                </a:solidFill>
                <a:latin typeface="Meiryo UI" pitchFamily="50" charset="-128"/>
                <a:ea typeface="Meiryo UI" pitchFamily="50" charset="-128"/>
                <a:cs typeface="Meiryo UI" pitchFamily="50" charset="-128"/>
              </a:rPr>
              <a:t>環境の変化を避け、生活の</a:t>
            </a:r>
          </a:p>
          <a:p>
            <a:pPr eaLnBrk="1" hangingPunct="1">
              <a:lnSpc>
                <a:spcPct val="90000"/>
              </a:lnSpc>
              <a:buFontTx/>
              <a:buNone/>
            </a:pPr>
            <a:r>
              <a:rPr lang="ja-JP" altLang="en-US" sz="2100" b="1" dirty="0" smtClean="0">
                <a:solidFill>
                  <a:schemeClr val="bg1"/>
                </a:solidFill>
                <a:latin typeface="Meiryo UI" pitchFamily="50" charset="-128"/>
                <a:ea typeface="Meiryo UI" pitchFamily="50" charset="-128"/>
                <a:cs typeface="Meiryo UI" pitchFamily="50" charset="-128"/>
              </a:rPr>
              <a:t>  </a:t>
            </a:r>
            <a:r>
              <a:rPr lang="ja-JP" altLang="en-US" sz="2100" b="1" u="sng" dirty="0" smtClean="0">
                <a:solidFill>
                  <a:schemeClr val="bg1"/>
                </a:solidFill>
                <a:latin typeface="Meiryo UI" pitchFamily="50" charset="-128"/>
                <a:ea typeface="Meiryo UI" pitchFamily="50" charset="-128"/>
                <a:cs typeface="Meiryo UI" pitchFamily="50" charset="-128"/>
              </a:rPr>
              <a:t>継続性を尊重</a:t>
            </a:r>
          </a:p>
          <a:p>
            <a:pPr eaLnBrk="1" hangingPunct="1">
              <a:lnSpc>
                <a:spcPct val="90000"/>
              </a:lnSpc>
              <a:buFontTx/>
              <a:buNone/>
            </a:pPr>
            <a:endParaRPr lang="ja-JP" altLang="en-US" sz="400" b="1" dirty="0" smtClean="0">
              <a:solidFill>
                <a:schemeClr val="bg1"/>
              </a:solidFill>
              <a:latin typeface="Meiryo UI" pitchFamily="50" charset="-128"/>
              <a:ea typeface="Meiryo UI" pitchFamily="50" charset="-128"/>
              <a:cs typeface="Meiryo UI" pitchFamily="50" charset="-128"/>
            </a:endParaRPr>
          </a:p>
          <a:p>
            <a:pPr eaLnBrk="1" hangingPunct="1">
              <a:lnSpc>
                <a:spcPct val="90000"/>
              </a:lnSpc>
              <a:buFontTx/>
              <a:buNone/>
            </a:pPr>
            <a:r>
              <a:rPr lang="ja-JP" altLang="en-US" sz="2100" b="1" dirty="0" smtClean="0">
                <a:solidFill>
                  <a:schemeClr val="bg1"/>
                </a:solidFill>
                <a:latin typeface="Meiryo UI" pitchFamily="50" charset="-128"/>
                <a:ea typeface="Meiryo UI" pitchFamily="50" charset="-128"/>
                <a:cs typeface="Meiryo UI" pitchFamily="50" charset="-128"/>
              </a:rPr>
              <a:t>・</a:t>
            </a:r>
            <a:r>
              <a:rPr lang="ja-JP" altLang="en-US" sz="2100" b="1" u="sng" dirty="0" smtClean="0">
                <a:solidFill>
                  <a:schemeClr val="bg1"/>
                </a:solidFill>
                <a:latin typeface="Meiryo UI" pitchFamily="50" charset="-128"/>
                <a:ea typeface="Meiryo UI" pitchFamily="50" charset="-128"/>
                <a:cs typeface="Meiryo UI" pitchFamily="50" charset="-128"/>
              </a:rPr>
              <a:t>高齢者のペースでゆっくり</a:t>
            </a:r>
          </a:p>
          <a:p>
            <a:pPr eaLnBrk="1" hangingPunct="1">
              <a:lnSpc>
                <a:spcPct val="90000"/>
              </a:lnSpc>
              <a:buFontTx/>
              <a:buNone/>
            </a:pPr>
            <a:r>
              <a:rPr lang="ja-JP" altLang="en-US" sz="2100" b="1" dirty="0" smtClean="0">
                <a:solidFill>
                  <a:schemeClr val="bg1"/>
                </a:solidFill>
                <a:latin typeface="Meiryo UI" pitchFamily="50" charset="-128"/>
                <a:ea typeface="Meiryo UI" pitchFamily="50" charset="-128"/>
                <a:cs typeface="Meiryo UI" pitchFamily="50" charset="-128"/>
              </a:rPr>
              <a:t>   </a:t>
            </a:r>
            <a:r>
              <a:rPr lang="ja-JP" altLang="en-US" sz="2100" b="1" u="sng" dirty="0" smtClean="0">
                <a:solidFill>
                  <a:schemeClr val="bg1"/>
                </a:solidFill>
                <a:latin typeface="Meiryo UI" pitchFamily="50" charset="-128"/>
                <a:ea typeface="Meiryo UI" pitchFamily="50" charset="-128"/>
                <a:cs typeface="Meiryo UI" pitchFamily="50" charset="-128"/>
              </a:rPr>
              <a:t>と</a:t>
            </a:r>
            <a:r>
              <a:rPr lang="ja-JP" altLang="en-US" sz="2100" b="1" dirty="0" smtClean="0">
                <a:solidFill>
                  <a:schemeClr val="bg1"/>
                </a:solidFill>
                <a:latin typeface="Meiryo UI" pitchFamily="50" charset="-128"/>
                <a:ea typeface="Meiryo UI" pitchFamily="50" charset="-128"/>
                <a:cs typeface="Meiryo UI" pitchFamily="50" charset="-128"/>
              </a:rPr>
              <a:t>安心感を大切に</a:t>
            </a:r>
          </a:p>
          <a:p>
            <a:pPr eaLnBrk="1" hangingPunct="1">
              <a:lnSpc>
                <a:spcPct val="90000"/>
              </a:lnSpc>
              <a:buFontTx/>
              <a:buNone/>
            </a:pPr>
            <a:endParaRPr lang="ja-JP" altLang="en-US" sz="400" b="1" dirty="0" smtClean="0">
              <a:solidFill>
                <a:schemeClr val="bg1"/>
              </a:solidFill>
              <a:latin typeface="Meiryo UI" pitchFamily="50" charset="-128"/>
              <a:ea typeface="Meiryo UI" pitchFamily="50" charset="-128"/>
              <a:cs typeface="Meiryo UI" pitchFamily="50" charset="-128"/>
            </a:endParaRPr>
          </a:p>
          <a:p>
            <a:pPr eaLnBrk="1" hangingPunct="1">
              <a:lnSpc>
                <a:spcPct val="90000"/>
              </a:lnSpc>
              <a:buFontTx/>
              <a:buNone/>
            </a:pPr>
            <a:r>
              <a:rPr lang="ja-JP" altLang="en-US" sz="2100" b="1" dirty="0" smtClean="0">
                <a:solidFill>
                  <a:schemeClr val="bg1"/>
                </a:solidFill>
                <a:latin typeface="Meiryo UI" pitchFamily="50" charset="-128"/>
                <a:ea typeface="Meiryo UI" pitchFamily="50" charset="-128"/>
                <a:cs typeface="Meiryo UI" pitchFamily="50" charset="-128"/>
              </a:rPr>
              <a:t>・</a:t>
            </a:r>
            <a:r>
              <a:rPr lang="ja-JP" altLang="en-US" sz="2100" b="1" u="sng" dirty="0" smtClean="0">
                <a:solidFill>
                  <a:schemeClr val="bg1"/>
                </a:solidFill>
                <a:latin typeface="Meiryo UI" pitchFamily="50" charset="-128"/>
                <a:ea typeface="Meiryo UI" pitchFamily="50" charset="-128"/>
                <a:cs typeface="Meiryo UI" pitchFamily="50" charset="-128"/>
              </a:rPr>
              <a:t>心身の力を最大限に引き出</a:t>
            </a:r>
          </a:p>
          <a:p>
            <a:pPr eaLnBrk="1" hangingPunct="1">
              <a:lnSpc>
                <a:spcPct val="90000"/>
              </a:lnSpc>
              <a:buFontTx/>
              <a:buNone/>
            </a:pPr>
            <a:r>
              <a:rPr lang="ja-JP" altLang="en-US" sz="2100" b="1" dirty="0" smtClean="0">
                <a:solidFill>
                  <a:schemeClr val="bg1"/>
                </a:solidFill>
                <a:latin typeface="Meiryo UI" pitchFamily="50" charset="-128"/>
                <a:ea typeface="Meiryo UI" pitchFamily="50" charset="-128"/>
                <a:cs typeface="Meiryo UI" pitchFamily="50" charset="-128"/>
              </a:rPr>
              <a:t>   </a:t>
            </a:r>
            <a:r>
              <a:rPr lang="ja-JP" altLang="en-US" sz="2100" b="1" u="sng" dirty="0" smtClean="0">
                <a:solidFill>
                  <a:schemeClr val="bg1"/>
                </a:solidFill>
                <a:latin typeface="Meiryo UI" pitchFamily="50" charset="-128"/>
                <a:ea typeface="Meiryo UI" pitchFamily="50" charset="-128"/>
                <a:cs typeface="Meiryo UI" pitchFamily="50" charset="-128"/>
              </a:rPr>
              <a:t>して</a:t>
            </a:r>
            <a:r>
              <a:rPr lang="ja-JP" altLang="en-US" sz="2100" b="1" dirty="0" smtClean="0">
                <a:solidFill>
                  <a:schemeClr val="bg1"/>
                </a:solidFill>
                <a:latin typeface="Meiryo UI" pitchFamily="50" charset="-128"/>
                <a:ea typeface="Meiryo UI" pitchFamily="50" charset="-128"/>
                <a:cs typeface="Meiryo UI" pitchFamily="50" charset="-128"/>
              </a:rPr>
              <a:t>充実感のある暮らしを</a:t>
            </a:r>
          </a:p>
          <a:p>
            <a:pPr eaLnBrk="1" hangingPunct="1">
              <a:lnSpc>
                <a:spcPct val="90000"/>
              </a:lnSpc>
              <a:buFontTx/>
              <a:buNone/>
            </a:pPr>
            <a:r>
              <a:rPr lang="ja-JP" altLang="en-US" sz="2100" b="1" dirty="0" smtClean="0">
                <a:solidFill>
                  <a:schemeClr val="bg1"/>
                </a:solidFill>
                <a:latin typeface="Meiryo UI" pitchFamily="50" charset="-128"/>
                <a:ea typeface="Meiryo UI" pitchFamily="50" charset="-128"/>
                <a:cs typeface="Meiryo UI" pitchFamily="50" charset="-128"/>
              </a:rPr>
              <a:t>   構築</a:t>
            </a:r>
          </a:p>
        </p:txBody>
      </p:sp>
      <p:sp>
        <p:nvSpPr>
          <p:cNvPr id="155655" name="Rectangle 7"/>
          <p:cNvSpPr>
            <a:spLocks noChangeArrowheads="1"/>
          </p:cNvSpPr>
          <p:nvPr/>
        </p:nvSpPr>
        <p:spPr bwMode="auto">
          <a:xfrm>
            <a:off x="468313" y="1939925"/>
            <a:ext cx="35242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7200" bIns="72000">
            <a:spAutoFit/>
          </a:bodyPr>
          <a:lstStyle/>
          <a:p>
            <a:pPr eaLnBrk="1" hangingPunct="1">
              <a:spcBef>
                <a:spcPct val="20000"/>
              </a:spcBef>
              <a:buClr>
                <a:schemeClr val="tx2"/>
              </a:buClr>
              <a:buSzPct val="75000"/>
              <a:buFont typeface="Wingdings" pitchFamily="2" charset="2"/>
              <a:buNone/>
            </a:pPr>
            <a:r>
              <a:rPr lang="ja-JP" altLang="en-US" sz="2800" b="1" dirty="0">
                <a:solidFill>
                  <a:srgbClr val="00CC99"/>
                </a:solidFill>
                <a:latin typeface="Meiryo UI" pitchFamily="50" charset="-128"/>
                <a:ea typeface="Meiryo UI" pitchFamily="50" charset="-128"/>
                <a:cs typeface="Meiryo UI" pitchFamily="50" charset="-128"/>
              </a:rPr>
              <a:t>認知症高齢者の特性</a:t>
            </a:r>
          </a:p>
        </p:txBody>
      </p:sp>
      <p:sp>
        <p:nvSpPr>
          <p:cNvPr id="155656" name="Rectangle 8"/>
          <p:cNvSpPr>
            <a:spLocks noChangeArrowheads="1"/>
          </p:cNvSpPr>
          <p:nvPr/>
        </p:nvSpPr>
        <p:spPr bwMode="auto">
          <a:xfrm>
            <a:off x="4972050" y="1725613"/>
            <a:ext cx="3587750" cy="914400"/>
          </a:xfrm>
          <a:prstGeom prst="rect">
            <a:avLst/>
          </a:prstGeom>
          <a:noFill/>
          <a:ln>
            <a:noFill/>
          </a:ln>
          <a:extLst>
            <a:ext uri="{909E8E84-426E-40DD-AFC4-6F175D3DCCD1}">
              <a14:hiddenFill xmlns:a14="http://schemas.microsoft.com/office/drawing/2010/main">
                <a:solidFill>
                  <a:srgbClr val="FF7F7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eaLnBrk="1" hangingPunct="1">
              <a:spcBef>
                <a:spcPct val="20000"/>
              </a:spcBef>
            </a:pPr>
            <a:r>
              <a:rPr lang="ja-JP" altLang="en-US" sz="2600" b="1">
                <a:solidFill>
                  <a:srgbClr val="FF5757"/>
                </a:solidFill>
                <a:latin typeface="Meiryo UI" pitchFamily="50" charset="-128"/>
                <a:ea typeface="Meiryo UI" pitchFamily="50" charset="-128"/>
                <a:cs typeface="Meiryo UI" pitchFamily="50" charset="-128"/>
              </a:rPr>
              <a:t>生活そのものを</a:t>
            </a:r>
          </a:p>
          <a:p>
            <a:pPr marL="342900" indent="-342900" algn="ctr" eaLnBrk="1" hangingPunct="1"/>
            <a:r>
              <a:rPr lang="ja-JP" altLang="en-US" sz="2600" b="1" dirty="0">
                <a:solidFill>
                  <a:srgbClr val="FF5757"/>
                </a:solidFill>
                <a:latin typeface="Meiryo UI" pitchFamily="50" charset="-128"/>
                <a:ea typeface="Meiryo UI" pitchFamily="50" charset="-128"/>
                <a:cs typeface="Meiryo UI" pitchFamily="50" charset="-128"/>
              </a:rPr>
              <a:t>ケアとして組み立てる</a:t>
            </a:r>
          </a:p>
        </p:txBody>
      </p:sp>
      <p:sp>
        <p:nvSpPr>
          <p:cNvPr id="155657" name="Rectangle 9"/>
          <p:cNvSpPr>
            <a:spLocks noChangeArrowheads="1"/>
          </p:cNvSpPr>
          <p:nvPr/>
        </p:nvSpPr>
        <p:spPr bwMode="auto">
          <a:xfrm>
            <a:off x="228600" y="2362200"/>
            <a:ext cx="3810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 bIns="72000" anchor="ctr">
            <a:spAutoFit/>
          </a:bodyPr>
          <a:lstStyle/>
          <a:p>
            <a:pPr eaLnBrk="1" hangingPunct="1"/>
            <a:endParaRPr lang="ja-JP" altLang="en-US" sz="1800"/>
          </a:p>
        </p:txBody>
      </p:sp>
      <p:sp>
        <p:nvSpPr>
          <p:cNvPr id="155658" name="Rectangle 10"/>
          <p:cNvSpPr>
            <a:spLocks noChangeArrowheads="1"/>
          </p:cNvSpPr>
          <p:nvPr/>
        </p:nvSpPr>
        <p:spPr bwMode="auto">
          <a:xfrm>
            <a:off x="1371600" y="2819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7200" bIns="72000" anchor="ctr">
            <a:spAutoFit/>
          </a:bodyPr>
          <a:lstStyle/>
          <a:p>
            <a:pPr eaLnBrk="1" hangingPunct="1"/>
            <a:endParaRPr lang="ja-JP" altLang="en-US" sz="1800"/>
          </a:p>
        </p:txBody>
      </p:sp>
      <p:sp>
        <p:nvSpPr>
          <p:cNvPr id="155659" name="Rectangle 12"/>
          <p:cNvSpPr>
            <a:spLocks noChangeArrowheads="1"/>
          </p:cNvSpPr>
          <p:nvPr/>
        </p:nvSpPr>
        <p:spPr bwMode="auto">
          <a:xfrm>
            <a:off x="4164496" y="6284913"/>
            <a:ext cx="4820754"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r>
              <a:rPr lang="ja-JP" altLang="en-US" sz="1200" b="1" dirty="0">
                <a:latin typeface="Meiryo UI" pitchFamily="50" charset="-128"/>
                <a:ea typeface="Meiryo UI" pitchFamily="50" charset="-128"/>
                <a:cs typeface="Meiryo UI" pitchFamily="50" charset="-128"/>
              </a:rPr>
              <a:t>高齢者介護研究会報告書　「</a:t>
            </a:r>
            <a:r>
              <a:rPr lang="en-US" altLang="ja-JP" sz="1200" b="1" dirty="0">
                <a:latin typeface="Meiryo UI" pitchFamily="50" charset="-128"/>
                <a:ea typeface="Meiryo UI" pitchFamily="50" charset="-128"/>
                <a:cs typeface="Meiryo UI" pitchFamily="50" charset="-128"/>
              </a:rPr>
              <a:t>2015</a:t>
            </a:r>
            <a:r>
              <a:rPr lang="ja-JP" altLang="en-US" sz="1200" b="1" dirty="0">
                <a:latin typeface="Meiryo UI" pitchFamily="50" charset="-128"/>
                <a:ea typeface="Meiryo UI" pitchFamily="50" charset="-128"/>
                <a:cs typeface="Meiryo UI" pitchFamily="50" charset="-128"/>
              </a:rPr>
              <a:t>年の高齢者介護」</a:t>
            </a:r>
            <a:r>
              <a:rPr lang="en-US" altLang="ja-JP" sz="1200" b="1" dirty="0">
                <a:latin typeface="Meiryo UI" pitchFamily="50" charset="-128"/>
                <a:ea typeface="Meiryo UI" pitchFamily="50" charset="-128"/>
                <a:cs typeface="Meiryo UI" pitchFamily="50" charset="-128"/>
              </a:rPr>
              <a:t>2003</a:t>
            </a:r>
            <a:r>
              <a:rPr lang="ja-JP" altLang="en-US" sz="1200" b="1" dirty="0">
                <a:latin typeface="Meiryo UI" pitchFamily="50" charset="-128"/>
                <a:ea typeface="Meiryo UI" pitchFamily="50" charset="-128"/>
                <a:cs typeface="Meiryo UI" pitchFamily="50" charset="-128"/>
              </a:rPr>
              <a:t>より</a:t>
            </a:r>
          </a:p>
        </p:txBody>
      </p:sp>
      <p:sp>
        <p:nvSpPr>
          <p:cNvPr id="155660" name="AutoShape 14"/>
          <p:cNvSpPr>
            <a:spLocks noChangeArrowheads="1"/>
          </p:cNvSpPr>
          <p:nvPr/>
        </p:nvSpPr>
        <p:spPr bwMode="auto">
          <a:xfrm rot="5400000">
            <a:off x="3528702" y="4080669"/>
            <a:ext cx="1865313" cy="593725"/>
          </a:xfrm>
          <a:prstGeom prst="triangle">
            <a:avLst>
              <a:gd name="adj" fmla="val 50000"/>
            </a:avLst>
          </a:prstGeom>
          <a:gradFill rotWithShape="0">
            <a:gsLst>
              <a:gs pos="0">
                <a:srgbClr val="00CC99"/>
              </a:gs>
              <a:gs pos="100000">
                <a:srgbClr val="FF5757"/>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55661" name="Rectangle 3"/>
          <p:cNvSpPr>
            <a:spLocks noChangeArrowheads="1"/>
          </p:cNvSpPr>
          <p:nvPr/>
        </p:nvSpPr>
        <p:spPr bwMode="auto">
          <a:xfrm>
            <a:off x="327025" y="13033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55662" name="Text Box 5"/>
          <p:cNvSpPr txBox="1">
            <a:spLocks noChangeArrowheads="1"/>
          </p:cNvSpPr>
          <p:nvPr/>
        </p:nvSpPr>
        <p:spPr bwMode="auto">
          <a:xfrm>
            <a:off x="0" y="0"/>
            <a:ext cx="225266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14</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82054002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4" name="AutoShape 2"/>
          <p:cNvSpPr>
            <a:spLocks noChangeArrowheads="1"/>
          </p:cNvSpPr>
          <p:nvPr/>
        </p:nvSpPr>
        <p:spPr bwMode="auto">
          <a:xfrm>
            <a:off x="4979505" y="2133601"/>
            <a:ext cx="3415196" cy="2756452"/>
          </a:xfrm>
          <a:prstGeom prst="roundRect">
            <a:avLst>
              <a:gd name="adj" fmla="val 10343"/>
            </a:avLst>
          </a:prstGeom>
          <a:solidFill>
            <a:srgbClr val="669900"/>
          </a:solidFill>
          <a:ln>
            <a:noFill/>
          </a:ln>
          <a:extLst>
            <a:ext uri="{91240B29-F687-4F45-9708-019B960494DF}">
              <a14:hiddenLine xmlns:a14="http://schemas.microsoft.com/office/drawing/2010/main" w="38100">
                <a:solidFill>
                  <a:schemeClr val="tx1"/>
                </a:solidFill>
                <a:round/>
                <a:headEnd/>
                <a:tailEnd/>
              </a14:hiddenLine>
            </a:ext>
          </a:extLst>
        </p:spPr>
        <p:txBody>
          <a:bodyPr wrap="none" anchor="ctr"/>
          <a:lstStyle/>
          <a:p>
            <a:pPr eaLnBrk="1" hangingPunct="1"/>
            <a:endParaRPr lang="ja-JP" altLang="en-US" sz="1800"/>
          </a:p>
        </p:txBody>
      </p:sp>
      <p:sp>
        <p:nvSpPr>
          <p:cNvPr id="156675" name="AutoShape 3"/>
          <p:cNvSpPr>
            <a:spLocks noChangeArrowheads="1"/>
          </p:cNvSpPr>
          <p:nvPr/>
        </p:nvSpPr>
        <p:spPr bwMode="auto">
          <a:xfrm>
            <a:off x="565011" y="2146300"/>
            <a:ext cx="3231736" cy="2743753"/>
          </a:xfrm>
          <a:prstGeom prst="roundRect">
            <a:avLst>
              <a:gd name="adj" fmla="val 11602"/>
            </a:avLst>
          </a:prstGeom>
          <a:solidFill>
            <a:srgbClr val="CC99FF"/>
          </a:solidFill>
          <a:ln>
            <a:noFill/>
          </a:ln>
          <a:extLst>
            <a:ext uri="{91240B29-F687-4F45-9708-019B960494DF}">
              <a14:hiddenLine xmlns:a14="http://schemas.microsoft.com/office/drawing/2010/main" w="38100">
                <a:solidFill>
                  <a:schemeClr val="tx1"/>
                </a:solidFill>
                <a:round/>
                <a:headEnd/>
                <a:tailEnd/>
              </a14:hiddenLine>
            </a:ext>
          </a:extLst>
        </p:spPr>
        <p:txBody>
          <a:bodyPr wrap="none" anchor="ctr"/>
          <a:lstStyle/>
          <a:p>
            <a:pPr eaLnBrk="1" hangingPunct="1"/>
            <a:endParaRPr lang="ja-JP" altLang="en-US" sz="1800"/>
          </a:p>
        </p:txBody>
      </p:sp>
      <p:sp>
        <p:nvSpPr>
          <p:cNvPr id="156676" name="Rectangle 4"/>
          <p:cNvSpPr>
            <a:spLocks noGrp="1" noChangeArrowheads="1"/>
          </p:cNvSpPr>
          <p:nvPr>
            <p:ph type="body" sz="half" idx="4294967295"/>
          </p:nvPr>
        </p:nvSpPr>
        <p:spPr>
          <a:xfrm>
            <a:off x="5019261" y="2245279"/>
            <a:ext cx="3338927" cy="2584450"/>
          </a:xfrm>
        </p:spPr>
        <p:txBody>
          <a:bodyPr/>
          <a:lstStyle/>
          <a:p>
            <a:pPr eaLnBrk="1" hangingPunct="1">
              <a:spcBef>
                <a:spcPct val="1000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　・グループホーム</a:t>
            </a:r>
          </a:p>
          <a:p>
            <a:pPr eaLnBrk="1" hangingPunct="1">
              <a:spcBef>
                <a:spcPct val="10000"/>
              </a:spcBef>
              <a:buFontTx/>
              <a:buNone/>
            </a:pPr>
            <a:endParaRPr lang="ja-JP" altLang="en-US" sz="500" b="1" dirty="0" smtClean="0">
              <a:solidFill>
                <a:schemeClr val="bg1"/>
              </a:solidFill>
              <a:latin typeface="Meiryo UI" pitchFamily="50" charset="-128"/>
              <a:ea typeface="Meiryo UI" pitchFamily="50" charset="-128"/>
              <a:cs typeface="Meiryo UI" pitchFamily="50" charset="-128"/>
            </a:endParaRPr>
          </a:p>
          <a:p>
            <a:pPr eaLnBrk="1" hangingPunct="1">
              <a:spcBef>
                <a:spcPct val="1000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　・小規模･多機能ケア</a:t>
            </a:r>
          </a:p>
          <a:p>
            <a:pPr eaLnBrk="1" hangingPunct="1">
              <a:spcBef>
                <a:spcPct val="10000"/>
              </a:spcBef>
              <a:buFontTx/>
              <a:buNone/>
            </a:pPr>
            <a:endParaRPr lang="ja-JP" altLang="en-US" sz="400" b="1" dirty="0" smtClean="0">
              <a:solidFill>
                <a:schemeClr val="bg1"/>
              </a:solidFill>
              <a:latin typeface="Meiryo UI" pitchFamily="50" charset="-128"/>
              <a:ea typeface="Meiryo UI" pitchFamily="50" charset="-128"/>
              <a:cs typeface="Meiryo UI" pitchFamily="50" charset="-128"/>
            </a:endParaRPr>
          </a:p>
          <a:p>
            <a:pPr eaLnBrk="1" hangingPunct="1">
              <a:spcBef>
                <a:spcPct val="1000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　・施設機能の地域展開</a:t>
            </a:r>
          </a:p>
          <a:p>
            <a:pPr eaLnBrk="1" hangingPunct="1">
              <a:spcBef>
                <a:spcPct val="10000"/>
              </a:spcBef>
              <a:buFontTx/>
              <a:buNone/>
            </a:pPr>
            <a:endParaRPr lang="ja-JP" altLang="en-US" sz="400" b="1" dirty="0" smtClean="0">
              <a:solidFill>
                <a:schemeClr val="bg1"/>
              </a:solidFill>
              <a:latin typeface="Meiryo UI" pitchFamily="50" charset="-128"/>
              <a:ea typeface="Meiryo UI" pitchFamily="50" charset="-128"/>
              <a:cs typeface="Meiryo UI" pitchFamily="50" charset="-128"/>
            </a:endParaRPr>
          </a:p>
          <a:p>
            <a:pPr eaLnBrk="1" hangingPunct="1">
              <a:spcBef>
                <a:spcPct val="1000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　・ユニットケアの普及</a:t>
            </a:r>
          </a:p>
          <a:p>
            <a:pPr eaLnBrk="1" hangingPunct="1">
              <a:spcBef>
                <a:spcPct val="3500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　</a:t>
            </a:r>
            <a:r>
              <a:rPr lang="ja-JP" altLang="en-US" sz="1800" b="1" dirty="0" smtClean="0">
                <a:solidFill>
                  <a:schemeClr val="bg1"/>
                </a:solidFill>
                <a:latin typeface="Meiryo UI" pitchFamily="50" charset="-128"/>
                <a:ea typeface="Meiryo UI" pitchFamily="50" charset="-128"/>
                <a:cs typeface="Meiryo UI" pitchFamily="50" charset="-128"/>
              </a:rPr>
              <a:t>☆事業者・従事者の専門性・</a:t>
            </a:r>
          </a:p>
          <a:p>
            <a:pPr eaLnBrk="1" hangingPunct="1">
              <a:spcBef>
                <a:spcPct val="10000"/>
              </a:spcBef>
              <a:buFontTx/>
              <a:buNone/>
            </a:pPr>
            <a:r>
              <a:rPr lang="ja-JP" altLang="en-US" sz="1800" b="1" dirty="0" smtClean="0">
                <a:solidFill>
                  <a:schemeClr val="bg1"/>
                </a:solidFill>
                <a:latin typeface="Meiryo UI" pitchFamily="50" charset="-128"/>
                <a:ea typeface="Meiryo UI" pitchFamily="50" charset="-128"/>
                <a:cs typeface="Meiryo UI" pitchFamily="50" charset="-128"/>
              </a:rPr>
              <a:t>　　 資質の確保向上</a:t>
            </a:r>
          </a:p>
        </p:txBody>
      </p:sp>
      <p:sp>
        <p:nvSpPr>
          <p:cNvPr id="156677" name="Rectangle 6"/>
          <p:cNvSpPr>
            <a:spLocks noGrp="1" noChangeArrowheads="1"/>
          </p:cNvSpPr>
          <p:nvPr>
            <p:ph type="body" sz="half" idx="4294967295"/>
          </p:nvPr>
        </p:nvSpPr>
        <p:spPr>
          <a:xfrm>
            <a:off x="775249" y="2305050"/>
            <a:ext cx="3172723" cy="2589213"/>
          </a:xfrm>
          <a:extLst>
            <a:ext uri="{909E8E84-426E-40DD-AFC4-6F175D3DCCD1}">
              <a14:hiddenFill xmlns:a14="http://schemas.microsoft.com/office/drawing/2010/main">
                <a:solidFill>
                  <a:srgbClr val="9966FF"/>
                </a:solidFill>
              </a14:hiddenFill>
            </a:ext>
          </a:extLst>
        </p:spPr>
        <p:txBody>
          <a:bodyPr/>
          <a:lstStyle/>
          <a:p>
            <a:pPr eaLnBrk="1" hangingPunct="1">
              <a:spcBef>
                <a:spcPts val="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・小規模な居住空間</a:t>
            </a:r>
          </a:p>
          <a:p>
            <a:pPr eaLnBrk="1" hangingPunct="1">
              <a:spcBef>
                <a:spcPts val="0"/>
              </a:spcBef>
              <a:buFontTx/>
              <a:buNone/>
            </a:pPr>
            <a:endParaRPr lang="ja-JP" altLang="en-US" sz="400" b="1" dirty="0" smtClean="0">
              <a:solidFill>
                <a:schemeClr val="bg1"/>
              </a:solidFill>
              <a:latin typeface="Meiryo UI" pitchFamily="50" charset="-128"/>
              <a:ea typeface="Meiryo UI" pitchFamily="50" charset="-128"/>
              <a:cs typeface="Meiryo UI" pitchFamily="50" charset="-128"/>
            </a:endParaRPr>
          </a:p>
          <a:p>
            <a:pPr eaLnBrk="1" hangingPunct="1">
              <a:spcBef>
                <a:spcPts val="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・家庭的な雰囲気</a:t>
            </a:r>
          </a:p>
          <a:p>
            <a:pPr eaLnBrk="1" hangingPunct="1">
              <a:spcBef>
                <a:spcPts val="0"/>
              </a:spcBef>
              <a:buFontTx/>
              <a:buNone/>
            </a:pPr>
            <a:endParaRPr lang="ja-JP" altLang="en-US" sz="400" b="1" dirty="0" smtClean="0">
              <a:solidFill>
                <a:schemeClr val="bg1"/>
              </a:solidFill>
              <a:latin typeface="Meiryo UI" pitchFamily="50" charset="-128"/>
              <a:ea typeface="Meiryo UI" pitchFamily="50" charset="-128"/>
              <a:cs typeface="Meiryo UI" pitchFamily="50" charset="-128"/>
            </a:endParaRPr>
          </a:p>
          <a:p>
            <a:pPr eaLnBrk="1" hangingPunct="1">
              <a:spcBef>
                <a:spcPts val="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・なじみのある安定的</a:t>
            </a:r>
          </a:p>
          <a:p>
            <a:pPr eaLnBrk="1" hangingPunct="1">
              <a:spcBef>
                <a:spcPts val="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  な人間関係</a:t>
            </a:r>
          </a:p>
          <a:p>
            <a:pPr eaLnBrk="1" hangingPunct="1">
              <a:spcBef>
                <a:spcPts val="0"/>
              </a:spcBef>
              <a:buFontTx/>
              <a:buNone/>
            </a:pPr>
            <a:endParaRPr lang="ja-JP" altLang="en-US" sz="400" b="1" dirty="0" smtClean="0">
              <a:solidFill>
                <a:schemeClr val="bg1"/>
              </a:solidFill>
              <a:latin typeface="Meiryo UI" pitchFamily="50" charset="-128"/>
              <a:ea typeface="Meiryo UI" pitchFamily="50" charset="-128"/>
              <a:cs typeface="Meiryo UI" pitchFamily="50" charset="-128"/>
            </a:endParaRPr>
          </a:p>
          <a:p>
            <a:pPr eaLnBrk="1" hangingPunct="1">
              <a:spcBef>
                <a:spcPts val="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・住み慣れた地域での</a:t>
            </a:r>
          </a:p>
          <a:p>
            <a:pPr eaLnBrk="1" hangingPunct="1">
              <a:spcBef>
                <a:spcPts val="0"/>
              </a:spcBef>
              <a:buFontTx/>
              <a:buNone/>
            </a:pPr>
            <a:r>
              <a:rPr lang="ja-JP" altLang="en-US" sz="2200" b="1" dirty="0" smtClean="0">
                <a:solidFill>
                  <a:schemeClr val="bg1"/>
                </a:solidFill>
                <a:latin typeface="Meiryo UI" pitchFamily="50" charset="-128"/>
                <a:ea typeface="Meiryo UI" pitchFamily="50" charset="-128"/>
                <a:cs typeface="Meiryo UI" pitchFamily="50" charset="-128"/>
              </a:rPr>
              <a:t>　生活の継続</a:t>
            </a:r>
          </a:p>
        </p:txBody>
      </p:sp>
      <p:sp>
        <p:nvSpPr>
          <p:cNvPr id="156678" name="Rectangle 8"/>
          <p:cNvSpPr>
            <a:spLocks noChangeArrowheads="1"/>
          </p:cNvSpPr>
          <p:nvPr/>
        </p:nvSpPr>
        <p:spPr bwMode="auto">
          <a:xfrm>
            <a:off x="328473" y="1557338"/>
            <a:ext cx="3744912"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r>
              <a:rPr lang="ja-JP" altLang="en-US" sz="2600" b="1">
                <a:solidFill>
                  <a:srgbClr val="9966FF"/>
                </a:solidFill>
                <a:latin typeface="Meiryo UI" pitchFamily="50" charset="-128"/>
                <a:ea typeface="Meiryo UI" pitchFamily="50" charset="-128"/>
                <a:cs typeface="Meiryo UI" pitchFamily="50" charset="-128"/>
              </a:rPr>
              <a:t>望ましい条件</a:t>
            </a:r>
          </a:p>
        </p:txBody>
      </p:sp>
      <p:sp>
        <p:nvSpPr>
          <p:cNvPr id="156679" name="Rectangle 9"/>
          <p:cNvSpPr>
            <a:spLocks noChangeArrowheads="1"/>
          </p:cNvSpPr>
          <p:nvPr/>
        </p:nvSpPr>
        <p:spPr bwMode="auto">
          <a:xfrm>
            <a:off x="4787900" y="1557338"/>
            <a:ext cx="3606800" cy="503237"/>
          </a:xfrm>
          <a:prstGeom prst="rect">
            <a:avLst/>
          </a:prstGeom>
          <a:noFill/>
          <a:ln>
            <a:noFill/>
          </a:ln>
          <a:extLst>
            <a:ext uri="{909E8E84-426E-40DD-AFC4-6F175D3DCCD1}">
              <a14:hiddenFill xmlns:a14="http://schemas.microsoft.com/office/drawing/2010/main">
                <a:solidFill>
                  <a:srgbClr val="33993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r>
              <a:rPr lang="ja-JP" altLang="en-US" sz="2600" b="1">
                <a:solidFill>
                  <a:srgbClr val="669900"/>
                </a:solidFill>
                <a:latin typeface="Meiryo UI" pitchFamily="50" charset="-128"/>
                <a:ea typeface="Meiryo UI" pitchFamily="50" charset="-128"/>
                <a:cs typeface="Meiryo UI" pitchFamily="50" charset="-128"/>
              </a:rPr>
              <a:t>普遍化に向けた展開</a:t>
            </a:r>
          </a:p>
        </p:txBody>
      </p:sp>
      <p:sp>
        <p:nvSpPr>
          <p:cNvPr id="156680" name="Rectangle 10"/>
          <p:cNvSpPr>
            <a:spLocks noChangeArrowheads="1"/>
          </p:cNvSpPr>
          <p:nvPr/>
        </p:nvSpPr>
        <p:spPr bwMode="auto">
          <a:xfrm>
            <a:off x="4148674" y="6449736"/>
            <a:ext cx="4905858" cy="250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r>
              <a:rPr lang="ja-JP" altLang="en-US" sz="1200" b="1" dirty="0">
                <a:latin typeface="Meiryo UI" pitchFamily="50" charset="-128"/>
                <a:ea typeface="Meiryo UI" pitchFamily="50" charset="-128"/>
                <a:cs typeface="Meiryo UI" pitchFamily="50" charset="-128"/>
              </a:rPr>
              <a:t>高齢者介護研究会</a:t>
            </a:r>
            <a:r>
              <a:rPr lang="ja-JP" altLang="en-US" sz="1200" b="1" dirty="0" smtClean="0">
                <a:latin typeface="Meiryo UI" pitchFamily="50" charset="-128"/>
                <a:ea typeface="Meiryo UI" pitchFamily="50" charset="-128"/>
                <a:cs typeface="Meiryo UI" pitchFamily="50" charset="-128"/>
              </a:rPr>
              <a:t>報告書 「</a:t>
            </a:r>
            <a:r>
              <a:rPr lang="en-US" altLang="ja-JP" sz="1200" b="1" dirty="0">
                <a:latin typeface="Meiryo UI" pitchFamily="50" charset="-128"/>
                <a:ea typeface="Meiryo UI" pitchFamily="50" charset="-128"/>
                <a:cs typeface="Meiryo UI" pitchFamily="50" charset="-128"/>
              </a:rPr>
              <a:t>2015</a:t>
            </a:r>
            <a:r>
              <a:rPr lang="ja-JP" altLang="en-US" sz="1200" b="1" dirty="0">
                <a:latin typeface="Meiryo UI" pitchFamily="50" charset="-128"/>
                <a:ea typeface="Meiryo UI" pitchFamily="50" charset="-128"/>
                <a:cs typeface="Meiryo UI" pitchFamily="50" charset="-128"/>
              </a:rPr>
              <a:t>年の高齢者介護」</a:t>
            </a:r>
            <a:r>
              <a:rPr lang="en-US" altLang="ja-JP" sz="1200" b="1" dirty="0">
                <a:latin typeface="Meiryo UI" pitchFamily="50" charset="-128"/>
                <a:ea typeface="Meiryo UI" pitchFamily="50" charset="-128"/>
                <a:cs typeface="Meiryo UI" pitchFamily="50" charset="-128"/>
              </a:rPr>
              <a:t>2003</a:t>
            </a:r>
            <a:r>
              <a:rPr lang="ja-JP" altLang="en-US" sz="1200" b="1" dirty="0">
                <a:latin typeface="Meiryo UI" pitchFamily="50" charset="-128"/>
                <a:ea typeface="Meiryo UI" pitchFamily="50" charset="-128"/>
                <a:cs typeface="Meiryo UI" pitchFamily="50" charset="-128"/>
              </a:rPr>
              <a:t>より一部改変</a:t>
            </a:r>
          </a:p>
        </p:txBody>
      </p:sp>
      <p:sp>
        <p:nvSpPr>
          <p:cNvPr id="156681" name="AutoShape 12"/>
          <p:cNvSpPr>
            <a:spLocks noChangeArrowheads="1"/>
          </p:cNvSpPr>
          <p:nvPr/>
        </p:nvSpPr>
        <p:spPr bwMode="auto">
          <a:xfrm>
            <a:off x="4815370" y="5338903"/>
            <a:ext cx="3579331" cy="892175"/>
          </a:xfrm>
          <a:prstGeom prst="roundRect">
            <a:avLst>
              <a:gd name="adj" fmla="val 16667"/>
            </a:avLst>
          </a:prstGeom>
          <a:solidFill>
            <a:srgbClr val="FF9900"/>
          </a:solidFill>
          <a:ln>
            <a:noFill/>
          </a:ln>
          <a:extLst>
            <a:ext uri="{91240B29-F687-4F45-9708-019B960494DF}">
              <a14:hiddenLine xmlns:a14="http://schemas.microsoft.com/office/drawing/2010/main" w="38100">
                <a:solidFill>
                  <a:schemeClr val="hlink"/>
                </a:solidFill>
                <a:round/>
                <a:headEnd/>
                <a:tailEnd/>
              </a14:hiddenLine>
            </a:ext>
          </a:extLst>
        </p:spPr>
        <p:txBody>
          <a:bodyPr wrap="none" anchor="ctr"/>
          <a:lstStyle/>
          <a:p>
            <a:pPr algn="ctr" eaLnBrk="1" hangingPunct="1"/>
            <a:endParaRPr kumimoji="0" lang="ja-JP" altLang="ja-JP" sz="2000" b="1">
              <a:solidFill>
                <a:srgbClr val="001F34"/>
              </a:solidFill>
              <a:latin typeface="ＭＳ ゴシック" pitchFamily="49" charset="-128"/>
              <a:ea typeface="ＭＳ ゴシック" pitchFamily="49" charset="-128"/>
            </a:endParaRPr>
          </a:p>
        </p:txBody>
      </p:sp>
      <p:sp>
        <p:nvSpPr>
          <p:cNvPr id="156682" name="Rectangle 13"/>
          <p:cNvSpPr>
            <a:spLocks noChangeArrowheads="1"/>
          </p:cNvSpPr>
          <p:nvPr/>
        </p:nvSpPr>
        <p:spPr bwMode="auto">
          <a:xfrm>
            <a:off x="4768022" y="5399228"/>
            <a:ext cx="3814763"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eaLnBrk="1" hangingPunct="1">
              <a:spcBef>
                <a:spcPts val="0"/>
              </a:spcBef>
            </a:pPr>
            <a:r>
              <a:rPr lang="ja-JP" altLang="en-US" sz="2100" b="1" dirty="0">
                <a:solidFill>
                  <a:srgbClr val="4D4D4D"/>
                </a:solidFill>
                <a:latin typeface="Meiryo UI" pitchFamily="50" charset="-128"/>
                <a:ea typeface="Meiryo UI" pitchFamily="50" charset="-128"/>
                <a:cs typeface="Meiryo UI" pitchFamily="50" charset="-128"/>
              </a:rPr>
              <a:t>　終末期を視野に入れた　</a:t>
            </a:r>
          </a:p>
          <a:p>
            <a:pPr marL="342900" indent="-342900" eaLnBrk="1" hangingPunct="1">
              <a:spcBef>
                <a:spcPts val="0"/>
              </a:spcBef>
            </a:pPr>
            <a:r>
              <a:rPr lang="ja-JP" altLang="en-US" sz="2100" b="1" dirty="0">
                <a:solidFill>
                  <a:srgbClr val="4D4D4D"/>
                </a:solidFill>
                <a:latin typeface="Meiryo UI" pitchFamily="50" charset="-128"/>
                <a:ea typeface="Meiryo UI" pitchFamily="50" charset="-128"/>
                <a:cs typeface="Meiryo UI" pitchFamily="50" charset="-128"/>
              </a:rPr>
              <a:t>　生活に配慮した医療サービス</a:t>
            </a:r>
          </a:p>
        </p:txBody>
      </p:sp>
      <p:sp>
        <p:nvSpPr>
          <p:cNvPr id="156683" name="AutoShape 14"/>
          <p:cNvSpPr>
            <a:spLocks noChangeArrowheads="1"/>
          </p:cNvSpPr>
          <p:nvPr/>
        </p:nvSpPr>
        <p:spPr bwMode="auto">
          <a:xfrm rot="5400000">
            <a:off x="3577534" y="3236362"/>
            <a:ext cx="1781175" cy="593725"/>
          </a:xfrm>
          <a:prstGeom prst="triangle">
            <a:avLst>
              <a:gd name="adj" fmla="val 50000"/>
            </a:avLst>
          </a:prstGeom>
          <a:gradFill rotWithShape="0">
            <a:gsLst>
              <a:gs pos="0">
                <a:srgbClr val="CC99FF"/>
              </a:gs>
              <a:gs pos="100000">
                <a:srgbClr val="339933"/>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56684" name="AutoShape 15"/>
          <p:cNvSpPr>
            <a:spLocks noChangeArrowheads="1"/>
          </p:cNvSpPr>
          <p:nvPr/>
        </p:nvSpPr>
        <p:spPr bwMode="auto">
          <a:xfrm>
            <a:off x="6042025" y="4979262"/>
            <a:ext cx="1306512" cy="249238"/>
          </a:xfrm>
          <a:prstGeom prst="triangle">
            <a:avLst>
              <a:gd name="adj" fmla="val 50000"/>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56685" name="Rectangle 3"/>
          <p:cNvSpPr>
            <a:spLocks noChangeArrowheads="1"/>
          </p:cNvSpPr>
          <p:nvPr/>
        </p:nvSpPr>
        <p:spPr bwMode="auto">
          <a:xfrm>
            <a:off x="252413" y="13033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56686" name="Rectangle 4"/>
          <p:cNvSpPr>
            <a:spLocks noChangeArrowheads="1"/>
          </p:cNvSpPr>
          <p:nvPr/>
        </p:nvSpPr>
        <p:spPr bwMode="auto">
          <a:xfrm>
            <a:off x="266700" y="192088"/>
            <a:ext cx="88773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ja-JP" altLang="en-US" sz="3000" b="1" dirty="0">
                <a:latin typeface="Meiryo UI" pitchFamily="50" charset="-128"/>
                <a:ea typeface="Meiryo UI" pitchFamily="50" charset="-128"/>
                <a:cs typeface="Meiryo UI" pitchFamily="50" charset="-128"/>
              </a:rPr>
              <a:t>認知症高齢者ケアの基本</a:t>
            </a:r>
            <a:r>
              <a:rPr lang="ja-JP" altLang="en-US" sz="3000" b="1" dirty="0">
                <a:solidFill>
                  <a:srgbClr val="FEFFF3"/>
                </a:solidFill>
                <a:latin typeface="Meiryo UI" pitchFamily="50" charset="-128"/>
                <a:ea typeface="Meiryo UI" pitchFamily="50" charset="-128"/>
                <a:cs typeface="Meiryo UI" pitchFamily="50" charset="-128"/>
              </a:rPr>
              <a:t/>
            </a:r>
            <a:br>
              <a:rPr lang="ja-JP" altLang="en-US" sz="3000" b="1" dirty="0">
                <a:solidFill>
                  <a:srgbClr val="FEFFF3"/>
                </a:solidFill>
                <a:latin typeface="Meiryo UI" pitchFamily="50" charset="-128"/>
                <a:ea typeface="Meiryo UI" pitchFamily="50" charset="-128"/>
                <a:cs typeface="Meiryo UI" pitchFamily="50" charset="-128"/>
              </a:rPr>
            </a:br>
            <a:r>
              <a:rPr lang="ja-JP" altLang="en-US" sz="2400" b="1" dirty="0">
                <a:latin typeface="Meiryo UI" pitchFamily="50" charset="-128"/>
                <a:ea typeface="Meiryo UI" pitchFamily="50" charset="-128"/>
                <a:cs typeface="Meiryo UI" pitchFamily="50" charset="-128"/>
              </a:rPr>
              <a:t>～ サービスのあり方 ～</a:t>
            </a:r>
          </a:p>
        </p:txBody>
      </p:sp>
      <p:sp>
        <p:nvSpPr>
          <p:cNvPr id="156687" name="Text Box 5"/>
          <p:cNvSpPr txBox="1">
            <a:spLocks noChangeArrowheads="1"/>
          </p:cNvSpPr>
          <p:nvPr/>
        </p:nvSpPr>
        <p:spPr bwMode="auto">
          <a:xfrm>
            <a:off x="0" y="0"/>
            <a:ext cx="23002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15</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149885321"/>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角丸四角形 25"/>
          <p:cNvSpPr>
            <a:spLocks noChangeArrowheads="1"/>
          </p:cNvSpPr>
          <p:nvPr/>
        </p:nvSpPr>
        <p:spPr bwMode="auto">
          <a:xfrm>
            <a:off x="1104419" y="1324077"/>
            <a:ext cx="7146373" cy="360363"/>
          </a:xfrm>
          <a:prstGeom prst="roundRect">
            <a:avLst>
              <a:gd name="adj" fmla="val 16667"/>
            </a:avLst>
          </a:prstGeom>
          <a:solidFill>
            <a:schemeClr val="bg1"/>
          </a:solidFill>
          <a:ln>
            <a:noFill/>
          </a:ln>
          <a:extLst>
            <a:ext uri="{91240B29-F687-4F45-9708-019B960494DF}">
              <a14:hiddenLine xmlns:a14="http://schemas.microsoft.com/office/drawing/2010/main" w="25400" algn="ctr">
                <a:solidFill>
                  <a:srgbClr val="2D2D8A"/>
                </a:solidFill>
                <a:round/>
                <a:headEnd/>
                <a:tailEnd/>
              </a14:hiddenLine>
            </a:ext>
          </a:extLst>
        </p:spPr>
        <p:txBody>
          <a:bodyPr anchor="ctr"/>
          <a:lstStyle/>
          <a:p>
            <a:pPr eaLnBrk="1" hangingPunct="1"/>
            <a:r>
              <a:rPr lang="ja-JP" altLang="en-US" sz="1800" b="1" dirty="0">
                <a:solidFill>
                  <a:srgbClr val="000000"/>
                </a:solidFill>
                <a:latin typeface="Meiryo UI" pitchFamily="50" charset="-128"/>
                <a:ea typeface="Meiryo UI" pitchFamily="50" charset="-128"/>
                <a:cs typeface="Meiryo UI" pitchFamily="50" charset="-128"/>
              </a:rPr>
              <a:t>　認知症の人やその家族の暮らしを支えるサービスは多方面にわたり展開</a:t>
            </a:r>
          </a:p>
        </p:txBody>
      </p:sp>
      <p:sp>
        <p:nvSpPr>
          <p:cNvPr id="157699" name="角丸四角形 5"/>
          <p:cNvSpPr>
            <a:spLocks noChangeArrowheads="1"/>
          </p:cNvSpPr>
          <p:nvPr/>
        </p:nvSpPr>
        <p:spPr bwMode="auto">
          <a:xfrm>
            <a:off x="6042992" y="2970835"/>
            <a:ext cx="2809945" cy="2919413"/>
          </a:xfrm>
          <a:prstGeom prst="roundRect">
            <a:avLst>
              <a:gd name="adj" fmla="val 6528"/>
            </a:avLst>
          </a:prstGeom>
          <a:noFill/>
          <a:ln w="57150" algn="ctr">
            <a:solidFill>
              <a:srgbClr val="FF8103"/>
            </a:solidFill>
            <a:round/>
            <a:headEnd/>
            <a:tailEnd/>
          </a:ln>
          <a:extLst>
            <a:ext uri="{909E8E84-426E-40DD-AFC4-6F175D3DCCD1}">
              <a14:hiddenFill xmlns:a14="http://schemas.microsoft.com/office/drawing/2010/main">
                <a:solidFill>
                  <a:srgbClr val="CCFFB3">
                    <a:alpha val="70195"/>
                  </a:srgbClr>
                </a:solidFill>
              </a14:hiddenFill>
            </a:ext>
          </a:extLst>
        </p:spPr>
        <p:txBody>
          <a:bodyPr lIns="72000" tIns="72000" bIns="72000"/>
          <a:lstStyle/>
          <a:p>
            <a:pPr eaLnBrk="1" hangingPunct="1">
              <a:spcBef>
                <a:spcPts val="1800"/>
              </a:spcBef>
            </a:pPr>
            <a:r>
              <a:rPr lang="ja-JP" altLang="en-US" sz="1500" b="1" dirty="0" smtClean="0">
                <a:latin typeface="Meiryo UI" pitchFamily="50" charset="-128"/>
                <a:ea typeface="Meiryo UI" pitchFamily="50" charset="-128"/>
                <a:cs typeface="Meiryo UI" pitchFamily="50" charset="-128"/>
              </a:rPr>
              <a:t> （</a:t>
            </a:r>
            <a:r>
              <a:rPr lang="ja-JP" altLang="en-US" sz="1500" b="1" dirty="0">
                <a:latin typeface="Meiryo UI" pitchFamily="50" charset="-128"/>
                <a:ea typeface="Meiryo UI" pitchFamily="50" charset="-128"/>
                <a:cs typeface="Meiryo UI" pitchFamily="50" charset="-128"/>
              </a:rPr>
              <a:t>本人の権利擁護や見守り</a:t>
            </a:r>
            <a:r>
              <a:rPr lang="en-US" altLang="ja-JP" sz="1500" b="1" dirty="0">
                <a:latin typeface="Meiryo UI" pitchFamily="50" charset="-128"/>
                <a:ea typeface="Meiryo UI" pitchFamily="50" charset="-128"/>
                <a:cs typeface="Meiryo UI" pitchFamily="50" charset="-128"/>
              </a:rPr>
              <a:t>､</a:t>
            </a:r>
          </a:p>
          <a:p>
            <a:pPr eaLnBrk="1" hangingPunct="1">
              <a:lnSpc>
                <a:spcPct val="105000"/>
              </a:lnSpc>
              <a:spcAft>
                <a:spcPts val="600"/>
              </a:spcAft>
            </a:pPr>
            <a:r>
              <a:rPr lang="ja-JP" altLang="en-US" sz="900" b="1" dirty="0">
                <a:latin typeface="Meiryo UI" pitchFamily="50" charset="-128"/>
                <a:ea typeface="Meiryo UI" pitchFamily="50" charset="-128"/>
                <a:cs typeface="Meiryo UI" pitchFamily="50" charset="-128"/>
              </a:rPr>
              <a:t>　</a:t>
            </a:r>
            <a:r>
              <a:rPr lang="ja-JP" altLang="en-US" sz="900" b="1" dirty="0" smtClean="0">
                <a:latin typeface="Meiryo UI" pitchFamily="50" charset="-128"/>
                <a:ea typeface="Meiryo UI" pitchFamily="50" charset="-128"/>
                <a:cs typeface="Meiryo UI" pitchFamily="50" charset="-128"/>
              </a:rPr>
              <a:t>    </a:t>
            </a:r>
            <a:r>
              <a:rPr lang="ja-JP" altLang="en-US" sz="1500" b="1" dirty="0" smtClean="0">
                <a:latin typeface="Meiryo UI" pitchFamily="50" charset="-128"/>
                <a:ea typeface="Meiryo UI" pitchFamily="50" charset="-128"/>
                <a:cs typeface="Meiryo UI" pitchFamily="50" charset="-128"/>
              </a:rPr>
              <a:t>家族</a:t>
            </a:r>
            <a:r>
              <a:rPr lang="ja-JP" altLang="en-US" sz="1500" b="1" dirty="0">
                <a:latin typeface="Meiryo UI" pitchFamily="50" charset="-128"/>
                <a:ea typeface="Meiryo UI" pitchFamily="50" charset="-128"/>
                <a:cs typeface="Meiryo UI" pitchFamily="50" charset="-128"/>
              </a:rPr>
              <a:t>支援）</a:t>
            </a:r>
            <a:endParaRPr lang="en-US" altLang="ja-JP" sz="1500" b="1" dirty="0">
              <a:latin typeface="Meiryo UI" pitchFamily="50" charset="-128"/>
              <a:ea typeface="Meiryo UI" pitchFamily="50" charset="-128"/>
              <a:cs typeface="Meiryo UI" pitchFamily="50" charset="-128"/>
            </a:endParaRPr>
          </a:p>
          <a:p>
            <a:pPr eaLnBrk="1" hangingPunct="1">
              <a:spcAft>
                <a:spcPct val="5000"/>
              </a:spcAft>
            </a:pPr>
            <a:r>
              <a:rPr lang="en-US" altLang="ja-JP" sz="1500" b="1" dirty="0">
                <a:solidFill>
                  <a:srgbClr val="FF8103"/>
                </a:solidFill>
                <a:latin typeface="Meiryo UI" pitchFamily="50" charset="-128"/>
                <a:ea typeface="Meiryo UI" pitchFamily="50" charset="-128"/>
                <a:cs typeface="Meiryo UI" pitchFamily="50" charset="-128"/>
              </a:rPr>
              <a:t>○</a:t>
            </a:r>
            <a:r>
              <a:rPr lang="en-US" altLang="ja-JP" sz="800" b="1" dirty="0">
                <a:solidFill>
                  <a:srgbClr val="FF8103"/>
                </a:solidFill>
                <a:latin typeface="Meiryo UI" pitchFamily="50" charset="-128"/>
                <a:ea typeface="Meiryo UI" pitchFamily="50" charset="-128"/>
                <a:cs typeface="Meiryo UI" pitchFamily="50" charset="-128"/>
              </a:rPr>
              <a:t> </a:t>
            </a:r>
            <a:r>
              <a:rPr lang="ja-JP" altLang="en-US" sz="1500" b="1" dirty="0">
                <a:solidFill>
                  <a:srgbClr val="FF8103"/>
                </a:solidFill>
                <a:latin typeface="Meiryo UI" pitchFamily="50" charset="-128"/>
                <a:ea typeface="Meiryo UI" pitchFamily="50" charset="-128"/>
                <a:cs typeface="Meiryo UI" pitchFamily="50" charset="-128"/>
              </a:rPr>
              <a:t>認知症サポーター等</a:t>
            </a:r>
            <a:r>
              <a:rPr lang="ja-JP" altLang="en-US" sz="1500" b="1" dirty="0" smtClean="0">
                <a:solidFill>
                  <a:srgbClr val="FF8103"/>
                </a:solidFill>
                <a:latin typeface="Meiryo UI" pitchFamily="50" charset="-128"/>
                <a:ea typeface="Meiryo UI" pitchFamily="50" charset="-128"/>
                <a:cs typeface="Meiryo UI" pitchFamily="50" charset="-128"/>
              </a:rPr>
              <a:t>に</a:t>
            </a:r>
            <a:r>
              <a:rPr lang="ja-JP" altLang="en-US" sz="1500" b="1" dirty="0">
                <a:solidFill>
                  <a:srgbClr val="FF8103"/>
                </a:solidFill>
                <a:latin typeface="Meiryo UI" pitchFamily="50" charset="-128"/>
                <a:ea typeface="Meiryo UI" pitchFamily="50" charset="-128"/>
                <a:cs typeface="Meiryo UI" pitchFamily="50" charset="-128"/>
              </a:rPr>
              <a:t>よる</a:t>
            </a:r>
          </a:p>
          <a:p>
            <a:pPr eaLnBrk="1" hangingPunct="1">
              <a:spcAft>
                <a:spcPct val="5000"/>
              </a:spcAft>
            </a:pPr>
            <a:r>
              <a:rPr lang="ja-JP" altLang="en-US" sz="1500" b="1" dirty="0">
                <a:solidFill>
                  <a:srgbClr val="FF8103"/>
                </a:solidFill>
                <a:latin typeface="Meiryo UI" pitchFamily="50" charset="-128"/>
                <a:ea typeface="Meiryo UI" pitchFamily="50" charset="-128"/>
                <a:cs typeface="Meiryo UI" pitchFamily="50" charset="-128"/>
              </a:rPr>
              <a:t>    </a:t>
            </a:r>
            <a:r>
              <a:rPr lang="ja-JP" altLang="en-US" sz="1500" b="1" dirty="0" smtClean="0">
                <a:solidFill>
                  <a:srgbClr val="FF8103"/>
                </a:solidFill>
                <a:latin typeface="Meiryo UI" pitchFamily="50" charset="-128"/>
                <a:ea typeface="Meiryo UI" pitchFamily="50" charset="-128"/>
                <a:cs typeface="Meiryo UI" pitchFamily="50" charset="-128"/>
              </a:rPr>
              <a:t>見守り</a:t>
            </a:r>
            <a:endParaRPr lang="en-US" altLang="ja-JP" sz="1500" b="1" dirty="0">
              <a:solidFill>
                <a:srgbClr val="FF8103"/>
              </a:solidFill>
              <a:latin typeface="Meiryo UI" pitchFamily="50" charset="-128"/>
              <a:ea typeface="Meiryo UI" pitchFamily="50" charset="-128"/>
              <a:cs typeface="Meiryo UI" pitchFamily="50" charset="-128"/>
            </a:endParaRPr>
          </a:p>
          <a:p>
            <a:pPr eaLnBrk="1" hangingPunct="1"/>
            <a:r>
              <a:rPr lang="ja-JP" altLang="en-US" sz="1500" b="1" dirty="0">
                <a:solidFill>
                  <a:srgbClr val="FF8103"/>
                </a:solidFill>
                <a:latin typeface="Meiryo UI" pitchFamily="50" charset="-128"/>
                <a:ea typeface="Meiryo UI" pitchFamily="50" charset="-128"/>
                <a:cs typeface="Meiryo UI" pitchFamily="50" charset="-128"/>
              </a:rPr>
              <a:t>○</a:t>
            </a:r>
            <a:r>
              <a:rPr lang="ja-JP" altLang="en-US" sz="800" b="1" dirty="0">
                <a:solidFill>
                  <a:srgbClr val="FF8103"/>
                </a:solidFill>
                <a:latin typeface="Meiryo UI" pitchFamily="50" charset="-128"/>
                <a:ea typeface="Meiryo UI" pitchFamily="50" charset="-128"/>
                <a:cs typeface="Meiryo UI" pitchFamily="50" charset="-128"/>
              </a:rPr>
              <a:t> </a:t>
            </a:r>
            <a:r>
              <a:rPr lang="ja-JP" altLang="en-US" sz="1500" b="1" dirty="0">
                <a:solidFill>
                  <a:srgbClr val="FF8103"/>
                </a:solidFill>
                <a:latin typeface="Meiryo UI" pitchFamily="50" charset="-128"/>
                <a:ea typeface="Meiryo UI" pitchFamily="50" charset="-128"/>
                <a:cs typeface="Meiryo UI" pitchFamily="50" charset="-128"/>
              </a:rPr>
              <a:t>見守り、配食などの</a:t>
            </a:r>
            <a:r>
              <a:rPr lang="ja-JP" altLang="en-US" sz="1500" b="1" dirty="0" smtClean="0">
                <a:solidFill>
                  <a:srgbClr val="FF8103"/>
                </a:solidFill>
                <a:latin typeface="Meiryo UI" pitchFamily="50" charset="-128"/>
                <a:ea typeface="Meiryo UI" pitchFamily="50" charset="-128"/>
                <a:cs typeface="Meiryo UI" pitchFamily="50" charset="-128"/>
              </a:rPr>
              <a:t>生活支援</a:t>
            </a:r>
            <a:endParaRPr lang="ja-JP" altLang="en-US" sz="1500" b="1" dirty="0">
              <a:solidFill>
                <a:srgbClr val="FF8103"/>
              </a:solidFill>
              <a:latin typeface="Meiryo UI" pitchFamily="50" charset="-128"/>
              <a:ea typeface="Meiryo UI" pitchFamily="50" charset="-128"/>
              <a:cs typeface="Meiryo UI" pitchFamily="50" charset="-128"/>
            </a:endParaRPr>
          </a:p>
          <a:p>
            <a:pPr eaLnBrk="1" hangingPunct="1"/>
            <a:r>
              <a:rPr lang="ja-JP" altLang="en-US" sz="1500" b="1" dirty="0">
                <a:solidFill>
                  <a:srgbClr val="FF8103"/>
                </a:solidFill>
                <a:latin typeface="Meiryo UI" pitchFamily="50" charset="-128"/>
                <a:ea typeface="Meiryo UI" pitchFamily="50" charset="-128"/>
                <a:cs typeface="Meiryo UI" pitchFamily="50" charset="-128"/>
              </a:rPr>
              <a:t>    </a:t>
            </a:r>
            <a:r>
              <a:rPr lang="ja-JP" altLang="en-US" sz="1500" b="1" dirty="0" smtClean="0">
                <a:solidFill>
                  <a:srgbClr val="FF8103"/>
                </a:solidFill>
                <a:latin typeface="Meiryo UI" pitchFamily="50" charset="-128"/>
                <a:ea typeface="Meiryo UI" pitchFamily="50" charset="-128"/>
                <a:cs typeface="Meiryo UI" pitchFamily="50" charset="-128"/>
              </a:rPr>
              <a:t>サービス</a:t>
            </a:r>
            <a:r>
              <a:rPr lang="ja-JP" altLang="en-US" sz="1500" b="1" dirty="0">
                <a:solidFill>
                  <a:srgbClr val="FF8103"/>
                </a:solidFill>
                <a:latin typeface="Meiryo UI" pitchFamily="50" charset="-128"/>
                <a:ea typeface="Meiryo UI" pitchFamily="50" charset="-128"/>
                <a:cs typeface="Meiryo UI" pitchFamily="50" charset="-128"/>
              </a:rPr>
              <a:t>や権利</a:t>
            </a:r>
            <a:r>
              <a:rPr lang="ja-JP" altLang="en-US" sz="1500" b="1" dirty="0" smtClean="0">
                <a:solidFill>
                  <a:srgbClr val="FF8103"/>
                </a:solidFill>
                <a:latin typeface="Meiryo UI" pitchFamily="50" charset="-128"/>
                <a:ea typeface="Meiryo UI" pitchFamily="50" charset="-128"/>
                <a:cs typeface="Meiryo UI" pitchFamily="50" charset="-128"/>
              </a:rPr>
              <a:t>擁護などの</a:t>
            </a:r>
            <a:endParaRPr lang="ja-JP" altLang="en-US" sz="1500" b="1" dirty="0">
              <a:solidFill>
                <a:srgbClr val="FF8103"/>
              </a:solidFill>
              <a:latin typeface="Meiryo UI" pitchFamily="50" charset="-128"/>
              <a:ea typeface="Meiryo UI" pitchFamily="50" charset="-128"/>
              <a:cs typeface="Meiryo UI" pitchFamily="50" charset="-128"/>
            </a:endParaRPr>
          </a:p>
          <a:p>
            <a:pPr eaLnBrk="1" hangingPunct="1"/>
            <a:r>
              <a:rPr lang="ja-JP" altLang="en-US" sz="1500" b="1" dirty="0">
                <a:solidFill>
                  <a:srgbClr val="FF8103"/>
                </a:solidFill>
                <a:latin typeface="Meiryo UI" pitchFamily="50" charset="-128"/>
                <a:ea typeface="Meiryo UI" pitchFamily="50" charset="-128"/>
                <a:cs typeface="Meiryo UI" pitchFamily="50" charset="-128"/>
              </a:rPr>
              <a:t>    </a:t>
            </a:r>
            <a:r>
              <a:rPr lang="ja-JP" altLang="en-US" sz="1500" b="1" dirty="0" smtClean="0">
                <a:solidFill>
                  <a:srgbClr val="FF8103"/>
                </a:solidFill>
                <a:latin typeface="Meiryo UI" pitchFamily="50" charset="-128"/>
                <a:ea typeface="Meiryo UI" pitchFamily="50" charset="-128"/>
                <a:cs typeface="Meiryo UI" pitchFamily="50" charset="-128"/>
              </a:rPr>
              <a:t>地域</a:t>
            </a:r>
            <a:r>
              <a:rPr lang="ja-JP" altLang="en-US" sz="1500" b="1" dirty="0">
                <a:solidFill>
                  <a:srgbClr val="FF8103"/>
                </a:solidFill>
                <a:latin typeface="Meiryo UI" pitchFamily="50" charset="-128"/>
                <a:ea typeface="Meiryo UI" pitchFamily="50" charset="-128"/>
                <a:cs typeface="Meiryo UI" pitchFamily="50" charset="-128"/>
              </a:rPr>
              <a:t>支援事業の活用</a:t>
            </a:r>
            <a:endParaRPr lang="en-US" altLang="ja-JP" sz="1500" b="1" dirty="0">
              <a:solidFill>
                <a:srgbClr val="FF8103"/>
              </a:solidFill>
              <a:latin typeface="Meiryo UI" pitchFamily="50" charset="-128"/>
              <a:ea typeface="Meiryo UI" pitchFamily="50" charset="-128"/>
              <a:cs typeface="Meiryo UI" pitchFamily="50" charset="-128"/>
            </a:endParaRPr>
          </a:p>
          <a:p>
            <a:pPr eaLnBrk="1" hangingPunct="1"/>
            <a:r>
              <a:rPr lang="ja-JP" altLang="en-US" sz="1500" b="1" dirty="0">
                <a:solidFill>
                  <a:srgbClr val="FF8103"/>
                </a:solidFill>
                <a:latin typeface="Meiryo UI" pitchFamily="50" charset="-128"/>
                <a:ea typeface="Meiryo UI" pitchFamily="50" charset="-128"/>
                <a:cs typeface="Meiryo UI" pitchFamily="50" charset="-128"/>
              </a:rPr>
              <a:t>○</a:t>
            </a:r>
            <a:r>
              <a:rPr lang="ja-JP" altLang="en-US" sz="800" b="1" dirty="0">
                <a:solidFill>
                  <a:srgbClr val="FF8103"/>
                </a:solidFill>
                <a:latin typeface="Meiryo UI" pitchFamily="50" charset="-128"/>
                <a:ea typeface="Meiryo UI" pitchFamily="50" charset="-128"/>
                <a:cs typeface="Meiryo UI" pitchFamily="50" charset="-128"/>
              </a:rPr>
              <a:t> </a:t>
            </a:r>
            <a:r>
              <a:rPr lang="ja-JP" altLang="en-US" sz="1500" b="1" dirty="0">
                <a:solidFill>
                  <a:srgbClr val="FF8103"/>
                </a:solidFill>
                <a:latin typeface="Meiryo UI" pitchFamily="50" charset="-128"/>
                <a:ea typeface="Meiryo UI" pitchFamily="50" charset="-128"/>
                <a:cs typeface="Meiryo UI" pitchFamily="50" charset="-128"/>
              </a:rPr>
              <a:t>市民後見人の育成及び活用</a:t>
            </a:r>
            <a:endParaRPr lang="en-US" altLang="ja-JP" sz="1500" b="1" dirty="0">
              <a:solidFill>
                <a:srgbClr val="FF8103"/>
              </a:solidFill>
              <a:latin typeface="Meiryo UI" pitchFamily="50" charset="-128"/>
              <a:ea typeface="Meiryo UI" pitchFamily="50" charset="-128"/>
              <a:cs typeface="Meiryo UI" pitchFamily="50" charset="-128"/>
            </a:endParaRPr>
          </a:p>
          <a:p>
            <a:pPr eaLnBrk="1" hangingPunct="1"/>
            <a:r>
              <a:rPr lang="ja-JP" altLang="en-US" sz="1500" b="1" dirty="0">
                <a:solidFill>
                  <a:srgbClr val="FF8103"/>
                </a:solidFill>
                <a:latin typeface="Meiryo UI" pitchFamily="50" charset="-128"/>
                <a:ea typeface="Meiryo UI" pitchFamily="50" charset="-128"/>
                <a:cs typeface="Meiryo UI" pitchFamily="50" charset="-128"/>
              </a:rPr>
              <a:t>○ 認知症の方やその家族</a:t>
            </a:r>
            <a:r>
              <a:rPr lang="ja-JP" altLang="en-US" sz="1500" b="1" dirty="0" smtClean="0">
                <a:solidFill>
                  <a:srgbClr val="FF8103"/>
                </a:solidFill>
                <a:latin typeface="Meiryo UI" pitchFamily="50" charset="-128"/>
                <a:ea typeface="Meiryo UI" pitchFamily="50" charset="-128"/>
                <a:cs typeface="Meiryo UI" pitchFamily="50" charset="-128"/>
              </a:rPr>
              <a:t>に</a:t>
            </a:r>
            <a:endParaRPr lang="ja-JP" altLang="en-US" sz="1500" b="1" dirty="0">
              <a:solidFill>
                <a:srgbClr val="FF8103"/>
              </a:solidFill>
              <a:latin typeface="Meiryo UI" pitchFamily="50" charset="-128"/>
              <a:ea typeface="Meiryo UI" pitchFamily="50" charset="-128"/>
              <a:cs typeface="Meiryo UI" pitchFamily="50" charset="-128"/>
            </a:endParaRPr>
          </a:p>
          <a:p>
            <a:pPr eaLnBrk="1" hangingPunct="1"/>
            <a:r>
              <a:rPr lang="ja-JP" altLang="en-US" sz="1500" b="1" dirty="0">
                <a:solidFill>
                  <a:srgbClr val="FF8103"/>
                </a:solidFill>
                <a:latin typeface="Meiryo UI" pitchFamily="50" charset="-128"/>
                <a:ea typeface="Meiryo UI" pitchFamily="50" charset="-128"/>
                <a:cs typeface="Meiryo UI" pitchFamily="50" charset="-128"/>
              </a:rPr>
              <a:t>　</a:t>
            </a:r>
            <a:r>
              <a:rPr lang="ja-JP" altLang="en-US" sz="1500" b="1" dirty="0" smtClean="0">
                <a:solidFill>
                  <a:srgbClr val="FF8103"/>
                </a:solidFill>
                <a:latin typeface="Meiryo UI" pitchFamily="50" charset="-128"/>
                <a:ea typeface="Meiryo UI" pitchFamily="50" charset="-128"/>
                <a:cs typeface="Meiryo UI" pitchFamily="50" charset="-128"/>
              </a:rPr>
              <a:t>  対する支援団体</a:t>
            </a:r>
            <a:r>
              <a:rPr lang="ja-JP" altLang="en-US" sz="1500" b="1" dirty="0">
                <a:solidFill>
                  <a:srgbClr val="FF8103"/>
                </a:solidFill>
                <a:latin typeface="Meiryo UI" pitchFamily="50" charset="-128"/>
                <a:ea typeface="Meiryo UI" pitchFamily="50" charset="-128"/>
                <a:cs typeface="Meiryo UI" pitchFamily="50" charset="-128"/>
              </a:rPr>
              <a:t>による</a:t>
            </a:r>
            <a:r>
              <a:rPr lang="ja-JP" altLang="en-US" sz="1500" b="1" dirty="0" smtClean="0">
                <a:solidFill>
                  <a:srgbClr val="FF8103"/>
                </a:solidFill>
                <a:latin typeface="Meiryo UI" pitchFamily="50" charset="-128"/>
                <a:ea typeface="Meiryo UI" pitchFamily="50" charset="-128"/>
                <a:cs typeface="Meiryo UI" pitchFamily="50" charset="-128"/>
              </a:rPr>
              <a:t>電話</a:t>
            </a:r>
            <a:endParaRPr lang="en-US" altLang="ja-JP" sz="1500" b="1" dirty="0" smtClean="0">
              <a:solidFill>
                <a:srgbClr val="FF8103"/>
              </a:solidFill>
              <a:latin typeface="Meiryo UI" pitchFamily="50" charset="-128"/>
              <a:ea typeface="Meiryo UI" pitchFamily="50" charset="-128"/>
              <a:cs typeface="Meiryo UI" pitchFamily="50" charset="-128"/>
            </a:endParaRPr>
          </a:p>
          <a:p>
            <a:pPr eaLnBrk="1" hangingPunct="1"/>
            <a:r>
              <a:rPr lang="ja-JP" altLang="en-US" sz="1500" b="1" dirty="0">
                <a:solidFill>
                  <a:srgbClr val="FF8103"/>
                </a:solidFill>
                <a:latin typeface="Meiryo UI" pitchFamily="50" charset="-128"/>
                <a:ea typeface="Meiryo UI" pitchFamily="50" charset="-128"/>
                <a:cs typeface="Meiryo UI" pitchFamily="50" charset="-128"/>
              </a:rPr>
              <a:t> </a:t>
            </a:r>
            <a:r>
              <a:rPr lang="ja-JP" altLang="en-US" sz="1500" b="1" dirty="0" smtClean="0">
                <a:solidFill>
                  <a:srgbClr val="FF8103"/>
                </a:solidFill>
                <a:latin typeface="Meiryo UI" pitchFamily="50" charset="-128"/>
                <a:ea typeface="Meiryo UI" pitchFamily="50" charset="-128"/>
                <a:cs typeface="Meiryo UI" pitchFamily="50" charset="-128"/>
              </a:rPr>
              <a:t>   相談や</a:t>
            </a:r>
            <a:r>
              <a:rPr lang="ja-JP" altLang="en-US" sz="1500" b="1" dirty="0">
                <a:solidFill>
                  <a:srgbClr val="FF8103"/>
                </a:solidFill>
                <a:latin typeface="Meiryo UI" pitchFamily="50" charset="-128"/>
                <a:ea typeface="Meiryo UI" pitchFamily="50" charset="-128"/>
                <a:cs typeface="Meiryo UI" pitchFamily="50" charset="-128"/>
              </a:rPr>
              <a:t>交流会の実施　　等　</a:t>
            </a:r>
            <a:r>
              <a:rPr lang="ja-JP" altLang="en-US" sz="1500" b="1" dirty="0">
                <a:solidFill>
                  <a:srgbClr val="009900"/>
                </a:solidFill>
                <a:latin typeface="Meiryo UI" pitchFamily="50" charset="-128"/>
                <a:ea typeface="Meiryo UI" pitchFamily="50" charset="-128"/>
                <a:cs typeface="Meiryo UI" pitchFamily="50" charset="-128"/>
              </a:rPr>
              <a:t>　　　　　　　　　</a:t>
            </a:r>
            <a:r>
              <a:rPr lang="ja-JP" altLang="en-US" sz="1400" b="1" dirty="0">
                <a:solidFill>
                  <a:srgbClr val="009900"/>
                </a:solidFill>
                <a:latin typeface="Meiryo UI" pitchFamily="50" charset="-128"/>
                <a:ea typeface="Meiryo UI" pitchFamily="50" charset="-128"/>
                <a:cs typeface="Meiryo UI" pitchFamily="50" charset="-128"/>
              </a:rPr>
              <a:t>　 </a:t>
            </a:r>
            <a:endParaRPr lang="en-US" altLang="ja-JP" sz="1400" b="1" dirty="0">
              <a:solidFill>
                <a:srgbClr val="009900"/>
              </a:solidFill>
              <a:latin typeface="Meiryo UI" pitchFamily="50" charset="-128"/>
              <a:ea typeface="Meiryo UI" pitchFamily="50" charset="-128"/>
              <a:cs typeface="Meiryo UI" pitchFamily="50" charset="-128"/>
            </a:endParaRPr>
          </a:p>
          <a:p>
            <a:pPr eaLnBrk="1" hangingPunct="1"/>
            <a:endParaRPr lang="ja-JP" altLang="en-US" sz="1400" b="1" dirty="0">
              <a:solidFill>
                <a:srgbClr val="009900"/>
              </a:solidFill>
              <a:latin typeface="Meiryo UI" pitchFamily="50" charset="-128"/>
              <a:ea typeface="Meiryo UI" pitchFamily="50" charset="-128"/>
              <a:cs typeface="Meiryo UI" pitchFamily="50" charset="-128"/>
            </a:endParaRPr>
          </a:p>
        </p:txBody>
      </p:sp>
      <p:sp>
        <p:nvSpPr>
          <p:cNvPr id="157700" name="正方形/長方形 6"/>
          <p:cNvSpPr>
            <a:spLocks noChangeArrowheads="1"/>
          </p:cNvSpPr>
          <p:nvPr/>
        </p:nvSpPr>
        <p:spPr bwMode="auto">
          <a:xfrm>
            <a:off x="6801059" y="2747757"/>
            <a:ext cx="1330325" cy="301625"/>
          </a:xfrm>
          <a:prstGeom prst="rect">
            <a:avLst/>
          </a:prstGeom>
          <a:solidFill>
            <a:schemeClr val="bg1"/>
          </a:solidFill>
          <a:ln>
            <a:noFill/>
          </a:ln>
          <a:extLst>
            <a:ext uri="{91240B29-F687-4F45-9708-019B960494DF}">
              <a14:hiddenLine xmlns:a14="http://schemas.microsoft.com/office/drawing/2010/main" w="19050" algn="ctr">
                <a:solidFill>
                  <a:srgbClr val="00CC00"/>
                </a:solidFill>
                <a:miter lim="800000"/>
                <a:headEnd/>
                <a:tailEnd/>
              </a14:hiddenLine>
            </a:ext>
          </a:extLst>
        </p:spPr>
        <p:txBody>
          <a:bodyPr lIns="72000" tIns="72000" bIns="72000" anchor="ctr"/>
          <a:lstStyle/>
          <a:p>
            <a:pPr algn="ctr" eaLnBrk="1" hangingPunct="1"/>
            <a:r>
              <a:rPr lang="ja-JP" altLang="en-US" sz="2000" b="1" dirty="0">
                <a:latin typeface="Meiryo UI" pitchFamily="50" charset="-128"/>
                <a:ea typeface="Meiryo UI" pitchFamily="50" charset="-128"/>
                <a:cs typeface="Meiryo UI" pitchFamily="50" charset="-128"/>
              </a:rPr>
              <a:t>地  域</a:t>
            </a:r>
          </a:p>
        </p:txBody>
      </p:sp>
      <p:sp>
        <p:nvSpPr>
          <p:cNvPr id="157701" name="角丸四角形 7"/>
          <p:cNvSpPr>
            <a:spLocks noChangeArrowheads="1"/>
          </p:cNvSpPr>
          <p:nvPr/>
        </p:nvSpPr>
        <p:spPr bwMode="auto">
          <a:xfrm>
            <a:off x="347870" y="3083548"/>
            <a:ext cx="2522330" cy="2814637"/>
          </a:xfrm>
          <a:prstGeom prst="roundRect">
            <a:avLst>
              <a:gd name="adj" fmla="val 10236"/>
            </a:avLst>
          </a:prstGeom>
          <a:noFill/>
          <a:ln w="57150" algn="ctr">
            <a:solidFill>
              <a:srgbClr val="00B0AC"/>
            </a:solidFill>
            <a:round/>
            <a:headEnd/>
            <a:tailEnd/>
          </a:ln>
          <a:extLst>
            <a:ext uri="{909E8E84-426E-40DD-AFC4-6F175D3DCCD1}">
              <a14:hiddenFill xmlns:a14="http://schemas.microsoft.com/office/drawing/2010/main">
                <a:solidFill>
                  <a:srgbClr val="CCC1D9">
                    <a:alpha val="70195"/>
                  </a:srgbClr>
                </a:solidFill>
              </a14:hiddenFill>
            </a:ext>
          </a:extLst>
        </p:spPr>
        <p:txBody>
          <a:bodyPr lIns="72000" tIns="72000" bIns="72000"/>
          <a:lstStyle/>
          <a:p>
            <a:pPr eaLnBrk="1" hangingPunct="1">
              <a:lnSpc>
                <a:spcPct val="150000"/>
              </a:lnSpc>
              <a:spcAft>
                <a:spcPts val="600"/>
              </a:spcAft>
            </a:pPr>
            <a:r>
              <a:rPr lang="ja-JP" altLang="en-US" sz="1500" b="1" dirty="0">
                <a:latin typeface="Meiryo UI" pitchFamily="50" charset="-128"/>
                <a:ea typeface="Meiryo UI" pitchFamily="50" charset="-128"/>
                <a:cs typeface="Meiryo UI" pitchFamily="50" charset="-128"/>
              </a:rPr>
              <a:t>　（適切な医療の提供）</a:t>
            </a:r>
            <a:endParaRPr lang="en-US" altLang="ja-JP" sz="1500" b="1" dirty="0">
              <a:latin typeface="Meiryo UI" pitchFamily="50" charset="-128"/>
              <a:ea typeface="Meiryo UI" pitchFamily="50" charset="-128"/>
              <a:cs typeface="Meiryo UI" pitchFamily="50" charset="-128"/>
            </a:endParaRPr>
          </a:p>
          <a:p>
            <a:pPr eaLnBrk="1" hangingPunct="1">
              <a:spcBef>
                <a:spcPct val="10000"/>
              </a:spcBef>
              <a:spcAft>
                <a:spcPts val="600"/>
              </a:spcAft>
            </a:pPr>
            <a:r>
              <a:rPr lang="ja-JP" altLang="en-US" sz="1500" b="1" dirty="0">
                <a:solidFill>
                  <a:srgbClr val="00B0AC"/>
                </a:solidFill>
                <a:latin typeface="Meiryo UI" pitchFamily="50" charset="-128"/>
                <a:ea typeface="Meiryo UI" pitchFamily="50" charset="-128"/>
                <a:cs typeface="Meiryo UI" pitchFamily="50" charset="-128"/>
              </a:rPr>
              <a:t>○もの忘れ相談の実施</a:t>
            </a:r>
            <a:endParaRPr lang="en-US" altLang="ja-JP" sz="1500" b="1" dirty="0">
              <a:solidFill>
                <a:srgbClr val="00B0AC"/>
              </a:solidFill>
              <a:latin typeface="Meiryo UI" pitchFamily="50" charset="-128"/>
              <a:ea typeface="Meiryo UI" pitchFamily="50" charset="-128"/>
              <a:cs typeface="Meiryo UI" pitchFamily="50" charset="-128"/>
            </a:endParaRPr>
          </a:p>
          <a:p>
            <a:pPr eaLnBrk="1" hangingPunct="1">
              <a:spcBef>
                <a:spcPct val="10000"/>
              </a:spcBef>
            </a:pPr>
            <a:r>
              <a:rPr lang="ja-JP" altLang="en-US" sz="1500" b="1" dirty="0">
                <a:solidFill>
                  <a:srgbClr val="00B0AC"/>
                </a:solidFill>
                <a:latin typeface="Meiryo UI" pitchFamily="50" charset="-128"/>
                <a:ea typeface="Meiryo UI" pitchFamily="50" charset="-128"/>
                <a:cs typeface="Meiryo UI" pitchFamily="50" charset="-128"/>
              </a:rPr>
              <a:t>○かかりつけ医、サポート     </a:t>
            </a:r>
          </a:p>
          <a:p>
            <a:pPr eaLnBrk="1" hangingPunct="1">
              <a:spcBef>
                <a:spcPct val="10000"/>
              </a:spcBef>
            </a:pPr>
            <a:r>
              <a:rPr lang="ja-JP" altLang="en-US" sz="1500" b="1" dirty="0">
                <a:solidFill>
                  <a:srgbClr val="00B0AC"/>
                </a:solidFill>
                <a:latin typeface="Meiryo UI" pitchFamily="50" charset="-128"/>
                <a:ea typeface="Meiryo UI" pitchFamily="50" charset="-128"/>
                <a:cs typeface="Meiryo UI" pitchFamily="50" charset="-128"/>
              </a:rPr>
              <a:t>   医による適切な医療や</a:t>
            </a:r>
          </a:p>
          <a:p>
            <a:pPr eaLnBrk="1" hangingPunct="1">
              <a:spcBef>
                <a:spcPct val="10000"/>
              </a:spcBef>
            </a:pPr>
            <a:r>
              <a:rPr lang="ja-JP" altLang="en-US" sz="1500" b="1" dirty="0">
                <a:solidFill>
                  <a:srgbClr val="00B0AC"/>
                </a:solidFill>
                <a:latin typeface="Meiryo UI" pitchFamily="50" charset="-128"/>
                <a:ea typeface="Meiryo UI" pitchFamily="50" charset="-128"/>
                <a:cs typeface="Meiryo UI" pitchFamily="50" charset="-128"/>
              </a:rPr>
              <a:t>   介護サービスへのつなぎ</a:t>
            </a:r>
            <a:endParaRPr lang="en-US" altLang="ja-JP" sz="1500" b="1" dirty="0">
              <a:solidFill>
                <a:srgbClr val="00B0AC"/>
              </a:solidFill>
              <a:latin typeface="Meiryo UI" pitchFamily="50" charset="-128"/>
              <a:ea typeface="Meiryo UI" pitchFamily="50" charset="-128"/>
              <a:cs typeface="Meiryo UI" pitchFamily="50" charset="-128"/>
            </a:endParaRPr>
          </a:p>
          <a:p>
            <a:pPr eaLnBrk="1" hangingPunct="1">
              <a:spcBef>
                <a:spcPct val="40000"/>
              </a:spcBef>
            </a:pPr>
            <a:r>
              <a:rPr lang="ja-JP" altLang="en-US" sz="1500" b="1" dirty="0">
                <a:solidFill>
                  <a:srgbClr val="00B0AC"/>
                </a:solidFill>
                <a:latin typeface="Meiryo UI" pitchFamily="50" charset="-128"/>
                <a:ea typeface="Meiryo UI" pitchFamily="50" charset="-128"/>
                <a:cs typeface="Meiryo UI" pitchFamily="50" charset="-128"/>
              </a:rPr>
              <a:t>○認知症疾患医療センター</a:t>
            </a:r>
          </a:p>
          <a:p>
            <a:pPr eaLnBrk="1" hangingPunct="1">
              <a:spcBef>
                <a:spcPct val="10000"/>
              </a:spcBef>
            </a:pPr>
            <a:r>
              <a:rPr lang="ja-JP" altLang="en-US" sz="1500" b="1" dirty="0">
                <a:solidFill>
                  <a:srgbClr val="00B0AC"/>
                </a:solidFill>
                <a:latin typeface="Meiryo UI" pitchFamily="50" charset="-128"/>
                <a:ea typeface="Meiryo UI" pitchFamily="50" charset="-128"/>
                <a:cs typeface="Meiryo UI" pitchFamily="50" charset="-128"/>
              </a:rPr>
              <a:t>　等の専門医療機関による</a:t>
            </a:r>
          </a:p>
          <a:p>
            <a:pPr eaLnBrk="1" hangingPunct="1">
              <a:spcBef>
                <a:spcPct val="10000"/>
              </a:spcBef>
            </a:pPr>
            <a:r>
              <a:rPr lang="ja-JP" altLang="en-US" sz="1500" b="1" dirty="0">
                <a:solidFill>
                  <a:srgbClr val="00B0AC"/>
                </a:solidFill>
                <a:latin typeface="Meiryo UI" pitchFamily="50" charset="-128"/>
                <a:ea typeface="Meiryo UI" pitchFamily="50" charset="-128"/>
                <a:cs typeface="Meiryo UI" pitchFamily="50" charset="-128"/>
              </a:rPr>
              <a:t>　確定診断　　　　　等</a:t>
            </a:r>
          </a:p>
        </p:txBody>
      </p:sp>
      <p:sp>
        <p:nvSpPr>
          <p:cNvPr id="157702" name="正方形/長方形 8"/>
          <p:cNvSpPr>
            <a:spLocks noChangeArrowheads="1"/>
          </p:cNvSpPr>
          <p:nvPr/>
        </p:nvSpPr>
        <p:spPr bwMode="auto">
          <a:xfrm>
            <a:off x="1019035" y="2908923"/>
            <a:ext cx="1147693" cy="303212"/>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lIns="72000" tIns="72000" bIns="72000" anchor="ctr"/>
          <a:lstStyle/>
          <a:p>
            <a:pPr algn="ctr" eaLnBrk="1" hangingPunct="1"/>
            <a:r>
              <a:rPr lang="ja-JP" altLang="en-US" sz="2000" b="1" dirty="0">
                <a:latin typeface="Meiryo UI" pitchFamily="50" charset="-128"/>
                <a:ea typeface="Meiryo UI" pitchFamily="50" charset="-128"/>
                <a:cs typeface="Meiryo UI" pitchFamily="50" charset="-128"/>
              </a:rPr>
              <a:t>医  療</a:t>
            </a:r>
          </a:p>
        </p:txBody>
      </p:sp>
      <p:sp>
        <p:nvSpPr>
          <p:cNvPr id="157703" name="角丸四角形 9"/>
          <p:cNvSpPr>
            <a:spLocks noChangeArrowheads="1"/>
          </p:cNvSpPr>
          <p:nvPr/>
        </p:nvSpPr>
        <p:spPr bwMode="auto">
          <a:xfrm>
            <a:off x="3154018" y="3283573"/>
            <a:ext cx="2620616" cy="2601912"/>
          </a:xfrm>
          <a:prstGeom prst="roundRect">
            <a:avLst>
              <a:gd name="adj" fmla="val 7389"/>
            </a:avLst>
          </a:prstGeom>
          <a:solidFill>
            <a:schemeClr val="bg1">
              <a:alpha val="70195"/>
            </a:schemeClr>
          </a:solidFill>
          <a:ln w="57150" algn="ctr">
            <a:solidFill>
              <a:srgbClr val="FF7C80"/>
            </a:solidFill>
            <a:round/>
            <a:headEnd/>
            <a:tailEnd/>
          </a:ln>
        </p:spPr>
        <p:txBody>
          <a:bodyPr lIns="72000" tIns="72000" bIns="0"/>
          <a:lstStyle/>
          <a:p>
            <a:pPr eaLnBrk="1" hangingPunct="1"/>
            <a:r>
              <a:rPr lang="ja-JP" altLang="en-US" sz="1500" b="1" dirty="0">
                <a:latin typeface="Meiryo UI" pitchFamily="50" charset="-128"/>
                <a:ea typeface="Meiryo UI" pitchFamily="50" charset="-128"/>
                <a:cs typeface="Meiryo UI" pitchFamily="50" charset="-128"/>
              </a:rPr>
              <a:t>（専門的なケアや</a:t>
            </a:r>
            <a:r>
              <a:rPr lang="ja-JP" altLang="en-US" sz="1500" b="1" dirty="0" smtClean="0">
                <a:latin typeface="Meiryo UI" pitchFamily="50" charset="-128"/>
                <a:ea typeface="Meiryo UI" pitchFamily="50" charset="-128"/>
                <a:cs typeface="Meiryo UI" pitchFamily="50" charset="-128"/>
              </a:rPr>
              <a:t>サービスの</a:t>
            </a:r>
            <a:endParaRPr lang="ja-JP" altLang="en-US" sz="1500" b="1" dirty="0">
              <a:latin typeface="Meiryo UI" pitchFamily="50" charset="-128"/>
              <a:ea typeface="Meiryo UI" pitchFamily="50" charset="-128"/>
              <a:cs typeface="Meiryo UI" pitchFamily="50" charset="-128"/>
            </a:endParaRPr>
          </a:p>
          <a:p>
            <a:pPr eaLnBrk="1" hangingPunct="1">
              <a:spcAft>
                <a:spcPts val="200"/>
              </a:spcAft>
            </a:pPr>
            <a:r>
              <a:rPr lang="ja-JP" altLang="en-US" sz="1500" b="1" dirty="0">
                <a:latin typeface="Meiryo UI" pitchFamily="50" charset="-128"/>
                <a:ea typeface="Meiryo UI" pitchFamily="50" charset="-128"/>
                <a:cs typeface="Meiryo UI" pitchFamily="50" charset="-128"/>
              </a:rPr>
              <a:t>   </a:t>
            </a:r>
            <a:r>
              <a:rPr lang="ja-JP" altLang="en-US" sz="1500" b="1" dirty="0" smtClean="0">
                <a:latin typeface="Meiryo UI" pitchFamily="50" charset="-128"/>
                <a:ea typeface="Meiryo UI" pitchFamily="50" charset="-128"/>
                <a:cs typeface="Meiryo UI" pitchFamily="50" charset="-128"/>
              </a:rPr>
              <a:t>相談</a:t>
            </a:r>
            <a:r>
              <a:rPr lang="ja-JP" altLang="en-US" sz="1500" b="1" dirty="0">
                <a:latin typeface="Meiryo UI" pitchFamily="50" charset="-128"/>
                <a:ea typeface="Meiryo UI" pitchFamily="50" charset="-128"/>
                <a:cs typeface="Meiryo UI" pitchFamily="50" charset="-128"/>
              </a:rPr>
              <a:t>と提供）</a:t>
            </a:r>
            <a:endParaRPr lang="en-US" altLang="ja-JP" sz="1500" b="1" dirty="0">
              <a:latin typeface="Meiryo UI" pitchFamily="50" charset="-128"/>
              <a:ea typeface="Meiryo UI" pitchFamily="50" charset="-128"/>
              <a:cs typeface="Meiryo UI" pitchFamily="50" charset="-128"/>
            </a:endParaRPr>
          </a:p>
          <a:p>
            <a:pPr eaLnBrk="1" hangingPunct="1">
              <a:lnSpc>
                <a:spcPct val="120000"/>
              </a:lnSpc>
              <a:spcAft>
                <a:spcPts val="200"/>
              </a:spcAft>
            </a:pPr>
            <a:r>
              <a:rPr lang="ja-JP" altLang="en-US" sz="1500" b="1" dirty="0">
                <a:solidFill>
                  <a:srgbClr val="FF7C80"/>
                </a:solidFill>
                <a:latin typeface="Meiryo UI" pitchFamily="50" charset="-128"/>
                <a:ea typeface="Meiryo UI" pitchFamily="50" charset="-128"/>
                <a:cs typeface="Meiryo UI" pitchFamily="50" charset="-128"/>
              </a:rPr>
              <a:t>○認知症予防のための地域</a:t>
            </a:r>
          </a:p>
          <a:p>
            <a:pPr eaLnBrk="1" hangingPunct="1">
              <a:spcAft>
                <a:spcPts val="200"/>
              </a:spcAft>
            </a:pPr>
            <a:r>
              <a:rPr lang="ja-JP" altLang="en-US" sz="1500" b="1" dirty="0">
                <a:solidFill>
                  <a:srgbClr val="FF7C80"/>
                </a:solidFill>
                <a:latin typeface="Meiryo UI" pitchFamily="50" charset="-128"/>
                <a:ea typeface="Meiryo UI" pitchFamily="50" charset="-128"/>
                <a:cs typeface="Meiryo UI" pitchFamily="50" charset="-128"/>
              </a:rPr>
              <a:t>　支援事業</a:t>
            </a:r>
            <a:endParaRPr lang="en-US" altLang="ja-JP" sz="1500" b="1" dirty="0">
              <a:solidFill>
                <a:srgbClr val="FF7C80"/>
              </a:solidFill>
              <a:latin typeface="Meiryo UI" pitchFamily="50" charset="-128"/>
              <a:ea typeface="Meiryo UI" pitchFamily="50" charset="-128"/>
              <a:cs typeface="Meiryo UI" pitchFamily="50" charset="-128"/>
            </a:endParaRPr>
          </a:p>
          <a:p>
            <a:pPr eaLnBrk="1" hangingPunct="1">
              <a:spcAft>
                <a:spcPts val="200"/>
              </a:spcAft>
            </a:pPr>
            <a:r>
              <a:rPr lang="ja-JP" altLang="en-US" sz="1500" b="1" dirty="0">
                <a:solidFill>
                  <a:srgbClr val="FF7C80"/>
                </a:solidFill>
                <a:latin typeface="Meiryo UI" pitchFamily="50" charset="-128"/>
                <a:ea typeface="Meiryo UI" pitchFamily="50" charset="-128"/>
                <a:cs typeface="Meiryo UI" pitchFamily="50" charset="-128"/>
              </a:rPr>
              <a:t>○本人の状態に合わせた介護</a:t>
            </a:r>
          </a:p>
          <a:p>
            <a:pPr eaLnBrk="1" hangingPunct="1">
              <a:spcAft>
                <a:spcPts val="200"/>
              </a:spcAft>
            </a:pPr>
            <a:r>
              <a:rPr lang="ja-JP" altLang="en-US" sz="1500" b="1" dirty="0">
                <a:solidFill>
                  <a:srgbClr val="FF7C80"/>
                </a:solidFill>
                <a:latin typeface="Meiryo UI" pitchFamily="50" charset="-128"/>
                <a:ea typeface="Meiryo UI" pitchFamily="50" charset="-128"/>
                <a:cs typeface="Meiryo UI" pitchFamily="50" charset="-128"/>
              </a:rPr>
              <a:t>　サービス</a:t>
            </a:r>
            <a:endParaRPr lang="en-US" altLang="ja-JP" sz="1500" b="1" dirty="0">
              <a:solidFill>
                <a:srgbClr val="FF7C80"/>
              </a:solidFill>
              <a:latin typeface="Meiryo UI" pitchFamily="50" charset="-128"/>
              <a:ea typeface="Meiryo UI" pitchFamily="50" charset="-128"/>
              <a:cs typeface="Meiryo UI" pitchFamily="50" charset="-128"/>
            </a:endParaRPr>
          </a:p>
          <a:p>
            <a:pPr eaLnBrk="1" hangingPunct="1">
              <a:spcAft>
                <a:spcPts val="200"/>
              </a:spcAft>
            </a:pPr>
            <a:r>
              <a:rPr lang="ja-JP" altLang="en-US" sz="1500" b="1" dirty="0">
                <a:solidFill>
                  <a:srgbClr val="FF7C80"/>
                </a:solidFill>
                <a:latin typeface="Meiryo UI" pitchFamily="50" charset="-128"/>
                <a:ea typeface="Meiryo UI" pitchFamily="50" charset="-128"/>
                <a:cs typeface="Meiryo UI" pitchFamily="50" charset="-128"/>
              </a:rPr>
              <a:t>　・認知症対応型通所介護</a:t>
            </a:r>
            <a:endParaRPr lang="en-US" altLang="ja-JP" sz="1500" b="1" dirty="0">
              <a:solidFill>
                <a:srgbClr val="FF7C80"/>
              </a:solidFill>
              <a:latin typeface="Meiryo UI" pitchFamily="50" charset="-128"/>
              <a:ea typeface="Meiryo UI" pitchFamily="50" charset="-128"/>
              <a:cs typeface="Meiryo UI" pitchFamily="50" charset="-128"/>
            </a:endParaRPr>
          </a:p>
          <a:p>
            <a:pPr eaLnBrk="1" hangingPunct="1">
              <a:spcAft>
                <a:spcPts val="200"/>
              </a:spcAft>
            </a:pPr>
            <a:r>
              <a:rPr lang="ja-JP" altLang="en-US" sz="1500" b="1" dirty="0">
                <a:solidFill>
                  <a:srgbClr val="FF7C80"/>
                </a:solidFill>
                <a:latin typeface="Meiryo UI" pitchFamily="50" charset="-128"/>
                <a:ea typeface="Meiryo UI" pitchFamily="50" charset="-128"/>
                <a:cs typeface="Meiryo UI" pitchFamily="50" charset="-128"/>
              </a:rPr>
              <a:t>　・小規模多機能型居宅介護</a:t>
            </a:r>
            <a:endParaRPr lang="en-US" altLang="ja-JP" sz="1500" b="1" dirty="0">
              <a:solidFill>
                <a:srgbClr val="FF7C80"/>
              </a:solidFill>
              <a:latin typeface="Meiryo UI" pitchFamily="50" charset="-128"/>
              <a:ea typeface="Meiryo UI" pitchFamily="50" charset="-128"/>
              <a:cs typeface="Meiryo UI" pitchFamily="50" charset="-128"/>
            </a:endParaRPr>
          </a:p>
          <a:p>
            <a:pPr eaLnBrk="1" hangingPunct="1">
              <a:spcAft>
                <a:spcPts val="200"/>
              </a:spcAft>
            </a:pPr>
            <a:r>
              <a:rPr lang="ja-JP" altLang="en-US" sz="1500" b="1" dirty="0">
                <a:solidFill>
                  <a:srgbClr val="FF7C80"/>
                </a:solidFill>
                <a:latin typeface="Meiryo UI" pitchFamily="50" charset="-128"/>
                <a:ea typeface="Meiryo UI" pitchFamily="50" charset="-128"/>
                <a:cs typeface="Meiryo UI" pitchFamily="50" charset="-128"/>
              </a:rPr>
              <a:t>　・グループホーム　等</a:t>
            </a:r>
            <a:r>
              <a:rPr lang="ja-JP" altLang="en-US" sz="1500" b="1" dirty="0">
                <a:solidFill>
                  <a:schemeClr val="hlink"/>
                </a:solidFill>
                <a:latin typeface="Meiryo UI" pitchFamily="50" charset="-128"/>
                <a:ea typeface="Meiryo UI" pitchFamily="50" charset="-128"/>
                <a:cs typeface="Meiryo UI" pitchFamily="50" charset="-128"/>
              </a:rPr>
              <a:t>　</a:t>
            </a:r>
            <a:endParaRPr lang="en-US" altLang="ja-JP" sz="1500" b="1" dirty="0">
              <a:solidFill>
                <a:schemeClr val="hlink"/>
              </a:solidFill>
              <a:latin typeface="Meiryo UI" pitchFamily="50" charset="-128"/>
              <a:ea typeface="Meiryo UI" pitchFamily="50" charset="-128"/>
              <a:cs typeface="Meiryo UI" pitchFamily="50" charset="-128"/>
            </a:endParaRPr>
          </a:p>
        </p:txBody>
      </p:sp>
      <p:sp>
        <p:nvSpPr>
          <p:cNvPr id="157704" name="正方形/長方形 10"/>
          <p:cNvSpPr>
            <a:spLocks noChangeArrowheads="1"/>
          </p:cNvSpPr>
          <p:nvPr/>
        </p:nvSpPr>
        <p:spPr bwMode="auto">
          <a:xfrm>
            <a:off x="3944938" y="3085067"/>
            <a:ext cx="1076325" cy="306387"/>
          </a:xfrm>
          <a:prstGeom prst="rect">
            <a:avLst/>
          </a:prstGeom>
          <a:solidFill>
            <a:schemeClr val="bg1"/>
          </a:solidFill>
          <a:ln>
            <a:noFill/>
          </a:ln>
          <a:extLst>
            <a:ext uri="{91240B29-F687-4F45-9708-019B960494DF}">
              <a14:hiddenLine xmlns:a14="http://schemas.microsoft.com/office/drawing/2010/main" w="19050" algn="ctr">
                <a:solidFill>
                  <a:srgbClr val="222268"/>
                </a:solidFill>
                <a:miter lim="800000"/>
                <a:headEnd/>
                <a:tailEnd/>
              </a14:hiddenLine>
            </a:ext>
          </a:extLst>
        </p:spPr>
        <p:txBody>
          <a:bodyPr lIns="72000" tIns="72000" bIns="72000" anchor="ctr"/>
          <a:lstStyle/>
          <a:p>
            <a:pPr algn="ctr" eaLnBrk="1" hangingPunct="1"/>
            <a:r>
              <a:rPr lang="ja-JP" altLang="en-US" sz="2000" b="1" dirty="0">
                <a:latin typeface="Meiryo UI" pitchFamily="50" charset="-128"/>
                <a:ea typeface="Meiryo UI" pitchFamily="50" charset="-128"/>
                <a:cs typeface="Meiryo UI" pitchFamily="50" charset="-128"/>
              </a:rPr>
              <a:t>介  護</a:t>
            </a:r>
          </a:p>
        </p:txBody>
      </p:sp>
      <p:sp>
        <p:nvSpPr>
          <p:cNvPr id="157705" name="円/楕円 32"/>
          <p:cNvSpPr>
            <a:spLocks noChangeArrowheads="1"/>
          </p:cNvSpPr>
          <p:nvPr/>
        </p:nvSpPr>
        <p:spPr bwMode="auto">
          <a:xfrm>
            <a:off x="3154018" y="1750876"/>
            <a:ext cx="2620616" cy="685800"/>
          </a:xfrm>
          <a:prstGeom prst="ellipse">
            <a:avLst/>
          </a:prstGeom>
          <a:noFill/>
          <a:ln w="34925" algn="ctr">
            <a:solidFill>
              <a:schemeClr val="tx1">
                <a:lumMod val="50000"/>
                <a:lumOff val="50000"/>
              </a:schemeClr>
            </a:solidFill>
            <a:round/>
            <a:headEnd/>
            <a:tailEnd/>
          </a:ln>
          <a:extLst/>
        </p:spPr>
        <p:txBody>
          <a:bodyPr anchor="ctr"/>
          <a:lstStyle/>
          <a:p>
            <a:pPr algn="ctr" eaLnBrk="1" hangingPunct="1">
              <a:lnSpc>
                <a:spcPct val="120000"/>
              </a:lnSpc>
            </a:pPr>
            <a:r>
              <a:rPr lang="ja-JP" altLang="en-US" sz="2400" b="1" dirty="0">
                <a:solidFill>
                  <a:schemeClr val="bg2"/>
                </a:solidFill>
                <a:latin typeface="Meiryo UI" pitchFamily="50" charset="-128"/>
                <a:ea typeface="Meiryo UI" pitchFamily="50" charset="-128"/>
                <a:cs typeface="Meiryo UI" pitchFamily="50" charset="-128"/>
              </a:rPr>
              <a:t>本人・家族</a:t>
            </a:r>
          </a:p>
        </p:txBody>
      </p:sp>
      <p:sp>
        <p:nvSpPr>
          <p:cNvPr id="157706" name="正方形/長方形 15"/>
          <p:cNvSpPr>
            <a:spLocks noChangeArrowheads="1"/>
          </p:cNvSpPr>
          <p:nvPr/>
        </p:nvSpPr>
        <p:spPr bwMode="auto">
          <a:xfrm>
            <a:off x="347870" y="6083786"/>
            <a:ext cx="8505067" cy="431800"/>
          </a:xfrm>
          <a:prstGeom prst="rect">
            <a:avLst/>
          </a:prstGeom>
          <a:solidFill>
            <a:srgbClr val="F8FBFC"/>
          </a:solidFill>
          <a:ln w="41275" algn="ctr">
            <a:solidFill>
              <a:schemeClr val="bg1">
                <a:lumMod val="65000"/>
              </a:schemeClr>
            </a:solidFill>
            <a:miter lim="800000"/>
            <a:headEnd/>
            <a:tailEnd/>
          </a:ln>
        </p:spPr>
        <p:txBody>
          <a:bodyPr anchor="ctr"/>
          <a:lstStyle/>
          <a:p>
            <a:pPr algn="ctr" eaLnBrk="1" hangingPunct="1">
              <a:lnSpc>
                <a:spcPct val="125000"/>
              </a:lnSpc>
            </a:pPr>
            <a:r>
              <a:rPr lang="ja-JP" altLang="en-US" sz="1600" b="1">
                <a:solidFill>
                  <a:srgbClr val="000000"/>
                </a:solidFill>
                <a:latin typeface="Meiryo UI" pitchFamily="50" charset="-128"/>
                <a:ea typeface="Meiryo UI" pitchFamily="50" charset="-128"/>
                <a:cs typeface="Meiryo UI" pitchFamily="50" charset="-128"/>
              </a:rPr>
              <a:t>市町村は必要な介護サービスを確保するとともに、それぞれの分野の活動支援、推進を図る。</a:t>
            </a:r>
          </a:p>
        </p:txBody>
      </p:sp>
      <p:sp>
        <p:nvSpPr>
          <p:cNvPr id="157707" name="フッター プレースホルダ 29"/>
          <p:cNvSpPr txBox="1">
            <a:spLocks noGrp="1"/>
          </p:cNvSpPr>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endParaRPr lang="ja-JP" altLang="en-US" sz="1400"/>
          </a:p>
        </p:txBody>
      </p:sp>
      <p:sp>
        <p:nvSpPr>
          <p:cNvPr id="157708" name="Rectangle 59"/>
          <p:cNvSpPr>
            <a:spLocks noChangeArrowheads="1"/>
          </p:cNvSpPr>
          <p:nvPr/>
        </p:nvSpPr>
        <p:spPr bwMode="auto">
          <a:xfrm>
            <a:off x="1781175" y="195665"/>
            <a:ext cx="5356225" cy="97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841" tIns="44421" rIns="88841" bIns="44421">
            <a:spAutoFit/>
          </a:bodyPr>
          <a:lstStyle/>
          <a:p>
            <a:pPr algn="ctr" defTabSz="828675" eaLnBrk="1" hangingPunct="1"/>
            <a:r>
              <a:rPr lang="ja-JP" altLang="en-US" sz="3000" b="1" dirty="0">
                <a:latin typeface="Meiryo UI" pitchFamily="50" charset="-128"/>
                <a:ea typeface="Meiryo UI" pitchFamily="50" charset="-128"/>
                <a:cs typeface="Meiryo UI" pitchFamily="50" charset="-128"/>
              </a:rPr>
              <a:t>　認知症の人への支援体制</a:t>
            </a:r>
          </a:p>
          <a:p>
            <a:pPr algn="ctr" defTabSz="828675" eaLnBrk="1" hangingPunct="1">
              <a:lnSpc>
                <a:spcPct val="75000"/>
              </a:lnSpc>
              <a:spcBef>
                <a:spcPts val="600"/>
              </a:spcBef>
            </a:pPr>
            <a:r>
              <a:rPr lang="ja-JP" altLang="en-US" sz="2400" b="1" dirty="0">
                <a:latin typeface="Meiryo UI" pitchFamily="50" charset="-128"/>
                <a:ea typeface="Meiryo UI" pitchFamily="50" charset="-128"/>
                <a:cs typeface="Meiryo UI" pitchFamily="50" charset="-128"/>
              </a:rPr>
              <a:t>   ～医療・介護・地域の連携～</a:t>
            </a:r>
            <a:r>
              <a:rPr lang="ja-JP" altLang="en-US" sz="3000" b="1" dirty="0">
                <a:latin typeface="Meiryo UI" pitchFamily="50" charset="-128"/>
                <a:ea typeface="Meiryo UI" pitchFamily="50" charset="-128"/>
                <a:cs typeface="Meiryo UI" pitchFamily="50" charset="-128"/>
              </a:rPr>
              <a:t> </a:t>
            </a:r>
          </a:p>
        </p:txBody>
      </p:sp>
      <p:sp>
        <p:nvSpPr>
          <p:cNvPr id="157709" name="AutoShape 14"/>
          <p:cNvSpPr>
            <a:spLocks noChangeArrowheads="1"/>
          </p:cNvSpPr>
          <p:nvPr/>
        </p:nvSpPr>
        <p:spPr bwMode="auto">
          <a:xfrm>
            <a:off x="1142032" y="5801970"/>
            <a:ext cx="831850" cy="261938"/>
          </a:xfrm>
          <a:prstGeom prst="triangle">
            <a:avLst>
              <a:gd name="adj" fmla="val 50000"/>
            </a:avLst>
          </a:prstGeom>
          <a:solidFill>
            <a:schemeClr val="bg1">
              <a:lumMod val="65000"/>
            </a:schemeClr>
          </a:solidFill>
          <a:ln>
            <a:noFill/>
          </a:ln>
          <a:effectLst/>
          <a:extLst/>
        </p:spPr>
        <p:txBody>
          <a:bodyPr wrap="none" anchor="ctr"/>
          <a:lstStyle/>
          <a:p>
            <a:pPr eaLnBrk="1" hangingPunct="1"/>
            <a:endParaRPr lang="ja-JP" altLang="en-US"/>
          </a:p>
        </p:txBody>
      </p:sp>
      <p:sp>
        <p:nvSpPr>
          <p:cNvPr id="157710" name="AutoShape 15"/>
          <p:cNvSpPr>
            <a:spLocks noChangeArrowheads="1"/>
          </p:cNvSpPr>
          <p:nvPr/>
        </p:nvSpPr>
        <p:spPr bwMode="auto">
          <a:xfrm>
            <a:off x="4054475" y="5805145"/>
            <a:ext cx="831850" cy="261938"/>
          </a:xfrm>
          <a:prstGeom prst="triangle">
            <a:avLst>
              <a:gd name="adj" fmla="val 50000"/>
            </a:avLst>
          </a:prstGeom>
          <a:solidFill>
            <a:schemeClr val="bg1">
              <a:lumMod val="65000"/>
            </a:schemeClr>
          </a:solidFill>
          <a:ln>
            <a:noFill/>
          </a:ln>
          <a:effectLst/>
          <a:extLst/>
        </p:spPr>
        <p:txBody>
          <a:bodyPr wrap="none" anchor="ctr"/>
          <a:lstStyle/>
          <a:p>
            <a:pPr eaLnBrk="1" hangingPunct="1"/>
            <a:endParaRPr lang="ja-JP" altLang="en-US"/>
          </a:p>
        </p:txBody>
      </p:sp>
      <p:sp>
        <p:nvSpPr>
          <p:cNvPr id="157711" name="AutoShape 16"/>
          <p:cNvSpPr>
            <a:spLocks noChangeArrowheads="1"/>
          </p:cNvSpPr>
          <p:nvPr/>
        </p:nvSpPr>
        <p:spPr bwMode="auto">
          <a:xfrm>
            <a:off x="7073900" y="5806733"/>
            <a:ext cx="831850" cy="261937"/>
          </a:xfrm>
          <a:prstGeom prst="triangle">
            <a:avLst>
              <a:gd name="adj" fmla="val 50000"/>
            </a:avLst>
          </a:prstGeom>
          <a:solidFill>
            <a:schemeClr val="bg1">
              <a:lumMod val="65000"/>
            </a:schemeClr>
          </a:solidFill>
          <a:ln>
            <a:noFill/>
          </a:ln>
          <a:effectLst/>
          <a:extLst/>
        </p:spPr>
        <p:txBody>
          <a:bodyPr wrap="none" anchor="ctr"/>
          <a:lstStyle/>
          <a:p>
            <a:pPr eaLnBrk="1" hangingPunct="1"/>
            <a:endParaRPr lang="ja-JP" altLang="en-US"/>
          </a:p>
        </p:txBody>
      </p:sp>
      <p:sp>
        <p:nvSpPr>
          <p:cNvPr id="157712" name="AutoShape 17"/>
          <p:cNvSpPr>
            <a:spLocks noChangeArrowheads="1"/>
          </p:cNvSpPr>
          <p:nvPr/>
        </p:nvSpPr>
        <p:spPr bwMode="auto">
          <a:xfrm rot="2614643">
            <a:off x="2851150" y="2335490"/>
            <a:ext cx="495300" cy="514350"/>
          </a:xfrm>
          <a:prstGeom prst="triangle">
            <a:avLst>
              <a:gd name="adj" fmla="val 50000"/>
            </a:avLst>
          </a:prstGeom>
          <a:solidFill>
            <a:srgbClr val="00B0A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57713" name="AutoShape 18"/>
          <p:cNvSpPr>
            <a:spLocks noChangeArrowheads="1"/>
          </p:cNvSpPr>
          <p:nvPr/>
        </p:nvSpPr>
        <p:spPr bwMode="auto">
          <a:xfrm rot="-2678280">
            <a:off x="5675313" y="2338665"/>
            <a:ext cx="495300" cy="514350"/>
          </a:xfrm>
          <a:prstGeom prst="triangle">
            <a:avLst>
              <a:gd name="adj" fmla="val 50000"/>
            </a:avLst>
          </a:prstGeom>
          <a:solidFill>
            <a:srgbClr val="FF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57714" name="AutoShape 19"/>
          <p:cNvSpPr>
            <a:spLocks noChangeArrowheads="1"/>
          </p:cNvSpPr>
          <p:nvPr/>
        </p:nvSpPr>
        <p:spPr bwMode="auto">
          <a:xfrm>
            <a:off x="4244975" y="2495827"/>
            <a:ext cx="495300" cy="514350"/>
          </a:xfrm>
          <a:prstGeom prst="triangle">
            <a:avLst>
              <a:gd name="adj" fmla="val 50000"/>
            </a:avLst>
          </a:prstGeom>
          <a:solidFill>
            <a:srgbClr val="FF7C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57715" name="Rectangle 3"/>
          <p:cNvSpPr>
            <a:spLocks noChangeArrowheads="1"/>
          </p:cNvSpPr>
          <p:nvPr/>
        </p:nvSpPr>
        <p:spPr bwMode="auto">
          <a:xfrm>
            <a:off x="241336" y="11968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57716" name="Text Box 5"/>
          <p:cNvSpPr txBox="1">
            <a:spLocks noChangeArrowheads="1"/>
          </p:cNvSpPr>
          <p:nvPr/>
        </p:nvSpPr>
        <p:spPr bwMode="auto">
          <a:xfrm>
            <a:off x="0" y="0"/>
            <a:ext cx="22431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16</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491611293"/>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idx="4294967295"/>
          </p:nvPr>
        </p:nvSpPr>
        <p:spPr>
          <a:xfrm>
            <a:off x="2824163" y="342900"/>
            <a:ext cx="3248025" cy="695325"/>
          </a:xfrm>
        </p:spPr>
        <p:txBody>
          <a:bodyPr/>
          <a:lstStyle/>
          <a:p>
            <a:pPr eaLnBrk="1" hangingPunct="1"/>
            <a:r>
              <a:rPr lang="ja-JP" altLang="en-US" sz="3000" b="1" smtClean="0">
                <a:solidFill>
                  <a:schemeClr val="tx1"/>
                </a:solidFill>
                <a:latin typeface="Meiryo UI" pitchFamily="50" charset="-128"/>
                <a:ea typeface="Meiryo UI" pitchFamily="50" charset="-128"/>
                <a:cs typeface="Meiryo UI" pitchFamily="50" charset="-128"/>
              </a:rPr>
              <a:t>相談窓口</a:t>
            </a:r>
          </a:p>
        </p:txBody>
      </p:sp>
      <p:sp>
        <p:nvSpPr>
          <p:cNvPr id="158723" name="Rectangle 3"/>
          <p:cNvSpPr>
            <a:spLocks noGrp="1" noChangeArrowheads="1"/>
          </p:cNvSpPr>
          <p:nvPr>
            <p:ph type="body" idx="4294967295"/>
          </p:nvPr>
        </p:nvSpPr>
        <p:spPr>
          <a:xfrm>
            <a:off x="1978025" y="1590675"/>
            <a:ext cx="5835650" cy="4694238"/>
          </a:xfrm>
        </p:spPr>
        <p:txBody>
          <a:bodyPr/>
          <a:lstStyle/>
          <a:p>
            <a:pPr eaLnBrk="1" hangingPunct="1">
              <a:lnSpc>
                <a:spcPct val="110000"/>
              </a:lnSpc>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地域包括支援センター</a:t>
            </a:r>
          </a:p>
          <a:p>
            <a:pPr eaLnBrk="1" hangingPunct="1">
              <a:lnSpc>
                <a:spcPct val="120000"/>
              </a:lnSpc>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もの忘れ外来（相談可能な）</a:t>
            </a:r>
          </a:p>
          <a:p>
            <a:pPr eaLnBrk="1" hangingPunct="1">
              <a:lnSpc>
                <a:spcPct val="120000"/>
              </a:lnSpc>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保健所・保健センター</a:t>
            </a:r>
          </a:p>
          <a:p>
            <a:pPr eaLnBrk="1" hangingPunct="1">
              <a:lnSpc>
                <a:spcPct val="120000"/>
              </a:lnSpc>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精神保健福祉センター</a:t>
            </a:r>
          </a:p>
          <a:p>
            <a:pPr eaLnBrk="1" hangingPunct="1">
              <a:lnSpc>
                <a:spcPct val="120000"/>
              </a:lnSpc>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認知症疾患医療センター</a:t>
            </a:r>
          </a:p>
          <a:p>
            <a:pPr eaLnBrk="1" hangingPunct="1">
              <a:lnSpc>
                <a:spcPct val="120000"/>
              </a:lnSpc>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市町村、福祉事務所、社会福祉協議会</a:t>
            </a:r>
            <a:endParaRPr lang="en-US" altLang="ja-JP" sz="2400" b="1" dirty="0" smtClean="0">
              <a:latin typeface="Meiryo UI" pitchFamily="50" charset="-128"/>
              <a:ea typeface="Meiryo UI" pitchFamily="50" charset="-128"/>
              <a:cs typeface="Meiryo UI" pitchFamily="50" charset="-128"/>
            </a:endParaRPr>
          </a:p>
          <a:p>
            <a:pPr eaLnBrk="1" hangingPunct="1">
              <a:lnSpc>
                <a:spcPct val="120000"/>
              </a:lnSpc>
              <a:buFontTx/>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若年性認知症コールセンター</a:t>
            </a:r>
          </a:p>
          <a:p>
            <a:pPr eaLnBrk="1" hangingPunct="1">
              <a:lnSpc>
                <a:spcPct val="120000"/>
              </a:lnSpc>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latin typeface="Meiryo UI" pitchFamily="50" charset="-128"/>
                <a:ea typeface="Meiryo UI" pitchFamily="50" charset="-128"/>
                <a:cs typeface="Meiryo UI" pitchFamily="50" charset="-128"/>
              </a:rPr>
              <a:t>認知症の人と家族の会　</a:t>
            </a:r>
          </a:p>
          <a:p>
            <a:pPr eaLnBrk="1" hangingPunct="1">
              <a:lnSpc>
                <a:spcPct val="120000"/>
              </a:lnSpc>
              <a:buFont typeface="Wingdings" pitchFamily="2" charset="2"/>
              <a:buNone/>
            </a:pPr>
            <a:r>
              <a:rPr lang="en-US" altLang="ja-JP" sz="2400" b="1" dirty="0" smtClean="0">
                <a:solidFill>
                  <a:schemeClr val="bg2"/>
                </a:solidFill>
                <a:latin typeface="Meiryo UI" pitchFamily="50" charset="-128"/>
                <a:ea typeface="Meiryo UI" pitchFamily="50" charset="-128"/>
                <a:cs typeface="Meiryo UI" pitchFamily="50" charset="-128"/>
              </a:rPr>
              <a:t>●</a:t>
            </a:r>
            <a:r>
              <a:rPr lang="ja-JP" altLang="en-US" sz="2400" b="1" dirty="0" smtClean="0">
                <a:solidFill>
                  <a:schemeClr val="bg2"/>
                </a:solidFill>
                <a:latin typeface="Meiryo UI" pitchFamily="50" charset="-128"/>
                <a:ea typeface="Meiryo UI" pitchFamily="50" charset="-128"/>
                <a:cs typeface="Meiryo UI" pitchFamily="50" charset="-128"/>
              </a:rPr>
              <a:t>その他</a:t>
            </a:r>
          </a:p>
        </p:txBody>
      </p:sp>
      <p:sp>
        <p:nvSpPr>
          <p:cNvPr id="158724" name="Rectangle 3"/>
          <p:cNvSpPr>
            <a:spLocks noChangeArrowheads="1"/>
          </p:cNvSpPr>
          <p:nvPr/>
        </p:nvSpPr>
        <p:spPr bwMode="auto">
          <a:xfrm>
            <a:off x="252413" y="10858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58725" name="Text Box 5"/>
          <p:cNvSpPr txBox="1">
            <a:spLocks noChangeArrowheads="1"/>
          </p:cNvSpPr>
          <p:nvPr/>
        </p:nvSpPr>
        <p:spPr bwMode="auto">
          <a:xfrm>
            <a:off x="0" y="0"/>
            <a:ext cx="22812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17</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45560787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4"/>
          <p:cNvSpPr>
            <a:spLocks noChangeArrowheads="1"/>
          </p:cNvSpPr>
          <p:nvPr/>
        </p:nvSpPr>
        <p:spPr bwMode="auto">
          <a:xfrm>
            <a:off x="5737225" y="5562600"/>
            <a:ext cx="2209800" cy="1000125"/>
          </a:xfrm>
          <a:prstGeom prst="roundRect">
            <a:avLst>
              <a:gd name="adj" fmla="val 16667"/>
            </a:avLst>
          </a:prstGeom>
          <a:solidFill>
            <a:srgbClr val="FFC3C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03" name="AutoShape 23"/>
          <p:cNvSpPr>
            <a:spLocks noChangeArrowheads="1"/>
          </p:cNvSpPr>
          <p:nvPr/>
        </p:nvSpPr>
        <p:spPr bwMode="auto">
          <a:xfrm>
            <a:off x="5702300" y="3730625"/>
            <a:ext cx="2244725" cy="1657350"/>
          </a:xfrm>
          <a:prstGeom prst="roundRect">
            <a:avLst>
              <a:gd name="adj" fmla="val 12644"/>
            </a:avLst>
          </a:prstGeom>
          <a:solidFill>
            <a:srgbClr val="B7DB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04" name="AutoShape 22"/>
          <p:cNvSpPr>
            <a:spLocks noChangeArrowheads="1"/>
          </p:cNvSpPr>
          <p:nvPr/>
        </p:nvSpPr>
        <p:spPr bwMode="auto">
          <a:xfrm>
            <a:off x="5686425" y="1257300"/>
            <a:ext cx="2289175" cy="2295525"/>
          </a:xfrm>
          <a:prstGeom prst="roundRect">
            <a:avLst>
              <a:gd name="adj" fmla="val 12102"/>
            </a:avLst>
          </a:prstGeom>
          <a:solidFill>
            <a:srgbClr val="D2E7B7"/>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05" name="Rectangle 7"/>
          <p:cNvSpPr>
            <a:spLocks noGrp="1" noChangeArrowheads="1"/>
          </p:cNvSpPr>
          <p:nvPr>
            <p:ph type="title" idx="4294967295"/>
          </p:nvPr>
        </p:nvSpPr>
        <p:spPr>
          <a:xfrm>
            <a:off x="422275" y="252412"/>
            <a:ext cx="8229600" cy="644525"/>
          </a:xfrm>
        </p:spPr>
        <p:txBody>
          <a:bodyPr anchorCtr="1"/>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介護保険制度の仕組み</a:t>
            </a:r>
            <a:r>
              <a:rPr lang="ja-JP" altLang="en-US" sz="2400" b="1" dirty="0">
                <a:solidFill>
                  <a:srgbClr val="5F5F5F"/>
                </a:solidFill>
                <a:latin typeface="Meiryo UI" pitchFamily="50" charset="-128"/>
                <a:ea typeface="Meiryo UI" pitchFamily="50" charset="-128"/>
                <a:cs typeface="Meiryo UI" pitchFamily="50" charset="-128"/>
              </a:rPr>
              <a:t>（再掲）</a:t>
            </a:r>
            <a:endParaRPr lang="ja-JP" altLang="en-US" sz="2400" b="1" dirty="0" smtClean="0">
              <a:solidFill>
                <a:schemeClr val="tx1"/>
              </a:solidFill>
              <a:latin typeface="Meiryo UI" pitchFamily="50" charset="-128"/>
              <a:ea typeface="Meiryo UI" pitchFamily="50" charset="-128"/>
              <a:cs typeface="Meiryo UI" pitchFamily="50" charset="-128"/>
            </a:endParaRPr>
          </a:p>
        </p:txBody>
      </p:sp>
      <p:sp>
        <p:nvSpPr>
          <p:cNvPr id="25607" name="Rectangle 3"/>
          <p:cNvSpPr>
            <a:spLocks noChangeArrowheads="1"/>
          </p:cNvSpPr>
          <p:nvPr/>
        </p:nvSpPr>
        <p:spPr bwMode="auto">
          <a:xfrm>
            <a:off x="252413" y="959541"/>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25608" name="Text Box 6"/>
          <p:cNvSpPr txBox="1">
            <a:spLocks noChangeArrowheads="1"/>
          </p:cNvSpPr>
          <p:nvPr/>
        </p:nvSpPr>
        <p:spPr bwMode="auto">
          <a:xfrm>
            <a:off x="480349" y="2581275"/>
            <a:ext cx="492443"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5F5F5F"/>
                </a:solidFill>
                <a:latin typeface="Meiryo UI" pitchFamily="50" charset="-128"/>
                <a:ea typeface="Meiryo UI" pitchFamily="50" charset="-128"/>
                <a:cs typeface="Meiryo UI" pitchFamily="50" charset="-128"/>
              </a:rPr>
              <a:t>利用者（被保険者）</a:t>
            </a:r>
          </a:p>
        </p:txBody>
      </p:sp>
      <p:sp>
        <p:nvSpPr>
          <p:cNvPr id="25609" name="Text Box 7"/>
          <p:cNvSpPr txBox="1">
            <a:spLocks noChangeArrowheads="1"/>
          </p:cNvSpPr>
          <p:nvPr/>
        </p:nvSpPr>
        <p:spPr bwMode="auto">
          <a:xfrm>
            <a:off x="1248699" y="2265431"/>
            <a:ext cx="492443" cy="325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5F5F5F"/>
                </a:solidFill>
                <a:latin typeface="Meiryo UI" pitchFamily="50" charset="-128"/>
                <a:ea typeface="Meiryo UI" pitchFamily="50" charset="-128"/>
                <a:cs typeface="Meiryo UI" pitchFamily="50" charset="-128"/>
              </a:rPr>
              <a:t>要介護</a:t>
            </a:r>
            <a:r>
              <a:rPr lang="en-US" altLang="ja-JP" sz="2000" b="1" dirty="0">
                <a:solidFill>
                  <a:srgbClr val="5F5F5F"/>
                </a:solidFill>
                <a:latin typeface="Meiryo UI" pitchFamily="50" charset="-128"/>
                <a:ea typeface="Meiryo UI" pitchFamily="50" charset="-128"/>
                <a:cs typeface="Meiryo UI" pitchFamily="50" charset="-128"/>
              </a:rPr>
              <a:t>･</a:t>
            </a:r>
            <a:r>
              <a:rPr lang="ja-JP" altLang="en-US" sz="2000" b="1" dirty="0">
                <a:solidFill>
                  <a:srgbClr val="5F5F5F"/>
                </a:solidFill>
                <a:latin typeface="Meiryo UI" pitchFamily="50" charset="-128"/>
                <a:ea typeface="Meiryo UI" pitchFamily="50" charset="-128"/>
                <a:cs typeface="Meiryo UI" pitchFamily="50" charset="-128"/>
              </a:rPr>
              <a:t>要支援認定申請</a:t>
            </a:r>
          </a:p>
        </p:txBody>
      </p:sp>
      <p:sp>
        <p:nvSpPr>
          <p:cNvPr id="25610" name="Text Box 9"/>
          <p:cNvSpPr txBox="1">
            <a:spLocks noChangeArrowheads="1"/>
          </p:cNvSpPr>
          <p:nvPr/>
        </p:nvSpPr>
        <p:spPr bwMode="auto">
          <a:xfrm>
            <a:off x="2032510" y="4343400"/>
            <a:ext cx="492443" cy="2295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669900"/>
                </a:solidFill>
                <a:latin typeface="Meiryo UI" pitchFamily="50" charset="-128"/>
                <a:ea typeface="Meiryo UI" pitchFamily="50" charset="-128"/>
                <a:cs typeface="Meiryo UI" pitchFamily="50" charset="-128"/>
              </a:rPr>
              <a:t>主治医意見書</a:t>
            </a:r>
          </a:p>
        </p:txBody>
      </p:sp>
      <p:sp>
        <p:nvSpPr>
          <p:cNvPr id="25611" name="Text Box 10"/>
          <p:cNvSpPr txBox="1">
            <a:spLocks noChangeArrowheads="1"/>
          </p:cNvSpPr>
          <p:nvPr/>
        </p:nvSpPr>
        <p:spPr bwMode="auto">
          <a:xfrm>
            <a:off x="2848899" y="1349375"/>
            <a:ext cx="492443"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latin typeface="Meiryo UI" pitchFamily="50" charset="-128"/>
                <a:ea typeface="Meiryo UI" pitchFamily="50" charset="-128"/>
                <a:cs typeface="Meiryo UI" pitchFamily="50" charset="-128"/>
              </a:rPr>
              <a:t>一次判定（</a:t>
            </a:r>
            <a:r>
              <a:rPr lang="ja-JP" altLang="en-US" sz="2000" b="1" dirty="0">
                <a:solidFill>
                  <a:srgbClr val="FF6363"/>
                </a:solidFill>
                <a:latin typeface="Meiryo UI" pitchFamily="50" charset="-128"/>
                <a:ea typeface="Meiryo UI" pitchFamily="50" charset="-128"/>
                <a:cs typeface="Meiryo UI" pitchFamily="50" charset="-128"/>
              </a:rPr>
              <a:t>コンピュータ判定</a:t>
            </a:r>
            <a:r>
              <a:rPr lang="ja-JP" altLang="en-US" sz="2000" b="1" dirty="0">
                <a:latin typeface="Meiryo UI" pitchFamily="50" charset="-128"/>
                <a:ea typeface="Meiryo UI" pitchFamily="50" charset="-128"/>
                <a:cs typeface="Meiryo UI" pitchFamily="50" charset="-128"/>
              </a:rPr>
              <a:t>）</a:t>
            </a:r>
          </a:p>
        </p:txBody>
      </p:sp>
      <p:sp>
        <p:nvSpPr>
          <p:cNvPr id="25612" name="Text Box 11"/>
          <p:cNvSpPr txBox="1">
            <a:spLocks noChangeArrowheads="1"/>
          </p:cNvSpPr>
          <p:nvPr/>
        </p:nvSpPr>
        <p:spPr bwMode="auto">
          <a:xfrm>
            <a:off x="3655763" y="2555875"/>
            <a:ext cx="492443" cy="39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latin typeface="Meiryo UI" pitchFamily="50" charset="-128"/>
                <a:ea typeface="Meiryo UI" pitchFamily="50" charset="-128"/>
                <a:cs typeface="Meiryo UI" pitchFamily="50" charset="-128"/>
              </a:rPr>
              <a:t>二次判定（</a:t>
            </a:r>
            <a:r>
              <a:rPr lang="ja-JP" altLang="en-US" sz="2000" b="1" dirty="0">
                <a:solidFill>
                  <a:srgbClr val="669900"/>
                </a:solidFill>
                <a:latin typeface="Meiryo UI" pitchFamily="50" charset="-128"/>
                <a:ea typeface="Meiryo UI" pitchFamily="50" charset="-128"/>
                <a:cs typeface="Meiryo UI" pitchFamily="50" charset="-128"/>
              </a:rPr>
              <a:t>介護認定審査会</a:t>
            </a:r>
            <a:r>
              <a:rPr lang="ja-JP" altLang="en-US" sz="2000" b="1" dirty="0">
                <a:latin typeface="Meiryo UI" pitchFamily="50" charset="-128"/>
                <a:ea typeface="Meiryo UI" pitchFamily="50" charset="-128"/>
                <a:cs typeface="Meiryo UI" pitchFamily="50" charset="-128"/>
              </a:rPr>
              <a:t>）</a:t>
            </a:r>
          </a:p>
        </p:txBody>
      </p:sp>
      <p:sp>
        <p:nvSpPr>
          <p:cNvPr id="25613" name="Text Box 12"/>
          <p:cNvSpPr txBox="1">
            <a:spLocks noChangeArrowheads="1"/>
          </p:cNvSpPr>
          <p:nvPr/>
        </p:nvSpPr>
        <p:spPr bwMode="auto">
          <a:xfrm>
            <a:off x="4610100" y="2105025"/>
            <a:ext cx="1000125" cy="65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a:spcBef>
                <a:spcPct val="5000"/>
              </a:spcBef>
            </a:pPr>
            <a:r>
              <a:rPr lang="ja-JP" altLang="en-US" sz="1800" b="1">
                <a:solidFill>
                  <a:srgbClr val="669900"/>
                </a:solidFill>
                <a:latin typeface="Meiryo UI" pitchFamily="50" charset="-128"/>
                <a:ea typeface="Meiryo UI" pitchFamily="50" charset="-128"/>
                <a:cs typeface="Meiryo UI" pitchFamily="50" charset="-128"/>
              </a:rPr>
              <a:t>要介護</a:t>
            </a:r>
          </a:p>
          <a:p>
            <a:pPr algn="ctr">
              <a:spcBef>
                <a:spcPct val="5000"/>
              </a:spcBef>
            </a:pPr>
            <a:r>
              <a:rPr lang="ja-JP" altLang="en-US" sz="1800" b="1">
                <a:solidFill>
                  <a:srgbClr val="669900"/>
                </a:solidFill>
                <a:latin typeface="Meiryo UI" pitchFamily="50" charset="-128"/>
                <a:ea typeface="Meiryo UI" pitchFamily="50" charset="-128"/>
                <a:cs typeface="Meiryo UI" pitchFamily="50" charset="-128"/>
              </a:rPr>
              <a:t>１</a:t>
            </a:r>
            <a:r>
              <a:rPr lang="en-US" altLang="ja-JP" sz="1800" b="1">
                <a:solidFill>
                  <a:srgbClr val="669900"/>
                </a:solidFill>
                <a:latin typeface="Meiryo UI" pitchFamily="50" charset="-128"/>
                <a:ea typeface="Meiryo UI" pitchFamily="50" charset="-128"/>
                <a:cs typeface="Meiryo UI" pitchFamily="50" charset="-128"/>
              </a:rPr>
              <a:t>~</a:t>
            </a:r>
            <a:r>
              <a:rPr lang="ja-JP" altLang="en-US" sz="1800" b="1">
                <a:solidFill>
                  <a:srgbClr val="669900"/>
                </a:solidFill>
                <a:latin typeface="Meiryo UI" pitchFamily="50" charset="-128"/>
                <a:ea typeface="Meiryo UI" pitchFamily="50" charset="-128"/>
                <a:cs typeface="Meiryo UI" pitchFamily="50" charset="-128"/>
              </a:rPr>
              <a:t>５</a:t>
            </a:r>
            <a:endParaRPr lang="en-US" altLang="ja-JP" sz="1800" b="1">
              <a:solidFill>
                <a:srgbClr val="669900"/>
              </a:solidFill>
              <a:latin typeface="Meiryo UI" pitchFamily="50" charset="-128"/>
              <a:ea typeface="Meiryo UI" pitchFamily="50" charset="-128"/>
              <a:cs typeface="Meiryo UI" pitchFamily="50" charset="-128"/>
            </a:endParaRPr>
          </a:p>
        </p:txBody>
      </p:sp>
      <p:sp>
        <p:nvSpPr>
          <p:cNvPr id="25614" name="Text Box 15"/>
          <p:cNvSpPr txBox="1">
            <a:spLocks noChangeArrowheads="1"/>
          </p:cNvSpPr>
          <p:nvPr/>
        </p:nvSpPr>
        <p:spPr bwMode="auto">
          <a:xfrm>
            <a:off x="4692650" y="5768975"/>
            <a:ext cx="952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1800" b="1">
                <a:solidFill>
                  <a:srgbClr val="FF5050"/>
                </a:solidFill>
                <a:latin typeface="Meiryo UI" pitchFamily="50" charset="-128"/>
                <a:ea typeface="Meiryo UI" pitchFamily="50" charset="-128"/>
                <a:cs typeface="Meiryo UI" pitchFamily="50" charset="-128"/>
              </a:rPr>
              <a:t>非該当</a:t>
            </a:r>
          </a:p>
        </p:txBody>
      </p:sp>
      <p:sp>
        <p:nvSpPr>
          <p:cNvPr id="25615" name="Text Box 16"/>
          <p:cNvSpPr txBox="1">
            <a:spLocks noChangeArrowheads="1"/>
          </p:cNvSpPr>
          <p:nvPr/>
        </p:nvSpPr>
        <p:spPr bwMode="auto">
          <a:xfrm>
            <a:off x="4660900" y="4098925"/>
            <a:ext cx="981075" cy="65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a:spcBef>
                <a:spcPct val="5000"/>
              </a:spcBef>
            </a:pPr>
            <a:r>
              <a:rPr lang="ja-JP" altLang="en-US" sz="1800" b="1">
                <a:solidFill>
                  <a:srgbClr val="3399FF"/>
                </a:solidFill>
                <a:latin typeface="Meiryo UI" pitchFamily="50" charset="-128"/>
                <a:ea typeface="Meiryo UI" pitchFamily="50" charset="-128"/>
                <a:cs typeface="Meiryo UI" pitchFamily="50" charset="-128"/>
              </a:rPr>
              <a:t>要支援</a:t>
            </a:r>
          </a:p>
          <a:p>
            <a:pPr algn="ctr">
              <a:spcBef>
                <a:spcPct val="5000"/>
              </a:spcBef>
            </a:pPr>
            <a:r>
              <a:rPr lang="ja-JP" altLang="en-US" sz="1800" b="1">
                <a:solidFill>
                  <a:srgbClr val="3399FF"/>
                </a:solidFill>
                <a:latin typeface="Meiryo UI" pitchFamily="50" charset="-128"/>
                <a:ea typeface="Meiryo UI" pitchFamily="50" charset="-128"/>
                <a:cs typeface="Meiryo UI" pitchFamily="50" charset="-128"/>
              </a:rPr>
              <a:t>１</a:t>
            </a:r>
            <a:r>
              <a:rPr lang="en-US" altLang="ja-JP" sz="1800" b="1">
                <a:solidFill>
                  <a:srgbClr val="3399FF"/>
                </a:solidFill>
                <a:latin typeface="Meiryo UI" pitchFamily="50" charset="-128"/>
                <a:ea typeface="Meiryo UI" pitchFamily="50" charset="-128"/>
                <a:cs typeface="Meiryo UI" pitchFamily="50" charset="-128"/>
              </a:rPr>
              <a:t>･</a:t>
            </a:r>
            <a:r>
              <a:rPr lang="ja-JP" altLang="en-US" sz="1800" b="1">
                <a:solidFill>
                  <a:srgbClr val="3399FF"/>
                </a:solidFill>
                <a:latin typeface="Meiryo UI" pitchFamily="50" charset="-128"/>
                <a:ea typeface="Meiryo UI" pitchFamily="50" charset="-128"/>
                <a:cs typeface="Meiryo UI" pitchFamily="50" charset="-128"/>
              </a:rPr>
              <a:t>２</a:t>
            </a:r>
            <a:endParaRPr lang="en-US" altLang="ja-JP" sz="1800" b="1">
              <a:solidFill>
                <a:srgbClr val="3399FF"/>
              </a:solidFill>
              <a:latin typeface="Meiryo UI" pitchFamily="50" charset="-128"/>
              <a:ea typeface="Meiryo UI" pitchFamily="50" charset="-128"/>
              <a:cs typeface="Meiryo UI" pitchFamily="50" charset="-128"/>
            </a:endParaRPr>
          </a:p>
        </p:txBody>
      </p:sp>
      <p:grpSp>
        <p:nvGrpSpPr>
          <p:cNvPr id="25616" name="Group 18"/>
          <p:cNvGrpSpPr>
            <a:grpSpLocks/>
          </p:cNvGrpSpPr>
          <p:nvPr/>
        </p:nvGrpSpPr>
        <p:grpSpPr bwMode="auto">
          <a:xfrm>
            <a:off x="2036417" y="1552575"/>
            <a:ext cx="492125" cy="2422525"/>
            <a:chOff x="1672" y="954"/>
            <a:chExt cx="310" cy="1526"/>
          </a:xfrm>
        </p:grpSpPr>
        <p:sp>
          <p:nvSpPr>
            <p:cNvPr id="25638" name="Text Box 8"/>
            <p:cNvSpPr txBox="1">
              <a:spLocks noChangeArrowheads="1"/>
            </p:cNvSpPr>
            <p:nvPr/>
          </p:nvSpPr>
          <p:spPr bwMode="auto">
            <a:xfrm>
              <a:off x="1672" y="1628"/>
              <a:ext cx="310" cy="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FF6363"/>
                  </a:solidFill>
                  <a:latin typeface="Meiryo UI" pitchFamily="50" charset="-128"/>
                  <a:ea typeface="Meiryo UI" pitchFamily="50" charset="-128"/>
                  <a:cs typeface="Meiryo UI" pitchFamily="50" charset="-128"/>
                </a:rPr>
                <a:t>認定調査</a:t>
              </a:r>
            </a:p>
          </p:txBody>
        </p:sp>
        <p:sp>
          <p:nvSpPr>
            <p:cNvPr id="25639" name="Text Box 17"/>
            <p:cNvSpPr txBox="1">
              <a:spLocks noChangeArrowheads="1"/>
            </p:cNvSpPr>
            <p:nvPr/>
          </p:nvSpPr>
          <p:spPr bwMode="auto">
            <a:xfrm>
              <a:off x="1691" y="954"/>
              <a:ext cx="271" cy="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1600" b="1">
                  <a:latin typeface="Meiryo UI" pitchFamily="50" charset="-128"/>
                  <a:ea typeface="Meiryo UI" pitchFamily="50" charset="-128"/>
                  <a:cs typeface="Meiryo UI" pitchFamily="50" charset="-128"/>
                </a:rPr>
                <a:t>訪問による</a:t>
              </a:r>
              <a:endParaRPr lang="ja-JP" altLang="en-US" sz="2000" b="1">
                <a:latin typeface="Meiryo UI" pitchFamily="50" charset="-128"/>
                <a:ea typeface="Meiryo UI" pitchFamily="50" charset="-128"/>
                <a:cs typeface="Meiryo UI" pitchFamily="50" charset="-128"/>
              </a:endParaRPr>
            </a:p>
          </p:txBody>
        </p:sp>
      </p:grpSp>
      <p:sp>
        <p:nvSpPr>
          <p:cNvPr id="25617" name="Text Box 19"/>
          <p:cNvSpPr txBox="1">
            <a:spLocks noChangeArrowheads="1"/>
          </p:cNvSpPr>
          <p:nvPr/>
        </p:nvSpPr>
        <p:spPr bwMode="auto">
          <a:xfrm>
            <a:off x="5753100" y="1447800"/>
            <a:ext cx="2193925" cy="2020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
              </a:spcBef>
            </a:pPr>
            <a:r>
              <a:rPr lang="ja-JP" altLang="en-US" sz="1400" b="1" dirty="0">
                <a:latin typeface="Meiryo UI" pitchFamily="50" charset="-128"/>
                <a:ea typeface="Meiryo UI" pitchFamily="50" charset="-128"/>
                <a:cs typeface="Meiryo UI" pitchFamily="50" charset="-128"/>
              </a:rPr>
              <a:t>施設サービス</a:t>
            </a:r>
          </a:p>
          <a:p>
            <a:pPr>
              <a:spcBef>
                <a:spcPct val="5000"/>
              </a:spcBef>
            </a:pPr>
            <a:r>
              <a:rPr lang="ja-JP" altLang="en-US" sz="1200" b="1" dirty="0">
                <a:solidFill>
                  <a:schemeClr val="bg2"/>
                </a:solidFill>
                <a:latin typeface="Meiryo UI" pitchFamily="50" charset="-128"/>
                <a:ea typeface="Meiryo UI" pitchFamily="50" charset="-128"/>
                <a:cs typeface="Meiryo UI" pitchFamily="50" charset="-128"/>
              </a:rPr>
              <a:t>    特養</a:t>
            </a:r>
            <a:r>
              <a:rPr lang="en-US" altLang="ja-JP" sz="1200" b="1" dirty="0">
                <a:solidFill>
                  <a:schemeClr val="bg2"/>
                </a:solidFill>
                <a:latin typeface="Meiryo UI" pitchFamily="50" charset="-128"/>
                <a:ea typeface="Meiryo UI" pitchFamily="50" charset="-128"/>
                <a:cs typeface="Meiryo UI" pitchFamily="50" charset="-128"/>
              </a:rPr>
              <a:t>･</a:t>
            </a:r>
            <a:r>
              <a:rPr lang="ja-JP" altLang="en-US" sz="1200" b="1" dirty="0">
                <a:solidFill>
                  <a:schemeClr val="bg2"/>
                </a:solidFill>
                <a:latin typeface="Meiryo UI" pitchFamily="50" charset="-128"/>
                <a:ea typeface="Meiryo UI" pitchFamily="50" charset="-128"/>
                <a:cs typeface="Meiryo UI" pitchFamily="50" charset="-128"/>
              </a:rPr>
              <a:t>老健</a:t>
            </a:r>
            <a:r>
              <a:rPr lang="en-US" altLang="ja-JP" sz="1200" b="1" dirty="0">
                <a:solidFill>
                  <a:schemeClr val="bg2"/>
                </a:solidFill>
                <a:latin typeface="Meiryo UI" pitchFamily="50" charset="-128"/>
                <a:ea typeface="Meiryo UI" pitchFamily="50" charset="-128"/>
                <a:cs typeface="Meiryo UI" pitchFamily="50" charset="-128"/>
              </a:rPr>
              <a:t>･</a:t>
            </a:r>
            <a:r>
              <a:rPr lang="ja-JP" altLang="en-US" sz="1200" b="1" dirty="0">
                <a:solidFill>
                  <a:schemeClr val="bg2"/>
                </a:solidFill>
                <a:latin typeface="Meiryo UI" pitchFamily="50" charset="-128"/>
                <a:ea typeface="Meiryo UI" pitchFamily="50" charset="-128"/>
                <a:cs typeface="Meiryo UI" pitchFamily="50" charset="-128"/>
              </a:rPr>
              <a:t>療養病床</a:t>
            </a:r>
          </a:p>
          <a:p>
            <a:pPr>
              <a:spcBef>
                <a:spcPct val="5000"/>
              </a:spcBef>
            </a:pPr>
            <a:endParaRPr lang="ja-JP" altLang="en-US" sz="900" b="1" dirty="0">
              <a:solidFill>
                <a:schemeClr val="bg2"/>
              </a:solidFill>
              <a:latin typeface="Meiryo UI" pitchFamily="50" charset="-128"/>
              <a:ea typeface="Meiryo UI" pitchFamily="50" charset="-128"/>
              <a:cs typeface="Meiryo UI" pitchFamily="50" charset="-128"/>
            </a:endParaRPr>
          </a:p>
          <a:p>
            <a:pPr>
              <a:spcBef>
                <a:spcPct val="5000"/>
              </a:spcBef>
            </a:pPr>
            <a:r>
              <a:rPr lang="ja-JP" altLang="en-US" sz="1400" b="1" dirty="0">
                <a:latin typeface="Meiryo UI" pitchFamily="50" charset="-128"/>
                <a:ea typeface="Meiryo UI" pitchFamily="50" charset="-128"/>
                <a:cs typeface="Meiryo UI" pitchFamily="50" charset="-128"/>
              </a:rPr>
              <a:t>居宅サービス</a:t>
            </a:r>
          </a:p>
          <a:p>
            <a:pPr>
              <a:spcBef>
                <a:spcPct val="5000"/>
              </a:spcBef>
            </a:pPr>
            <a:r>
              <a:rPr lang="ja-JP" altLang="en-US" sz="1200" b="1" dirty="0">
                <a:solidFill>
                  <a:schemeClr val="bg2"/>
                </a:solidFill>
                <a:latin typeface="Meiryo UI" pitchFamily="50" charset="-128"/>
                <a:ea typeface="Meiryo UI" pitchFamily="50" charset="-128"/>
                <a:cs typeface="Meiryo UI" pitchFamily="50" charset="-128"/>
              </a:rPr>
              <a:t>    訪問介護</a:t>
            </a:r>
            <a:r>
              <a:rPr lang="en-US" altLang="ja-JP" sz="1200" b="1" dirty="0">
                <a:solidFill>
                  <a:schemeClr val="bg2"/>
                </a:solidFill>
                <a:latin typeface="Meiryo UI" pitchFamily="50" charset="-128"/>
                <a:ea typeface="Meiryo UI" pitchFamily="50" charset="-128"/>
                <a:cs typeface="Meiryo UI" pitchFamily="50" charset="-128"/>
              </a:rPr>
              <a:t>･</a:t>
            </a:r>
            <a:r>
              <a:rPr lang="ja-JP" altLang="en-US" sz="1200" b="1" dirty="0">
                <a:solidFill>
                  <a:schemeClr val="bg2"/>
                </a:solidFill>
                <a:latin typeface="Meiryo UI" pitchFamily="50" charset="-128"/>
                <a:ea typeface="Meiryo UI" pitchFamily="50" charset="-128"/>
                <a:cs typeface="Meiryo UI" pitchFamily="50" charset="-128"/>
              </a:rPr>
              <a:t>訪問看護</a:t>
            </a:r>
          </a:p>
          <a:p>
            <a:pPr>
              <a:spcBef>
                <a:spcPct val="5000"/>
              </a:spcBef>
            </a:pPr>
            <a:r>
              <a:rPr lang="ja-JP" altLang="en-US" sz="1200" b="1" dirty="0">
                <a:solidFill>
                  <a:schemeClr val="bg2"/>
                </a:solidFill>
                <a:latin typeface="Meiryo UI" pitchFamily="50" charset="-128"/>
                <a:ea typeface="Meiryo UI" pitchFamily="50" charset="-128"/>
                <a:cs typeface="Meiryo UI" pitchFamily="50" charset="-128"/>
              </a:rPr>
              <a:t>    通所介護</a:t>
            </a:r>
            <a:r>
              <a:rPr lang="en-US" altLang="ja-JP" sz="1200" b="1" dirty="0">
                <a:solidFill>
                  <a:schemeClr val="bg2"/>
                </a:solidFill>
                <a:latin typeface="Meiryo UI" pitchFamily="50" charset="-128"/>
                <a:ea typeface="Meiryo UI" pitchFamily="50" charset="-128"/>
                <a:cs typeface="Meiryo UI" pitchFamily="50" charset="-128"/>
              </a:rPr>
              <a:t>･</a:t>
            </a:r>
            <a:r>
              <a:rPr lang="ja-JP" altLang="en-US" sz="1200" b="1" dirty="0">
                <a:solidFill>
                  <a:schemeClr val="bg2"/>
                </a:solidFill>
                <a:latin typeface="Meiryo UI" pitchFamily="50" charset="-128"/>
                <a:ea typeface="Meiryo UI" pitchFamily="50" charset="-128"/>
                <a:cs typeface="Meiryo UI" pitchFamily="50" charset="-128"/>
              </a:rPr>
              <a:t>短期</a:t>
            </a:r>
            <a:r>
              <a:rPr lang="ja-JP" altLang="en-US" sz="1200" b="1" dirty="0" smtClean="0">
                <a:solidFill>
                  <a:schemeClr val="bg2"/>
                </a:solidFill>
                <a:latin typeface="Meiryo UI" pitchFamily="50" charset="-128"/>
                <a:ea typeface="Meiryo UI" pitchFamily="50" charset="-128"/>
                <a:cs typeface="Meiryo UI" pitchFamily="50" charset="-128"/>
              </a:rPr>
              <a:t>入所 </a:t>
            </a:r>
            <a:r>
              <a:rPr lang="ja-JP" altLang="en-US" sz="1200" b="1" dirty="0">
                <a:solidFill>
                  <a:schemeClr val="bg2"/>
                </a:solidFill>
                <a:latin typeface="Meiryo UI" pitchFamily="50" charset="-128"/>
                <a:ea typeface="Meiryo UI" pitchFamily="50" charset="-128"/>
                <a:cs typeface="Meiryo UI" pitchFamily="50" charset="-128"/>
              </a:rPr>
              <a:t>等</a:t>
            </a:r>
          </a:p>
          <a:p>
            <a:pPr>
              <a:spcBef>
                <a:spcPct val="5000"/>
              </a:spcBef>
            </a:pPr>
            <a:r>
              <a:rPr lang="ja-JP" altLang="en-US" sz="900" b="1" dirty="0">
                <a:latin typeface="Meiryo UI" pitchFamily="50" charset="-128"/>
                <a:ea typeface="Meiryo UI" pitchFamily="50" charset="-128"/>
                <a:cs typeface="Meiryo UI" pitchFamily="50" charset="-128"/>
              </a:rPr>
              <a:t>                                       </a:t>
            </a:r>
          </a:p>
          <a:p>
            <a:pPr>
              <a:spcBef>
                <a:spcPct val="5000"/>
              </a:spcBef>
            </a:pPr>
            <a:r>
              <a:rPr lang="ja-JP" altLang="en-US" sz="1400" b="1" dirty="0">
                <a:latin typeface="Meiryo UI" pitchFamily="50" charset="-128"/>
                <a:ea typeface="Meiryo UI" pitchFamily="50" charset="-128"/>
                <a:cs typeface="Meiryo UI" pitchFamily="50" charset="-128"/>
              </a:rPr>
              <a:t>地域密着型サービス</a:t>
            </a:r>
          </a:p>
          <a:p>
            <a:pPr>
              <a:spcBef>
                <a:spcPct val="5000"/>
              </a:spcBef>
            </a:pPr>
            <a:r>
              <a:rPr lang="ja-JP" altLang="en-US" sz="1200" b="1" dirty="0">
                <a:solidFill>
                  <a:schemeClr val="bg2"/>
                </a:solidFill>
                <a:latin typeface="Meiryo UI" pitchFamily="50" charset="-128"/>
                <a:ea typeface="Meiryo UI" pitchFamily="50" charset="-128"/>
                <a:cs typeface="Meiryo UI" pitchFamily="50" charset="-128"/>
              </a:rPr>
              <a:t>    小規模多機能型居宅介護</a:t>
            </a:r>
          </a:p>
          <a:p>
            <a:pPr>
              <a:spcBef>
                <a:spcPct val="5000"/>
              </a:spcBef>
            </a:pPr>
            <a:r>
              <a:rPr lang="ja-JP" altLang="en-US" sz="1200" b="1" dirty="0">
                <a:solidFill>
                  <a:schemeClr val="bg2"/>
                </a:solidFill>
                <a:latin typeface="Meiryo UI" pitchFamily="50" charset="-128"/>
                <a:ea typeface="Meiryo UI" pitchFamily="50" charset="-128"/>
                <a:cs typeface="Meiryo UI" pitchFamily="50" charset="-128"/>
              </a:rPr>
              <a:t>    複合型サービス  等</a:t>
            </a:r>
          </a:p>
        </p:txBody>
      </p:sp>
      <p:sp>
        <p:nvSpPr>
          <p:cNvPr id="25618" name="Text Box 20"/>
          <p:cNvSpPr txBox="1">
            <a:spLocks noChangeArrowheads="1"/>
          </p:cNvSpPr>
          <p:nvPr/>
        </p:nvSpPr>
        <p:spPr bwMode="auto">
          <a:xfrm>
            <a:off x="5816600" y="3844925"/>
            <a:ext cx="2333625" cy="15196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
              </a:spcBef>
            </a:pPr>
            <a:r>
              <a:rPr lang="ja-JP" altLang="en-US" sz="1400" b="1">
                <a:latin typeface="Meiryo UI" pitchFamily="50" charset="-128"/>
                <a:ea typeface="Meiryo UI" pitchFamily="50" charset="-128"/>
                <a:cs typeface="Meiryo UI" pitchFamily="50" charset="-128"/>
              </a:rPr>
              <a:t>介護予防サービス</a:t>
            </a:r>
          </a:p>
          <a:p>
            <a:pPr>
              <a:spcBef>
                <a:spcPct val="5000"/>
              </a:spcBef>
            </a:pPr>
            <a:r>
              <a:rPr lang="ja-JP" altLang="en-US" sz="1400" b="1">
                <a:solidFill>
                  <a:schemeClr val="bg2"/>
                </a:solidFill>
                <a:latin typeface="Meiryo UI" pitchFamily="50" charset="-128"/>
                <a:ea typeface="Meiryo UI" pitchFamily="50" charset="-128"/>
                <a:cs typeface="Meiryo UI" pitchFamily="50" charset="-128"/>
              </a:rPr>
              <a:t>    </a:t>
            </a:r>
            <a:r>
              <a:rPr lang="ja-JP" altLang="en-US" sz="1200" b="1">
                <a:solidFill>
                  <a:schemeClr val="bg2"/>
                </a:solidFill>
                <a:latin typeface="Meiryo UI" pitchFamily="50" charset="-128"/>
                <a:ea typeface="Meiryo UI" pitchFamily="50" charset="-128"/>
                <a:cs typeface="Meiryo UI" pitchFamily="50" charset="-128"/>
              </a:rPr>
              <a:t>介護予防通所リハビリ  等</a:t>
            </a:r>
          </a:p>
          <a:p>
            <a:pPr>
              <a:spcBef>
                <a:spcPct val="5000"/>
              </a:spcBef>
            </a:pPr>
            <a:endParaRPr lang="ja-JP" altLang="en-US" sz="900" b="1">
              <a:latin typeface="Meiryo UI" pitchFamily="50" charset="-128"/>
              <a:ea typeface="Meiryo UI" pitchFamily="50" charset="-128"/>
              <a:cs typeface="Meiryo UI" pitchFamily="50" charset="-128"/>
            </a:endParaRPr>
          </a:p>
          <a:p>
            <a:pPr>
              <a:spcBef>
                <a:spcPct val="5000"/>
              </a:spcBef>
            </a:pPr>
            <a:r>
              <a:rPr lang="ja-JP" altLang="en-US" sz="1400" b="1">
                <a:latin typeface="Meiryo UI" pitchFamily="50" charset="-128"/>
                <a:ea typeface="Meiryo UI" pitchFamily="50" charset="-128"/>
                <a:cs typeface="Meiryo UI" pitchFamily="50" charset="-128"/>
              </a:rPr>
              <a:t>地域密着型</a:t>
            </a:r>
          </a:p>
          <a:p>
            <a:pPr>
              <a:spcBef>
                <a:spcPct val="5000"/>
              </a:spcBef>
            </a:pPr>
            <a:r>
              <a:rPr lang="ja-JP" altLang="en-US" sz="1400" b="1">
                <a:latin typeface="Meiryo UI" pitchFamily="50" charset="-128"/>
                <a:ea typeface="Meiryo UI" pitchFamily="50" charset="-128"/>
                <a:cs typeface="Meiryo UI" pitchFamily="50" charset="-128"/>
              </a:rPr>
              <a:t>介護予防サービス</a:t>
            </a:r>
          </a:p>
          <a:p>
            <a:pPr>
              <a:spcBef>
                <a:spcPct val="5000"/>
              </a:spcBef>
            </a:pPr>
            <a:r>
              <a:rPr lang="ja-JP" altLang="en-US" sz="1200" b="1">
                <a:solidFill>
                  <a:schemeClr val="bg2"/>
                </a:solidFill>
                <a:latin typeface="Meiryo UI" pitchFamily="50" charset="-128"/>
                <a:ea typeface="Meiryo UI" pitchFamily="50" charset="-128"/>
                <a:cs typeface="Meiryo UI" pitchFamily="50" charset="-128"/>
              </a:rPr>
              <a:t>    介護予防認知症対応型</a:t>
            </a:r>
          </a:p>
          <a:p>
            <a:pPr>
              <a:spcBef>
                <a:spcPct val="5000"/>
              </a:spcBef>
            </a:pPr>
            <a:r>
              <a:rPr lang="ja-JP" altLang="en-US" sz="1200" b="1">
                <a:solidFill>
                  <a:schemeClr val="bg2"/>
                </a:solidFill>
                <a:latin typeface="Meiryo UI" pitchFamily="50" charset="-128"/>
                <a:ea typeface="Meiryo UI" pitchFamily="50" charset="-128"/>
                <a:cs typeface="Meiryo UI" pitchFamily="50" charset="-128"/>
              </a:rPr>
              <a:t>    共同生活介護  等</a:t>
            </a:r>
          </a:p>
        </p:txBody>
      </p:sp>
      <p:sp>
        <p:nvSpPr>
          <p:cNvPr id="25619" name="Text Box 21"/>
          <p:cNvSpPr txBox="1">
            <a:spLocks noChangeArrowheads="1"/>
          </p:cNvSpPr>
          <p:nvPr/>
        </p:nvSpPr>
        <p:spPr bwMode="auto">
          <a:xfrm>
            <a:off x="5918200" y="5632450"/>
            <a:ext cx="2057400" cy="842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1300" b="1">
                <a:latin typeface="Meiryo UI" pitchFamily="50" charset="-128"/>
                <a:ea typeface="Meiryo UI" pitchFamily="50" charset="-128"/>
                <a:cs typeface="Meiryo UI" pitchFamily="50" charset="-128"/>
              </a:rPr>
              <a:t>介護予防事業</a:t>
            </a:r>
          </a:p>
          <a:p>
            <a:pPr>
              <a:spcBef>
                <a:spcPct val="50000"/>
              </a:spcBef>
            </a:pPr>
            <a:endParaRPr lang="ja-JP" altLang="en-US" sz="500" b="1">
              <a:latin typeface="Meiryo UI" pitchFamily="50" charset="-128"/>
              <a:ea typeface="Meiryo UI" pitchFamily="50" charset="-128"/>
              <a:cs typeface="Meiryo UI" pitchFamily="50" charset="-128"/>
            </a:endParaRPr>
          </a:p>
          <a:p>
            <a:pPr>
              <a:lnSpc>
                <a:spcPct val="110000"/>
              </a:lnSpc>
            </a:pPr>
            <a:r>
              <a:rPr lang="ja-JP" altLang="en-US" sz="1300" b="1">
                <a:latin typeface="Meiryo UI" pitchFamily="50" charset="-128"/>
                <a:ea typeface="Meiryo UI" pitchFamily="50" charset="-128"/>
                <a:cs typeface="Meiryo UI" pitchFamily="50" charset="-128"/>
              </a:rPr>
              <a:t>市町村の実情に応じた</a:t>
            </a:r>
          </a:p>
          <a:p>
            <a:pPr>
              <a:lnSpc>
                <a:spcPct val="110000"/>
              </a:lnSpc>
            </a:pPr>
            <a:r>
              <a:rPr lang="ja-JP" altLang="en-US" sz="1300" b="1">
                <a:latin typeface="Meiryo UI" pitchFamily="50" charset="-128"/>
                <a:ea typeface="Meiryo UI" pitchFamily="50" charset="-128"/>
                <a:cs typeface="Meiryo UI" pitchFamily="50" charset="-128"/>
              </a:rPr>
              <a:t>サービス</a:t>
            </a:r>
          </a:p>
        </p:txBody>
      </p:sp>
      <p:sp>
        <p:nvSpPr>
          <p:cNvPr id="25620" name="Text Box 27"/>
          <p:cNvSpPr txBox="1">
            <a:spLocks noChangeArrowheads="1"/>
          </p:cNvSpPr>
          <p:nvPr/>
        </p:nvSpPr>
        <p:spPr bwMode="auto">
          <a:xfrm>
            <a:off x="8108750" y="1781175"/>
            <a:ext cx="492443" cy="116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669900"/>
                </a:solidFill>
                <a:latin typeface="Meiryo UI" pitchFamily="50" charset="-128"/>
                <a:ea typeface="Meiryo UI" pitchFamily="50" charset="-128"/>
                <a:cs typeface="Meiryo UI" pitchFamily="50" charset="-128"/>
              </a:rPr>
              <a:t>介護給付</a:t>
            </a:r>
          </a:p>
        </p:txBody>
      </p:sp>
      <p:sp>
        <p:nvSpPr>
          <p:cNvPr id="25621" name="Text Box 28"/>
          <p:cNvSpPr txBox="1">
            <a:spLocks noChangeArrowheads="1"/>
          </p:cNvSpPr>
          <p:nvPr/>
        </p:nvSpPr>
        <p:spPr bwMode="auto">
          <a:xfrm>
            <a:off x="8096532" y="3963987"/>
            <a:ext cx="492443"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spcBef>
                <a:spcPct val="50000"/>
              </a:spcBef>
            </a:pPr>
            <a:r>
              <a:rPr lang="ja-JP" altLang="en-US" sz="2000" b="1" dirty="0">
                <a:solidFill>
                  <a:srgbClr val="3399FF"/>
                </a:solidFill>
                <a:latin typeface="Meiryo UI" pitchFamily="50" charset="-128"/>
                <a:ea typeface="Meiryo UI" pitchFamily="50" charset="-128"/>
                <a:cs typeface="Meiryo UI" pitchFamily="50" charset="-128"/>
              </a:rPr>
              <a:t>予防給付</a:t>
            </a:r>
          </a:p>
        </p:txBody>
      </p:sp>
      <p:sp>
        <p:nvSpPr>
          <p:cNvPr id="25622" name="Text Box 29"/>
          <p:cNvSpPr txBox="1">
            <a:spLocks noChangeArrowheads="1"/>
          </p:cNvSpPr>
          <p:nvPr/>
        </p:nvSpPr>
        <p:spPr bwMode="auto">
          <a:xfrm>
            <a:off x="8120635" y="5371409"/>
            <a:ext cx="418576" cy="1323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square">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a:lnSpc>
                <a:spcPct val="95000"/>
              </a:lnSpc>
            </a:pPr>
            <a:r>
              <a:rPr lang="ja-JP" altLang="en-US" sz="1600" b="1" dirty="0">
                <a:solidFill>
                  <a:srgbClr val="FF5050"/>
                </a:solidFill>
                <a:latin typeface="Meiryo UI" pitchFamily="50" charset="-128"/>
                <a:ea typeface="Meiryo UI" pitchFamily="50" charset="-128"/>
                <a:cs typeface="Meiryo UI" pitchFamily="50" charset="-128"/>
              </a:rPr>
              <a:t>地域</a:t>
            </a:r>
            <a:r>
              <a:rPr lang="ja-JP" altLang="en-US" sz="1600" b="1" dirty="0" smtClean="0">
                <a:solidFill>
                  <a:srgbClr val="FF5050"/>
                </a:solidFill>
                <a:latin typeface="Meiryo UI" pitchFamily="50" charset="-128"/>
                <a:ea typeface="Meiryo UI" pitchFamily="50" charset="-128"/>
                <a:cs typeface="Meiryo UI" pitchFamily="50" charset="-128"/>
              </a:rPr>
              <a:t>支援事業</a:t>
            </a:r>
            <a:endParaRPr lang="ja-JP" altLang="en-US" sz="1600" b="1" dirty="0">
              <a:solidFill>
                <a:srgbClr val="FF5050"/>
              </a:solidFill>
              <a:latin typeface="Meiryo UI" pitchFamily="50" charset="-128"/>
              <a:ea typeface="Meiryo UI" pitchFamily="50" charset="-128"/>
              <a:cs typeface="Meiryo UI" pitchFamily="50" charset="-128"/>
            </a:endParaRPr>
          </a:p>
        </p:txBody>
      </p:sp>
      <p:sp>
        <p:nvSpPr>
          <p:cNvPr id="25623" name="AutoShape 31"/>
          <p:cNvSpPr>
            <a:spLocks noChangeArrowheads="1"/>
          </p:cNvSpPr>
          <p:nvPr/>
        </p:nvSpPr>
        <p:spPr bwMode="auto">
          <a:xfrm>
            <a:off x="485775" y="2495550"/>
            <a:ext cx="476250" cy="2447925"/>
          </a:xfrm>
          <a:prstGeom prst="roundRect">
            <a:avLst>
              <a:gd name="adj" fmla="val 38667"/>
            </a:avLst>
          </a:prstGeom>
          <a:noFill/>
          <a:ln w="28575">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4" name="AutoShape 32"/>
          <p:cNvSpPr>
            <a:spLocks noChangeArrowheads="1"/>
          </p:cNvSpPr>
          <p:nvPr/>
        </p:nvSpPr>
        <p:spPr bwMode="auto">
          <a:xfrm>
            <a:off x="2035175" y="1416050"/>
            <a:ext cx="476250" cy="2447925"/>
          </a:xfrm>
          <a:prstGeom prst="roundRect">
            <a:avLst>
              <a:gd name="adj" fmla="val 38667"/>
            </a:avLst>
          </a:prstGeom>
          <a:noFill/>
          <a:ln w="28575">
            <a:solidFill>
              <a:srgbClr val="FF636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5" name="AutoShape 33"/>
          <p:cNvSpPr>
            <a:spLocks noChangeArrowheads="1"/>
          </p:cNvSpPr>
          <p:nvPr/>
        </p:nvSpPr>
        <p:spPr bwMode="auto">
          <a:xfrm>
            <a:off x="1250950" y="2117725"/>
            <a:ext cx="476250" cy="3133725"/>
          </a:xfrm>
          <a:prstGeom prst="roundRect">
            <a:avLst>
              <a:gd name="adj" fmla="val 38667"/>
            </a:avLst>
          </a:prstGeom>
          <a:noFill/>
          <a:ln w="28575">
            <a:solidFill>
              <a:srgbClr val="5F5F5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6" name="AutoShape 34"/>
          <p:cNvSpPr>
            <a:spLocks noChangeArrowheads="1"/>
          </p:cNvSpPr>
          <p:nvPr/>
        </p:nvSpPr>
        <p:spPr bwMode="auto">
          <a:xfrm>
            <a:off x="2041525" y="4184650"/>
            <a:ext cx="476250" cy="1981200"/>
          </a:xfrm>
          <a:prstGeom prst="roundRect">
            <a:avLst>
              <a:gd name="adj" fmla="val 38667"/>
            </a:avLst>
          </a:prstGeom>
          <a:noFill/>
          <a:ln w="28575">
            <a:solidFill>
              <a:srgbClr val="66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7" name="AutoShape 35"/>
          <p:cNvSpPr>
            <a:spLocks noChangeArrowheads="1"/>
          </p:cNvSpPr>
          <p:nvPr/>
        </p:nvSpPr>
        <p:spPr bwMode="auto">
          <a:xfrm>
            <a:off x="2860675" y="1355725"/>
            <a:ext cx="476250" cy="3609975"/>
          </a:xfrm>
          <a:prstGeom prst="roundRect">
            <a:avLst>
              <a:gd name="adj" fmla="val 38667"/>
            </a:avLst>
          </a:prstGeom>
          <a:noFill/>
          <a:ln w="28575">
            <a:solidFill>
              <a:srgbClr val="FF6363"/>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8" name="AutoShape 36"/>
          <p:cNvSpPr>
            <a:spLocks noChangeArrowheads="1"/>
          </p:cNvSpPr>
          <p:nvPr/>
        </p:nvSpPr>
        <p:spPr bwMode="auto">
          <a:xfrm>
            <a:off x="3667125" y="2438400"/>
            <a:ext cx="476250" cy="3486150"/>
          </a:xfrm>
          <a:prstGeom prst="roundRect">
            <a:avLst>
              <a:gd name="adj" fmla="val 38667"/>
            </a:avLst>
          </a:prstGeom>
          <a:noFill/>
          <a:ln w="28575">
            <a:solidFill>
              <a:srgbClr val="6699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29" name="Line 40"/>
          <p:cNvSpPr>
            <a:spLocks noChangeShapeType="1"/>
          </p:cNvSpPr>
          <p:nvPr/>
        </p:nvSpPr>
        <p:spPr bwMode="auto">
          <a:xfrm>
            <a:off x="971550" y="3714750"/>
            <a:ext cx="2667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0" name="Line 41"/>
          <p:cNvSpPr>
            <a:spLocks noChangeShapeType="1"/>
          </p:cNvSpPr>
          <p:nvPr/>
        </p:nvSpPr>
        <p:spPr bwMode="auto">
          <a:xfrm>
            <a:off x="2559050" y="5311775"/>
            <a:ext cx="10668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1" name="Line 42"/>
          <p:cNvSpPr>
            <a:spLocks noChangeShapeType="1"/>
          </p:cNvSpPr>
          <p:nvPr/>
        </p:nvSpPr>
        <p:spPr bwMode="auto">
          <a:xfrm>
            <a:off x="3365500" y="3108325"/>
            <a:ext cx="2667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2" name="Line 43"/>
          <p:cNvSpPr>
            <a:spLocks noChangeShapeType="1"/>
          </p:cNvSpPr>
          <p:nvPr/>
        </p:nvSpPr>
        <p:spPr bwMode="auto">
          <a:xfrm>
            <a:off x="2562225" y="2790825"/>
            <a:ext cx="2667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3" name="Line 44"/>
          <p:cNvSpPr>
            <a:spLocks noChangeShapeType="1"/>
          </p:cNvSpPr>
          <p:nvPr/>
        </p:nvSpPr>
        <p:spPr bwMode="auto">
          <a:xfrm>
            <a:off x="1749425" y="4806950"/>
            <a:ext cx="2667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4" name="Line 45"/>
          <p:cNvSpPr>
            <a:spLocks noChangeShapeType="1"/>
          </p:cNvSpPr>
          <p:nvPr/>
        </p:nvSpPr>
        <p:spPr bwMode="auto">
          <a:xfrm>
            <a:off x="1755775" y="2794000"/>
            <a:ext cx="266700" cy="0"/>
          </a:xfrm>
          <a:prstGeom prst="line">
            <a:avLst/>
          </a:prstGeom>
          <a:noFill/>
          <a:ln w="31750">
            <a:solidFill>
              <a:srgbClr val="5F5F5F"/>
            </a:solidFill>
            <a:round/>
            <a:headEnd/>
            <a:tailEnd type="arrow" w="lg"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635" name="AutoShape 46"/>
          <p:cNvSpPr>
            <a:spLocks noChangeArrowheads="1"/>
          </p:cNvSpPr>
          <p:nvPr/>
        </p:nvSpPr>
        <p:spPr bwMode="auto">
          <a:xfrm rot="3463461">
            <a:off x="4362451" y="2581275"/>
            <a:ext cx="304800" cy="428625"/>
          </a:xfrm>
          <a:prstGeom prst="triangle">
            <a:avLst>
              <a:gd name="adj" fmla="val 50000"/>
            </a:avLst>
          </a:prstGeom>
          <a:solidFill>
            <a:srgbClr val="669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36" name="AutoShape 47"/>
          <p:cNvSpPr>
            <a:spLocks noChangeArrowheads="1"/>
          </p:cNvSpPr>
          <p:nvPr/>
        </p:nvSpPr>
        <p:spPr bwMode="auto">
          <a:xfrm rot="5400000">
            <a:off x="4349751" y="4044950"/>
            <a:ext cx="304800" cy="428625"/>
          </a:xfrm>
          <a:prstGeom prst="triangle">
            <a:avLst>
              <a:gd name="adj" fmla="val 50000"/>
            </a:avLst>
          </a:prstGeom>
          <a:solidFill>
            <a:srgbClr val="33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25637" name="AutoShape 48"/>
          <p:cNvSpPr>
            <a:spLocks noChangeArrowheads="1"/>
          </p:cNvSpPr>
          <p:nvPr/>
        </p:nvSpPr>
        <p:spPr bwMode="auto">
          <a:xfrm rot="6936613">
            <a:off x="4365626" y="5394325"/>
            <a:ext cx="304800" cy="428625"/>
          </a:xfrm>
          <a:prstGeom prst="triangle">
            <a:avLst>
              <a:gd name="adj" fmla="val 50000"/>
            </a:avLst>
          </a:prstGeom>
          <a:solidFill>
            <a:srgbClr val="FF7C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0" name="Text Box 5"/>
          <p:cNvSpPr txBox="1">
            <a:spLocks noChangeArrowheads="1"/>
          </p:cNvSpPr>
          <p:nvPr/>
        </p:nvSpPr>
        <p:spPr bwMode="auto">
          <a:xfrm>
            <a:off x="0" y="0"/>
            <a:ext cx="23098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smtClean="0">
                <a:latin typeface="Meiryo UI" pitchFamily="50" charset="-128"/>
                <a:ea typeface="Meiryo UI" pitchFamily="50" charset="-128"/>
                <a:cs typeface="Meiryo UI" pitchFamily="50" charset="-128"/>
              </a:rPr>
              <a:t>-18</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51021177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a:xfrm>
            <a:off x="638175" y="263525"/>
            <a:ext cx="7758113" cy="788988"/>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介護給付（介護保険サービス）</a:t>
            </a:r>
          </a:p>
        </p:txBody>
      </p:sp>
      <p:sp>
        <p:nvSpPr>
          <p:cNvPr id="161795" name="Rectangle 3"/>
          <p:cNvSpPr>
            <a:spLocks noGrp="1" noChangeArrowheads="1"/>
          </p:cNvSpPr>
          <p:nvPr>
            <p:ph type="body" idx="4294967295"/>
          </p:nvPr>
        </p:nvSpPr>
        <p:spPr>
          <a:xfrm>
            <a:off x="1299488" y="1843088"/>
            <a:ext cx="6999287" cy="1209675"/>
          </a:xfrm>
        </p:spPr>
        <p:txBody>
          <a:bodyPr/>
          <a:lstStyle/>
          <a:p>
            <a:pPr marL="723900" indent="-368300" eaLnBrk="1" hangingPunct="1">
              <a:lnSpc>
                <a:spcPct val="80000"/>
              </a:lnSpc>
              <a:buFontTx/>
              <a:buNone/>
            </a:pPr>
            <a:r>
              <a:rPr lang="ja-JP" altLang="en-US" sz="2100" b="1" dirty="0" smtClean="0">
                <a:latin typeface="Meiryo UI" pitchFamily="50" charset="-128"/>
                <a:ea typeface="Meiryo UI" pitchFamily="50" charset="-128"/>
                <a:cs typeface="Meiryo UI" pitchFamily="50" charset="-128"/>
              </a:rPr>
              <a:t>　訪問サービス、通所サービス</a:t>
            </a:r>
          </a:p>
          <a:p>
            <a:pPr marL="723900" indent="-368300" eaLnBrk="1" hangingPunct="1">
              <a:lnSpc>
                <a:spcPct val="80000"/>
              </a:lnSpc>
              <a:buFontTx/>
              <a:buNone/>
            </a:pPr>
            <a:r>
              <a:rPr lang="ja-JP" altLang="en-US" sz="2100" b="1" dirty="0" smtClean="0">
                <a:latin typeface="Meiryo UI" pitchFamily="50" charset="-128"/>
                <a:ea typeface="Meiryo UI" pitchFamily="50" charset="-128"/>
                <a:cs typeface="Meiryo UI" pitchFamily="50" charset="-128"/>
              </a:rPr>
              <a:t>　短期入所サービス、福祉用具貸与サービス</a:t>
            </a:r>
          </a:p>
          <a:p>
            <a:pPr marL="723900" indent="-368300" eaLnBrk="1" hangingPunct="1">
              <a:lnSpc>
                <a:spcPct val="80000"/>
              </a:lnSpc>
              <a:buFontTx/>
              <a:buNone/>
            </a:pPr>
            <a:r>
              <a:rPr lang="ja-JP" altLang="en-US" sz="2100" b="1" dirty="0" smtClean="0">
                <a:latin typeface="Meiryo UI" pitchFamily="50" charset="-128"/>
                <a:ea typeface="Meiryo UI" pitchFamily="50" charset="-128"/>
                <a:cs typeface="Meiryo UI" pitchFamily="50" charset="-128"/>
              </a:rPr>
              <a:t>　福祉用具と住宅改修に関する費用支給     など　</a:t>
            </a:r>
          </a:p>
        </p:txBody>
      </p:sp>
      <p:sp>
        <p:nvSpPr>
          <p:cNvPr id="161796" name="Rectangle 5"/>
          <p:cNvSpPr>
            <a:spLocks noChangeArrowheads="1"/>
          </p:cNvSpPr>
          <p:nvPr/>
        </p:nvSpPr>
        <p:spPr bwMode="auto">
          <a:xfrm>
            <a:off x="1388388" y="1341438"/>
            <a:ext cx="3414712"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23888" indent="-623888" eaLnBrk="1" hangingPunct="1">
              <a:spcBef>
                <a:spcPct val="20000"/>
              </a:spcBef>
              <a:buFont typeface="Wingdings" pitchFamily="2" charset="2"/>
              <a:buNone/>
            </a:pPr>
            <a:r>
              <a:rPr lang="en-US" altLang="ja-JP" sz="2600" b="1">
                <a:solidFill>
                  <a:srgbClr val="3399FF"/>
                </a:solidFill>
                <a:latin typeface="Meiryo UI" pitchFamily="50" charset="-128"/>
                <a:ea typeface="Meiryo UI" pitchFamily="50" charset="-128"/>
                <a:cs typeface="Meiryo UI" pitchFamily="50" charset="-128"/>
              </a:rPr>
              <a:t>●</a:t>
            </a:r>
            <a:r>
              <a:rPr lang="ja-JP" altLang="en-US" sz="2600" b="1">
                <a:solidFill>
                  <a:srgbClr val="3399FF"/>
                </a:solidFill>
                <a:latin typeface="Meiryo UI" pitchFamily="50" charset="-128"/>
                <a:ea typeface="Meiryo UI" pitchFamily="50" charset="-128"/>
                <a:cs typeface="Meiryo UI" pitchFamily="50" charset="-128"/>
              </a:rPr>
              <a:t>居宅サービス</a:t>
            </a:r>
          </a:p>
        </p:txBody>
      </p:sp>
      <p:sp>
        <p:nvSpPr>
          <p:cNvPr id="161797" name="Rectangle 6"/>
          <p:cNvSpPr>
            <a:spLocks noChangeArrowheads="1"/>
          </p:cNvSpPr>
          <p:nvPr/>
        </p:nvSpPr>
        <p:spPr bwMode="auto">
          <a:xfrm>
            <a:off x="1380450" y="5079425"/>
            <a:ext cx="3414713" cy="56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23888" indent="-623888" eaLnBrk="1" hangingPunct="1">
              <a:spcBef>
                <a:spcPct val="20000"/>
              </a:spcBef>
              <a:buClr>
                <a:srgbClr val="FF66FF"/>
              </a:buClr>
              <a:buFont typeface="Wingdings" pitchFamily="2" charset="2"/>
              <a:buNone/>
            </a:pPr>
            <a:r>
              <a:rPr lang="en-US" altLang="ja-JP" sz="2600" b="1" dirty="0">
                <a:solidFill>
                  <a:srgbClr val="FF216B"/>
                </a:solidFill>
                <a:latin typeface="Meiryo UI" pitchFamily="50" charset="-128"/>
                <a:ea typeface="Meiryo UI" pitchFamily="50" charset="-128"/>
                <a:cs typeface="Meiryo UI" pitchFamily="50" charset="-128"/>
              </a:rPr>
              <a:t>●</a:t>
            </a:r>
            <a:r>
              <a:rPr lang="ja-JP" altLang="en-US" sz="2600" b="1" dirty="0">
                <a:solidFill>
                  <a:srgbClr val="FF216B"/>
                </a:solidFill>
                <a:latin typeface="Meiryo UI" pitchFamily="50" charset="-128"/>
                <a:ea typeface="Meiryo UI" pitchFamily="50" charset="-128"/>
                <a:cs typeface="Meiryo UI" pitchFamily="50" charset="-128"/>
              </a:rPr>
              <a:t>施設サービス</a:t>
            </a:r>
          </a:p>
        </p:txBody>
      </p:sp>
      <p:sp>
        <p:nvSpPr>
          <p:cNvPr id="161798" name="Rectangle 7"/>
          <p:cNvSpPr>
            <a:spLocks noChangeArrowheads="1"/>
          </p:cNvSpPr>
          <p:nvPr/>
        </p:nvSpPr>
        <p:spPr bwMode="auto">
          <a:xfrm>
            <a:off x="1278850" y="5608063"/>
            <a:ext cx="6060101"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23900" indent="-368300" eaLnBrk="1" hangingPunct="1">
              <a:spcBef>
                <a:spcPct val="20000"/>
              </a:spcBef>
            </a:pPr>
            <a:r>
              <a:rPr lang="ja-JP" altLang="en-US" sz="2100" b="1" dirty="0">
                <a:latin typeface="Meiryo UI" pitchFamily="50" charset="-128"/>
                <a:ea typeface="Meiryo UI" pitchFamily="50" charset="-128"/>
                <a:cs typeface="Meiryo UI" pitchFamily="50" charset="-128"/>
              </a:rPr>
              <a:t>　介護老人福祉施設、介護老人保健施設、</a:t>
            </a:r>
          </a:p>
          <a:p>
            <a:pPr marL="723900" indent="-368300" eaLnBrk="1" hangingPunct="1">
              <a:spcBef>
                <a:spcPct val="20000"/>
              </a:spcBef>
            </a:pPr>
            <a:r>
              <a:rPr lang="ja-JP" altLang="en-US" sz="2100" b="1" dirty="0">
                <a:latin typeface="Meiryo UI" pitchFamily="50" charset="-128"/>
                <a:ea typeface="Meiryo UI" pitchFamily="50" charset="-128"/>
                <a:cs typeface="Meiryo UI" pitchFamily="50" charset="-128"/>
              </a:rPr>
              <a:t>　介護療養型医療施設　（～</a:t>
            </a:r>
            <a:r>
              <a:rPr lang="en-US" altLang="ja-JP" sz="2100" b="1" dirty="0">
                <a:latin typeface="Meiryo UI" pitchFamily="50" charset="-128"/>
                <a:ea typeface="Meiryo UI" pitchFamily="50" charset="-128"/>
                <a:cs typeface="Meiryo UI" pitchFamily="50" charset="-128"/>
              </a:rPr>
              <a:t>H30.3</a:t>
            </a:r>
            <a:r>
              <a:rPr lang="ja-JP" altLang="en-US" sz="2100" b="1" dirty="0">
                <a:latin typeface="Meiryo UI" pitchFamily="50" charset="-128"/>
                <a:ea typeface="Meiryo UI" pitchFamily="50" charset="-128"/>
                <a:cs typeface="Meiryo UI" pitchFamily="50" charset="-128"/>
              </a:rPr>
              <a:t>末）</a:t>
            </a:r>
          </a:p>
        </p:txBody>
      </p:sp>
      <p:sp>
        <p:nvSpPr>
          <p:cNvPr id="161799" name="Rectangle 8"/>
          <p:cNvSpPr>
            <a:spLocks noChangeArrowheads="1"/>
          </p:cNvSpPr>
          <p:nvPr/>
        </p:nvSpPr>
        <p:spPr bwMode="auto">
          <a:xfrm>
            <a:off x="1255038" y="3544313"/>
            <a:ext cx="6974562" cy="154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23900" indent="-368300" eaLnBrk="1" hangingPunct="1">
              <a:lnSpc>
                <a:spcPct val="90000"/>
              </a:lnSpc>
              <a:spcBef>
                <a:spcPct val="20000"/>
              </a:spcBef>
            </a:pPr>
            <a:r>
              <a:rPr lang="ja-JP" altLang="en-US" sz="2100" b="1" dirty="0">
                <a:latin typeface="Meiryo UI" pitchFamily="50" charset="-128"/>
                <a:ea typeface="Meiryo UI" pitchFamily="50" charset="-128"/>
                <a:cs typeface="Meiryo UI" pitchFamily="50" charset="-128"/>
              </a:rPr>
              <a:t>　定期巡回</a:t>
            </a:r>
            <a:r>
              <a:rPr lang="en-US" altLang="ja-JP" sz="2100" b="1" dirty="0">
                <a:latin typeface="Meiryo UI" pitchFamily="50" charset="-128"/>
                <a:ea typeface="Meiryo UI" pitchFamily="50" charset="-128"/>
                <a:cs typeface="Meiryo UI" pitchFamily="50" charset="-128"/>
              </a:rPr>
              <a:t>･</a:t>
            </a:r>
            <a:r>
              <a:rPr lang="ja-JP" altLang="en-US" sz="2100" b="1" dirty="0">
                <a:latin typeface="Meiryo UI" pitchFamily="50" charset="-128"/>
                <a:ea typeface="Meiryo UI" pitchFamily="50" charset="-128"/>
                <a:cs typeface="Meiryo UI" pitchFamily="50" charset="-128"/>
              </a:rPr>
              <a:t>随時対応型訪問介護看護</a:t>
            </a:r>
          </a:p>
          <a:p>
            <a:pPr marL="723900" indent="-368300" eaLnBrk="1" hangingPunct="1">
              <a:lnSpc>
                <a:spcPct val="90000"/>
              </a:lnSpc>
              <a:spcBef>
                <a:spcPct val="20000"/>
              </a:spcBef>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複合型</a:t>
            </a:r>
            <a:r>
              <a:rPr lang="ja-JP" altLang="en-US" sz="2100" b="1" dirty="0">
                <a:latin typeface="Meiryo UI" pitchFamily="50" charset="-128"/>
                <a:ea typeface="Meiryo UI" pitchFamily="50" charset="-128"/>
                <a:cs typeface="Meiryo UI" pitchFamily="50" charset="-128"/>
              </a:rPr>
              <a:t>サービス （小規模多機能</a:t>
            </a:r>
            <a:r>
              <a:rPr lang="en-US" altLang="ja-JP" sz="2100" b="1" dirty="0">
                <a:latin typeface="Meiryo UI" pitchFamily="50" charset="-128"/>
                <a:ea typeface="Meiryo UI" pitchFamily="50" charset="-128"/>
                <a:cs typeface="Meiryo UI" pitchFamily="50" charset="-128"/>
              </a:rPr>
              <a:t>+</a:t>
            </a:r>
            <a:r>
              <a:rPr lang="ja-JP" altLang="en-US" sz="2100" b="1" dirty="0">
                <a:latin typeface="Meiryo UI" pitchFamily="50" charset="-128"/>
                <a:ea typeface="Meiryo UI" pitchFamily="50" charset="-128"/>
                <a:cs typeface="Meiryo UI" pitchFamily="50" charset="-128"/>
              </a:rPr>
              <a:t>訪問看護）  </a:t>
            </a:r>
          </a:p>
          <a:p>
            <a:pPr marL="723900" indent="-368300" eaLnBrk="1" hangingPunct="1">
              <a:lnSpc>
                <a:spcPct val="90000"/>
              </a:lnSpc>
              <a:spcBef>
                <a:spcPct val="20000"/>
              </a:spcBef>
            </a:pPr>
            <a:r>
              <a:rPr lang="ja-JP" altLang="en-US" sz="2100" b="1" dirty="0">
                <a:latin typeface="Meiryo UI" pitchFamily="50" charset="-128"/>
                <a:ea typeface="Meiryo UI" pitchFamily="50" charset="-128"/>
                <a:cs typeface="Meiryo UI" pitchFamily="50" charset="-128"/>
              </a:rPr>
              <a:t>　小規模多機能型居宅介護</a:t>
            </a:r>
          </a:p>
          <a:p>
            <a:pPr marL="723900" indent="-368300" eaLnBrk="1" hangingPunct="1">
              <a:lnSpc>
                <a:spcPct val="90000"/>
              </a:lnSpc>
              <a:spcBef>
                <a:spcPct val="20000"/>
              </a:spcBef>
            </a:pPr>
            <a:r>
              <a:rPr lang="ja-JP" altLang="en-US" sz="2100" b="1" dirty="0">
                <a:latin typeface="Meiryo UI" pitchFamily="50" charset="-128"/>
                <a:ea typeface="Meiryo UI" pitchFamily="50" charset="-128"/>
                <a:cs typeface="Meiryo UI" pitchFamily="50" charset="-128"/>
              </a:rPr>
              <a:t>　認知症対応型共同生活介護（グループホーム） など</a:t>
            </a:r>
          </a:p>
        </p:txBody>
      </p:sp>
      <p:sp>
        <p:nvSpPr>
          <p:cNvPr id="161800" name="Rectangle 9"/>
          <p:cNvSpPr>
            <a:spLocks noChangeArrowheads="1"/>
          </p:cNvSpPr>
          <p:nvPr/>
        </p:nvSpPr>
        <p:spPr bwMode="auto">
          <a:xfrm>
            <a:off x="1366163" y="3004563"/>
            <a:ext cx="4708525"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623888" indent="-623888" eaLnBrk="1" hangingPunct="1">
              <a:spcBef>
                <a:spcPct val="20000"/>
              </a:spcBef>
              <a:buClr>
                <a:srgbClr val="FF6699"/>
              </a:buClr>
              <a:buFont typeface="Wingdings" pitchFamily="2" charset="2"/>
              <a:buNone/>
            </a:pPr>
            <a:r>
              <a:rPr lang="en-US" altLang="ja-JP" sz="2600" b="1" dirty="0">
                <a:solidFill>
                  <a:srgbClr val="669900"/>
                </a:solidFill>
                <a:latin typeface="Meiryo UI" pitchFamily="50" charset="-128"/>
                <a:ea typeface="Meiryo UI" pitchFamily="50" charset="-128"/>
                <a:cs typeface="Meiryo UI" pitchFamily="50" charset="-128"/>
              </a:rPr>
              <a:t>●</a:t>
            </a:r>
            <a:r>
              <a:rPr lang="ja-JP" altLang="en-US" sz="2600" b="1" dirty="0">
                <a:solidFill>
                  <a:srgbClr val="669900"/>
                </a:solidFill>
                <a:latin typeface="Meiryo UI" pitchFamily="50" charset="-128"/>
                <a:ea typeface="Meiryo UI" pitchFamily="50" charset="-128"/>
                <a:cs typeface="Meiryo UI" pitchFamily="50" charset="-128"/>
              </a:rPr>
              <a:t>地域密着型サービス</a:t>
            </a:r>
          </a:p>
        </p:txBody>
      </p:sp>
      <p:sp>
        <p:nvSpPr>
          <p:cNvPr id="161801" name="Rectangle 3"/>
          <p:cNvSpPr>
            <a:spLocks noChangeArrowheads="1"/>
          </p:cNvSpPr>
          <p:nvPr/>
        </p:nvSpPr>
        <p:spPr bwMode="auto">
          <a:xfrm>
            <a:off x="252413" y="9985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61802" name="Text Box 5"/>
          <p:cNvSpPr txBox="1">
            <a:spLocks noChangeArrowheads="1"/>
          </p:cNvSpPr>
          <p:nvPr/>
        </p:nvSpPr>
        <p:spPr bwMode="auto">
          <a:xfrm>
            <a:off x="0" y="0"/>
            <a:ext cx="22717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smtClean="0">
                <a:latin typeface="Meiryo UI" pitchFamily="50" charset="-128"/>
                <a:ea typeface="Meiryo UI" pitchFamily="50" charset="-128"/>
                <a:cs typeface="Meiryo UI" pitchFamily="50" charset="-128"/>
              </a:rPr>
              <a:t>-</a:t>
            </a:r>
            <a:r>
              <a:rPr lang="en-US" altLang="ja-JP" sz="1800" b="1" dirty="0">
                <a:latin typeface="Meiryo UI" pitchFamily="50" charset="-128"/>
                <a:ea typeface="Meiryo UI" pitchFamily="50" charset="-128"/>
                <a:cs typeface="Meiryo UI" pitchFamily="50" charset="-128"/>
              </a:rPr>
              <a:t>19</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489064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3"/>
          <p:cNvSpPr>
            <a:spLocks noGrp="1" noChangeArrowheads="1"/>
          </p:cNvSpPr>
          <p:nvPr>
            <p:ph type="body" idx="4294967295"/>
          </p:nvPr>
        </p:nvSpPr>
        <p:spPr>
          <a:xfrm>
            <a:off x="1003852" y="1416396"/>
            <a:ext cx="7727398" cy="5024437"/>
          </a:xfrm>
        </p:spPr>
        <p:txBody>
          <a:bodyPr/>
          <a:lstStyle/>
          <a:p>
            <a:pPr eaLnBrk="1" hangingPunct="1">
              <a:lnSpc>
                <a:spcPct val="80000"/>
              </a:lnSpc>
              <a:buSzPct val="120000"/>
              <a:buFont typeface="Wingdings" pitchFamily="2" charset="2"/>
              <a:buNone/>
            </a:pPr>
            <a:r>
              <a:rPr lang="en-US" altLang="ja-JP" sz="2100" b="1" dirty="0" smtClean="0">
                <a:solidFill>
                  <a:schemeClr val="bg2"/>
                </a:solidFill>
                <a:latin typeface="Meiryo UI" pitchFamily="50" charset="-128"/>
                <a:ea typeface="Meiryo UI" pitchFamily="50" charset="-128"/>
                <a:cs typeface="Meiryo UI" pitchFamily="50" charset="-128"/>
              </a:rPr>
              <a:t>●</a:t>
            </a:r>
            <a:r>
              <a:rPr lang="ja-JP" altLang="en-US" sz="1000" b="1" dirty="0" smtClean="0">
                <a:solidFill>
                  <a:schemeClr val="bg2"/>
                </a:solidFill>
                <a:latin typeface="Meiryo UI" pitchFamily="50" charset="-128"/>
                <a:ea typeface="Meiryo UI" pitchFamily="50" charset="-128"/>
                <a:cs typeface="Meiryo UI" pitchFamily="50" charset="-128"/>
              </a:rPr>
              <a:t>　</a:t>
            </a:r>
            <a:r>
              <a:rPr lang="ja-JP" altLang="en-US" sz="2100" b="1" dirty="0" smtClean="0">
                <a:solidFill>
                  <a:schemeClr val="bg2"/>
                </a:solidFill>
                <a:latin typeface="Meiryo UI" pitchFamily="50" charset="-128"/>
                <a:ea typeface="Meiryo UI" pitchFamily="50" charset="-128"/>
                <a:cs typeface="Meiryo UI" pitchFamily="50" charset="-128"/>
              </a:rPr>
              <a:t>予防給付</a:t>
            </a:r>
          </a:p>
          <a:p>
            <a:pPr eaLnBrk="1" hangingPunct="1">
              <a:lnSpc>
                <a:spcPct val="80000"/>
              </a:lnSpc>
              <a:buFontTx/>
              <a:buNone/>
            </a:pPr>
            <a:r>
              <a:rPr lang="ja-JP" altLang="en-US" sz="1600" b="1" dirty="0" smtClean="0">
                <a:solidFill>
                  <a:schemeClr val="bg2"/>
                </a:solidFill>
                <a:latin typeface="Meiryo UI" pitchFamily="50" charset="-128"/>
                <a:ea typeface="Meiryo UI" pitchFamily="50" charset="-128"/>
                <a:cs typeface="Meiryo UI" pitchFamily="50" charset="-128"/>
              </a:rPr>
              <a:t>　  　高齢者の自立支援に資するような日常生活上の支援のほか、</a:t>
            </a:r>
          </a:p>
          <a:p>
            <a:pPr eaLnBrk="1" hangingPunct="1">
              <a:lnSpc>
                <a:spcPct val="80000"/>
              </a:lnSpc>
              <a:buFontTx/>
              <a:buNone/>
            </a:pPr>
            <a:r>
              <a:rPr lang="ja-JP" altLang="en-US" sz="1600" b="1" dirty="0" smtClean="0">
                <a:solidFill>
                  <a:schemeClr val="bg2"/>
                </a:solidFill>
                <a:latin typeface="Meiryo UI" pitchFamily="50" charset="-128"/>
                <a:ea typeface="Meiryo UI" pitchFamily="50" charset="-128"/>
                <a:cs typeface="Meiryo UI" pitchFamily="50" charset="-128"/>
              </a:rPr>
              <a:t>　　　  ・運動器の機能向上（ストレッチング、バランストレーニング、筋力向上など）</a:t>
            </a:r>
          </a:p>
          <a:p>
            <a:pPr eaLnBrk="1" hangingPunct="1">
              <a:lnSpc>
                <a:spcPct val="80000"/>
              </a:lnSpc>
              <a:buFontTx/>
              <a:buNone/>
            </a:pPr>
            <a:r>
              <a:rPr lang="ja-JP" altLang="en-US" sz="1600" b="1" dirty="0" smtClean="0">
                <a:solidFill>
                  <a:schemeClr val="bg2"/>
                </a:solidFill>
                <a:latin typeface="Meiryo UI" pitchFamily="50" charset="-128"/>
                <a:ea typeface="Meiryo UI" pitchFamily="50" charset="-128"/>
                <a:cs typeface="Meiryo UI" pitchFamily="50" charset="-128"/>
              </a:rPr>
              <a:t>　　  　・栄養改善（低栄養状態、体重減少の改善など）</a:t>
            </a:r>
          </a:p>
          <a:p>
            <a:pPr eaLnBrk="1" hangingPunct="1">
              <a:lnSpc>
                <a:spcPct val="80000"/>
              </a:lnSpc>
              <a:buFontTx/>
              <a:buNone/>
            </a:pPr>
            <a:r>
              <a:rPr lang="ja-JP" altLang="en-US" sz="1600" b="1" dirty="0" smtClean="0">
                <a:solidFill>
                  <a:schemeClr val="bg2"/>
                </a:solidFill>
                <a:latin typeface="Meiryo UI" pitchFamily="50" charset="-128"/>
                <a:ea typeface="Meiryo UI" pitchFamily="50" charset="-128"/>
                <a:cs typeface="Meiryo UI" pitchFamily="50" charset="-128"/>
              </a:rPr>
              <a:t>　　  　・口腔機能向上（口腔ケア、嚥下訓練））</a:t>
            </a:r>
          </a:p>
          <a:p>
            <a:pPr eaLnBrk="1" hangingPunct="1">
              <a:lnSpc>
                <a:spcPct val="80000"/>
              </a:lnSpc>
              <a:buFontTx/>
              <a:buNone/>
            </a:pPr>
            <a:r>
              <a:rPr lang="ja-JP" altLang="en-US" sz="1600" b="1" dirty="0" smtClean="0">
                <a:solidFill>
                  <a:schemeClr val="bg2"/>
                </a:solidFill>
                <a:latin typeface="Meiryo UI" pitchFamily="50" charset="-128"/>
                <a:ea typeface="Meiryo UI" pitchFamily="50" charset="-128"/>
                <a:cs typeface="Meiryo UI" pitchFamily="50" charset="-128"/>
              </a:rPr>
              <a:t>　　  　・アクティビティ（集団レクリエーション、創作活動等による機能訓練など）</a:t>
            </a:r>
          </a:p>
          <a:p>
            <a:pPr eaLnBrk="1" hangingPunct="1">
              <a:lnSpc>
                <a:spcPct val="130000"/>
              </a:lnSpc>
              <a:spcBef>
                <a:spcPts val="1200"/>
              </a:spcBef>
              <a:buSzPct val="120000"/>
              <a:buFont typeface="Wingdings" pitchFamily="2" charset="2"/>
              <a:buNone/>
            </a:pPr>
            <a:r>
              <a:rPr lang="en-US" altLang="ja-JP" sz="2100" b="1" dirty="0" smtClean="0">
                <a:solidFill>
                  <a:srgbClr val="FF5757"/>
                </a:solidFill>
                <a:latin typeface="Meiryo UI" pitchFamily="50" charset="-128"/>
                <a:ea typeface="Meiryo UI" pitchFamily="50" charset="-128"/>
                <a:cs typeface="Meiryo UI" pitchFamily="50" charset="-128"/>
              </a:rPr>
              <a:t>●</a:t>
            </a:r>
            <a:r>
              <a:rPr lang="ja-JP" altLang="en-US" sz="1000" b="1" dirty="0" smtClean="0">
                <a:solidFill>
                  <a:srgbClr val="FF5757"/>
                </a:solidFill>
                <a:latin typeface="Meiryo UI" pitchFamily="50" charset="-128"/>
                <a:ea typeface="Meiryo UI" pitchFamily="50" charset="-128"/>
                <a:cs typeface="Meiryo UI" pitchFamily="50" charset="-128"/>
              </a:rPr>
              <a:t>　</a:t>
            </a:r>
            <a:r>
              <a:rPr lang="ja-JP" altLang="en-US" sz="2100" b="1" dirty="0" smtClean="0">
                <a:solidFill>
                  <a:srgbClr val="FF5757"/>
                </a:solidFill>
                <a:latin typeface="Meiryo UI" pitchFamily="50" charset="-128"/>
                <a:ea typeface="Meiryo UI" pitchFamily="50" charset="-128"/>
                <a:cs typeface="Meiryo UI" pitchFamily="50" charset="-128"/>
              </a:rPr>
              <a:t>地域支援事業</a:t>
            </a:r>
          </a:p>
          <a:p>
            <a:pPr eaLnBrk="1" hangingPunct="1">
              <a:lnSpc>
                <a:spcPct val="80000"/>
              </a:lnSpc>
              <a:buFontTx/>
              <a:buNone/>
            </a:pPr>
            <a:r>
              <a:rPr lang="ja-JP" altLang="en-US" sz="2000" b="1" dirty="0" smtClean="0">
                <a:solidFill>
                  <a:srgbClr val="FF5757"/>
                </a:solidFill>
                <a:latin typeface="Meiryo UI" pitchFamily="50" charset="-128"/>
                <a:ea typeface="Meiryo UI" pitchFamily="50" charset="-128"/>
                <a:cs typeface="Meiryo UI" pitchFamily="50" charset="-128"/>
              </a:rPr>
              <a:t>　　</a:t>
            </a:r>
            <a:r>
              <a:rPr lang="ja-JP" altLang="en-US" sz="1800" b="1" dirty="0" smtClean="0">
                <a:solidFill>
                  <a:srgbClr val="FF5757"/>
                </a:solidFill>
                <a:latin typeface="Meiryo UI" pitchFamily="50" charset="-128"/>
                <a:ea typeface="Meiryo UI" pitchFamily="50" charset="-128"/>
                <a:cs typeface="Meiryo UI" pitchFamily="50" charset="-128"/>
              </a:rPr>
              <a:t>二次予防事業 （要支援・要介護になるおそれのある高齢者が対象）</a:t>
            </a:r>
          </a:p>
          <a:p>
            <a:pPr eaLnBrk="1" hangingPunct="1">
              <a:lnSpc>
                <a:spcPct val="80000"/>
              </a:lnSpc>
              <a:buFontTx/>
              <a:buNone/>
            </a:pPr>
            <a:r>
              <a:rPr lang="ja-JP" altLang="en-US" sz="1600" b="1" dirty="0" smtClean="0">
                <a:latin typeface="Meiryo UI" pitchFamily="50" charset="-128"/>
                <a:ea typeface="Meiryo UI" pitchFamily="50" charset="-128"/>
                <a:cs typeface="Meiryo UI" pitchFamily="50" charset="-128"/>
              </a:rPr>
              <a:t>　　　  ・運動器の機能向上（ストレッチング、バランストレーニング、筋力向上など）</a:t>
            </a:r>
          </a:p>
          <a:p>
            <a:pPr eaLnBrk="1" hangingPunct="1">
              <a:lnSpc>
                <a:spcPct val="80000"/>
              </a:lnSpc>
              <a:buFontTx/>
              <a:buNone/>
            </a:pPr>
            <a:r>
              <a:rPr lang="ja-JP" altLang="en-US" sz="1600" b="1" dirty="0" smtClean="0">
                <a:latin typeface="Meiryo UI" pitchFamily="50" charset="-128"/>
                <a:ea typeface="Meiryo UI" pitchFamily="50" charset="-128"/>
                <a:cs typeface="Meiryo UI" pitchFamily="50" charset="-128"/>
              </a:rPr>
              <a:t>　　　  ・栄養改善（低栄養状態、体重減少の改善など）</a:t>
            </a:r>
          </a:p>
          <a:p>
            <a:pPr eaLnBrk="1" hangingPunct="1">
              <a:lnSpc>
                <a:spcPct val="80000"/>
              </a:lnSpc>
              <a:buFontTx/>
              <a:buNone/>
            </a:pPr>
            <a:r>
              <a:rPr lang="ja-JP" altLang="en-US" sz="1600" b="1" dirty="0" smtClean="0">
                <a:latin typeface="Meiryo UI" pitchFamily="50" charset="-128"/>
                <a:ea typeface="Meiryo UI" pitchFamily="50" charset="-128"/>
                <a:cs typeface="Meiryo UI" pitchFamily="50" charset="-128"/>
              </a:rPr>
              <a:t>　　　  ・口腔機能向上（口腔ケア、嚥下訓練）</a:t>
            </a:r>
          </a:p>
          <a:p>
            <a:pPr eaLnBrk="1" hangingPunct="1">
              <a:lnSpc>
                <a:spcPct val="80000"/>
              </a:lnSpc>
              <a:buFontTx/>
              <a:buNone/>
            </a:pPr>
            <a:r>
              <a:rPr lang="ja-JP" altLang="en-US" sz="1600" b="1" dirty="0" smtClean="0">
                <a:latin typeface="Meiryo UI" pitchFamily="50" charset="-128"/>
                <a:ea typeface="Meiryo UI" pitchFamily="50" charset="-128"/>
                <a:cs typeface="Meiryo UI" pitchFamily="50" charset="-128"/>
              </a:rPr>
              <a:t>　　　  ・閉じこもり、認知機能の低下、うつ の予防・支援</a:t>
            </a:r>
            <a:endParaRPr lang="en-US" altLang="ja-JP" sz="1600" b="1" dirty="0" smtClean="0">
              <a:latin typeface="Meiryo UI" pitchFamily="50" charset="-128"/>
              <a:ea typeface="Meiryo UI" pitchFamily="50" charset="-128"/>
              <a:cs typeface="Meiryo UI" pitchFamily="50" charset="-128"/>
            </a:endParaRPr>
          </a:p>
          <a:p>
            <a:pPr eaLnBrk="1" hangingPunct="1">
              <a:lnSpc>
                <a:spcPct val="80000"/>
              </a:lnSpc>
              <a:buFontTx/>
              <a:buNone/>
            </a:pPr>
            <a:endParaRPr lang="ja-JP" altLang="en-US" sz="700" b="1" dirty="0" smtClean="0">
              <a:solidFill>
                <a:srgbClr val="FF5757"/>
              </a:solidFill>
              <a:latin typeface="Meiryo UI" pitchFamily="50" charset="-128"/>
              <a:ea typeface="Meiryo UI" pitchFamily="50" charset="-128"/>
              <a:cs typeface="Meiryo UI" pitchFamily="50" charset="-128"/>
            </a:endParaRPr>
          </a:p>
          <a:p>
            <a:pPr eaLnBrk="1" hangingPunct="1">
              <a:lnSpc>
                <a:spcPct val="80000"/>
              </a:lnSpc>
              <a:buFontTx/>
              <a:buNone/>
            </a:pPr>
            <a:r>
              <a:rPr lang="ja-JP" altLang="en-US" sz="800" b="1" dirty="0" smtClean="0">
                <a:solidFill>
                  <a:srgbClr val="FF5757"/>
                </a:solidFill>
                <a:latin typeface="Meiryo UI" pitchFamily="50" charset="-128"/>
                <a:ea typeface="Meiryo UI" pitchFamily="50" charset="-128"/>
                <a:cs typeface="Meiryo UI" pitchFamily="50" charset="-128"/>
              </a:rPr>
              <a:t>　　　 　  </a:t>
            </a:r>
            <a:r>
              <a:rPr lang="ja-JP" altLang="en-US" sz="1800" b="1" dirty="0" smtClean="0">
                <a:solidFill>
                  <a:srgbClr val="FF5757"/>
                </a:solidFill>
                <a:latin typeface="Meiryo UI" pitchFamily="50" charset="-128"/>
                <a:ea typeface="Meiryo UI" pitchFamily="50" charset="-128"/>
                <a:cs typeface="Meiryo UI" pitchFamily="50" charset="-128"/>
              </a:rPr>
              <a:t>一次予防事業 （地域の高齢者全体が対象）</a:t>
            </a:r>
          </a:p>
          <a:p>
            <a:pPr eaLnBrk="1" hangingPunct="1">
              <a:lnSpc>
                <a:spcPct val="80000"/>
              </a:lnSpc>
              <a:buFontTx/>
              <a:buNone/>
            </a:pPr>
            <a:r>
              <a:rPr lang="ja-JP" altLang="en-US" sz="1600" b="1" dirty="0" smtClean="0">
                <a:solidFill>
                  <a:srgbClr val="FF5757"/>
                </a:solidFill>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　　  ・介護予防に関する普及啓発など</a:t>
            </a:r>
            <a:endParaRPr lang="en-US" altLang="ja-JP" sz="1600" b="1" dirty="0" smtClean="0">
              <a:latin typeface="Meiryo UI" pitchFamily="50" charset="-128"/>
              <a:ea typeface="Meiryo UI" pitchFamily="50" charset="-128"/>
              <a:cs typeface="Meiryo UI" pitchFamily="50" charset="-128"/>
            </a:endParaRPr>
          </a:p>
          <a:p>
            <a:pPr eaLnBrk="1" hangingPunct="1">
              <a:lnSpc>
                <a:spcPct val="130000"/>
              </a:lnSpc>
              <a:spcBef>
                <a:spcPts val="1200"/>
              </a:spcBef>
              <a:buFontTx/>
              <a:buNone/>
            </a:pPr>
            <a:r>
              <a:rPr lang="en-US" altLang="ja-JP" sz="2100" b="1" dirty="0" smtClean="0">
                <a:solidFill>
                  <a:srgbClr val="009900"/>
                </a:solidFill>
                <a:latin typeface="Meiryo UI" pitchFamily="50" charset="-128"/>
                <a:ea typeface="Meiryo UI" pitchFamily="50" charset="-128"/>
                <a:cs typeface="Meiryo UI" pitchFamily="50" charset="-128"/>
              </a:rPr>
              <a:t>●</a:t>
            </a:r>
            <a:r>
              <a:rPr lang="ja-JP" altLang="en-US" sz="900" b="1" dirty="0" smtClean="0">
                <a:solidFill>
                  <a:srgbClr val="009900"/>
                </a:solidFill>
                <a:latin typeface="Meiryo UI" pitchFamily="50" charset="-128"/>
                <a:ea typeface="Meiryo UI" pitchFamily="50" charset="-128"/>
                <a:cs typeface="Meiryo UI" pitchFamily="50" charset="-128"/>
              </a:rPr>
              <a:t>　</a:t>
            </a:r>
            <a:r>
              <a:rPr lang="ja-JP" altLang="en-US" sz="2100" b="1" dirty="0" smtClean="0">
                <a:solidFill>
                  <a:srgbClr val="009900"/>
                </a:solidFill>
                <a:latin typeface="Meiryo UI" pitchFamily="50" charset="-128"/>
                <a:ea typeface="Meiryo UI" pitchFamily="50" charset="-128"/>
                <a:cs typeface="Meiryo UI" pitchFamily="50" charset="-128"/>
              </a:rPr>
              <a:t>介護予防</a:t>
            </a:r>
            <a:r>
              <a:rPr lang="en-US" altLang="ja-JP" sz="2100" b="1" dirty="0" smtClean="0">
                <a:solidFill>
                  <a:srgbClr val="009900"/>
                </a:solidFill>
                <a:latin typeface="Meiryo UI" pitchFamily="50" charset="-128"/>
                <a:ea typeface="Meiryo UI" pitchFamily="50" charset="-128"/>
                <a:cs typeface="Meiryo UI" pitchFamily="50" charset="-128"/>
              </a:rPr>
              <a:t>･</a:t>
            </a:r>
            <a:r>
              <a:rPr lang="ja-JP" altLang="en-US" sz="2100" b="1" dirty="0" smtClean="0">
                <a:solidFill>
                  <a:srgbClr val="009900"/>
                </a:solidFill>
                <a:latin typeface="Meiryo UI" pitchFamily="50" charset="-128"/>
                <a:ea typeface="Meiryo UI" pitchFamily="50" charset="-128"/>
                <a:cs typeface="Meiryo UI" pitchFamily="50" charset="-128"/>
              </a:rPr>
              <a:t>日常生活支援総合事業</a:t>
            </a:r>
            <a:r>
              <a:rPr lang="ja-JP" altLang="en-US" sz="2000" b="1" dirty="0" smtClean="0">
                <a:solidFill>
                  <a:srgbClr val="009900"/>
                </a:solidFill>
                <a:latin typeface="Meiryo UI" pitchFamily="50" charset="-128"/>
                <a:ea typeface="Meiryo UI" pitchFamily="50" charset="-128"/>
                <a:cs typeface="Meiryo UI" pitchFamily="50" charset="-128"/>
              </a:rPr>
              <a:t> </a:t>
            </a:r>
            <a:r>
              <a:rPr lang="ja-JP" altLang="en-US" sz="1600" b="1" dirty="0" smtClean="0">
                <a:solidFill>
                  <a:srgbClr val="009900"/>
                </a:solidFill>
                <a:latin typeface="Meiryo UI" pitchFamily="50" charset="-128"/>
                <a:ea typeface="Meiryo UI" pitchFamily="50" charset="-128"/>
                <a:cs typeface="Meiryo UI" pitchFamily="50" charset="-128"/>
              </a:rPr>
              <a:t>（</a:t>
            </a:r>
            <a:r>
              <a:rPr lang="en-US" altLang="ja-JP" sz="1600" b="1" dirty="0" smtClean="0">
                <a:solidFill>
                  <a:srgbClr val="009900"/>
                </a:solidFill>
                <a:latin typeface="Meiryo UI" pitchFamily="50" charset="-128"/>
                <a:ea typeface="Meiryo UI" pitchFamily="50" charset="-128"/>
                <a:cs typeface="Meiryo UI" pitchFamily="50" charset="-128"/>
              </a:rPr>
              <a:t>H24.4</a:t>
            </a:r>
            <a:r>
              <a:rPr lang="ja-JP" altLang="en-US" sz="1600" b="1" dirty="0" smtClean="0">
                <a:solidFill>
                  <a:srgbClr val="009900"/>
                </a:solidFill>
                <a:latin typeface="Meiryo UI" pitchFamily="50" charset="-128"/>
                <a:ea typeface="Meiryo UI" pitchFamily="50" charset="-128"/>
                <a:cs typeface="Meiryo UI" pitchFamily="50" charset="-128"/>
              </a:rPr>
              <a:t>～）</a:t>
            </a:r>
          </a:p>
        </p:txBody>
      </p:sp>
      <p:sp>
        <p:nvSpPr>
          <p:cNvPr id="163843" name="Text Box 5"/>
          <p:cNvSpPr txBox="1">
            <a:spLocks noChangeArrowheads="1"/>
          </p:cNvSpPr>
          <p:nvPr/>
        </p:nvSpPr>
        <p:spPr bwMode="auto">
          <a:xfrm>
            <a:off x="1828800" y="4341813"/>
            <a:ext cx="293846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8" rIns="82936" bIns="4146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endParaRPr lang="ja-JP" altLang="ja-JP" sz="1200"/>
          </a:p>
        </p:txBody>
      </p:sp>
      <p:sp>
        <p:nvSpPr>
          <p:cNvPr id="163844" name="Rectangle 7"/>
          <p:cNvSpPr>
            <a:spLocks noChangeArrowheads="1"/>
          </p:cNvSpPr>
          <p:nvPr/>
        </p:nvSpPr>
        <p:spPr bwMode="auto">
          <a:xfrm>
            <a:off x="442913" y="325491"/>
            <a:ext cx="82296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eaLnBrk="1" hangingPunct="1"/>
            <a:r>
              <a:rPr lang="ja-JP" altLang="en-US" sz="3000" b="1" dirty="0">
                <a:latin typeface="Meiryo UI" pitchFamily="50" charset="-128"/>
                <a:ea typeface="Meiryo UI" pitchFamily="50" charset="-128"/>
                <a:cs typeface="Meiryo UI" pitchFamily="50" charset="-128"/>
              </a:rPr>
              <a:t>予防給付と地域支援</a:t>
            </a:r>
            <a:r>
              <a:rPr lang="ja-JP" altLang="en-US" sz="3000" b="1" dirty="0" smtClean="0">
                <a:latin typeface="Meiryo UI" pitchFamily="50" charset="-128"/>
                <a:ea typeface="Meiryo UI" pitchFamily="50" charset="-128"/>
                <a:cs typeface="Meiryo UI" pitchFamily="50" charset="-128"/>
              </a:rPr>
              <a:t>事業</a:t>
            </a:r>
            <a:endParaRPr lang="en-US" altLang="ja-JP" sz="3000" b="1" dirty="0">
              <a:latin typeface="Meiryo UI" pitchFamily="50" charset="-128"/>
              <a:ea typeface="Meiryo UI" pitchFamily="50" charset="-128"/>
              <a:cs typeface="Meiryo UI" pitchFamily="50" charset="-128"/>
            </a:endParaRPr>
          </a:p>
        </p:txBody>
      </p:sp>
      <p:sp>
        <p:nvSpPr>
          <p:cNvPr id="163845" name="Rectangle 3"/>
          <p:cNvSpPr>
            <a:spLocks noChangeArrowheads="1"/>
          </p:cNvSpPr>
          <p:nvPr/>
        </p:nvSpPr>
        <p:spPr bwMode="auto">
          <a:xfrm>
            <a:off x="252413" y="1065972"/>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63846" name="Text Box 5"/>
          <p:cNvSpPr txBox="1">
            <a:spLocks noChangeArrowheads="1"/>
          </p:cNvSpPr>
          <p:nvPr/>
        </p:nvSpPr>
        <p:spPr bwMode="auto">
          <a:xfrm>
            <a:off x="0" y="0"/>
            <a:ext cx="22812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20</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68466510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866" name="AutoShape 2"/>
          <p:cNvSpPr>
            <a:spLocks noChangeArrowheads="1"/>
          </p:cNvSpPr>
          <p:nvPr/>
        </p:nvSpPr>
        <p:spPr bwMode="auto">
          <a:xfrm>
            <a:off x="900113" y="1296988"/>
            <a:ext cx="7677150" cy="2719387"/>
          </a:xfrm>
          <a:prstGeom prst="roundRect">
            <a:avLst>
              <a:gd name="adj" fmla="val 484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algn="ctr" eaLnBrk="1" hangingPunct="1">
              <a:lnSpc>
                <a:spcPct val="120000"/>
              </a:lnSpc>
              <a:spcBef>
                <a:spcPct val="50000"/>
              </a:spcBef>
            </a:pPr>
            <a:endParaRPr lang="en-US" altLang="ja-JP" sz="600">
              <a:latin typeface="HGPｺﾞｼｯｸM" pitchFamily="50" charset="-128"/>
              <a:ea typeface="HGPｺﾞｼｯｸM" pitchFamily="50" charset="-128"/>
            </a:endParaRPr>
          </a:p>
          <a:p>
            <a:pPr eaLnBrk="1" hangingPunct="1">
              <a:lnSpc>
                <a:spcPct val="110000"/>
              </a:lnSpc>
            </a:pPr>
            <a:endParaRPr lang="ja-JP" altLang="en-US" sz="2800">
              <a:latin typeface="HGP創英角ｺﾞｼｯｸUB" pitchFamily="50" charset="-128"/>
              <a:ea typeface="HGP創英角ｺﾞｼｯｸUB" pitchFamily="50" charset="-128"/>
            </a:endParaRPr>
          </a:p>
        </p:txBody>
      </p:sp>
      <p:sp>
        <p:nvSpPr>
          <p:cNvPr id="164867" name="Rectangle 3"/>
          <p:cNvSpPr>
            <a:spLocks noChangeArrowheads="1"/>
          </p:cNvSpPr>
          <p:nvPr/>
        </p:nvSpPr>
        <p:spPr bwMode="auto">
          <a:xfrm>
            <a:off x="2838203" y="271463"/>
            <a:ext cx="3470522"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ja-JP" altLang="en-US" sz="3000" b="1" dirty="0">
                <a:latin typeface="Meiryo UI" pitchFamily="50" charset="-128"/>
                <a:ea typeface="Meiryo UI" pitchFamily="50" charset="-128"/>
                <a:cs typeface="Meiryo UI" pitchFamily="50" charset="-128"/>
              </a:rPr>
              <a:t>地域密着型サービス</a:t>
            </a:r>
          </a:p>
        </p:txBody>
      </p:sp>
      <p:sp>
        <p:nvSpPr>
          <p:cNvPr id="164868" name="Rectangle 3"/>
          <p:cNvSpPr>
            <a:spLocks noChangeArrowheads="1"/>
          </p:cNvSpPr>
          <p:nvPr/>
        </p:nvSpPr>
        <p:spPr bwMode="auto">
          <a:xfrm>
            <a:off x="252413" y="9556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64869" name="Rectangle 3"/>
          <p:cNvSpPr>
            <a:spLocks noChangeArrowheads="1"/>
          </p:cNvSpPr>
          <p:nvPr/>
        </p:nvSpPr>
        <p:spPr bwMode="auto">
          <a:xfrm>
            <a:off x="1001713" y="1306513"/>
            <a:ext cx="7432675" cy="209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23900" indent="-368300">
              <a:spcBef>
                <a:spcPts val="1200"/>
              </a:spcBef>
            </a:pPr>
            <a:r>
              <a:rPr lang="en-US" altLang="ja-JP" sz="2500" b="1" dirty="0">
                <a:latin typeface="Meiryo UI" pitchFamily="50" charset="-128"/>
                <a:ea typeface="Meiryo UI" pitchFamily="50" charset="-128"/>
                <a:cs typeface="Meiryo UI" pitchFamily="50" charset="-128"/>
              </a:rPr>
              <a:t>1</a:t>
            </a:r>
            <a:r>
              <a:rPr lang="en-US" altLang="ja-JP" sz="2500" b="1" dirty="0" smtClean="0">
                <a:latin typeface="Meiryo UI" pitchFamily="50" charset="-128"/>
                <a:ea typeface="Meiryo UI" pitchFamily="50" charset="-128"/>
                <a:cs typeface="Meiryo UI" pitchFamily="50" charset="-128"/>
              </a:rPr>
              <a:t>.</a:t>
            </a:r>
            <a:r>
              <a:rPr lang="ja-JP" altLang="en-US" sz="2500" b="1" dirty="0" smtClean="0">
                <a:latin typeface="Meiryo UI" pitchFamily="50" charset="-128"/>
                <a:ea typeface="Meiryo UI" pitchFamily="50" charset="-128"/>
                <a:cs typeface="Meiryo UI" pitchFamily="50" charset="-128"/>
              </a:rPr>
              <a:t> 市区</a:t>
            </a:r>
            <a:r>
              <a:rPr lang="ja-JP" altLang="en-US" sz="2500" b="1" dirty="0">
                <a:latin typeface="Meiryo UI" pitchFamily="50" charset="-128"/>
                <a:ea typeface="Meiryo UI" pitchFamily="50" charset="-128"/>
                <a:cs typeface="Meiryo UI" pitchFamily="50" charset="-128"/>
              </a:rPr>
              <a:t>町村長が事業者の指定・指導監督</a:t>
            </a:r>
            <a:endParaRPr lang="ja-JP" altLang="en-US" sz="2500" b="1" dirty="0">
              <a:solidFill>
                <a:schemeClr val="hlink"/>
              </a:solidFill>
              <a:latin typeface="Meiryo UI" pitchFamily="50" charset="-128"/>
              <a:ea typeface="Meiryo UI" pitchFamily="50" charset="-128"/>
              <a:cs typeface="Meiryo UI" pitchFamily="50" charset="-128"/>
            </a:endParaRPr>
          </a:p>
          <a:p>
            <a:pPr marL="723900" indent="-368300">
              <a:spcBef>
                <a:spcPts val="1200"/>
              </a:spcBef>
            </a:pPr>
            <a:r>
              <a:rPr lang="en-US" altLang="ja-JP" sz="2500" b="1" dirty="0">
                <a:latin typeface="Meiryo UI" pitchFamily="50" charset="-128"/>
                <a:ea typeface="Meiryo UI" pitchFamily="50" charset="-128"/>
                <a:cs typeface="Meiryo UI" pitchFamily="50" charset="-128"/>
              </a:rPr>
              <a:t>2</a:t>
            </a:r>
            <a:r>
              <a:rPr lang="en-US" altLang="ja-JP" sz="2500" b="1" dirty="0" smtClean="0">
                <a:latin typeface="Meiryo UI" pitchFamily="50" charset="-128"/>
                <a:ea typeface="Meiryo UI" pitchFamily="50" charset="-128"/>
                <a:cs typeface="Meiryo UI" pitchFamily="50" charset="-128"/>
              </a:rPr>
              <a:t>.</a:t>
            </a:r>
            <a:r>
              <a:rPr lang="ja-JP" altLang="en-US" sz="2500" b="1" dirty="0" smtClean="0">
                <a:latin typeface="Meiryo UI" pitchFamily="50" charset="-128"/>
                <a:ea typeface="Meiryo UI" pitchFamily="50" charset="-128"/>
                <a:cs typeface="Meiryo UI" pitchFamily="50" charset="-128"/>
              </a:rPr>
              <a:t> 原則</a:t>
            </a:r>
            <a:r>
              <a:rPr lang="ja-JP" altLang="en-US" sz="2500" b="1" dirty="0">
                <a:latin typeface="Meiryo UI" pitchFamily="50" charset="-128"/>
                <a:ea typeface="Meiryo UI" pitchFamily="50" charset="-128"/>
                <a:cs typeface="Meiryo UI" pitchFamily="50" charset="-128"/>
              </a:rPr>
              <a:t>、市区町村の被保険者が利用可能</a:t>
            </a:r>
          </a:p>
          <a:p>
            <a:pPr marL="723900" indent="-368300">
              <a:spcBef>
                <a:spcPts val="1200"/>
              </a:spcBef>
            </a:pPr>
            <a:r>
              <a:rPr lang="en-US" altLang="ja-JP" sz="2500" b="1" dirty="0">
                <a:latin typeface="Meiryo UI" pitchFamily="50" charset="-128"/>
                <a:ea typeface="Meiryo UI" pitchFamily="50" charset="-128"/>
                <a:cs typeface="Meiryo UI" pitchFamily="50" charset="-128"/>
              </a:rPr>
              <a:t>3</a:t>
            </a:r>
            <a:r>
              <a:rPr lang="en-US" altLang="ja-JP" sz="2500" b="1" dirty="0" smtClean="0">
                <a:latin typeface="Meiryo UI" pitchFamily="50" charset="-128"/>
                <a:ea typeface="Meiryo UI" pitchFamily="50" charset="-128"/>
                <a:cs typeface="Meiryo UI" pitchFamily="50" charset="-128"/>
              </a:rPr>
              <a:t>.</a:t>
            </a:r>
            <a:r>
              <a:rPr lang="ja-JP" altLang="en-US" sz="2500" b="1" dirty="0" smtClean="0">
                <a:latin typeface="Meiryo UI" pitchFamily="50" charset="-128"/>
                <a:ea typeface="Meiryo UI" pitchFamily="50" charset="-128"/>
                <a:cs typeface="Meiryo UI" pitchFamily="50" charset="-128"/>
              </a:rPr>
              <a:t> 住民</a:t>
            </a:r>
            <a:r>
              <a:rPr lang="ja-JP" altLang="en-US" sz="2500" b="1" dirty="0">
                <a:latin typeface="Meiryo UI" pitchFamily="50" charset="-128"/>
                <a:ea typeface="Meiryo UI" pitchFamily="50" charset="-128"/>
                <a:cs typeface="Meiryo UI" pitchFamily="50" charset="-128"/>
              </a:rPr>
              <a:t>に身近な生活圏域単位で整備</a:t>
            </a:r>
          </a:p>
          <a:p>
            <a:pPr marL="723900" indent="-368300">
              <a:spcBef>
                <a:spcPts val="1200"/>
              </a:spcBef>
            </a:pPr>
            <a:r>
              <a:rPr lang="en-US" altLang="ja-JP" sz="2500" b="1" dirty="0">
                <a:latin typeface="Meiryo UI" pitchFamily="50" charset="-128"/>
                <a:ea typeface="Meiryo UI" pitchFamily="50" charset="-128"/>
                <a:cs typeface="Meiryo UI" pitchFamily="50" charset="-128"/>
              </a:rPr>
              <a:t>4</a:t>
            </a:r>
            <a:r>
              <a:rPr lang="en-US" altLang="ja-JP" sz="2500" b="1" dirty="0" smtClean="0">
                <a:latin typeface="Meiryo UI" pitchFamily="50" charset="-128"/>
                <a:ea typeface="Meiryo UI" pitchFamily="50" charset="-128"/>
                <a:cs typeface="Meiryo UI" pitchFamily="50" charset="-128"/>
              </a:rPr>
              <a:t>.</a:t>
            </a:r>
            <a:r>
              <a:rPr lang="ja-JP" altLang="en-US" sz="2500" b="1" dirty="0" smtClean="0">
                <a:latin typeface="Meiryo UI" pitchFamily="50" charset="-128"/>
                <a:ea typeface="Meiryo UI" pitchFamily="50" charset="-128"/>
                <a:cs typeface="Meiryo UI" pitchFamily="50" charset="-128"/>
              </a:rPr>
              <a:t> 地域</a:t>
            </a:r>
            <a:r>
              <a:rPr lang="ja-JP" altLang="en-US" sz="2500" b="1" dirty="0">
                <a:latin typeface="Meiryo UI" pitchFamily="50" charset="-128"/>
                <a:ea typeface="Meiryo UI" pitchFamily="50" charset="-128"/>
                <a:cs typeface="Meiryo UI" pitchFamily="50" charset="-128"/>
              </a:rPr>
              <a:t>ごとの指定基準、介護報酬が設定可能</a:t>
            </a:r>
            <a:endParaRPr lang="ja-JP" altLang="en-US" sz="2500" dirty="0">
              <a:latin typeface="Meiryo UI" pitchFamily="50" charset="-128"/>
              <a:ea typeface="Meiryo UI" pitchFamily="50" charset="-128"/>
              <a:cs typeface="Meiryo UI" pitchFamily="50" charset="-128"/>
            </a:endParaRPr>
          </a:p>
        </p:txBody>
      </p:sp>
      <p:sp>
        <p:nvSpPr>
          <p:cNvPr id="164870" name="Rectangle 3"/>
          <p:cNvSpPr>
            <a:spLocks noChangeArrowheads="1"/>
          </p:cNvSpPr>
          <p:nvPr/>
        </p:nvSpPr>
        <p:spPr bwMode="auto">
          <a:xfrm>
            <a:off x="1288428" y="3598240"/>
            <a:ext cx="7145959" cy="304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723900" indent="-368300">
              <a:spcBef>
                <a:spcPct val="20000"/>
              </a:spcBef>
            </a:pPr>
            <a:r>
              <a:rPr lang="en-US" altLang="ja-JP" sz="1800" b="1" dirty="0" smtClean="0">
                <a:solidFill>
                  <a:srgbClr val="609000"/>
                </a:solidFill>
                <a:latin typeface="Meiryo UI" pitchFamily="50" charset="-128"/>
                <a:ea typeface="Meiryo UI" pitchFamily="50" charset="-128"/>
                <a:cs typeface="Meiryo UI" pitchFamily="50" charset="-128"/>
              </a:rPr>
              <a:t>●</a:t>
            </a:r>
            <a:r>
              <a:rPr lang="ja-JP" altLang="en-US" sz="1800" b="1" dirty="0" smtClean="0">
                <a:solidFill>
                  <a:srgbClr val="609000"/>
                </a:solidFill>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定期</a:t>
            </a:r>
            <a:r>
              <a:rPr lang="ja-JP" altLang="en-US" sz="1800" b="1" dirty="0">
                <a:latin typeface="Meiryo UI" pitchFamily="50" charset="-128"/>
                <a:ea typeface="Meiryo UI" pitchFamily="50" charset="-128"/>
                <a:cs typeface="Meiryo UI" pitchFamily="50" charset="-128"/>
              </a:rPr>
              <a:t>巡回</a:t>
            </a:r>
            <a:r>
              <a:rPr lang="en-US" altLang="ja-JP" sz="1800" b="1" dirty="0">
                <a:latin typeface="Meiryo UI" pitchFamily="50" charset="-128"/>
                <a:ea typeface="Meiryo UI" pitchFamily="50" charset="-128"/>
                <a:cs typeface="Meiryo UI" pitchFamily="50" charset="-128"/>
              </a:rPr>
              <a:t>･</a:t>
            </a:r>
            <a:r>
              <a:rPr lang="ja-JP" altLang="en-US" sz="1800" b="1" dirty="0">
                <a:latin typeface="Meiryo UI" pitchFamily="50" charset="-128"/>
                <a:ea typeface="Meiryo UI" pitchFamily="50" charset="-128"/>
                <a:cs typeface="Meiryo UI" pitchFamily="50" charset="-128"/>
              </a:rPr>
              <a:t>随時対応型訪問介護看護</a:t>
            </a:r>
          </a:p>
          <a:p>
            <a:pPr marL="723900" indent="-368300">
              <a:spcBef>
                <a:spcPct val="20000"/>
              </a:spcBef>
            </a:pPr>
            <a:r>
              <a:rPr lang="ja-JP" altLang="en-US" sz="1800" b="1" dirty="0" smtClean="0">
                <a:solidFill>
                  <a:srgbClr val="609000"/>
                </a:solidFill>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夜間</a:t>
            </a:r>
            <a:r>
              <a:rPr lang="ja-JP" altLang="en-US" sz="1800" b="1" dirty="0">
                <a:latin typeface="Meiryo UI" pitchFamily="50" charset="-128"/>
                <a:ea typeface="Meiryo UI" pitchFamily="50" charset="-128"/>
                <a:cs typeface="Meiryo UI" pitchFamily="50" charset="-128"/>
              </a:rPr>
              <a:t>対応型訪問介護　</a:t>
            </a:r>
          </a:p>
          <a:p>
            <a:pPr marL="723900" indent="-368300">
              <a:spcBef>
                <a:spcPct val="20000"/>
              </a:spcBef>
            </a:pPr>
            <a:r>
              <a:rPr lang="ja-JP" altLang="en-US" sz="1800" b="1" dirty="0" smtClean="0">
                <a:solidFill>
                  <a:srgbClr val="609000"/>
                </a:solidFill>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認知症</a:t>
            </a:r>
            <a:r>
              <a:rPr lang="ja-JP" altLang="en-US" sz="1800" b="1" dirty="0">
                <a:latin typeface="Meiryo UI" pitchFamily="50" charset="-128"/>
                <a:ea typeface="Meiryo UI" pitchFamily="50" charset="-128"/>
                <a:cs typeface="Meiryo UI" pitchFamily="50" charset="-128"/>
              </a:rPr>
              <a:t>対応型通所介護　</a:t>
            </a:r>
          </a:p>
          <a:p>
            <a:pPr marL="723900" indent="-368300">
              <a:spcBef>
                <a:spcPct val="20000"/>
              </a:spcBef>
            </a:pPr>
            <a:r>
              <a:rPr lang="en-US" altLang="ja-JP" sz="1800" b="1" dirty="0" smtClean="0">
                <a:solidFill>
                  <a:srgbClr val="609000"/>
                </a:solidFill>
                <a:latin typeface="Meiryo UI" pitchFamily="50" charset="-128"/>
                <a:ea typeface="Meiryo UI" pitchFamily="50" charset="-128"/>
                <a:cs typeface="Meiryo UI" pitchFamily="50" charset="-128"/>
              </a:rPr>
              <a:t>●</a:t>
            </a:r>
            <a:r>
              <a:rPr lang="ja-JP" altLang="en-US" sz="1800" b="1" dirty="0" smtClean="0">
                <a:solidFill>
                  <a:srgbClr val="609000"/>
                </a:solidFill>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小規模</a:t>
            </a:r>
            <a:r>
              <a:rPr lang="ja-JP" altLang="en-US" sz="1800" b="1" dirty="0">
                <a:latin typeface="Meiryo UI" pitchFamily="50" charset="-128"/>
                <a:ea typeface="Meiryo UI" pitchFamily="50" charset="-128"/>
                <a:cs typeface="Meiryo UI" pitchFamily="50" charset="-128"/>
              </a:rPr>
              <a:t>多機能型居宅介護　</a:t>
            </a:r>
          </a:p>
          <a:p>
            <a:pPr marL="723900" indent="-368300">
              <a:spcBef>
                <a:spcPct val="20000"/>
              </a:spcBef>
            </a:pPr>
            <a:r>
              <a:rPr lang="ja-JP" altLang="en-US" sz="1800" b="1" dirty="0" smtClean="0">
                <a:solidFill>
                  <a:srgbClr val="609000"/>
                </a:solidFill>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認知症</a:t>
            </a:r>
            <a:r>
              <a:rPr lang="ja-JP" altLang="en-US" sz="1800" b="1" dirty="0">
                <a:latin typeface="Meiryo UI" pitchFamily="50" charset="-128"/>
                <a:ea typeface="Meiryo UI" pitchFamily="50" charset="-128"/>
                <a:cs typeface="Meiryo UI" pitchFamily="50" charset="-128"/>
              </a:rPr>
              <a:t>対応型共同生活</a:t>
            </a:r>
            <a:r>
              <a:rPr lang="ja-JP" altLang="en-US" sz="1800" b="1" dirty="0" smtClean="0">
                <a:latin typeface="Meiryo UI" pitchFamily="50" charset="-128"/>
                <a:ea typeface="Meiryo UI" pitchFamily="50" charset="-128"/>
                <a:cs typeface="Meiryo UI" pitchFamily="50" charset="-128"/>
              </a:rPr>
              <a:t>介護</a:t>
            </a:r>
            <a:r>
              <a:rPr lang="ja-JP" altLang="en-US" sz="1800" b="1" dirty="0" smtClean="0">
                <a:solidFill>
                  <a:schemeClr val="bg2"/>
                </a:solidFill>
                <a:latin typeface="Meiryo UI" pitchFamily="50" charset="-128"/>
                <a:ea typeface="Meiryo UI" pitchFamily="50" charset="-128"/>
                <a:cs typeface="Meiryo UI" pitchFamily="50" charset="-128"/>
              </a:rPr>
              <a:t>（</a:t>
            </a:r>
            <a:r>
              <a:rPr lang="ja-JP" altLang="en-US" sz="1800" b="1" dirty="0">
                <a:solidFill>
                  <a:schemeClr val="bg2"/>
                </a:solidFill>
                <a:latin typeface="Meiryo UI" pitchFamily="50" charset="-128"/>
                <a:ea typeface="Meiryo UI" pitchFamily="50" charset="-128"/>
                <a:cs typeface="Meiryo UI" pitchFamily="50" charset="-128"/>
              </a:rPr>
              <a:t>グループホーム）</a:t>
            </a:r>
          </a:p>
          <a:p>
            <a:pPr marL="723900" indent="-368300">
              <a:spcBef>
                <a:spcPct val="20000"/>
              </a:spcBef>
            </a:pPr>
            <a:r>
              <a:rPr lang="ja-JP" altLang="en-US" sz="1800" b="1" dirty="0" smtClean="0">
                <a:solidFill>
                  <a:srgbClr val="609000"/>
                </a:solidFill>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地域</a:t>
            </a:r>
            <a:r>
              <a:rPr lang="ja-JP" altLang="en-US" sz="1800" b="1" dirty="0">
                <a:latin typeface="Meiryo UI" pitchFamily="50" charset="-128"/>
                <a:ea typeface="Meiryo UI" pitchFamily="50" charset="-128"/>
                <a:cs typeface="Meiryo UI" pitchFamily="50" charset="-128"/>
              </a:rPr>
              <a:t>密着型特定施設入居者生活介護 </a:t>
            </a:r>
            <a:r>
              <a:rPr lang="ja-JP" altLang="en-US" sz="1600" b="1" dirty="0">
                <a:solidFill>
                  <a:schemeClr val="bg2"/>
                </a:solidFill>
                <a:latin typeface="Meiryo UI" pitchFamily="50" charset="-128"/>
                <a:ea typeface="Meiryo UI" pitchFamily="50" charset="-128"/>
                <a:cs typeface="Meiryo UI" pitchFamily="50" charset="-128"/>
              </a:rPr>
              <a:t>（</a:t>
            </a:r>
            <a:r>
              <a:rPr lang="en-US" altLang="ja-JP" sz="1600" b="1" dirty="0">
                <a:solidFill>
                  <a:schemeClr val="bg2"/>
                </a:solidFill>
                <a:latin typeface="Meiryo UI" pitchFamily="50" charset="-128"/>
                <a:ea typeface="Meiryo UI" pitchFamily="50" charset="-128"/>
                <a:cs typeface="Meiryo UI" pitchFamily="50" charset="-128"/>
              </a:rPr>
              <a:t>29</a:t>
            </a:r>
            <a:r>
              <a:rPr lang="ja-JP" altLang="en-US" sz="1600" b="1" dirty="0">
                <a:solidFill>
                  <a:schemeClr val="bg2"/>
                </a:solidFill>
                <a:latin typeface="Meiryo UI" pitchFamily="50" charset="-128"/>
                <a:ea typeface="Meiryo UI" pitchFamily="50" charset="-128"/>
                <a:cs typeface="Meiryo UI" pitchFamily="50" charset="-128"/>
              </a:rPr>
              <a:t>名以下）</a:t>
            </a:r>
          </a:p>
          <a:p>
            <a:pPr marL="723900" indent="-368300">
              <a:spcBef>
                <a:spcPct val="20000"/>
              </a:spcBef>
            </a:pPr>
            <a:r>
              <a:rPr lang="ja-JP" altLang="en-US" sz="1800" b="1" dirty="0" smtClean="0">
                <a:solidFill>
                  <a:srgbClr val="609000"/>
                </a:solidFill>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地域</a:t>
            </a:r>
            <a:r>
              <a:rPr lang="ja-JP" altLang="en-US" sz="1800" b="1" dirty="0">
                <a:latin typeface="Meiryo UI" pitchFamily="50" charset="-128"/>
                <a:ea typeface="Meiryo UI" pitchFamily="50" charset="-128"/>
                <a:cs typeface="Meiryo UI" pitchFamily="50" charset="-128"/>
              </a:rPr>
              <a:t>密着型介護老人福祉施設入所者生活介護 </a:t>
            </a:r>
            <a:r>
              <a:rPr lang="ja-JP" altLang="en-US" sz="1600" b="1" dirty="0">
                <a:solidFill>
                  <a:schemeClr val="bg2"/>
                </a:solidFill>
                <a:latin typeface="Meiryo UI" pitchFamily="50" charset="-128"/>
                <a:ea typeface="Meiryo UI" pitchFamily="50" charset="-128"/>
                <a:cs typeface="Meiryo UI" pitchFamily="50" charset="-128"/>
              </a:rPr>
              <a:t>（</a:t>
            </a:r>
            <a:r>
              <a:rPr lang="en-US" altLang="ja-JP" sz="1600" b="1" dirty="0">
                <a:solidFill>
                  <a:schemeClr val="bg2"/>
                </a:solidFill>
                <a:latin typeface="Meiryo UI" pitchFamily="50" charset="-128"/>
                <a:ea typeface="Meiryo UI" pitchFamily="50" charset="-128"/>
                <a:cs typeface="Meiryo UI" pitchFamily="50" charset="-128"/>
              </a:rPr>
              <a:t>29</a:t>
            </a:r>
            <a:r>
              <a:rPr lang="ja-JP" altLang="en-US" sz="1600" b="1" dirty="0">
                <a:solidFill>
                  <a:schemeClr val="bg2"/>
                </a:solidFill>
                <a:latin typeface="Meiryo UI" pitchFamily="50" charset="-128"/>
                <a:ea typeface="Meiryo UI" pitchFamily="50" charset="-128"/>
                <a:cs typeface="Meiryo UI" pitchFamily="50" charset="-128"/>
              </a:rPr>
              <a:t>名以下）</a:t>
            </a:r>
            <a:r>
              <a:rPr lang="ja-JP" altLang="en-US" sz="1600" b="1" dirty="0">
                <a:latin typeface="Meiryo UI" pitchFamily="50" charset="-128"/>
                <a:ea typeface="Meiryo UI" pitchFamily="50" charset="-128"/>
                <a:cs typeface="Meiryo UI" pitchFamily="50" charset="-128"/>
              </a:rPr>
              <a:t> </a:t>
            </a:r>
          </a:p>
          <a:p>
            <a:pPr marL="723900" indent="-368300">
              <a:spcBef>
                <a:spcPct val="20000"/>
              </a:spcBef>
            </a:pPr>
            <a:r>
              <a:rPr lang="en-US" altLang="ja-JP" sz="1800" b="1" dirty="0" smtClean="0">
                <a:solidFill>
                  <a:srgbClr val="609000"/>
                </a:solidFill>
                <a:latin typeface="Meiryo UI" pitchFamily="50" charset="-128"/>
                <a:ea typeface="Meiryo UI" pitchFamily="50" charset="-128"/>
                <a:cs typeface="Meiryo UI" pitchFamily="50" charset="-128"/>
              </a:rPr>
              <a:t>●</a:t>
            </a:r>
            <a:r>
              <a:rPr lang="ja-JP" altLang="en-US" sz="1800" b="1" dirty="0" smtClean="0">
                <a:solidFill>
                  <a:srgbClr val="609000"/>
                </a:solidFill>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複合型サービス</a:t>
            </a:r>
            <a:r>
              <a:rPr lang="ja-JP" altLang="en-US" sz="1800" b="1" dirty="0" smtClean="0">
                <a:solidFill>
                  <a:schemeClr val="bg2"/>
                </a:solidFill>
                <a:latin typeface="Meiryo UI" pitchFamily="50" charset="-128"/>
                <a:ea typeface="Meiryo UI" pitchFamily="50" charset="-128"/>
                <a:cs typeface="Meiryo UI" pitchFamily="50" charset="-128"/>
              </a:rPr>
              <a:t>（</a:t>
            </a:r>
            <a:r>
              <a:rPr lang="ja-JP" altLang="en-US" sz="1800" b="1" dirty="0">
                <a:solidFill>
                  <a:schemeClr val="bg2"/>
                </a:solidFill>
                <a:latin typeface="Meiryo UI" pitchFamily="50" charset="-128"/>
                <a:ea typeface="Meiryo UI" pitchFamily="50" charset="-128"/>
                <a:cs typeface="Meiryo UI" pitchFamily="50" charset="-128"/>
              </a:rPr>
              <a:t>小規模多機能型居宅介護＋訪問看護）</a:t>
            </a:r>
          </a:p>
        </p:txBody>
      </p:sp>
      <p:sp>
        <p:nvSpPr>
          <p:cNvPr id="164871" name="Text Box 5"/>
          <p:cNvSpPr txBox="1">
            <a:spLocks noChangeArrowheads="1"/>
          </p:cNvSpPr>
          <p:nvPr/>
        </p:nvSpPr>
        <p:spPr bwMode="auto">
          <a:xfrm>
            <a:off x="0" y="0"/>
            <a:ext cx="229076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21</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667738940"/>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3"/>
          <p:cNvSpPr>
            <a:spLocks noChangeArrowheads="1"/>
          </p:cNvSpPr>
          <p:nvPr/>
        </p:nvSpPr>
        <p:spPr bwMode="auto">
          <a:xfrm>
            <a:off x="1320800" y="433388"/>
            <a:ext cx="65309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eaLnBrk="1" hangingPunct="1"/>
            <a:r>
              <a:rPr lang="ja-JP" altLang="en-US" sz="3000" b="1" dirty="0">
                <a:latin typeface="Meiryo UI" pitchFamily="50" charset="-128"/>
                <a:ea typeface="Meiryo UI" pitchFamily="50" charset="-128"/>
                <a:cs typeface="Meiryo UI" pitchFamily="50" charset="-128"/>
              </a:rPr>
              <a:t>小規模多機能型居宅</a:t>
            </a:r>
            <a:r>
              <a:rPr lang="ja-JP" altLang="en-US" sz="3000" b="1" dirty="0" smtClean="0">
                <a:latin typeface="Meiryo UI" pitchFamily="50" charset="-128"/>
                <a:ea typeface="Meiryo UI" pitchFamily="50" charset="-128"/>
                <a:cs typeface="Meiryo UI" pitchFamily="50" charset="-128"/>
              </a:rPr>
              <a:t>介護</a:t>
            </a:r>
            <a:endParaRPr lang="ja-JP" altLang="en-US" sz="3000" b="1" dirty="0">
              <a:latin typeface="Meiryo UI" pitchFamily="50" charset="-128"/>
              <a:ea typeface="Meiryo UI" pitchFamily="50" charset="-128"/>
              <a:cs typeface="Meiryo UI" pitchFamily="50" charset="-128"/>
            </a:endParaRPr>
          </a:p>
        </p:txBody>
      </p:sp>
      <p:sp>
        <p:nvSpPr>
          <p:cNvPr id="165891" name="Rectangle 3"/>
          <p:cNvSpPr>
            <a:spLocks noChangeArrowheads="1"/>
          </p:cNvSpPr>
          <p:nvPr/>
        </p:nvSpPr>
        <p:spPr bwMode="auto">
          <a:xfrm>
            <a:off x="4964113" y="3762375"/>
            <a:ext cx="1620837" cy="457200"/>
          </a:xfrm>
          <a:prstGeom prst="rect">
            <a:avLst/>
          </a:prstGeom>
          <a:solidFill>
            <a:srgbClr val="FF9933"/>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r>
              <a:rPr lang="ja-JP" altLang="en-US" sz="1600" b="1">
                <a:latin typeface="Meiryo UI" pitchFamily="50" charset="-128"/>
                <a:ea typeface="Meiryo UI" pitchFamily="50" charset="-128"/>
                <a:cs typeface="Meiryo UI" pitchFamily="50" charset="-128"/>
              </a:rPr>
              <a:t>泊まりサービス</a:t>
            </a:r>
          </a:p>
        </p:txBody>
      </p:sp>
      <p:sp>
        <p:nvSpPr>
          <p:cNvPr id="165892" name="AutoShape 6"/>
          <p:cNvSpPr>
            <a:spLocks noChangeArrowheads="1"/>
          </p:cNvSpPr>
          <p:nvPr/>
        </p:nvSpPr>
        <p:spPr bwMode="auto">
          <a:xfrm rot="-5400000">
            <a:off x="3829051" y="3049587"/>
            <a:ext cx="463550" cy="5768975"/>
          </a:xfrm>
          <a:prstGeom prst="downArrow">
            <a:avLst>
              <a:gd name="adj1" fmla="val 59231"/>
              <a:gd name="adj2" fmla="val 59403"/>
            </a:avLst>
          </a:prstGeom>
          <a:gradFill rotWithShape="1">
            <a:gsLst>
              <a:gs pos="0">
                <a:schemeClr val="bg1"/>
              </a:gs>
              <a:gs pos="100000">
                <a:srgbClr val="7F7F7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eaLnBrk="1" hangingPunct="1"/>
            <a:endParaRPr lang="ja-JP" altLang="en-US" sz="1800"/>
          </a:p>
        </p:txBody>
      </p:sp>
      <p:sp>
        <p:nvSpPr>
          <p:cNvPr id="165893" name="Rectangle 7"/>
          <p:cNvSpPr>
            <a:spLocks noChangeArrowheads="1"/>
          </p:cNvSpPr>
          <p:nvPr/>
        </p:nvSpPr>
        <p:spPr bwMode="auto">
          <a:xfrm>
            <a:off x="1490663" y="4797425"/>
            <a:ext cx="1619250" cy="836613"/>
          </a:xfrm>
          <a:prstGeom prst="rect">
            <a:avLst/>
          </a:prstGeom>
          <a:solidFill>
            <a:schemeClr val="fo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r>
              <a:rPr lang="ja-JP" altLang="en-US" sz="1600" b="1">
                <a:solidFill>
                  <a:schemeClr val="bg1"/>
                </a:solidFill>
                <a:latin typeface="Meiryo UI" pitchFamily="50" charset="-128"/>
                <a:ea typeface="Meiryo UI" pitchFamily="50" charset="-128"/>
                <a:cs typeface="Meiryo UI" pitchFamily="50" charset="-128"/>
              </a:rPr>
              <a:t>通いサービス</a:t>
            </a:r>
          </a:p>
        </p:txBody>
      </p:sp>
      <p:sp>
        <p:nvSpPr>
          <p:cNvPr id="165894" name="Rectangle 9"/>
          <p:cNvSpPr>
            <a:spLocks noChangeArrowheads="1"/>
          </p:cNvSpPr>
          <p:nvPr/>
        </p:nvSpPr>
        <p:spPr bwMode="auto">
          <a:xfrm>
            <a:off x="3208338" y="4454525"/>
            <a:ext cx="1619250" cy="1193800"/>
          </a:xfrm>
          <a:prstGeom prst="rect">
            <a:avLst/>
          </a:prstGeom>
          <a:solidFill>
            <a:schemeClr val="fo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r>
              <a:rPr lang="ja-JP" altLang="en-US" sz="1600" b="1">
                <a:solidFill>
                  <a:schemeClr val="bg1"/>
                </a:solidFill>
                <a:latin typeface="Meiryo UI" pitchFamily="50" charset="-128"/>
                <a:ea typeface="Meiryo UI" pitchFamily="50" charset="-128"/>
                <a:cs typeface="Meiryo UI" pitchFamily="50" charset="-128"/>
              </a:rPr>
              <a:t>通いサービス</a:t>
            </a:r>
          </a:p>
        </p:txBody>
      </p:sp>
      <p:sp>
        <p:nvSpPr>
          <p:cNvPr id="165895" name="Text Box 14"/>
          <p:cNvSpPr txBox="1">
            <a:spLocks noChangeArrowheads="1"/>
          </p:cNvSpPr>
          <p:nvPr/>
        </p:nvSpPr>
        <p:spPr bwMode="auto">
          <a:xfrm>
            <a:off x="649288" y="4297363"/>
            <a:ext cx="218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800" b="1">
                <a:solidFill>
                  <a:srgbClr val="595959"/>
                </a:solidFill>
                <a:latin typeface="Meiryo UI" pitchFamily="50" charset="-128"/>
                <a:ea typeface="Meiryo UI" pitchFamily="50" charset="-128"/>
                <a:cs typeface="Meiryo UI" pitchFamily="50" charset="-128"/>
              </a:rPr>
              <a:t>日中の</a:t>
            </a:r>
            <a:r>
              <a:rPr lang="ja-JP" altLang="en-US" sz="2400" b="1">
                <a:solidFill>
                  <a:srgbClr val="669900"/>
                </a:solidFill>
                <a:latin typeface="Meiryo UI" pitchFamily="50" charset="-128"/>
                <a:ea typeface="Meiryo UI" pitchFamily="50" charset="-128"/>
                <a:cs typeface="Meiryo UI" pitchFamily="50" charset="-128"/>
              </a:rPr>
              <a:t>「通い」</a:t>
            </a:r>
          </a:p>
        </p:txBody>
      </p:sp>
      <p:sp>
        <p:nvSpPr>
          <p:cNvPr id="165896" name="Text Box 16"/>
          <p:cNvSpPr txBox="1">
            <a:spLocks noChangeArrowheads="1"/>
          </p:cNvSpPr>
          <p:nvPr/>
        </p:nvSpPr>
        <p:spPr bwMode="auto">
          <a:xfrm>
            <a:off x="4924425" y="3003550"/>
            <a:ext cx="2336800" cy="72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700" b="1">
                <a:solidFill>
                  <a:srgbClr val="595959"/>
                </a:solidFill>
                <a:latin typeface="Meiryo UI" pitchFamily="50" charset="-128"/>
                <a:ea typeface="Meiryo UI" pitchFamily="50" charset="-128"/>
                <a:cs typeface="Meiryo UI" pitchFamily="50" charset="-128"/>
              </a:rPr>
              <a:t>＋ 一時的な</a:t>
            </a:r>
            <a:endParaRPr lang="en-US" altLang="ja-JP" sz="1700" b="1">
              <a:solidFill>
                <a:srgbClr val="595959"/>
              </a:solidFill>
              <a:latin typeface="Meiryo UI" pitchFamily="50" charset="-128"/>
              <a:ea typeface="Meiryo UI" pitchFamily="50" charset="-128"/>
              <a:cs typeface="Meiryo UI" pitchFamily="50" charset="-128"/>
            </a:endParaRPr>
          </a:p>
          <a:p>
            <a:pPr eaLnBrk="1" hangingPunct="1"/>
            <a:r>
              <a:rPr lang="ja-JP" altLang="en-US" sz="2400" b="1">
                <a:solidFill>
                  <a:srgbClr val="FF9933"/>
                </a:solidFill>
                <a:latin typeface="Meiryo UI" pitchFamily="50" charset="-128"/>
                <a:ea typeface="Meiryo UI" pitchFamily="50" charset="-128"/>
                <a:cs typeface="Meiryo UI" pitchFamily="50" charset="-128"/>
              </a:rPr>
              <a:t>   「泊まり」</a:t>
            </a:r>
          </a:p>
        </p:txBody>
      </p:sp>
      <p:sp>
        <p:nvSpPr>
          <p:cNvPr id="165897" name="Text Box 21"/>
          <p:cNvSpPr txBox="1">
            <a:spLocks noChangeArrowheads="1"/>
          </p:cNvSpPr>
          <p:nvPr/>
        </p:nvSpPr>
        <p:spPr bwMode="auto">
          <a:xfrm>
            <a:off x="1412875" y="6124575"/>
            <a:ext cx="860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000" b="1" dirty="0">
                <a:solidFill>
                  <a:srgbClr val="404040"/>
                </a:solidFill>
                <a:latin typeface="Meiryo UI" pitchFamily="50" charset="-128"/>
                <a:ea typeface="Meiryo UI" pitchFamily="50" charset="-128"/>
                <a:cs typeface="Meiryo UI" pitchFamily="50" charset="-128"/>
              </a:rPr>
              <a:t>初期</a:t>
            </a:r>
          </a:p>
        </p:txBody>
      </p:sp>
      <p:sp>
        <p:nvSpPr>
          <p:cNvPr id="165898" name="Rectangle 24"/>
          <p:cNvSpPr>
            <a:spLocks noChangeArrowheads="1"/>
          </p:cNvSpPr>
          <p:nvPr/>
        </p:nvSpPr>
        <p:spPr bwMode="auto">
          <a:xfrm>
            <a:off x="1141413" y="3100388"/>
            <a:ext cx="2387600" cy="709612"/>
          </a:xfrm>
          <a:prstGeom prst="rect">
            <a:avLst/>
          </a:prstGeom>
          <a:solidFill>
            <a:srgbClr val="FF5050"/>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lnSpc>
                <a:spcPts val="1925"/>
              </a:lnSpc>
            </a:pPr>
            <a:r>
              <a:rPr lang="ja-JP" altLang="en-US" sz="1400" b="1">
                <a:solidFill>
                  <a:srgbClr val="000066"/>
                </a:solidFill>
                <a:latin typeface="Meiryo UI" pitchFamily="50" charset="-128"/>
                <a:ea typeface="Meiryo UI" pitchFamily="50" charset="-128"/>
                <a:cs typeface="Meiryo UI" pitchFamily="50" charset="-128"/>
              </a:rPr>
              <a:t>　</a:t>
            </a:r>
            <a:r>
              <a:rPr lang="ja-JP" altLang="en-US" sz="1600" b="1">
                <a:solidFill>
                  <a:schemeClr val="bg1"/>
                </a:solidFill>
                <a:latin typeface="Meiryo UI" pitchFamily="50" charset="-128"/>
                <a:ea typeface="Meiryo UI" pitchFamily="50" charset="-128"/>
                <a:cs typeface="Meiryo UI" pitchFamily="50" charset="-128"/>
              </a:rPr>
              <a:t>必要に応じて</a:t>
            </a:r>
          </a:p>
          <a:p>
            <a:pPr eaLnBrk="1" hangingPunct="1"/>
            <a:r>
              <a:rPr lang="ja-JP" altLang="en-US" sz="1800" b="1">
                <a:solidFill>
                  <a:schemeClr val="bg1"/>
                </a:solidFill>
                <a:latin typeface="Meiryo UI" pitchFamily="50" charset="-128"/>
                <a:ea typeface="Meiryo UI" pitchFamily="50" charset="-128"/>
                <a:cs typeface="Meiryo UI" pitchFamily="50" charset="-128"/>
              </a:rPr>
              <a:t>　</a:t>
            </a:r>
            <a:r>
              <a:rPr lang="ja-JP" altLang="en-US" sz="1800" b="1">
                <a:latin typeface="Meiryo UI" pitchFamily="50" charset="-128"/>
                <a:ea typeface="Meiryo UI" pitchFamily="50" charset="-128"/>
                <a:cs typeface="Meiryo UI" pitchFamily="50" charset="-128"/>
              </a:rPr>
              <a:t> 「訪問」</a:t>
            </a:r>
            <a:r>
              <a:rPr lang="ja-JP" altLang="en-US" sz="1800" b="1">
                <a:solidFill>
                  <a:srgbClr val="F2F2F2"/>
                </a:solidFill>
                <a:latin typeface="Meiryo UI" pitchFamily="50" charset="-128"/>
                <a:ea typeface="Meiryo UI" pitchFamily="50" charset="-128"/>
                <a:cs typeface="Meiryo UI" pitchFamily="50" charset="-128"/>
              </a:rPr>
              <a:t>サービス</a:t>
            </a:r>
            <a:r>
              <a:rPr lang="ja-JP" altLang="en-US" sz="1800" b="1">
                <a:solidFill>
                  <a:schemeClr val="bg1"/>
                </a:solidFill>
                <a:latin typeface="Meiryo UI" pitchFamily="50" charset="-128"/>
                <a:ea typeface="Meiryo UI" pitchFamily="50" charset="-128"/>
                <a:cs typeface="Meiryo UI" pitchFamily="50" charset="-128"/>
              </a:rPr>
              <a:t>  </a:t>
            </a:r>
          </a:p>
        </p:txBody>
      </p:sp>
      <p:sp>
        <p:nvSpPr>
          <p:cNvPr id="165899" name="AutoShape 31"/>
          <p:cNvSpPr>
            <a:spLocks noChangeArrowheads="1"/>
          </p:cNvSpPr>
          <p:nvPr/>
        </p:nvSpPr>
        <p:spPr bwMode="auto">
          <a:xfrm rot="5400000">
            <a:off x="2790825" y="4546601"/>
            <a:ext cx="720725" cy="355600"/>
          </a:xfrm>
          <a:prstGeom prst="triangle">
            <a:avLst>
              <a:gd name="adj" fmla="val 50000"/>
            </a:avLst>
          </a:prstGeom>
          <a:solidFill>
            <a:srgbClr val="00CCFF"/>
          </a:solidFill>
          <a:ln w="38100">
            <a:solidFill>
              <a:schemeClr val="bg1"/>
            </a:solidFill>
            <a:miter lim="800000"/>
            <a:headEnd/>
            <a:tailEnd/>
          </a:ln>
        </p:spPr>
        <p:txBody>
          <a:bodyPr rot="10800000" vert="eaVert" wrap="none" anchor="ctr"/>
          <a:lstStyle/>
          <a:p>
            <a:pPr eaLnBrk="1" hangingPunct="1"/>
            <a:endParaRPr lang="ja-JP" altLang="en-US" sz="1800"/>
          </a:p>
        </p:txBody>
      </p:sp>
      <p:sp>
        <p:nvSpPr>
          <p:cNvPr id="4" name="円弧 3"/>
          <p:cNvSpPr/>
          <p:nvPr/>
        </p:nvSpPr>
        <p:spPr>
          <a:xfrm>
            <a:off x="1960563" y="3241675"/>
            <a:ext cx="2805112" cy="1238250"/>
          </a:xfrm>
          <a:prstGeom prst="arc">
            <a:avLst>
              <a:gd name="adj1" fmla="val 16125508"/>
              <a:gd name="adj2" fmla="val 21232225"/>
            </a:avLst>
          </a:prstGeom>
          <a:ln w="152400">
            <a:solidFill>
              <a:srgbClr val="FF5050"/>
            </a:solidFill>
            <a:tailEnd type="triangle" w="med" len="sm"/>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ja-JP" altLang="en-US" sz="1800"/>
          </a:p>
        </p:txBody>
      </p:sp>
      <p:sp>
        <p:nvSpPr>
          <p:cNvPr id="36" name="円弧 35"/>
          <p:cNvSpPr/>
          <p:nvPr/>
        </p:nvSpPr>
        <p:spPr>
          <a:xfrm>
            <a:off x="442913" y="3132138"/>
            <a:ext cx="2216150" cy="2124075"/>
          </a:xfrm>
          <a:prstGeom prst="arc">
            <a:avLst>
              <a:gd name="adj1" fmla="val 19922600"/>
              <a:gd name="adj2" fmla="val 311239"/>
            </a:avLst>
          </a:prstGeom>
          <a:ln w="76200">
            <a:solidFill>
              <a:srgbClr val="FF5050"/>
            </a:solidFill>
            <a:tailEnd type="triangle" w="med" len="sm"/>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ja-JP" altLang="en-US" sz="1800"/>
          </a:p>
        </p:txBody>
      </p:sp>
      <p:sp>
        <p:nvSpPr>
          <p:cNvPr id="37" name="円弧 36"/>
          <p:cNvSpPr/>
          <p:nvPr/>
        </p:nvSpPr>
        <p:spPr>
          <a:xfrm>
            <a:off x="2273300" y="3576638"/>
            <a:ext cx="1597025" cy="2236787"/>
          </a:xfrm>
          <a:prstGeom prst="arc">
            <a:avLst>
              <a:gd name="adj1" fmla="val 17113290"/>
              <a:gd name="adj2" fmla="val 20179221"/>
            </a:avLst>
          </a:prstGeom>
          <a:ln w="101600">
            <a:solidFill>
              <a:srgbClr val="FF5050"/>
            </a:solidFill>
            <a:tailEnd type="triangle" w="med" len="sm"/>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ja-JP" altLang="en-US" sz="1800"/>
          </a:p>
        </p:txBody>
      </p:sp>
      <p:sp>
        <p:nvSpPr>
          <p:cNvPr id="165903" name="正方形/長方形 35"/>
          <p:cNvSpPr>
            <a:spLocks noChangeArrowheads="1"/>
          </p:cNvSpPr>
          <p:nvPr/>
        </p:nvSpPr>
        <p:spPr bwMode="auto">
          <a:xfrm>
            <a:off x="1571625" y="2479675"/>
            <a:ext cx="61309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ja-JP" altLang="en-US" sz="2200" b="1">
                <a:solidFill>
                  <a:srgbClr val="404040"/>
                </a:solidFill>
                <a:latin typeface="Meiryo UI" pitchFamily="50" charset="-128"/>
                <a:ea typeface="Meiryo UI" pitchFamily="50" charset="-128"/>
                <a:cs typeface="Meiryo UI" pitchFamily="50" charset="-128"/>
              </a:rPr>
              <a:t>サービス機能 </a:t>
            </a:r>
            <a:r>
              <a:rPr lang="ja-JP" altLang="en-US" sz="2200" b="1">
                <a:solidFill>
                  <a:srgbClr val="669900"/>
                </a:solidFill>
                <a:latin typeface="Meiryo UI" pitchFamily="50" charset="-128"/>
                <a:ea typeface="Meiryo UI" pitchFamily="50" charset="-128"/>
                <a:cs typeface="Meiryo UI" pitchFamily="50" charset="-128"/>
              </a:rPr>
              <a:t>通い</a:t>
            </a:r>
            <a:r>
              <a:rPr lang="ja-JP" altLang="en-US" sz="2200" b="1">
                <a:solidFill>
                  <a:srgbClr val="404040"/>
                </a:solidFill>
                <a:latin typeface="Meiryo UI" pitchFamily="50" charset="-128"/>
                <a:ea typeface="Meiryo UI" pitchFamily="50" charset="-128"/>
                <a:cs typeface="Meiryo UI" pitchFamily="50" charset="-128"/>
              </a:rPr>
              <a:t>・</a:t>
            </a:r>
            <a:r>
              <a:rPr lang="ja-JP" altLang="en-US" sz="2200" b="1">
                <a:solidFill>
                  <a:srgbClr val="FF5050"/>
                </a:solidFill>
                <a:latin typeface="Meiryo UI" pitchFamily="50" charset="-128"/>
                <a:ea typeface="Meiryo UI" pitchFamily="50" charset="-128"/>
                <a:cs typeface="Meiryo UI" pitchFamily="50" charset="-128"/>
              </a:rPr>
              <a:t>訪問</a:t>
            </a:r>
            <a:r>
              <a:rPr lang="ja-JP" altLang="en-US" sz="2200" b="1">
                <a:solidFill>
                  <a:srgbClr val="404040"/>
                </a:solidFill>
                <a:latin typeface="Meiryo UI" pitchFamily="50" charset="-128"/>
                <a:ea typeface="Meiryo UI" pitchFamily="50" charset="-128"/>
                <a:cs typeface="Meiryo UI" pitchFamily="50" charset="-128"/>
              </a:rPr>
              <a:t>・</a:t>
            </a:r>
            <a:r>
              <a:rPr lang="ja-JP" altLang="en-US" sz="2200" b="1">
                <a:solidFill>
                  <a:srgbClr val="FF9933"/>
                </a:solidFill>
                <a:latin typeface="Meiryo UI" pitchFamily="50" charset="-128"/>
                <a:ea typeface="Meiryo UI" pitchFamily="50" charset="-128"/>
                <a:cs typeface="Meiryo UI" pitchFamily="50" charset="-128"/>
              </a:rPr>
              <a:t>泊まり</a:t>
            </a:r>
            <a:r>
              <a:rPr lang="ja-JP" altLang="en-US" sz="2200" b="1">
                <a:solidFill>
                  <a:srgbClr val="404040"/>
                </a:solidFill>
                <a:latin typeface="Meiryo UI" pitchFamily="50" charset="-128"/>
                <a:ea typeface="Meiryo UI" pitchFamily="50" charset="-128"/>
                <a:cs typeface="Meiryo UI" pitchFamily="50" charset="-128"/>
              </a:rPr>
              <a:t> のイメージ</a:t>
            </a:r>
          </a:p>
        </p:txBody>
      </p:sp>
      <p:sp>
        <p:nvSpPr>
          <p:cNvPr id="165904" name="正方形/長方形 35"/>
          <p:cNvSpPr>
            <a:spLocks noChangeArrowheads="1"/>
          </p:cNvSpPr>
          <p:nvPr/>
        </p:nvSpPr>
        <p:spPr bwMode="auto">
          <a:xfrm>
            <a:off x="379413" y="5643563"/>
            <a:ext cx="109378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ja-JP" altLang="en-US" sz="1600" b="1" dirty="0">
                <a:solidFill>
                  <a:srgbClr val="404040"/>
                </a:solidFill>
                <a:latin typeface="Meiryo UI" pitchFamily="50" charset="-128"/>
                <a:ea typeface="Meiryo UI" pitchFamily="50" charset="-128"/>
                <a:cs typeface="Meiryo UI" pitchFamily="50" charset="-128"/>
              </a:rPr>
              <a:t>認知症</a:t>
            </a:r>
            <a:endParaRPr lang="en-US" altLang="ja-JP" sz="1600" b="1" dirty="0">
              <a:solidFill>
                <a:srgbClr val="404040"/>
              </a:solidFill>
              <a:latin typeface="Meiryo UI" pitchFamily="50" charset="-128"/>
              <a:ea typeface="Meiryo UI" pitchFamily="50" charset="-128"/>
              <a:cs typeface="Meiryo UI" pitchFamily="50" charset="-128"/>
            </a:endParaRPr>
          </a:p>
          <a:p>
            <a:pPr eaLnBrk="1" hangingPunct="1"/>
            <a:r>
              <a:rPr lang="ja-JP" altLang="en-US" sz="1600" b="1" dirty="0">
                <a:solidFill>
                  <a:srgbClr val="404040"/>
                </a:solidFill>
                <a:latin typeface="Meiryo UI" pitchFamily="50" charset="-128"/>
                <a:ea typeface="Meiryo UI" pitchFamily="50" charset="-128"/>
                <a:cs typeface="Meiryo UI" pitchFamily="50" charset="-128"/>
              </a:rPr>
              <a:t>の進行</a:t>
            </a:r>
          </a:p>
        </p:txBody>
      </p:sp>
      <p:sp>
        <p:nvSpPr>
          <p:cNvPr id="165905" name="Text Box 21"/>
          <p:cNvSpPr txBox="1">
            <a:spLocks noChangeArrowheads="1"/>
          </p:cNvSpPr>
          <p:nvPr/>
        </p:nvSpPr>
        <p:spPr bwMode="auto">
          <a:xfrm>
            <a:off x="6008688" y="6142038"/>
            <a:ext cx="860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000" b="1">
                <a:solidFill>
                  <a:srgbClr val="404040"/>
                </a:solidFill>
                <a:latin typeface="Meiryo UI" pitchFamily="50" charset="-128"/>
                <a:ea typeface="Meiryo UI" pitchFamily="50" charset="-128"/>
                <a:cs typeface="Meiryo UI" pitchFamily="50" charset="-128"/>
              </a:rPr>
              <a:t>後期</a:t>
            </a:r>
          </a:p>
        </p:txBody>
      </p:sp>
      <p:sp>
        <p:nvSpPr>
          <p:cNvPr id="165906" name="Text Box 21"/>
          <p:cNvSpPr txBox="1">
            <a:spLocks noChangeArrowheads="1"/>
          </p:cNvSpPr>
          <p:nvPr/>
        </p:nvSpPr>
        <p:spPr bwMode="auto">
          <a:xfrm>
            <a:off x="3621088" y="6124575"/>
            <a:ext cx="860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2000" b="1">
                <a:solidFill>
                  <a:srgbClr val="404040"/>
                </a:solidFill>
                <a:latin typeface="Meiryo UI" pitchFamily="50" charset="-128"/>
                <a:ea typeface="Meiryo UI" pitchFamily="50" charset="-128"/>
                <a:cs typeface="Meiryo UI" pitchFamily="50" charset="-128"/>
              </a:rPr>
              <a:t>中期</a:t>
            </a:r>
          </a:p>
        </p:txBody>
      </p:sp>
      <p:sp>
        <p:nvSpPr>
          <p:cNvPr id="165907" name="Rectangle 9"/>
          <p:cNvSpPr>
            <a:spLocks noChangeArrowheads="1"/>
          </p:cNvSpPr>
          <p:nvPr/>
        </p:nvSpPr>
        <p:spPr bwMode="auto">
          <a:xfrm>
            <a:off x="4968875" y="4314825"/>
            <a:ext cx="1619250" cy="1347788"/>
          </a:xfrm>
          <a:prstGeom prst="rect">
            <a:avLst/>
          </a:prstGeom>
          <a:solidFill>
            <a:schemeClr val="fo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r>
              <a:rPr lang="ja-JP" altLang="en-US" sz="1600" b="1">
                <a:solidFill>
                  <a:schemeClr val="bg1"/>
                </a:solidFill>
                <a:latin typeface="Meiryo UI" pitchFamily="50" charset="-128"/>
                <a:ea typeface="Meiryo UI" pitchFamily="50" charset="-128"/>
                <a:cs typeface="Meiryo UI" pitchFamily="50" charset="-128"/>
              </a:rPr>
              <a:t>通いサービス</a:t>
            </a:r>
          </a:p>
        </p:txBody>
      </p:sp>
      <p:sp>
        <p:nvSpPr>
          <p:cNvPr id="165908" name="Text Box 33"/>
          <p:cNvSpPr txBox="1">
            <a:spLocks noChangeArrowheads="1"/>
          </p:cNvSpPr>
          <p:nvPr/>
        </p:nvSpPr>
        <p:spPr bwMode="auto">
          <a:xfrm>
            <a:off x="649288" y="1462993"/>
            <a:ext cx="8035925" cy="674031"/>
          </a:xfrm>
          <a:prstGeom prst="rect">
            <a:avLst/>
          </a:prstGeom>
          <a:noFill/>
          <a:ln w="22225" algn="ctr">
            <a:noFill/>
            <a:miter lim="800000"/>
            <a:headEnd/>
            <a:tailEnd/>
          </a:ln>
          <a:extLst>
            <a:ext uri="{909E8E84-426E-40DD-AFC4-6F175D3DCCD1}">
              <a14:hiddenFill xmlns:a14="http://schemas.microsoft.com/office/drawing/2010/main">
                <a:solidFill>
                  <a:srgbClr val="FFFFFF"/>
                </a:solidFill>
              </a14:hiddenFill>
            </a:ext>
          </a:extLst>
        </p:spPr>
        <p:txBody>
          <a:bodyPr wrap="square" anchor="b">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10000"/>
              </a:spcBef>
            </a:pPr>
            <a:r>
              <a:rPr kumimoji="0" lang="ja-JP" altLang="en-US" sz="1800" b="1" dirty="0">
                <a:solidFill>
                  <a:srgbClr val="669900"/>
                </a:solidFill>
                <a:latin typeface="Meiryo UI" pitchFamily="50" charset="-128"/>
                <a:ea typeface="Meiryo UI" pitchFamily="50" charset="-128"/>
                <a:cs typeface="Meiryo UI" pitchFamily="50" charset="-128"/>
              </a:rPr>
              <a:t>通い</a:t>
            </a:r>
            <a:r>
              <a:rPr kumimoji="0" lang="ja-JP" altLang="en-US" sz="1800" b="1" dirty="0">
                <a:latin typeface="Meiryo UI" pitchFamily="50" charset="-128"/>
                <a:ea typeface="Meiryo UI" pitchFamily="50" charset="-128"/>
                <a:cs typeface="Meiryo UI" pitchFamily="50" charset="-128"/>
              </a:rPr>
              <a:t>を中心に、要介護者の様態や希望に応じて、随時</a:t>
            </a:r>
            <a:r>
              <a:rPr kumimoji="0" lang="ja-JP" altLang="en-US" sz="1800" b="1" dirty="0">
                <a:solidFill>
                  <a:srgbClr val="FF5050"/>
                </a:solidFill>
                <a:latin typeface="Meiryo UI" pitchFamily="50" charset="-128"/>
                <a:ea typeface="Meiryo UI" pitchFamily="50" charset="-128"/>
                <a:cs typeface="Meiryo UI" pitchFamily="50" charset="-128"/>
              </a:rPr>
              <a:t>訪問</a:t>
            </a:r>
            <a:r>
              <a:rPr kumimoji="0" lang="ja-JP" altLang="en-US" sz="1800" b="1" dirty="0">
                <a:latin typeface="Meiryo UI" pitchFamily="50" charset="-128"/>
                <a:ea typeface="Meiryo UI" pitchFamily="50" charset="-128"/>
                <a:cs typeface="Meiryo UI" pitchFamily="50" charset="-128"/>
              </a:rPr>
              <a:t>や</a:t>
            </a:r>
            <a:r>
              <a:rPr kumimoji="0" lang="ja-JP" altLang="en-US" sz="1800" b="1" dirty="0">
                <a:solidFill>
                  <a:srgbClr val="EE8E00"/>
                </a:solidFill>
                <a:latin typeface="Meiryo UI" pitchFamily="50" charset="-128"/>
                <a:ea typeface="Meiryo UI" pitchFamily="50" charset="-128"/>
                <a:cs typeface="Meiryo UI" pitchFamily="50" charset="-128"/>
              </a:rPr>
              <a:t>泊まり</a:t>
            </a:r>
            <a:r>
              <a:rPr kumimoji="0" lang="ja-JP" altLang="en-US" sz="1800" b="1" dirty="0">
                <a:latin typeface="Meiryo UI" pitchFamily="50" charset="-128"/>
                <a:ea typeface="Meiryo UI" pitchFamily="50" charset="-128"/>
                <a:cs typeface="Meiryo UI" pitchFamily="50" charset="-128"/>
              </a:rPr>
              <a:t>を</a:t>
            </a:r>
            <a:r>
              <a:rPr kumimoji="0" lang="ja-JP" altLang="en-US" sz="1800" b="1" dirty="0" smtClean="0">
                <a:latin typeface="Meiryo UI" pitchFamily="50" charset="-128"/>
                <a:ea typeface="Meiryo UI" pitchFamily="50" charset="-128"/>
                <a:cs typeface="Meiryo UI" pitchFamily="50" charset="-128"/>
              </a:rPr>
              <a:t>組み合わせて</a:t>
            </a:r>
            <a:endParaRPr kumimoji="0" lang="en-US" altLang="ja-JP" sz="1800" b="1" dirty="0" smtClean="0">
              <a:latin typeface="Meiryo UI" pitchFamily="50" charset="-128"/>
              <a:ea typeface="Meiryo UI" pitchFamily="50" charset="-128"/>
              <a:cs typeface="Meiryo UI" pitchFamily="50" charset="-128"/>
            </a:endParaRPr>
          </a:p>
          <a:p>
            <a:pPr eaLnBrk="1" hangingPunct="1">
              <a:spcBef>
                <a:spcPct val="10000"/>
              </a:spcBef>
            </a:pPr>
            <a:r>
              <a:rPr kumimoji="0" lang="ja-JP" altLang="en-US" sz="1800" b="1" dirty="0" smtClean="0">
                <a:latin typeface="Meiryo UI" pitchFamily="50" charset="-128"/>
                <a:ea typeface="Meiryo UI" pitchFamily="50" charset="-128"/>
                <a:cs typeface="Meiryo UI" pitchFamily="50" charset="-128"/>
              </a:rPr>
              <a:t>サービス</a:t>
            </a:r>
            <a:r>
              <a:rPr kumimoji="0" lang="ja-JP" altLang="en-US" sz="1800" b="1" dirty="0">
                <a:latin typeface="Meiryo UI" pitchFamily="50" charset="-128"/>
                <a:ea typeface="Meiryo UI" pitchFamily="50" charset="-128"/>
                <a:cs typeface="Meiryo UI" pitchFamily="50" charset="-128"/>
              </a:rPr>
              <a:t>を提供し、中重度になっても在宅生活が継続できるように支援</a:t>
            </a:r>
          </a:p>
        </p:txBody>
      </p:sp>
      <p:sp>
        <p:nvSpPr>
          <p:cNvPr id="165910" name="正方形/長方形 35"/>
          <p:cNvSpPr>
            <a:spLocks noChangeArrowheads="1"/>
          </p:cNvSpPr>
          <p:nvPr/>
        </p:nvSpPr>
        <p:spPr bwMode="auto">
          <a:xfrm>
            <a:off x="7083425" y="4111625"/>
            <a:ext cx="17430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ja-JP" altLang="en-US" sz="1600" b="1">
                <a:solidFill>
                  <a:srgbClr val="404040"/>
                </a:solidFill>
                <a:latin typeface="Meiryo UI" pitchFamily="50" charset="-128"/>
                <a:ea typeface="Meiryo UI" pitchFamily="50" charset="-128"/>
                <a:cs typeface="Meiryo UI" pitchFamily="50" charset="-128"/>
              </a:rPr>
              <a:t>状態に応じて</a:t>
            </a:r>
          </a:p>
          <a:p>
            <a:pPr eaLnBrk="1" hangingPunct="1"/>
            <a:r>
              <a:rPr lang="ja-JP" altLang="en-US" sz="1600" b="1">
                <a:solidFill>
                  <a:srgbClr val="669900"/>
                </a:solidFill>
                <a:latin typeface="Meiryo UI" pitchFamily="50" charset="-128"/>
                <a:ea typeface="Meiryo UI" pitchFamily="50" charset="-128"/>
                <a:cs typeface="Meiryo UI" pitchFamily="50" charset="-128"/>
              </a:rPr>
              <a:t>通い</a:t>
            </a:r>
            <a:r>
              <a:rPr lang="ja-JP" altLang="en-US" sz="1600" b="1">
                <a:latin typeface="Meiryo UI" pitchFamily="50" charset="-128"/>
                <a:ea typeface="Meiryo UI" pitchFamily="50" charset="-128"/>
                <a:cs typeface="Meiryo UI" pitchFamily="50" charset="-128"/>
              </a:rPr>
              <a:t>サービスの</a:t>
            </a:r>
          </a:p>
          <a:p>
            <a:pPr eaLnBrk="1" hangingPunct="1"/>
            <a:r>
              <a:rPr lang="ja-JP" altLang="en-US" sz="1600" b="1">
                <a:latin typeface="Meiryo UI" pitchFamily="50" charset="-128"/>
                <a:ea typeface="Meiryo UI" pitchFamily="50" charset="-128"/>
                <a:cs typeface="Meiryo UI" pitchFamily="50" charset="-128"/>
              </a:rPr>
              <a:t>時間は調整可能</a:t>
            </a:r>
          </a:p>
        </p:txBody>
      </p:sp>
      <p:sp>
        <p:nvSpPr>
          <p:cNvPr id="165911" name="AutoShape 25"/>
          <p:cNvSpPr>
            <a:spLocks noChangeArrowheads="1"/>
          </p:cNvSpPr>
          <p:nvPr/>
        </p:nvSpPr>
        <p:spPr bwMode="auto">
          <a:xfrm>
            <a:off x="6869112" y="3796507"/>
            <a:ext cx="1957387" cy="1458912"/>
          </a:xfrm>
          <a:prstGeom prst="wedgeEllipseCallout">
            <a:avLst>
              <a:gd name="adj1" fmla="val -62722"/>
              <a:gd name="adj2" fmla="val 19639"/>
            </a:avLst>
          </a:prstGeom>
          <a:noFill/>
          <a:ln w="57150" cap="rnd">
            <a:solidFill>
              <a:srgbClr val="6699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1" hangingPunct="1"/>
            <a:endParaRPr lang="ja-JP" altLang="en-US" sz="1800" b="1">
              <a:latin typeface="メイリオ" pitchFamily="50" charset="-128"/>
              <a:ea typeface="メイリオ" pitchFamily="50" charset="-128"/>
              <a:cs typeface="メイリオ" pitchFamily="50" charset="-128"/>
            </a:endParaRPr>
          </a:p>
        </p:txBody>
      </p:sp>
      <p:sp>
        <p:nvSpPr>
          <p:cNvPr id="165912" name="AutoShape 33"/>
          <p:cNvSpPr>
            <a:spLocks noChangeArrowheads="1"/>
          </p:cNvSpPr>
          <p:nvPr/>
        </p:nvSpPr>
        <p:spPr bwMode="auto">
          <a:xfrm rot="5400000">
            <a:off x="4572794" y="4107657"/>
            <a:ext cx="719137" cy="355600"/>
          </a:xfrm>
          <a:prstGeom prst="triangle">
            <a:avLst>
              <a:gd name="adj" fmla="val 50000"/>
            </a:avLst>
          </a:prstGeom>
          <a:solidFill>
            <a:srgbClr val="00CCFF"/>
          </a:solidFill>
          <a:ln w="38100">
            <a:solidFill>
              <a:schemeClr val="bg1"/>
            </a:solidFill>
            <a:miter lim="800000"/>
            <a:headEnd/>
            <a:tailEnd/>
          </a:ln>
        </p:spPr>
        <p:txBody>
          <a:bodyPr rot="10800000" vert="eaVert" wrap="none" anchor="ctr"/>
          <a:lstStyle/>
          <a:p>
            <a:pPr eaLnBrk="1" hangingPunct="1"/>
            <a:endParaRPr lang="ja-JP" altLang="en-US" sz="1800"/>
          </a:p>
        </p:txBody>
      </p:sp>
      <p:sp>
        <p:nvSpPr>
          <p:cNvPr id="165913" name="Rectangle 3"/>
          <p:cNvSpPr>
            <a:spLocks noChangeArrowheads="1"/>
          </p:cNvSpPr>
          <p:nvPr/>
        </p:nvSpPr>
        <p:spPr bwMode="auto">
          <a:xfrm>
            <a:off x="266700" y="101282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65914" name="Text Box 5"/>
          <p:cNvSpPr txBox="1">
            <a:spLocks noChangeArrowheads="1"/>
          </p:cNvSpPr>
          <p:nvPr/>
        </p:nvSpPr>
        <p:spPr bwMode="auto">
          <a:xfrm>
            <a:off x="0" y="0"/>
            <a:ext cx="2414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22</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078386945"/>
      </p:ext>
    </p:extLst>
  </p:cSld>
  <p:clrMapOvr>
    <a:masterClrMapping/>
  </p:clrMapOvr>
  <p:transition spd="slow"/>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正方形/長方形 79"/>
          <p:cNvSpPr>
            <a:spLocks noChangeArrowheads="1"/>
          </p:cNvSpPr>
          <p:nvPr/>
        </p:nvSpPr>
        <p:spPr bwMode="auto">
          <a:xfrm>
            <a:off x="844549" y="1168951"/>
            <a:ext cx="7937364" cy="68038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65217" tIns="43530" rIns="65217" bIns="43530">
            <a:spAutoFit/>
          </a:bodyPr>
          <a:lstStyle/>
          <a:p>
            <a:pPr defTabSz="828675"/>
            <a:r>
              <a:rPr lang="ja-JP" altLang="en-US" sz="1800" b="1" dirty="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日中</a:t>
            </a:r>
            <a:r>
              <a:rPr lang="ja-JP" altLang="en-US" sz="1800" b="1" dirty="0">
                <a:latin typeface="Meiryo UI" pitchFamily="50" charset="-128"/>
                <a:ea typeface="Meiryo UI" pitchFamily="50" charset="-128"/>
                <a:cs typeface="Meiryo UI" pitchFamily="50" charset="-128"/>
              </a:rPr>
              <a:t>・夜間を通じて、訪問介護と訪問看護が一体的または密接に連携</a:t>
            </a:r>
            <a:endParaRPr lang="en-US" altLang="ja-JP" sz="1800" b="1" dirty="0">
              <a:latin typeface="Meiryo UI" pitchFamily="50" charset="-128"/>
              <a:ea typeface="Meiryo UI" pitchFamily="50" charset="-128"/>
              <a:cs typeface="Meiryo UI" pitchFamily="50" charset="-128"/>
            </a:endParaRPr>
          </a:p>
          <a:p>
            <a:pPr defTabSz="828675">
              <a:spcBef>
                <a:spcPts val="300"/>
              </a:spcBef>
            </a:pPr>
            <a:r>
              <a:rPr lang="ja-JP" altLang="en-US" sz="1800" b="1" dirty="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短時間</a:t>
            </a:r>
            <a:r>
              <a:rPr lang="ja-JP" altLang="en-US" sz="1800" b="1" dirty="0">
                <a:latin typeface="Meiryo UI" pitchFamily="50" charset="-128"/>
                <a:ea typeface="Meiryo UI" pitchFamily="50" charset="-128"/>
                <a:cs typeface="Meiryo UI" pitchFamily="50" charset="-128"/>
              </a:rPr>
              <a:t>の定期巡回型訪問と随時の対応を行う</a:t>
            </a:r>
          </a:p>
        </p:txBody>
      </p:sp>
      <p:sp>
        <p:nvSpPr>
          <p:cNvPr id="310275" name="Oval 4" descr="30%"/>
          <p:cNvSpPr>
            <a:spLocks noChangeArrowheads="1"/>
          </p:cNvSpPr>
          <p:nvPr/>
        </p:nvSpPr>
        <p:spPr bwMode="auto">
          <a:xfrm>
            <a:off x="844549" y="1967948"/>
            <a:ext cx="7747001" cy="3706896"/>
          </a:xfrm>
          <a:prstGeom prst="ellipse">
            <a:avLst/>
          </a:prstGeom>
          <a:solidFill>
            <a:srgbClr val="CFCFCF"/>
          </a:solidFill>
          <a:ln>
            <a:noFill/>
          </a:ln>
          <a:extLst/>
        </p:spPr>
        <p:txBody>
          <a:bodyPr wrap="none" lIns="87032" tIns="43523" rIns="87032" bIns="43523" anchor="ctr"/>
          <a:lstStyle/>
          <a:p>
            <a:pPr algn="ctr" defTabSz="828675"/>
            <a:r>
              <a:rPr lang="en-US" altLang="ja-JP" sz="2200">
                <a:solidFill>
                  <a:srgbClr val="000000"/>
                </a:solidFill>
                <a:latin typeface="Times New Roman" pitchFamily="18" charset="0"/>
              </a:rPr>
              <a:t> </a:t>
            </a:r>
          </a:p>
        </p:txBody>
      </p:sp>
      <p:sp>
        <p:nvSpPr>
          <p:cNvPr id="310276" name="Oval 5"/>
          <p:cNvSpPr>
            <a:spLocks noChangeArrowheads="1"/>
          </p:cNvSpPr>
          <p:nvPr/>
        </p:nvSpPr>
        <p:spPr bwMode="auto">
          <a:xfrm rot="2619866">
            <a:off x="2305050" y="2611438"/>
            <a:ext cx="3400425" cy="1897062"/>
          </a:xfrm>
          <a:prstGeom prst="ellipse">
            <a:avLst/>
          </a:prstGeom>
          <a:solidFill>
            <a:srgbClr val="EE8E00"/>
          </a:solidFill>
          <a:ln w="25400">
            <a:noFill/>
            <a:round/>
            <a:headEnd/>
            <a:tailEnd/>
          </a:ln>
        </p:spPr>
        <p:txBody>
          <a:bodyPr wrap="none" lIns="87032" tIns="43523" rIns="87032" bIns="43523" anchor="ctr"/>
          <a:lstStyle/>
          <a:p>
            <a:pPr algn="ctr" defTabSz="828675"/>
            <a:endParaRPr lang="ja-JP" altLang="en-US" sz="1000">
              <a:solidFill>
                <a:srgbClr val="000000"/>
              </a:solidFill>
              <a:latin typeface="Times New Roman" pitchFamily="18" charset="0"/>
            </a:endParaRPr>
          </a:p>
        </p:txBody>
      </p:sp>
      <p:sp>
        <p:nvSpPr>
          <p:cNvPr id="310277" name="Text Box 7"/>
          <p:cNvSpPr txBox="1">
            <a:spLocks noChangeArrowheads="1"/>
          </p:cNvSpPr>
          <p:nvPr/>
        </p:nvSpPr>
        <p:spPr bwMode="auto">
          <a:xfrm>
            <a:off x="3924920" y="4382383"/>
            <a:ext cx="1538287" cy="334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032" tIns="43523" rIns="87032" bIns="43523">
            <a:spAutoFit/>
          </a:bodyPr>
          <a:lstStyle>
            <a:lvl1pPr algn="r" defTabSz="828675">
              <a:defRPr kumimoji="1" sz="3600">
                <a:solidFill>
                  <a:schemeClr val="tx1"/>
                </a:solidFill>
                <a:latin typeface="Arial" pitchFamily="34" charset="0"/>
                <a:ea typeface="ＭＳ Ｐゴシック" pitchFamily="50" charset="-128"/>
              </a:defRPr>
            </a:lvl1pPr>
            <a:lvl2pPr marL="742950" indent="-285750" algn="r" defTabSz="828675">
              <a:defRPr kumimoji="1" sz="3600">
                <a:solidFill>
                  <a:schemeClr val="tx1"/>
                </a:solidFill>
                <a:latin typeface="Arial" pitchFamily="34" charset="0"/>
                <a:ea typeface="ＭＳ Ｐゴシック" pitchFamily="50" charset="-128"/>
              </a:defRPr>
            </a:lvl2pPr>
            <a:lvl3pPr marL="1143000" indent="-228600" algn="r" defTabSz="828675">
              <a:defRPr kumimoji="1" sz="3600">
                <a:solidFill>
                  <a:schemeClr val="tx1"/>
                </a:solidFill>
                <a:latin typeface="Arial" pitchFamily="34" charset="0"/>
                <a:ea typeface="ＭＳ Ｐゴシック" pitchFamily="50" charset="-128"/>
              </a:defRPr>
            </a:lvl3pPr>
            <a:lvl4pPr marL="1600200" indent="-228600" algn="r" defTabSz="828675">
              <a:defRPr kumimoji="1" sz="3600">
                <a:solidFill>
                  <a:schemeClr val="tx1"/>
                </a:solidFill>
                <a:latin typeface="Arial" pitchFamily="34" charset="0"/>
                <a:ea typeface="ＭＳ Ｐゴシック" pitchFamily="50" charset="-128"/>
              </a:defRPr>
            </a:lvl4pPr>
            <a:lvl5pPr marL="2057400" indent="-228600" algn="r" defTabSz="828675">
              <a:defRPr kumimoji="1" sz="3600">
                <a:solidFill>
                  <a:schemeClr val="tx1"/>
                </a:solidFill>
                <a:latin typeface="Arial" pitchFamily="34" charset="0"/>
                <a:ea typeface="ＭＳ Ｐゴシック" pitchFamily="50" charset="-128"/>
              </a:defRPr>
            </a:lvl5pPr>
            <a:lvl6pPr marL="25146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6pPr>
            <a:lvl7pPr marL="29718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7pPr>
            <a:lvl8pPr marL="34290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8pPr>
            <a:lvl9pPr marL="38862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9pPr>
          </a:lstStyle>
          <a:p>
            <a:pPr algn="l">
              <a:spcBef>
                <a:spcPct val="50000"/>
              </a:spcBef>
            </a:pPr>
            <a:r>
              <a:rPr lang="ja-JP" altLang="en-US" sz="1600" b="1" dirty="0">
                <a:solidFill>
                  <a:schemeClr val="bg1"/>
                </a:solidFill>
                <a:latin typeface="Meiryo UI" pitchFamily="50" charset="-128"/>
                <a:ea typeface="Meiryo UI" pitchFamily="50" charset="-128"/>
                <a:cs typeface="Meiryo UI" pitchFamily="50" charset="-128"/>
              </a:rPr>
              <a:t>常駐オペレータ</a:t>
            </a:r>
          </a:p>
        </p:txBody>
      </p:sp>
      <p:sp>
        <p:nvSpPr>
          <p:cNvPr id="310278" name="Oval 8"/>
          <p:cNvSpPr>
            <a:spLocks noChangeArrowheads="1"/>
          </p:cNvSpPr>
          <p:nvPr/>
        </p:nvSpPr>
        <p:spPr bwMode="auto">
          <a:xfrm rot="-857338">
            <a:off x="2389746" y="3323192"/>
            <a:ext cx="5330021" cy="2015604"/>
          </a:xfrm>
          <a:prstGeom prst="ellipse">
            <a:avLst/>
          </a:prstGeom>
          <a:noFill/>
          <a:ln w="50800" cap="rnd">
            <a:solidFill>
              <a:srgbClr val="008000"/>
            </a:solidFill>
            <a:prstDash val="sysDash"/>
            <a:round/>
            <a:headEnd/>
            <a:tailEnd/>
          </a:ln>
          <a:extLst>
            <a:ext uri="{909E8E84-426E-40DD-AFC4-6F175D3DCCD1}">
              <a14:hiddenFill xmlns:a14="http://schemas.microsoft.com/office/drawing/2010/main">
                <a:solidFill>
                  <a:srgbClr val="FFFFFF"/>
                </a:solidFill>
              </a14:hiddenFill>
            </a:ext>
          </a:extLst>
        </p:spPr>
        <p:txBody>
          <a:bodyPr wrap="none" lIns="87032" tIns="43523" rIns="87032" bIns="43523" anchor="ctr"/>
          <a:lstStyle/>
          <a:p>
            <a:pPr algn="ctr" defTabSz="828675"/>
            <a:endParaRPr lang="ja-JP" altLang="en-US" sz="1000">
              <a:solidFill>
                <a:srgbClr val="000000"/>
              </a:solidFill>
              <a:latin typeface="Times New Roman" pitchFamily="18" charset="0"/>
            </a:endParaRPr>
          </a:p>
        </p:txBody>
      </p:sp>
      <p:sp>
        <p:nvSpPr>
          <p:cNvPr id="310279" name="AutoShape 11"/>
          <p:cNvSpPr>
            <a:spLocks noChangeArrowheads="1"/>
          </p:cNvSpPr>
          <p:nvPr/>
        </p:nvSpPr>
        <p:spPr bwMode="auto">
          <a:xfrm rot="-5400000">
            <a:off x="4439306" y="3739970"/>
            <a:ext cx="506413" cy="785814"/>
          </a:xfrm>
          <a:prstGeom prst="homePlate">
            <a:avLst>
              <a:gd name="adj" fmla="val 36458"/>
            </a:avLst>
          </a:prstGeom>
          <a:solidFill>
            <a:srgbClr val="C0C0C0"/>
          </a:solidFill>
          <a:ln w="9525">
            <a:miter lim="800000"/>
            <a:headEnd/>
            <a:tailEnd/>
          </a:ln>
          <a:scene3d>
            <a:camera prst="legacyObliqueTopRight"/>
            <a:lightRig rig="legacyFlat3" dir="b"/>
          </a:scene3d>
          <a:sp3d extrusionH="227000" prstMaterial="legacyMatte">
            <a:bevelT w="13500" h="13500" prst="angle"/>
            <a:bevelB w="13500" h="13500" prst="angle"/>
            <a:extrusionClr>
              <a:schemeClr val="bg1"/>
            </a:extrusionClr>
          </a:sp3d>
        </p:spPr>
        <p:txBody>
          <a:bodyPr vert="eaVert" wrap="none" lIns="87032" tIns="43523" rIns="87032" bIns="43523" anchor="ctr">
            <a:flatTx/>
          </a:bodyPr>
          <a:lstStyle/>
          <a:p>
            <a:pPr algn="ctr" defTabSz="828675"/>
            <a:endParaRPr lang="ja-JP" altLang="en-US" sz="1000">
              <a:solidFill>
                <a:srgbClr val="000000"/>
              </a:solidFill>
              <a:latin typeface="Times New Roman" pitchFamily="18" charset="0"/>
            </a:endParaRPr>
          </a:p>
        </p:txBody>
      </p:sp>
      <p:pic>
        <p:nvPicPr>
          <p:cNvPr id="310280" name="Picture 12" descr="BD06775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7970" y="3941485"/>
            <a:ext cx="639763"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281" name="Line 14"/>
          <p:cNvSpPr>
            <a:spLocks noChangeShapeType="1"/>
          </p:cNvSpPr>
          <p:nvPr/>
        </p:nvSpPr>
        <p:spPr bwMode="auto">
          <a:xfrm>
            <a:off x="3682932" y="2909888"/>
            <a:ext cx="790575" cy="933450"/>
          </a:xfrm>
          <a:prstGeom prst="line">
            <a:avLst/>
          </a:prstGeom>
          <a:noFill/>
          <a:ln w="57150">
            <a:solidFill>
              <a:schemeClr val="bg1"/>
            </a:solidFill>
            <a:round/>
            <a:headEnd/>
            <a:tailEnd type="triangle" w="med" len="med"/>
          </a:ln>
          <a:extLst>
            <a:ext uri="{909E8E84-426E-40DD-AFC4-6F175D3DCCD1}">
              <a14:hiddenFill xmlns:a14="http://schemas.microsoft.com/office/drawing/2010/main">
                <a:noFill/>
              </a14:hiddenFill>
            </a:ext>
          </a:extLst>
        </p:spPr>
        <p:txBody>
          <a:bodyPr lIns="96062" tIns="48039" rIns="96062" bIns="48039"/>
          <a:lstStyle/>
          <a:p>
            <a:endParaRPr lang="ja-JP" altLang="en-US"/>
          </a:p>
        </p:txBody>
      </p:sp>
      <p:sp>
        <p:nvSpPr>
          <p:cNvPr id="310282" name="Line 15"/>
          <p:cNvSpPr>
            <a:spLocks noChangeShapeType="1"/>
          </p:cNvSpPr>
          <p:nvPr/>
        </p:nvSpPr>
        <p:spPr bwMode="auto">
          <a:xfrm>
            <a:off x="3462338" y="2979738"/>
            <a:ext cx="771525" cy="908050"/>
          </a:xfrm>
          <a:prstGeom prst="line">
            <a:avLst/>
          </a:prstGeom>
          <a:noFill/>
          <a:ln w="57150">
            <a:solidFill>
              <a:schemeClr val="bg1"/>
            </a:solidFill>
            <a:round/>
            <a:headEnd type="triangle" w="med" len="med"/>
            <a:tailEnd/>
          </a:ln>
          <a:extLst>
            <a:ext uri="{909E8E84-426E-40DD-AFC4-6F175D3DCCD1}">
              <a14:hiddenFill xmlns:a14="http://schemas.microsoft.com/office/drawing/2010/main">
                <a:noFill/>
              </a14:hiddenFill>
            </a:ext>
          </a:extLst>
        </p:spPr>
        <p:txBody>
          <a:bodyPr lIns="96062" tIns="48039" rIns="96062" bIns="48039"/>
          <a:lstStyle/>
          <a:p>
            <a:endParaRPr lang="ja-JP" altLang="en-US"/>
          </a:p>
        </p:txBody>
      </p:sp>
      <p:sp>
        <p:nvSpPr>
          <p:cNvPr id="310283" name="AutoShape 16"/>
          <p:cNvSpPr>
            <a:spLocks noChangeArrowheads="1"/>
          </p:cNvSpPr>
          <p:nvPr/>
        </p:nvSpPr>
        <p:spPr bwMode="auto">
          <a:xfrm>
            <a:off x="2564453" y="3389313"/>
            <a:ext cx="977900" cy="341312"/>
          </a:xfrm>
          <a:prstGeom prst="roundRect">
            <a:avLst>
              <a:gd name="adj" fmla="val 16667"/>
            </a:avLst>
          </a:prstGeom>
          <a:solidFill>
            <a:schemeClr val="bg1"/>
          </a:solidFill>
          <a:ln w="19050">
            <a:solidFill>
              <a:srgbClr val="EE8E00"/>
            </a:solidFill>
            <a:round/>
            <a:headEnd/>
            <a:tailEnd/>
          </a:ln>
        </p:spPr>
        <p:txBody>
          <a:bodyPr wrap="none" lIns="87032" tIns="43523" rIns="87032" bIns="43523" anchor="ctr"/>
          <a:lstStyle/>
          <a:p>
            <a:pPr algn="ctr" defTabSz="828675"/>
            <a:r>
              <a:rPr lang="ja-JP" altLang="en-US" sz="1600" b="1" dirty="0">
                <a:solidFill>
                  <a:srgbClr val="EE8E00"/>
                </a:solidFill>
                <a:latin typeface="Meiryo UI" pitchFamily="50" charset="-128"/>
                <a:ea typeface="Meiryo UI" pitchFamily="50" charset="-128"/>
                <a:cs typeface="Meiryo UI" pitchFamily="50" charset="-128"/>
              </a:rPr>
              <a:t>随時対応</a:t>
            </a:r>
          </a:p>
        </p:txBody>
      </p:sp>
      <p:sp>
        <p:nvSpPr>
          <p:cNvPr id="310284" name="AutoShape 17"/>
          <p:cNvSpPr>
            <a:spLocks noChangeArrowheads="1"/>
          </p:cNvSpPr>
          <p:nvPr/>
        </p:nvSpPr>
        <p:spPr bwMode="auto">
          <a:xfrm>
            <a:off x="266700" y="2298700"/>
            <a:ext cx="2625997" cy="958850"/>
          </a:xfrm>
          <a:prstGeom prst="wedgeRoundRectCallout">
            <a:avLst>
              <a:gd name="adj1" fmla="val 61306"/>
              <a:gd name="adj2" fmla="val 37912"/>
              <a:gd name="adj3" fmla="val 16667"/>
            </a:avLst>
          </a:prstGeom>
          <a:solidFill>
            <a:schemeClr val="bg1"/>
          </a:solidFill>
          <a:ln w="31750">
            <a:solidFill>
              <a:srgbClr val="EE8E00"/>
            </a:solidFill>
            <a:miter lim="800000"/>
            <a:headEnd/>
            <a:tailEnd/>
          </a:ln>
        </p:spPr>
        <p:txBody>
          <a:bodyPr lIns="87032" tIns="43523" rIns="87032" bIns="43523"/>
          <a:lstStyle/>
          <a:p>
            <a:pPr algn="ctr" defTabSz="828675">
              <a:spcBef>
                <a:spcPct val="50000"/>
              </a:spcBef>
            </a:pPr>
            <a:r>
              <a:rPr lang="ja-JP" altLang="en-US" sz="1600" b="1" dirty="0">
                <a:solidFill>
                  <a:srgbClr val="EE8E00"/>
                </a:solidFill>
                <a:latin typeface="Meiryo UI" pitchFamily="50" charset="-128"/>
                <a:ea typeface="Meiryo UI" pitchFamily="50" charset="-128"/>
                <a:cs typeface="Meiryo UI" pitchFamily="50" charset="-128"/>
              </a:rPr>
              <a:t>利用者からの通報により、</a:t>
            </a:r>
            <a:endParaRPr lang="en-US" altLang="ja-JP" sz="1600" b="1" dirty="0">
              <a:solidFill>
                <a:srgbClr val="EE8E00"/>
              </a:solidFill>
              <a:latin typeface="Meiryo UI" pitchFamily="50" charset="-128"/>
              <a:ea typeface="Meiryo UI" pitchFamily="50" charset="-128"/>
              <a:cs typeface="Meiryo UI" pitchFamily="50" charset="-128"/>
            </a:endParaRPr>
          </a:p>
          <a:p>
            <a:pPr algn="ctr" defTabSz="828675"/>
            <a:r>
              <a:rPr lang="ja-JP" altLang="en-US" sz="1600" b="1" dirty="0">
                <a:solidFill>
                  <a:srgbClr val="EE8E00"/>
                </a:solidFill>
                <a:latin typeface="Meiryo UI" pitchFamily="50" charset="-128"/>
                <a:ea typeface="Meiryo UI" pitchFamily="50" charset="-128"/>
                <a:cs typeface="Meiryo UI" pitchFamily="50" charset="-128"/>
              </a:rPr>
              <a:t>電話・訪問などの随時対応を行う（</a:t>
            </a:r>
            <a:r>
              <a:rPr lang="en-US" altLang="ja-JP" sz="1600" b="1" dirty="0">
                <a:solidFill>
                  <a:srgbClr val="EE8E00"/>
                </a:solidFill>
                <a:latin typeface="Meiryo UI" pitchFamily="50" charset="-128"/>
                <a:ea typeface="Meiryo UI" pitchFamily="50" charset="-128"/>
                <a:cs typeface="Meiryo UI" pitchFamily="50" charset="-128"/>
              </a:rPr>
              <a:t>ICT</a:t>
            </a:r>
            <a:r>
              <a:rPr lang="ja-JP" altLang="en-US" sz="1600" b="1" dirty="0">
                <a:solidFill>
                  <a:srgbClr val="EE8E00"/>
                </a:solidFill>
                <a:latin typeface="Meiryo UI" pitchFamily="50" charset="-128"/>
                <a:ea typeface="Meiryo UI" pitchFamily="50" charset="-128"/>
                <a:cs typeface="Meiryo UI" pitchFamily="50" charset="-128"/>
              </a:rPr>
              <a:t>機器を活用）</a:t>
            </a:r>
          </a:p>
        </p:txBody>
      </p:sp>
      <p:pic>
        <p:nvPicPr>
          <p:cNvPr id="310285" name="Picture 76" descr="BD07273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6250" y="5087491"/>
            <a:ext cx="75071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286" name="Picture 78" descr="BD07273_"/>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46649" y="3225800"/>
            <a:ext cx="653801"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0287" name="グループ化 97"/>
          <p:cNvGrpSpPr>
            <a:grpSpLocks/>
          </p:cNvGrpSpPr>
          <p:nvPr/>
        </p:nvGrpSpPr>
        <p:grpSpPr bwMode="auto">
          <a:xfrm>
            <a:off x="4837113" y="2085975"/>
            <a:ext cx="777875" cy="533400"/>
            <a:chOff x="5046583" y="2011680"/>
            <a:chExt cx="810822" cy="533378"/>
          </a:xfrm>
        </p:grpSpPr>
        <p:sp>
          <p:nvSpPr>
            <p:cNvPr id="310288" name="Rectangle 18"/>
            <p:cNvSpPr>
              <a:spLocks noChangeArrowheads="1"/>
            </p:cNvSpPr>
            <p:nvPr/>
          </p:nvSpPr>
          <p:spPr bwMode="auto">
            <a:xfrm>
              <a:off x="5175091" y="2188587"/>
              <a:ext cx="533918" cy="356471"/>
            </a:xfrm>
            <a:prstGeom prst="rect">
              <a:avLst/>
            </a:prstGeom>
            <a:solidFill>
              <a:srgbClr val="FFFF99"/>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310289" name="AutoShape 19"/>
            <p:cNvSpPr>
              <a:spLocks noChangeArrowheads="1"/>
            </p:cNvSpPr>
            <p:nvPr/>
          </p:nvSpPr>
          <p:spPr bwMode="auto">
            <a:xfrm>
              <a:off x="5046583" y="2011680"/>
              <a:ext cx="810822" cy="172578"/>
            </a:xfrm>
            <a:prstGeom prst="triangle">
              <a:avLst>
                <a:gd name="adj" fmla="val 50000"/>
              </a:avLst>
            </a:prstGeom>
            <a:solidFill>
              <a:srgbClr val="3366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310290"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0291" name="テキスト ボックス 101"/>
          <p:cNvSpPr txBox="1">
            <a:spLocks noChangeArrowheads="1"/>
          </p:cNvSpPr>
          <p:nvPr/>
        </p:nvSpPr>
        <p:spPr bwMode="auto">
          <a:xfrm>
            <a:off x="5614988" y="3556711"/>
            <a:ext cx="1630363" cy="580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052" tIns="43530" rIns="87052" bIns="43530">
            <a:spAutoFit/>
          </a:bodyPr>
          <a:lstStyle>
            <a:lvl1pPr algn="r" defTabSz="828675">
              <a:defRPr kumimoji="1" sz="3600">
                <a:solidFill>
                  <a:schemeClr val="tx1"/>
                </a:solidFill>
                <a:latin typeface="Arial" pitchFamily="34" charset="0"/>
                <a:ea typeface="ＭＳ Ｐゴシック" pitchFamily="50" charset="-128"/>
              </a:defRPr>
            </a:lvl1pPr>
            <a:lvl2pPr marL="742950" indent="-285750" algn="r" defTabSz="828675">
              <a:defRPr kumimoji="1" sz="3600">
                <a:solidFill>
                  <a:schemeClr val="tx1"/>
                </a:solidFill>
                <a:latin typeface="Arial" pitchFamily="34" charset="0"/>
                <a:ea typeface="ＭＳ Ｐゴシック" pitchFamily="50" charset="-128"/>
              </a:defRPr>
            </a:lvl2pPr>
            <a:lvl3pPr marL="1143000" indent="-228600" algn="r" defTabSz="828675">
              <a:defRPr kumimoji="1" sz="3600">
                <a:solidFill>
                  <a:schemeClr val="tx1"/>
                </a:solidFill>
                <a:latin typeface="Arial" pitchFamily="34" charset="0"/>
                <a:ea typeface="ＭＳ Ｐゴシック" pitchFamily="50" charset="-128"/>
              </a:defRPr>
            </a:lvl3pPr>
            <a:lvl4pPr marL="1600200" indent="-228600" algn="r" defTabSz="828675">
              <a:defRPr kumimoji="1" sz="3600">
                <a:solidFill>
                  <a:schemeClr val="tx1"/>
                </a:solidFill>
                <a:latin typeface="Arial" pitchFamily="34" charset="0"/>
                <a:ea typeface="ＭＳ Ｐゴシック" pitchFamily="50" charset="-128"/>
              </a:defRPr>
            </a:lvl4pPr>
            <a:lvl5pPr marL="2057400" indent="-228600" algn="r" defTabSz="828675">
              <a:defRPr kumimoji="1" sz="3600">
                <a:solidFill>
                  <a:schemeClr val="tx1"/>
                </a:solidFill>
                <a:latin typeface="Arial" pitchFamily="34" charset="0"/>
                <a:ea typeface="ＭＳ Ｐゴシック" pitchFamily="50" charset="-128"/>
              </a:defRPr>
            </a:lvl5pPr>
            <a:lvl6pPr marL="25146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6pPr>
            <a:lvl7pPr marL="29718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7pPr>
            <a:lvl8pPr marL="34290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8pPr>
            <a:lvl9pPr marL="38862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9pPr>
          </a:lstStyle>
          <a:p>
            <a:pPr algn="l"/>
            <a:r>
              <a:rPr lang="ja-JP" altLang="en-US" sz="1600" b="1">
                <a:solidFill>
                  <a:srgbClr val="006600"/>
                </a:solidFill>
                <a:latin typeface="Meiryo UI" pitchFamily="50" charset="-128"/>
                <a:ea typeface="Meiryo UI" pitchFamily="50" charset="-128"/>
                <a:cs typeface="Meiryo UI" pitchFamily="50" charset="-128"/>
              </a:rPr>
              <a:t>短時間の</a:t>
            </a:r>
            <a:endParaRPr lang="en-US" altLang="ja-JP" sz="1600" b="1">
              <a:solidFill>
                <a:srgbClr val="006600"/>
              </a:solidFill>
              <a:latin typeface="Meiryo UI" pitchFamily="50" charset="-128"/>
              <a:ea typeface="Meiryo UI" pitchFamily="50" charset="-128"/>
              <a:cs typeface="Meiryo UI" pitchFamily="50" charset="-128"/>
            </a:endParaRPr>
          </a:p>
          <a:p>
            <a:pPr algn="l"/>
            <a:r>
              <a:rPr lang="ja-JP" altLang="en-US" sz="1600" b="1">
                <a:solidFill>
                  <a:srgbClr val="006600"/>
                </a:solidFill>
                <a:latin typeface="Meiryo UI" pitchFamily="50" charset="-128"/>
                <a:ea typeface="Meiryo UI" pitchFamily="50" charset="-128"/>
                <a:cs typeface="Meiryo UI" pitchFamily="50" charset="-128"/>
              </a:rPr>
              <a:t>定期巡回型訪問</a:t>
            </a:r>
          </a:p>
        </p:txBody>
      </p:sp>
      <p:sp>
        <p:nvSpPr>
          <p:cNvPr id="310292" name="テキスト ボックス 104"/>
          <p:cNvSpPr txBox="1">
            <a:spLocks noChangeArrowheads="1"/>
          </p:cNvSpPr>
          <p:nvPr/>
        </p:nvSpPr>
        <p:spPr bwMode="auto">
          <a:xfrm>
            <a:off x="5908675" y="5028926"/>
            <a:ext cx="1668463" cy="580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052" tIns="43530" rIns="87052" bIns="43530">
            <a:spAutoFit/>
          </a:bodyPr>
          <a:lstStyle>
            <a:lvl1pPr algn="r" defTabSz="828675">
              <a:defRPr kumimoji="1" sz="3600">
                <a:solidFill>
                  <a:schemeClr val="tx1"/>
                </a:solidFill>
                <a:latin typeface="Arial" pitchFamily="34" charset="0"/>
                <a:ea typeface="ＭＳ Ｐゴシック" pitchFamily="50" charset="-128"/>
              </a:defRPr>
            </a:lvl1pPr>
            <a:lvl2pPr marL="742950" indent="-285750" algn="r" defTabSz="828675">
              <a:defRPr kumimoji="1" sz="3600">
                <a:solidFill>
                  <a:schemeClr val="tx1"/>
                </a:solidFill>
                <a:latin typeface="Arial" pitchFamily="34" charset="0"/>
                <a:ea typeface="ＭＳ Ｐゴシック" pitchFamily="50" charset="-128"/>
              </a:defRPr>
            </a:lvl2pPr>
            <a:lvl3pPr marL="1143000" indent="-228600" algn="r" defTabSz="828675">
              <a:defRPr kumimoji="1" sz="3600">
                <a:solidFill>
                  <a:schemeClr val="tx1"/>
                </a:solidFill>
                <a:latin typeface="Arial" pitchFamily="34" charset="0"/>
                <a:ea typeface="ＭＳ Ｐゴシック" pitchFamily="50" charset="-128"/>
              </a:defRPr>
            </a:lvl3pPr>
            <a:lvl4pPr marL="1600200" indent="-228600" algn="r" defTabSz="828675">
              <a:defRPr kumimoji="1" sz="3600">
                <a:solidFill>
                  <a:schemeClr val="tx1"/>
                </a:solidFill>
                <a:latin typeface="Arial" pitchFamily="34" charset="0"/>
                <a:ea typeface="ＭＳ Ｐゴシック" pitchFamily="50" charset="-128"/>
              </a:defRPr>
            </a:lvl4pPr>
            <a:lvl5pPr marL="2057400" indent="-228600" algn="r" defTabSz="828675">
              <a:defRPr kumimoji="1" sz="3600">
                <a:solidFill>
                  <a:schemeClr val="tx1"/>
                </a:solidFill>
                <a:latin typeface="Arial" pitchFamily="34" charset="0"/>
                <a:ea typeface="ＭＳ Ｐゴシック" pitchFamily="50" charset="-128"/>
              </a:defRPr>
            </a:lvl5pPr>
            <a:lvl6pPr marL="25146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6pPr>
            <a:lvl7pPr marL="29718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7pPr>
            <a:lvl8pPr marL="34290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8pPr>
            <a:lvl9pPr marL="38862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9pPr>
          </a:lstStyle>
          <a:p>
            <a:pPr algn="l"/>
            <a:r>
              <a:rPr lang="ja-JP" altLang="en-US" sz="1600" b="1" dirty="0">
                <a:solidFill>
                  <a:srgbClr val="006600"/>
                </a:solidFill>
                <a:latin typeface="Meiryo UI" pitchFamily="50" charset="-128"/>
                <a:ea typeface="Meiryo UI" pitchFamily="50" charset="-128"/>
                <a:cs typeface="Meiryo UI" pitchFamily="50" charset="-128"/>
              </a:rPr>
              <a:t>短時間の</a:t>
            </a:r>
          </a:p>
          <a:p>
            <a:pPr algn="l"/>
            <a:r>
              <a:rPr lang="ja-JP" altLang="en-US" sz="1600" b="1" dirty="0">
                <a:solidFill>
                  <a:srgbClr val="006600"/>
                </a:solidFill>
                <a:latin typeface="Meiryo UI" pitchFamily="50" charset="-128"/>
                <a:ea typeface="Meiryo UI" pitchFamily="50" charset="-128"/>
                <a:cs typeface="Meiryo UI" pitchFamily="50" charset="-128"/>
              </a:rPr>
              <a:t>定期巡回型訪問</a:t>
            </a:r>
          </a:p>
        </p:txBody>
      </p:sp>
      <p:sp>
        <p:nvSpPr>
          <p:cNvPr id="310293" name="テキスト ボックス 111"/>
          <p:cNvSpPr txBox="1">
            <a:spLocks noChangeArrowheads="1"/>
          </p:cNvSpPr>
          <p:nvPr/>
        </p:nvSpPr>
        <p:spPr bwMode="auto">
          <a:xfrm>
            <a:off x="596900" y="5828958"/>
            <a:ext cx="7994650" cy="688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7052" tIns="43530" rIns="87052" bIns="43530">
            <a:spAutoFit/>
          </a:bodyPr>
          <a:lstStyle>
            <a:lvl1pPr marL="168275" indent="-168275" algn="r" defTabSz="828675">
              <a:defRPr kumimoji="1" sz="3600">
                <a:solidFill>
                  <a:schemeClr val="tx1"/>
                </a:solidFill>
                <a:latin typeface="Arial" pitchFamily="34" charset="0"/>
                <a:ea typeface="ＭＳ Ｐゴシック" pitchFamily="50" charset="-128"/>
              </a:defRPr>
            </a:lvl1pPr>
            <a:lvl2pPr marL="742950" indent="-285750" algn="r" defTabSz="828675">
              <a:defRPr kumimoji="1" sz="3600">
                <a:solidFill>
                  <a:schemeClr val="tx1"/>
                </a:solidFill>
                <a:latin typeface="Arial" pitchFamily="34" charset="0"/>
                <a:ea typeface="ＭＳ Ｐゴシック" pitchFamily="50" charset="-128"/>
              </a:defRPr>
            </a:lvl2pPr>
            <a:lvl3pPr marL="1143000" indent="-228600" algn="r" defTabSz="828675">
              <a:defRPr kumimoji="1" sz="3600">
                <a:solidFill>
                  <a:schemeClr val="tx1"/>
                </a:solidFill>
                <a:latin typeface="Arial" pitchFamily="34" charset="0"/>
                <a:ea typeface="ＭＳ Ｐゴシック" pitchFamily="50" charset="-128"/>
              </a:defRPr>
            </a:lvl3pPr>
            <a:lvl4pPr marL="1600200" indent="-228600" algn="r" defTabSz="828675">
              <a:defRPr kumimoji="1" sz="3600">
                <a:solidFill>
                  <a:schemeClr val="tx1"/>
                </a:solidFill>
                <a:latin typeface="Arial" pitchFamily="34" charset="0"/>
                <a:ea typeface="ＭＳ Ｐゴシック" pitchFamily="50" charset="-128"/>
              </a:defRPr>
            </a:lvl4pPr>
            <a:lvl5pPr marL="2057400" indent="-228600" algn="r" defTabSz="828675">
              <a:defRPr kumimoji="1" sz="3600">
                <a:solidFill>
                  <a:schemeClr val="tx1"/>
                </a:solidFill>
                <a:latin typeface="Arial" pitchFamily="34" charset="0"/>
                <a:ea typeface="ＭＳ Ｐゴシック" pitchFamily="50" charset="-128"/>
              </a:defRPr>
            </a:lvl5pPr>
            <a:lvl6pPr marL="25146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6pPr>
            <a:lvl7pPr marL="29718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7pPr>
            <a:lvl8pPr marL="34290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8pPr>
            <a:lvl9pPr marL="3886200" indent="-228600" algn="r" defTabSz="828675" fontAlgn="base">
              <a:spcBef>
                <a:spcPct val="0"/>
              </a:spcBef>
              <a:spcAft>
                <a:spcPct val="0"/>
              </a:spcAft>
              <a:defRPr kumimoji="1" sz="3600">
                <a:solidFill>
                  <a:schemeClr val="tx1"/>
                </a:solidFill>
                <a:latin typeface="Arial" pitchFamily="34" charset="0"/>
                <a:ea typeface="ＭＳ Ｐゴシック" pitchFamily="50" charset="-128"/>
              </a:defRPr>
            </a:lvl9pPr>
          </a:lstStyle>
          <a:p>
            <a:pPr algn="l">
              <a:spcBef>
                <a:spcPts val="600"/>
              </a:spcBef>
            </a:pPr>
            <a:r>
              <a:rPr lang="en-US" altLang="ja-JP" sz="1700" b="1" dirty="0">
                <a:solidFill>
                  <a:srgbClr val="000000"/>
                </a:solidFill>
                <a:latin typeface="Meiryo UI" pitchFamily="50" charset="-128"/>
                <a:ea typeface="Meiryo UI" pitchFamily="50" charset="-128"/>
                <a:cs typeface="Meiryo UI" pitchFamily="50" charset="-128"/>
              </a:rPr>
              <a:t>※</a:t>
            </a:r>
            <a:r>
              <a:rPr lang="ja-JP" altLang="en-US" sz="1700" b="1" dirty="0">
                <a:solidFill>
                  <a:srgbClr val="000000"/>
                </a:solidFill>
                <a:latin typeface="Meiryo UI" pitchFamily="50" charset="-128"/>
                <a:ea typeface="Meiryo UI" pitchFamily="50" charset="-128"/>
                <a:cs typeface="Meiryo UI" pitchFamily="50" charset="-128"/>
              </a:rPr>
              <a:t> </a:t>
            </a:r>
            <a:r>
              <a:rPr lang="ja-JP" altLang="en-US" sz="1700" b="1" u="sng" dirty="0">
                <a:solidFill>
                  <a:srgbClr val="FF0000"/>
                </a:solidFill>
                <a:latin typeface="Meiryo UI" pitchFamily="50" charset="-128"/>
                <a:ea typeface="Meiryo UI" pitchFamily="50" charset="-128"/>
                <a:cs typeface="Meiryo UI" pitchFamily="50" charset="-128"/>
              </a:rPr>
              <a:t>訪問看護についての医師の指示書が必要</a:t>
            </a:r>
            <a:r>
              <a:rPr lang="ja-JP" altLang="en-US" sz="1700" b="1" dirty="0">
                <a:solidFill>
                  <a:srgbClr val="000000"/>
                </a:solidFill>
                <a:latin typeface="Meiryo UI" pitchFamily="50" charset="-128"/>
                <a:ea typeface="Meiryo UI" pitchFamily="50" charset="-128"/>
                <a:cs typeface="Meiryo UI" pitchFamily="50" charset="-128"/>
              </a:rPr>
              <a:t>であり、地域の医療機関との連携が重要</a:t>
            </a:r>
            <a:endParaRPr lang="en-US" altLang="ja-JP" sz="1700" b="1" dirty="0">
              <a:solidFill>
                <a:srgbClr val="000000"/>
              </a:solidFill>
              <a:latin typeface="Meiryo UI" pitchFamily="50" charset="-128"/>
              <a:ea typeface="Meiryo UI" pitchFamily="50" charset="-128"/>
              <a:cs typeface="Meiryo UI" pitchFamily="50" charset="-128"/>
            </a:endParaRPr>
          </a:p>
          <a:p>
            <a:pPr algn="l">
              <a:spcBef>
                <a:spcPts val="600"/>
              </a:spcBef>
            </a:pPr>
            <a:r>
              <a:rPr lang="en-US" altLang="ja-JP" sz="1700" b="1" dirty="0">
                <a:solidFill>
                  <a:srgbClr val="000000"/>
                </a:solidFill>
                <a:latin typeface="Meiryo UI" pitchFamily="50" charset="-128"/>
                <a:ea typeface="Meiryo UI" pitchFamily="50" charset="-128"/>
                <a:cs typeface="Meiryo UI" pitchFamily="50" charset="-128"/>
              </a:rPr>
              <a:t>※</a:t>
            </a:r>
            <a:r>
              <a:rPr lang="ja-JP" altLang="en-US" sz="1700" b="1" dirty="0">
                <a:solidFill>
                  <a:srgbClr val="000000"/>
                </a:solidFill>
                <a:latin typeface="Meiryo UI" pitchFamily="50" charset="-128"/>
                <a:ea typeface="Meiryo UI" pitchFamily="50" charset="-128"/>
                <a:cs typeface="Meiryo UI" pitchFamily="50" charset="-128"/>
              </a:rPr>
              <a:t> 地域密着型サービスとして位置づけ、市町村が主体となり圏域ごとにサービスを整備</a:t>
            </a:r>
          </a:p>
        </p:txBody>
      </p:sp>
      <p:grpSp>
        <p:nvGrpSpPr>
          <p:cNvPr id="310294" name="グループ化 98"/>
          <p:cNvGrpSpPr>
            <a:grpSpLocks/>
          </p:cNvGrpSpPr>
          <p:nvPr/>
        </p:nvGrpSpPr>
        <p:grpSpPr bwMode="auto">
          <a:xfrm>
            <a:off x="3022600" y="2319338"/>
            <a:ext cx="777875" cy="534987"/>
            <a:chOff x="5046583" y="2011680"/>
            <a:chExt cx="810822" cy="533378"/>
          </a:xfrm>
        </p:grpSpPr>
        <p:sp>
          <p:nvSpPr>
            <p:cNvPr id="310295" name="Rectangle 18"/>
            <p:cNvSpPr>
              <a:spLocks noChangeArrowheads="1"/>
            </p:cNvSpPr>
            <p:nvPr/>
          </p:nvSpPr>
          <p:spPr bwMode="auto">
            <a:xfrm>
              <a:off x="5175091" y="2188587"/>
              <a:ext cx="533918" cy="356471"/>
            </a:xfrm>
            <a:prstGeom prst="rect">
              <a:avLst/>
            </a:prstGeom>
            <a:solidFill>
              <a:srgbClr val="FFFF99"/>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310296" name="AutoShape 19"/>
            <p:cNvSpPr>
              <a:spLocks noChangeArrowheads="1"/>
            </p:cNvSpPr>
            <p:nvPr/>
          </p:nvSpPr>
          <p:spPr bwMode="auto">
            <a:xfrm>
              <a:off x="5046583" y="2011680"/>
              <a:ext cx="810822" cy="172578"/>
            </a:xfrm>
            <a:prstGeom prst="triangle">
              <a:avLst>
                <a:gd name="adj" fmla="val 50000"/>
              </a:avLst>
            </a:prstGeom>
            <a:solidFill>
              <a:srgbClr val="3366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310297"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0298" name="グループ化 102"/>
          <p:cNvGrpSpPr>
            <a:grpSpLocks/>
          </p:cNvGrpSpPr>
          <p:nvPr/>
        </p:nvGrpSpPr>
        <p:grpSpPr bwMode="auto">
          <a:xfrm>
            <a:off x="5541963" y="2840037"/>
            <a:ext cx="776287" cy="533400"/>
            <a:chOff x="5046583" y="2011680"/>
            <a:chExt cx="810822" cy="533378"/>
          </a:xfrm>
        </p:grpSpPr>
        <p:sp>
          <p:nvSpPr>
            <p:cNvPr id="310299" name="Rectangle 18"/>
            <p:cNvSpPr>
              <a:spLocks noChangeArrowheads="1"/>
            </p:cNvSpPr>
            <p:nvPr/>
          </p:nvSpPr>
          <p:spPr bwMode="auto">
            <a:xfrm>
              <a:off x="5175091" y="2188587"/>
              <a:ext cx="533918" cy="356471"/>
            </a:xfrm>
            <a:prstGeom prst="rect">
              <a:avLst/>
            </a:prstGeom>
            <a:solidFill>
              <a:srgbClr val="FFFF99"/>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310300" name="AutoShape 19"/>
            <p:cNvSpPr>
              <a:spLocks noChangeArrowheads="1"/>
            </p:cNvSpPr>
            <p:nvPr/>
          </p:nvSpPr>
          <p:spPr bwMode="auto">
            <a:xfrm>
              <a:off x="5046583" y="2011680"/>
              <a:ext cx="810822" cy="172578"/>
            </a:xfrm>
            <a:prstGeom prst="triangle">
              <a:avLst>
                <a:gd name="adj" fmla="val 50000"/>
              </a:avLst>
            </a:prstGeom>
            <a:solidFill>
              <a:srgbClr val="3366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310301" name="Picture 20" descr="GUM13_CL1110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0302" name="グループ化 106"/>
          <p:cNvGrpSpPr>
            <a:grpSpLocks/>
          </p:cNvGrpSpPr>
          <p:nvPr/>
        </p:nvGrpSpPr>
        <p:grpSpPr bwMode="auto">
          <a:xfrm>
            <a:off x="7209749" y="3548906"/>
            <a:ext cx="777875" cy="533400"/>
            <a:chOff x="5046583" y="2011680"/>
            <a:chExt cx="810822" cy="533378"/>
          </a:xfrm>
        </p:grpSpPr>
        <p:sp>
          <p:nvSpPr>
            <p:cNvPr id="310303" name="Rectangle 18"/>
            <p:cNvSpPr>
              <a:spLocks noChangeArrowheads="1"/>
            </p:cNvSpPr>
            <p:nvPr/>
          </p:nvSpPr>
          <p:spPr bwMode="auto">
            <a:xfrm>
              <a:off x="5175091" y="2188587"/>
              <a:ext cx="533918" cy="356471"/>
            </a:xfrm>
            <a:prstGeom prst="rect">
              <a:avLst/>
            </a:prstGeom>
            <a:solidFill>
              <a:srgbClr val="FFFF99"/>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310304" name="AutoShape 19"/>
            <p:cNvSpPr>
              <a:spLocks noChangeArrowheads="1"/>
            </p:cNvSpPr>
            <p:nvPr/>
          </p:nvSpPr>
          <p:spPr bwMode="auto">
            <a:xfrm>
              <a:off x="5046583" y="2011680"/>
              <a:ext cx="810822" cy="172578"/>
            </a:xfrm>
            <a:prstGeom prst="triangle">
              <a:avLst>
                <a:gd name="adj" fmla="val 50000"/>
              </a:avLst>
            </a:prstGeom>
            <a:solidFill>
              <a:srgbClr val="3366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310305"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0310" name="グループ化 114"/>
          <p:cNvGrpSpPr>
            <a:grpSpLocks/>
          </p:cNvGrpSpPr>
          <p:nvPr/>
        </p:nvGrpSpPr>
        <p:grpSpPr bwMode="auto">
          <a:xfrm>
            <a:off x="6711950" y="4367213"/>
            <a:ext cx="776288" cy="533400"/>
            <a:chOff x="5046583" y="2011680"/>
            <a:chExt cx="810822" cy="533378"/>
          </a:xfrm>
        </p:grpSpPr>
        <p:sp>
          <p:nvSpPr>
            <p:cNvPr id="310311" name="Rectangle 18"/>
            <p:cNvSpPr>
              <a:spLocks noChangeArrowheads="1"/>
            </p:cNvSpPr>
            <p:nvPr/>
          </p:nvSpPr>
          <p:spPr bwMode="auto">
            <a:xfrm>
              <a:off x="5175091" y="2188587"/>
              <a:ext cx="533918" cy="356471"/>
            </a:xfrm>
            <a:prstGeom prst="rect">
              <a:avLst/>
            </a:prstGeom>
            <a:solidFill>
              <a:srgbClr val="FFFF99"/>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310312" name="AutoShape 19"/>
            <p:cNvSpPr>
              <a:spLocks noChangeArrowheads="1"/>
            </p:cNvSpPr>
            <p:nvPr/>
          </p:nvSpPr>
          <p:spPr bwMode="auto">
            <a:xfrm>
              <a:off x="5046583" y="2011680"/>
              <a:ext cx="810822" cy="172578"/>
            </a:xfrm>
            <a:prstGeom prst="triangle">
              <a:avLst>
                <a:gd name="adj" fmla="val 50000"/>
              </a:avLst>
            </a:prstGeom>
            <a:solidFill>
              <a:srgbClr val="3366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310313" name="Picture 20" descr="GUM13_CL1110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0314" name="グループ化 118"/>
          <p:cNvGrpSpPr>
            <a:grpSpLocks/>
          </p:cNvGrpSpPr>
          <p:nvPr/>
        </p:nvGrpSpPr>
        <p:grpSpPr bwMode="auto">
          <a:xfrm>
            <a:off x="3817938" y="5133079"/>
            <a:ext cx="777875" cy="533400"/>
            <a:chOff x="5046583" y="2011680"/>
            <a:chExt cx="810822" cy="533378"/>
          </a:xfrm>
        </p:grpSpPr>
        <p:sp>
          <p:nvSpPr>
            <p:cNvPr id="310315" name="Rectangle 18"/>
            <p:cNvSpPr>
              <a:spLocks noChangeArrowheads="1"/>
            </p:cNvSpPr>
            <p:nvPr/>
          </p:nvSpPr>
          <p:spPr bwMode="auto">
            <a:xfrm>
              <a:off x="5175091" y="2188587"/>
              <a:ext cx="533918" cy="356471"/>
            </a:xfrm>
            <a:prstGeom prst="rect">
              <a:avLst/>
            </a:prstGeom>
            <a:solidFill>
              <a:srgbClr val="FFFF99"/>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310316" name="AutoShape 19"/>
            <p:cNvSpPr>
              <a:spLocks noChangeArrowheads="1"/>
            </p:cNvSpPr>
            <p:nvPr/>
          </p:nvSpPr>
          <p:spPr bwMode="auto">
            <a:xfrm>
              <a:off x="5046583" y="2011680"/>
              <a:ext cx="810822" cy="172578"/>
            </a:xfrm>
            <a:prstGeom prst="triangle">
              <a:avLst>
                <a:gd name="adj" fmla="val 50000"/>
              </a:avLst>
            </a:prstGeom>
            <a:solidFill>
              <a:srgbClr val="3366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310317"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0318" name="グループ化 122"/>
          <p:cNvGrpSpPr>
            <a:grpSpLocks/>
          </p:cNvGrpSpPr>
          <p:nvPr/>
        </p:nvGrpSpPr>
        <p:grpSpPr bwMode="auto">
          <a:xfrm>
            <a:off x="2225675" y="4151313"/>
            <a:ext cx="777875" cy="533400"/>
            <a:chOff x="5046583" y="2011680"/>
            <a:chExt cx="810822" cy="533378"/>
          </a:xfrm>
        </p:grpSpPr>
        <p:sp>
          <p:nvSpPr>
            <p:cNvPr id="310319" name="Rectangle 18"/>
            <p:cNvSpPr>
              <a:spLocks noChangeArrowheads="1"/>
            </p:cNvSpPr>
            <p:nvPr/>
          </p:nvSpPr>
          <p:spPr bwMode="auto">
            <a:xfrm>
              <a:off x="5175091" y="2188587"/>
              <a:ext cx="533918" cy="356471"/>
            </a:xfrm>
            <a:prstGeom prst="rect">
              <a:avLst/>
            </a:prstGeom>
            <a:solidFill>
              <a:srgbClr val="FFFF99"/>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310320" name="AutoShape 19"/>
            <p:cNvSpPr>
              <a:spLocks noChangeArrowheads="1"/>
            </p:cNvSpPr>
            <p:nvPr/>
          </p:nvSpPr>
          <p:spPr bwMode="auto">
            <a:xfrm>
              <a:off x="5046583" y="2011680"/>
              <a:ext cx="810822" cy="172578"/>
            </a:xfrm>
            <a:prstGeom prst="triangle">
              <a:avLst>
                <a:gd name="adj" fmla="val 50000"/>
              </a:avLst>
            </a:prstGeom>
            <a:solidFill>
              <a:srgbClr val="3366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310321"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0322" name="グループ化 126"/>
          <p:cNvGrpSpPr>
            <a:grpSpLocks/>
          </p:cNvGrpSpPr>
          <p:nvPr/>
        </p:nvGrpSpPr>
        <p:grpSpPr bwMode="auto">
          <a:xfrm>
            <a:off x="2658162" y="4937639"/>
            <a:ext cx="777875" cy="531813"/>
            <a:chOff x="5046583" y="2011680"/>
            <a:chExt cx="810822" cy="533378"/>
          </a:xfrm>
        </p:grpSpPr>
        <p:sp>
          <p:nvSpPr>
            <p:cNvPr id="310323" name="Rectangle 18"/>
            <p:cNvSpPr>
              <a:spLocks noChangeArrowheads="1"/>
            </p:cNvSpPr>
            <p:nvPr/>
          </p:nvSpPr>
          <p:spPr bwMode="auto">
            <a:xfrm>
              <a:off x="5175091" y="2188587"/>
              <a:ext cx="533918" cy="356471"/>
            </a:xfrm>
            <a:prstGeom prst="rect">
              <a:avLst/>
            </a:prstGeom>
            <a:solidFill>
              <a:srgbClr val="FFFF99"/>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310324" name="AutoShape 19"/>
            <p:cNvSpPr>
              <a:spLocks noChangeArrowheads="1"/>
            </p:cNvSpPr>
            <p:nvPr/>
          </p:nvSpPr>
          <p:spPr bwMode="auto">
            <a:xfrm>
              <a:off x="5046583" y="2011680"/>
              <a:ext cx="810822" cy="172578"/>
            </a:xfrm>
            <a:prstGeom prst="triangle">
              <a:avLst>
                <a:gd name="adj" fmla="val 50000"/>
              </a:avLst>
            </a:prstGeom>
            <a:solidFill>
              <a:srgbClr val="3366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310325"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10326" name="グループ化 130"/>
          <p:cNvGrpSpPr>
            <a:grpSpLocks/>
          </p:cNvGrpSpPr>
          <p:nvPr/>
        </p:nvGrpSpPr>
        <p:grpSpPr bwMode="auto">
          <a:xfrm>
            <a:off x="1186762" y="3760596"/>
            <a:ext cx="777875" cy="533400"/>
            <a:chOff x="5046583" y="2011680"/>
            <a:chExt cx="810822" cy="533378"/>
          </a:xfrm>
        </p:grpSpPr>
        <p:sp>
          <p:nvSpPr>
            <p:cNvPr id="310327" name="Rectangle 18"/>
            <p:cNvSpPr>
              <a:spLocks noChangeArrowheads="1"/>
            </p:cNvSpPr>
            <p:nvPr/>
          </p:nvSpPr>
          <p:spPr bwMode="auto">
            <a:xfrm>
              <a:off x="5175091" y="2188587"/>
              <a:ext cx="533918" cy="356471"/>
            </a:xfrm>
            <a:prstGeom prst="rect">
              <a:avLst/>
            </a:prstGeom>
            <a:solidFill>
              <a:srgbClr val="FFFF99"/>
            </a:solidFill>
            <a:ln w="9525">
              <a:solidFill>
                <a:srgbClr val="000000"/>
              </a:solidFill>
              <a:miter lim="800000"/>
              <a:headEnd/>
              <a:tailEnd/>
            </a:ln>
          </p:spPr>
          <p:txBody>
            <a:bodyPr wrap="none" lIns="82821" tIns="41411" rIns="82821" bIns="41411" anchor="ctr"/>
            <a:lstStyle/>
            <a:p>
              <a:pPr algn="ctr" defTabSz="828675" eaLnBrk="0" hangingPunct="0"/>
              <a:endParaRPr lang="ja-JP" altLang="ja-JP" sz="1000">
                <a:solidFill>
                  <a:srgbClr val="000000"/>
                </a:solidFill>
                <a:latin typeface="Times New Roman" pitchFamily="18" charset="0"/>
              </a:endParaRPr>
            </a:p>
          </p:txBody>
        </p:sp>
        <p:sp>
          <p:nvSpPr>
            <p:cNvPr id="310328" name="AutoShape 19"/>
            <p:cNvSpPr>
              <a:spLocks noChangeArrowheads="1"/>
            </p:cNvSpPr>
            <p:nvPr/>
          </p:nvSpPr>
          <p:spPr bwMode="auto">
            <a:xfrm>
              <a:off x="5046583" y="2011680"/>
              <a:ext cx="810822" cy="172578"/>
            </a:xfrm>
            <a:prstGeom prst="triangle">
              <a:avLst>
                <a:gd name="adj" fmla="val 50000"/>
              </a:avLst>
            </a:prstGeom>
            <a:solidFill>
              <a:srgbClr val="336600"/>
            </a:solidFill>
            <a:ln w="9525">
              <a:solidFill>
                <a:srgbClr val="000000"/>
              </a:solidFill>
              <a:miter lim="800000"/>
              <a:headEnd/>
              <a:tailEnd/>
            </a:ln>
          </p:spPr>
          <p:txBody>
            <a:bodyPr wrap="none" lIns="82821" tIns="41411" rIns="82821" bIns="41411" anchor="ctr"/>
            <a:lstStyle/>
            <a:p>
              <a:pPr algn="ctr" defTabSz="828675"/>
              <a:endParaRPr lang="ja-JP" altLang="en-US" sz="1000">
                <a:solidFill>
                  <a:srgbClr val="000000"/>
                </a:solidFill>
                <a:latin typeface="Times New Roman" pitchFamily="18" charset="0"/>
              </a:endParaRPr>
            </a:p>
          </p:txBody>
        </p:sp>
        <p:pic>
          <p:nvPicPr>
            <p:cNvPr id="310329" name="Picture 20" descr="GUM13_CL111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91052" y="2249118"/>
              <a:ext cx="297298" cy="24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0331" name="AutoShape 16"/>
          <p:cNvSpPr>
            <a:spLocks noChangeArrowheads="1"/>
          </p:cNvSpPr>
          <p:nvPr/>
        </p:nvSpPr>
        <p:spPr bwMode="auto">
          <a:xfrm>
            <a:off x="4073560" y="2682875"/>
            <a:ext cx="719137" cy="342900"/>
          </a:xfrm>
          <a:prstGeom prst="roundRect">
            <a:avLst>
              <a:gd name="adj" fmla="val 16667"/>
            </a:avLst>
          </a:prstGeom>
          <a:solidFill>
            <a:schemeClr val="bg1"/>
          </a:solidFill>
          <a:ln w="19050">
            <a:solidFill>
              <a:srgbClr val="EE8E00"/>
            </a:solidFill>
            <a:round/>
            <a:headEnd/>
            <a:tailEnd/>
          </a:ln>
        </p:spPr>
        <p:txBody>
          <a:bodyPr wrap="none" lIns="87032" tIns="43523" rIns="87032" bIns="43523" anchor="ctr"/>
          <a:lstStyle/>
          <a:p>
            <a:pPr algn="ctr" defTabSz="828675"/>
            <a:r>
              <a:rPr lang="ja-JP" altLang="en-US" sz="1600" b="1" dirty="0">
                <a:solidFill>
                  <a:srgbClr val="EE8E00"/>
                </a:solidFill>
                <a:latin typeface="Meiryo UI" pitchFamily="50" charset="-128"/>
                <a:ea typeface="Meiryo UI" pitchFamily="50" charset="-128"/>
                <a:cs typeface="Meiryo UI" pitchFamily="50" charset="-128"/>
              </a:rPr>
              <a:t>通報</a:t>
            </a:r>
          </a:p>
        </p:txBody>
      </p:sp>
      <p:sp>
        <p:nvSpPr>
          <p:cNvPr id="310332" name="AutoShape 17"/>
          <p:cNvSpPr>
            <a:spLocks noChangeArrowheads="1"/>
          </p:cNvSpPr>
          <p:nvPr/>
        </p:nvSpPr>
        <p:spPr bwMode="auto">
          <a:xfrm>
            <a:off x="6318250" y="1786630"/>
            <a:ext cx="2517775" cy="1176337"/>
          </a:xfrm>
          <a:prstGeom prst="wedgeRoundRectCallout">
            <a:avLst>
              <a:gd name="adj1" fmla="val -29330"/>
              <a:gd name="adj2" fmla="val 66428"/>
              <a:gd name="adj3" fmla="val 16667"/>
            </a:avLst>
          </a:prstGeom>
          <a:solidFill>
            <a:schemeClr val="bg1"/>
          </a:solidFill>
          <a:ln w="38100">
            <a:solidFill>
              <a:srgbClr val="4F7600"/>
            </a:solidFill>
            <a:prstDash val="sysDot"/>
            <a:miter lim="800000"/>
            <a:headEnd/>
            <a:tailEnd/>
          </a:ln>
        </p:spPr>
        <p:txBody>
          <a:bodyPr lIns="87032" tIns="43523" rIns="87032" bIns="43523"/>
          <a:lstStyle/>
          <a:p>
            <a:pPr defTabSz="828675"/>
            <a:r>
              <a:rPr lang="ja-JP" altLang="en-US" sz="1600" b="1" dirty="0">
                <a:solidFill>
                  <a:srgbClr val="006600"/>
                </a:solidFill>
                <a:latin typeface="Meiryo UI" pitchFamily="50" charset="-128"/>
                <a:ea typeface="Meiryo UI" pitchFamily="50" charset="-128"/>
                <a:cs typeface="Meiryo UI" pitchFamily="50" charset="-128"/>
              </a:rPr>
              <a:t>訪問介護と訪問看護</a:t>
            </a:r>
            <a:r>
              <a:rPr lang="ja-JP" altLang="en-US" sz="1600" b="1" dirty="0" smtClean="0">
                <a:solidFill>
                  <a:srgbClr val="006600"/>
                </a:solidFill>
                <a:latin typeface="Meiryo UI" pitchFamily="50" charset="-128"/>
                <a:ea typeface="Meiryo UI" pitchFamily="50" charset="-128"/>
                <a:cs typeface="Meiryo UI" pitchFamily="50" charset="-128"/>
              </a:rPr>
              <a:t>が</a:t>
            </a:r>
            <a:endParaRPr lang="en-US" altLang="ja-JP" sz="1600" b="1" dirty="0" smtClean="0">
              <a:solidFill>
                <a:srgbClr val="006600"/>
              </a:solidFill>
              <a:latin typeface="Meiryo UI" pitchFamily="50" charset="-128"/>
              <a:ea typeface="Meiryo UI" pitchFamily="50" charset="-128"/>
              <a:cs typeface="Meiryo UI" pitchFamily="50" charset="-128"/>
            </a:endParaRPr>
          </a:p>
          <a:p>
            <a:pPr defTabSz="828675"/>
            <a:r>
              <a:rPr lang="ja-JP" altLang="en-US" sz="1600" b="1" dirty="0" smtClean="0">
                <a:solidFill>
                  <a:srgbClr val="006600"/>
                </a:solidFill>
                <a:latin typeface="Meiryo UI" pitchFamily="50" charset="-128"/>
                <a:ea typeface="Meiryo UI" pitchFamily="50" charset="-128"/>
                <a:cs typeface="Meiryo UI" pitchFamily="50" charset="-128"/>
              </a:rPr>
              <a:t>一体的</a:t>
            </a:r>
            <a:r>
              <a:rPr lang="ja-JP" altLang="en-US" sz="1600" b="1" dirty="0">
                <a:solidFill>
                  <a:srgbClr val="006600"/>
                </a:solidFill>
                <a:latin typeface="Meiryo UI" pitchFamily="50" charset="-128"/>
                <a:ea typeface="Meiryo UI" pitchFamily="50" charset="-128"/>
                <a:cs typeface="Meiryo UI" pitchFamily="50" charset="-128"/>
              </a:rPr>
              <a:t>又は密接に連携</a:t>
            </a:r>
            <a:r>
              <a:rPr lang="ja-JP" altLang="en-US" sz="1600" b="1" dirty="0" smtClean="0">
                <a:solidFill>
                  <a:srgbClr val="006600"/>
                </a:solidFill>
                <a:latin typeface="Meiryo UI" pitchFamily="50" charset="-128"/>
                <a:ea typeface="Meiryo UI" pitchFamily="50" charset="-128"/>
                <a:cs typeface="Meiryo UI" pitchFamily="50" charset="-128"/>
              </a:rPr>
              <a:t>し短時間</a:t>
            </a:r>
            <a:r>
              <a:rPr lang="ja-JP" altLang="en-US" sz="1600" b="1" dirty="0">
                <a:solidFill>
                  <a:srgbClr val="006600"/>
                </a:solidFill>
                <a:latin typeface="Meiryo UI" pitchFamily="50" charset="-128"/>
                <a:ea typeface="Meiryo UI" pitchFamily="50" charset="-128"/>
                <a:cs typeface="Meiryo UI" pitchFamily="50" charset="-128"/>
              </a:rPr>
              <a:t>の定期巡回型訪問を行う</a:t>
            </a:r>
          </a:p>
        </p:txBody>
      </p:sp>
      <p:sp>
        <p:nvSpPr>
          <p:cNvPr id="63" name="Rectangle 3"/>
          <p:cNvSpPr>
            <a:spLocks noChangeArrowheads="1"/>
          </p:cNvSpPr>
          <p:nvPr/>
        </p:nvSpPr>
        <p:spPr bwMode="auto">
          <a:xfrm>
            <a:off x="1364303" y="473293"/>
            <a:ext cx="65309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eaLnBrk="1" hangingPunct="1"/>
            <a:r>
              <a:rPr lang="ja-JP" altLang="en-US" sz="3000" b="1" dirty="0">
                <a:ea typeface="メイリオ" pitchFamily="50" charset="-128"/>
                <a:cs typeface="メイリオ" pitchFamily="50" charset="-128"/>
              </a:rPr>
              <a:t>定期</a:t>
            </a:r>
            <a:r>
              <a:rPr lang="ja-JP" altLang="en-US" sz="3000" b="1" dirty="0" smtClean="0">
                <a:ea typeface="メイリオ" pitchFamily="50" charset="-128"/>
                <a:cs typeface="メイリオ" pitchFamily="50" charset="-128"/>
              </a:rPr>
              <a:t>巡回･随時対応型訪問介護看護</a:t>
            </a:r>
            <a:endParaRPr lang="ja-JP" altLang="en-US" sz="3000" b="1" dirty="0">
              <a:ea typeface="メイリオ" pitchFamily="50" charset="-128"/>
              <a:cs typeface="メイリオ" pitchFamily="50" charset="-128"/>
            </a:endParaRPr>
          </a:p>
        </p:txBody>
      </p:sp>
      <p:sp>
        <p:nvSpPr>
          <p:cNvPr id="64" name="Rectangle 3"/>
          <p:cNvSpPr>
            <a:spLocks noChangeArrowheads="1"/>
          </p:cNvSpPr>
          <p:nvPr/>
        </p:nvSpPr>
        <p:spPr bwMode="auto">
          <a:xfrm>
            <a:off x="266700" y="101282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65" name="Text Box 5"/>
          <p:cNvSpPr txBox="1">
            <a:spLocks noChangeArrowheads="1"/>
          </p:cNvSpPr>
          <p:nvPr/>
        </p:nvSpPr>
        <p:spPr bwMode="auto">
          <a:xfrm>
            <a:off x="0" y="0"/>
            <a:ext cx="24145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anose="020B0604030504040204" pitchFamily="50" charset="-128"/>
                <a:ea typeface="Meiryo UI" panose="020B0604030504040204" pitchFamily="50" charset="-128"/>
                <a:cs typeface="Meiryo UI" panose="020B0604030504040204" pitchFamily="50" charset="-128"/>
              </a:rPr>
              <a:t>＜連携と制度</a:t>
            </a:r>
            <a:r>
              <a:rPr lang="en-US" altLang="ja-JP" sz="1800" b="1" dirty="0">
                <a:latin typeface="Meiryo UI" panose="020B0604030504040204" pitchFamily="50" charset="-128"/>
                <a:ea typeface="Meiryo UI" panose="020B0604030504040204" pitchFamily="50" charset="-128"/>
                <a:cs typeface="Meiryo UI" panose="020B0604030504040204" pitchFamily="50" charset="-128"/>
              </a:rPr>
              <a:t>-</a:t>
            </a:r>
            <a:r>
              <a:rPr lang="en-US" altLang="ja-JP" sz="1800" b="1" dirty="0" smtClean="0">
                <a:latin typeface="Meiryo UI" panose="020B0604030504040204" pitchFamily="50" charset="-128"/>
                <a:ea typeface="Meiryo UI" panose="020B0604030504040204" pitchFamily="50" charset="-128"/>
                <a:cs typeface="Meiryo UI" panose="020B0604030504040204" pitchFamily="50" charset="-128"/>
              </a:rPr>
              <a:t>23</a:t>
            </a:r>
            <a:r>
              <a:rPr lang="ja-JP" altLang="en-US" sz="1800" b="1" dirty="0" smtClean="0">
                <a:latin typeface="Meiryo UI" panose="020B0604030504040204" pitchFamily="50" charset="-128"/>
                <a:ea typeface="Meiryo UI" panose="020B0604030504040204" pitchFamily="50" charset="-128"/>
                <a:cs typeface="Meiryo UI" panose="020B0604030504040204" pitchFamily="50" charset="-128"/>
              </a:rPr>
              <a:t>＞</a:t>
            </a:r>
            <a:endParaRPr lang="ja-JP" altLang="en-US" sz="1800" b="1"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405402614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角丸四角形 59"/>
          <p:cNvSpPr>
            <a:spLocks noChangeArrowheads="1"/>
          </p:cNvSpPr>
          <p:nvPr/>
        </p:nvSpPr>
        <p:spPr bwMode="auto">
          <a:xfrm>
            <a:off x="4700588" y="4603750"/>
            <a:ext cx="4095750" cy="2046288"/>
          </a:xfrm>
          <a:prstGeom prst="roundRect">
            <a:avLst>
              <a:gd name="adj" fmla="val 7336"/>
            </a:avLst>
          </a:prstGeom>
          <a:solidFill>
            <a:srgbClr val="DEF1D1"/>
          </a:solidFill>
          <a:ln w="38100" algn="ctr">
            <a:solidFill>
              <a:srgbClr val="609000"/>
            </a:solidFill>
            <a:round/>
            <a:headEnd/>
            <a:tailEnd/>
          </a:ln>
        </p:spPr>
        <p:txBody>
          <a:bodyPr lIns="88681" tIns="44342" rIns="88681" bIns="44342" anchor="ctr"/>
          <a:lstStyle/>
          <a:p>
            <a:pPr algn="ctr" defTabSz="828675" eaLnBrk="1" hangingPunct="1"/>
            <a:endParaRPr lang="ja-JP" altLang="en-US" sz="1000">
              <a:solidFill>
                <a:srgbClr val="FFFFFF"/>
              </a:solidFill>
              <a:latin typeface="Calibri" pitchFamily="34" charset="0"/>
            </a:endParaRPr>
          </a:p>
        </p:txBody>
      </p:sp>
      <p:cxnSp>
        <p:nvCxnSpPr>
          <p:cNvPr id="7" name="直線コネクタ 6"/>
          <p:cNvCxnSpPr/>
          <p:nvPr/>
        </p:nvCxnSpPr>
        <p:spPr>
          <a:xfrm rot="5400000">
            <a:off x="2264243" y="4514150"/>
            <a:ext cx="4333875" cy="15875"/>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7940" name="Text Box 49"/>
          <p:cNvSpPr txBox="1">
            <a:spLocks noChangeArrowheads="1"/>
          </p:cNvSpPr>
          <p:nvPr/>
        </p:nvSpPr>
        <p:spPr bwMode="auto">
          <a:xfrm>
            <a:off x="843953" y="1116900"/>
            <a:ext cx="7550150" cy="1238250"/>
          </a:xfrm>
          <a:prstGeom prst="rect">
            <a:avLst/>
          </a:prstGeom>
          <a:solidFill>
            <a:schemeClr val="bg1"/>
          </a:solidFill>
          <a:ln w="15875" algn="ctr">
            <a:noFill/>
            <a:miter lim="800000"/>
            <a:headEnd/>
            <a:tailEnd/>
          </a:ln>
        </p:spPr>
        <p:txBody>
          <a:bodyPr lIns="69829" tIns="44335" rIns="69829" bIns="44335" anchor="ctr"/>
          <a:lstStyle>
            <a:lvl1pPr marL="171450" indent="-171450"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spcBef>
                <a:spcPct val="20000"/>
              </a:spcBef>
            </a:pPr>
            <a:r>
              <a:rPr lang="ja-JP" altLang="en-US" sz="1800" b="1" dirty="0">
                <a:solidFill>
                  <a:srgbClr val="000000"/>
                </a:solidFill>
                <a:latin typeface="Meiryo UI" pitchFamily="50" charset="-128"/>
                <a:ea typeface="Meiryo UI" pitchFamily="50" charset="-128"/>
                <a:cs typeface="Meiryo UI" pitchFamily="50" charset="-128"/>
              </a:rPr>
              <a:t>○複数の居宅</a:t>
            </a:r>
            <a:r>
              <a:rPr lang="en-US" altLang="ja-JP" sz="1800" b="1" dirty="0">
                <a:solidFill>
                  <a:srgbClr val="000000"/>
                </a:solidFill>
                <a:latin typeface="Meiryo UI" pitchFamily="50" charset="-128"/>
                <a:ea typeface="Meiryo UI" pitchFamily="50" charset="-128"/>
                <a:cs typeface="Meiryo UI" pitchFamily="50" charset="-128"/>
              </a:rPr>
              <a:t>･</a:t>
            </a:r>
            <a:r>
              <a:rPr lang="ja-JP" altLang="en-US" sz="1800" b="1" dirty="0">
                <a:solidFill>
                  <a:srgbClr val="000000"/>
                </a:solidFill>
                <a:latin typeface="Meiryo UI" pitchFamily="50" charset="-128"/>
                <a:ea typeface="Meiryo UI" pitchFamily="50" charset="-128"/>
                <a:cs typeface="Meiryo UI" pitchFamily="50" charset="-128"/>
              </a:rPr>
              <a:t>地域密着型サービスを組み合わせて提供するサービス</a:t>
            </a:r>
            <a:r>
              <a:rPr lang="ja-JP" altLang="en-US" sz="1800" b="1" dirty="0" smtClean="0">
                <a:solidFill>
                  <a:srgbClr val="000000"/>
                </a:solidFill>
                <a:latin typeface="Meiryo UI" pitchFamily="50" charset="-128"/>
                <a:ea typeface="Meiryo UI" pitchFamily="50" charset="-128"/>
                <a:cs typeface="Meiryo UI" pitchFamily="50" charset="-128"/>
              </a:rPr>
              <a:t>を創設（</a:t>
            </a:r>
            <a:r>
              <a:rPr lang="ja-JP" altLang="en-US" sz="1800" b="1" dirty="0">
                <a:solidFill>
                  <a:srgbClr val="000000"/>
                </a:solidFill>
                <a:latin typeface="Meiryo UI" pitchFamily="50" charset="-128"/>
                <a:ea typeface="Meiryo UI" pitchFamily="50" charset="-128"/>
                <a:cs typeface="Meiryo UI" pitchFamily="50" charset="-128"/>
              </a:rPr>
              <a:t>平成</a:t>
            </a:r>
            <a:r>
              <a:rPr lang="en-US" altLang="ja-JP" sz="1800" b="1" dirty="0">
                <a:solidFill>
                  <a:srgbClr val="000000"/>
                </a:solidFill>
                <a:latin typeface="Meiryo UI" pitchFamily="50" charset="-128"/>
                <a:ea typeface="Meiryo UI" pitchFamily="50" charset="-128"/>
                <a:cs typeface="Meiryo UI" pitchFamily="50" charset="-128"/>
              </a:rPr>
              <a:t>24</a:t>
            </a:r>
            <a:r>
              <a:rPr lang="ja-JP" altLang="en-US" sz="1800" b="1" dirty="0">
                <a:solidFill>
                  <a:srgbClr val="000000"/>
                </a:solidFill>
                <a:latin typeface="Meiryo UI" pitchFamily="50" charset="-128"/>
                <a:ea typeface="Meiryo UI" pitchFamily="50" charset="-128"/>
                <a:cs typeface="Meiryo UI" pitchFamily="50" charset="-128"/>
              </a:rPr>
              <a:t>年度～、まずは小規模多機能型居宅介護と訪問看護）</a:t>
            </a:r>
            <a:endParaRPr lang="en-US" altLang="ja-JP" sz="1800" b="1" dirty="0">
              <a:solidFill>
                <a:srgbClr val="000000"/>
              </a:solidFill>
              <a:latin typeface="Meiryo UI" pitchFamily="50" charset="-128"/>
              <a:ea typeface="Meiryo UI" pitchFamily="50" charset="-128"/>
              <a:cs typeface="Meiryo UI" pitchFamily="50" charset="-128"/>
            </a:endParaRPr>
          </a:p>
          <a:p>
            <a:pPr eaLnBrk="1" hangingPunct="1">
              <a:spcBef>
                <a:spcPts val="600"/>
              </a:spcBef>
            </a:pPr>
            <a:r>
              <a:rPr lang="ja-JP" altLang="en-US" sz="1800" b="1" dirty="0">
                <a:solidFill>
                  <a:srgbClr val="000000"/>
                </a:solidFill>
                <a:latin typeface="Meiryo UI" pitchFamily="50" charset="-128"/>
                <a:ea typeface="Meiryo UI" pitchFamily="50" charset="-128"/>
                <a:cs typeface="Meiryo UI" pitchFamily="50" charset="-128"/>
              </a:rPr>
              <a:t>○利用者は、医療・看護ニーズにも対応した小規模多機能型</a:t>
            </a:r>
            <a:r>
              <a:rPr lang="ja-JP" altLang="en-US" sz="1800" b="1" dirty="0" smtClean="0">
                <a:solidFill>
                  <a:srgbClr val="000000"/>
                </a:solidFill>
                <a:latin typeface="Meiryo UI" pitchFamily="50" charset="-128"/>
                <a:ea typeface="Meiryo UI" pitchFamily="50" charset="-128"/>
                <a:cs typeface="Meiryo UI" pitchFamily="50" charset="-128"/>
              </a:rPr>
              <a:t>サービスなどを</a:t>
            </a:r>
            <a:endParaRPr lang="en-US" altLang="ja-JP" sz="1800" b="1" dirty="0" smtClean="0">
              <a:solidFill>
                <a:srgbClr val="000000"/>
              </a:solidFill>
              <a:latin typeface="Meiryo UI" pitchFamily="50" charset="-128"/>
              <a:ea typeface="Meiryo UI" pitchFamily="50" charset="-128"/>
              <a:cs typeface="Meiryo UI" pitchFamily="50" charset="-128"/>
            </a:endParaRPr>
          </a:p>
          <a:p>
            <a:pPr eaLnBrk="1" hangingPunct="1"/>
            <a:r>
              <a:rPr lang="ja-JP" altLang="en-US" sz="1800" b="1" dirty="0" smtClean="0">
                <a:solidFill>
                  <a:srgbClr val="000000"/>
                </a:solidFill>
                <a:latin typeface="Meiryo UI" pitchFamily="50" charset="-128"/>
                <a:ea typeface="Meiryo UI" pitchFamily="50" charset="-128"/>
                <a:cs typeface="Meiryo UI" pitchFamily="50" charset="-128"/>
              </a:rPr>
              <a:t>   利用</a:t>
            </a:r>
            <a:r>
              <a:rPr lang="ja-JP" altLang="en-US" sz="1800" b="1" dirty="0">
                <a:solidFill>
                  <a:srgbClr val="000000"/>
                </a:solidFill>
                <a:latin typeface="Meiryo UI" pitchFamily="50" charset="-128"/>
                <a:ea typeface="Meiryo UI" pitchFamily="50" charset="-128"/>
                <a:cs typeface="Meiryo UI" pitchFamily="50" charset="-128"/>
              </a:rPr>
              <a:t>できるように</a:t>
            </a:r>
            <a:r>
              <a:rPr lang="ja-JP" altLang="en-US" sz="1800" b="1" dirty="0" smtClean="0">
                <a:solidFill>
                  <a:srgbClr val="000000"/>
                </a:solidFill>
                <a:latin typeface="Meiryo UI" pitchFamily="50" charset="-128"/>
                <a:ea typeface="Meiryo UI" pitchFamily="50" charset="-128"/>
                <a:cs typeface="Meiryo UI" pitchFamily="50" charset="-128"/>
              </a:rPr>
              <a:t>なる</a:t>
            </a:r>
            <a:endParaRPr lang="en-US" altLang="ja-JP" sz="1800" b="1" dirty="0">
              <a:solidFill>
                <a:srgbClr val="000000"/>
              </a:solidFill>
              <a:latin typeface="Meiryo UI" pitchFamily="50" charset="-128"/>
              <a:ea typeface="Meiryo UI" pitchFamily="50" charset="-128"/>
              <a:cs typeface="Meiryo UI" pitchFamily="50" charset="-128"/>
            </a:endParaRPr>
          </a:p>
        </p:txBody>
      </p:sp>
      <p:sp>
        <p:nvSpPr>
          <p:cNvPr id="167941" name="テキスト ボックス 131"/>
          <p:cNvSpPr txBox="1">
            <a:spLocks noChangeArrowheads="1"/>
          </p:cNvSpPr>
          <p:nvPr/>
        </p:nvSpPr>
        <p:spPr bwMode="auto">
          <a:xfrm>
            <a:off x="232725" y="5503863"/>
            <a:ext cx="4041775" cy="1033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9829" rIns="0" bIns="69829">
            <a:spAutoFit/>
          </a:bodyPr>
          <a:lstStyle>
            <a:lvl1pPr marL="171450" indent="-171450"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spcBef>
                <a:spcPts val="575"/>
              </a:spcBef>
            </a:pPr>
            <a:r>
              <a:rPr lang="ja-JP" altLang="en-US" sz="1600" b="1" dirty="0">
                <a:latin typeface="Meiryo UI" pitchFamily="50" charset="-128"/>
                <a:ea typeface="Meiryo UI" pitchFamily="50" charset="-128"/>
                <a:cs typeface="Meiryo UI" pitchFamily="50" charset="-128"/>
              </a:rPr>
              <a:t>小規模多機能型居宅介護</a:t>
            </a:r>
            <a:r>
              <a:rPr lang="en-US" altLang="ja-JP" sz="1600" b="1" dirty="0">
                <a:latin typeface="Meiryo UI" pitchFamily="50" charset="-128"/>
                <a:ea typeface="Meiryo UI" pitchFamily="50" charset="-128"/>
                <a:cs typeface="Meiryo UI" pitchFamily="50" charset="-128"/>
              </a:rPr>
              <a:t>･</a:t>
            </a:r>
            <a:r>
              <a:rPr lang="ja-JP" altLang="en-US" sz="1600" b="1" dirty="0">
                <a:latin typeface="Meiryo UI" pitchFamily="50" charset="-128"/>
                <a:ea typeface="Meiryo UI" pitchFamily="50" charset="-128"/>
                <a:cs typeface="Meiryo UI" pitchFamily="50" charset="-128"/>
              </a:rPr>
              <a:t>訪問看護を一体的</a:t>
            </a:r>
          </a:p>
          <a:p>
            <a:pPr eaLnBrk="1" hangingPunct="1">
              <a:spcBef>
                <a:spcPts val="575"/>
              </a:spcBef>
            </a:pPr>
            <a:r>
              <a:rPr lang="ja-JP" altLang="en-US" sz="1600" b="1" dirty="0">
                <a:latin typeface="Meiryo UI" pitchFamily="50" charset="-128"/>
                <a:ea typeface="Meiryo UI" pitchFamily="50" charset="-128"/>
                <a:cs typeface="Meiryo UI" pitchFamily="50" charset="-128"/>
              </a:rPr>
              <a:t>に提供できることから、</a:t>
            </a:r>
            <a:r>
              <a:rPr lang="ja-JP" altLang="en-US" sz="1600" b="1" dirty="0">
                <a:solidFill>
                  <a:srgbClr val="FF0000"/>
                </a:solidFill>
                <a:latin typeface="Meiryo UI" pitchFamily="50" charset="-128"/>
                <a:ea typeface="Meiryo UI" pitchFamily="50" charset="-128"/>
                <a:cs typeface="Meiryo UI" pitchFamily="50" charset="-128"/>
              </a:rPr>
              <a:t>医療依存度の</a:t>
            </a:r>
            <a:r>
              <a:rPr lang="ja-JP" altLang="en-US" sz="1600" b="1" dirty="0" smtClean="0">
                <a:solidFill>
                  <a:srgbClr val="FF0000"/>
                </a:solidFill>
                <a:latin typeface="Meiryo UI" pitchFamily="50" charset="-128"/>
                <a:ea typeface="Meiryo UI" pitchFamily="50" charset="-128"/>
                <a:cs typeface="Meiryo UI" pitchFamily="50" charset="-128"/>
              </a:rPr>
              <a:t>高い在宅の</a:t>
            </a:r>
            <a:endParaRPr lang="en-US" altLang="ja-JP" sz="1600" b="1" dirty="0">
              <a:solidFill>
                <a:srgbClr val="FF0000"/>
              </a:solidFill>
              <a:latin typeface="Meiryo UI" pitchFamily="50" charset="-128"/>
              <a:ea typeface="Meiryo UI" pitchFamily="50" charset="-128"/>
              <a:cs typeface="Meiryo UI" pitchFamily="50" charset="-128"/>
            </a:endParaRPr>
          </a:p>
          <a:p>
            <a:pPr eaLnBrk="1" hangingPunct="1">
              <a:spcBef>
                <a:spcPts val="575"/>
              </a:spcBef>
            </a:pPr>
            <a:r>
              <a:rPr lang="ja-JP" altLang="en-US" sz="1600" b="1" dirty="0" smtClean="0">
                <a:solidFill>
                  <a:srgbClr val="FF0000"/>
                </a:solidFill>
                <a:latin typeface="Meiryo UI" pitchFamily="50" charset="-128"/>
                <a:ea typeface="Meiryo UI" pitchFamily="50" charset="-128"/>
                <a:cs typeface="Meiryo UI" pitchFamily="50" charset="-128"/>
              </a:rPr>
              <a:t>要介護者</a:t>
            </a:r>
            <a:r>
              <a:rPr lang="ja-JP" altLang="en-US" sz="1600" b="1" dirty="0">
                <a:solidFill>
                  <a:srgbClr val="FF0000"/>
                </a:solidFill>
                <a:latin typeface="Meiryo UI" pitchFamily="50" charset="-128"/>
                <a:ea typeface="Meiryo UI" pitchFamily="50" charset="-128"/>
                <a:cs typeface="Meiryo UI" pitchFamily="50" charset="-128"/>
              </a:rPr>
              <a:t>への支援</a:t>
            </a:r>
            <a:r>
              <a:rPr lang="ja-JP" altLang="en-US" sz="1600" b="1" dirty="0">
                <a:latin typeface="Meiryo UI" pitchFamily="50" charset="-128"/>
                <a:ea typeface="Meiryo UI" pitchFamily="50" charset="-128"/>
                <a:cs typeface="Meiryo UI" pitchFamily="50" charset="-128"/>
              </a:rPr>
              <a:t>が可能。</a:t>
            </a:r>
          </a:p>
        </p:txBody>
      </p:sp>
      <p:sp>
        <p:nvSpPr>
          <p:cNvPr id="167942" name="角丸四角形 59"/>
          <p:cNvSpPr>
            <a:spLocks noChangeArrowheads="1"/>
          </p:cNvSpPr>
          <p:nvPr/>
        </p:nvSpPr>
        <p:spPr bwMode="auto">
          <a:xfrm>
            <a:off x="615950" y="2782888"/>
            <a:ext cx="3390900" cy="1330325"/>
          </a:xfrm>
          <a:prstGeom prst="roundRect">
            <a:avLst>
              <a:gd name="adj" fmla="val 10944"/>
            </a:avLst>
          </a:prstGeom>
          <a:solidFill>
            <a:srgbClr val="DEF1D1"/>
          </a:solidFill>
          <a:ln w="38100" algn="ctr">
            <a:solidFill>
              <a:srgbClr val="609000"/>
            </a:solidFill>
            <a:round/>
            <a:headEnd/>
            <a:tailEnd/>
          </a:ln>
        </p:spPr>
        <p:txBody>
          <a:bodyPr lIns="88681" tIns="44342" rIns="88681" bIns="44342" anchor="ctr"/>
          <a:lstStyle/>
          <a:p>
            <a:pPr algn="ctr" defTabSz="828675" eaLnBrk="1" hangingPunct="1"/>
            <a:endParaRPr lang="ja-JP" altLang="en-US" sz="1000">
              <a:solidFill>
                <a:srgbClr val="FFFFFF"/>
              </a:solidFill>
              <a:latin typeface="Calibri" pitchFamily="34" charset="0"/>
            </a:endParaRPr>
          </a:p>
        </p:txBody>
      </p:sp>
      <p:sp>
        <p:nvSpPr>
          <p:cNvPr id="167943" name="テキスト ボックス 60"/>
          <p:cNvSpPr txBox="1">
            <a:spLocks noChangeArrowheads="1"/>
          </p:cNvSpPr>
          <p:nvPr/>
        </p:nvSpPr>
        <p:spPr bwMode="auto">
          <a:xfrm>
            <a:off x="949325" y="2593975"/>
            <a:ext cx="2752725" cy="440415"/>
          </a:xfrm>
          <a:prstGeom prst="rect">
            <a:avLst/>
          </a:prstGeom>
          <a:solidFill>
            <a:srgbClr val="DEF1D1"/>
          </a:solidFill>
          <a:ln w="28575">
            <a:solidFill>
              <a:srgbClr val="609000"/>
            </a:solidFill>
            <a:miter lim="800000"/>
            <a:headEnd/>
            <a:tailEnd/>
          </a:ln>
        </p:spPr>
        <p:txBody>
          <a:bodyPr lIns="0" tIns="44342" rIns="0"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lnSpc>
                <a:spcPct val="120000"/>
              </a:lnSpc>
            </a:pPr>
            <a:r>
              <a:rPr lang="ja-JP" altLang="en-US" sz="1900" b="1">
                <a:solidFill>
                  <a:srgbClr val="609000"/>
                </a:solidFill>
                <a:latin typeface="Meiryo UI" pitchFamily="50" charset="-128"/>
                <a:ea typeface="Meiryo UI" pitchFamily="50" charset="-128"/>
                <a:cs typeface="Meiryo UI" pitchFamily="50" charset="-128"/>
              </a:rPr>
              <a:t>複合型サービス事業所</a:t>
            </a:r>
          </a:p>
        </p:txBody>
      </p:sp>
      <p:sp>
        <p:nvSpPr>
          <p:cNvPr id="167944" name="テキスト ボックス 129"/>
          <p:cNvSpPr txBox="1">
            <a:spLocks noChangeArrowheads="1"/>
          </p:cNvSpPr>
          <p:nvPr/>
        </p:nvSpPr>
        <p:spPr bwMode="auto">
          <a:xfrm>
            <a:off x="1343025" y="4892675"/>
            <a:ext cx="2065338" cy="474271"/>
          </a:xfrm>
          <a:prstGeom prst="rect">
            <a:avLst/>
          </a:prstGeom>
          <a:solidFill>
            <a:schemeClr val="bg1"/>
          </a:solidFill>
          <a:ln w="38100" cmpd="dbl">
            <a:solidFill>
              <a:srgbClr val="17375E">
                <a:alpha val="56078"/>
              </a:srgbClr>
            </a:solidFill>
            <a:miter lim="800000"/>
            <a:headEnd/>
            <a:tailEnd/>
          </a:ln>
        </p:spPr>
        <p:txBody>
          <a:bodyPr lIns="88681" tIns="44342" rIns="88681"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lnSpc>
                <a:spcPct val="125000"/>
              </a:lnSpc>
            </a:pPr>
            <a:r>
              <a:rPr lang="ja-JP" altLang="en-US" sz="2000" b="1">
                <a:latin typeface="Meiryo UI" pitchFamily="50" charset="-128"/>
                <a:ea typeface="Meiryo UI" pitchFamily="50" charset="-128"/>
                <a:cs typeface="Meiryo UI" pitchFamily="50" charset="-128"/>
              </a:rPr>
              <a:t>利用者</a:t>
            </a:r>
          </a:p>
        </p:txBody>
      </p:sp>
      <p:sp>
        <p:nvSpPr>
          <p:cNvPr id="167945" name="下矢印 27"/>
          <p:cNvSpPr>
            <a:spLocks noChangeArrowheads="1"/>
          </p:cNvSpPr>
          <p:nvPr/>
        </p:nvSpPr>
        <p:spPr bwMode="auto">
          <a:xfrm>
            <a:off x="1964463" y="4235321"/>
            <a:ext cx="742950" cy="549275"/>
          </a:xfrm>
          <a:prstGeom prst="downArrow">
            <a:avLst>
              <a:gd name="adj1" fmla="val 50000"/>
              <a:gd name="adj2" fmla="val 47282"/>
            </a:avLst>
          </a:prstGeom>
          <a:solidFill>
            <a:srgbClr val="609000"/>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lIns="88681" tIns="44342" rIns="88681" bIns="44342" anchor="ctr"/>
          <a:lstStyle/>
          <a:p>
            <a:pPr algn="ctr" defTabSz="828675" eaLnBrk="1" hangingPunct="1"/>
            <a:endParaRPr lang="ja-JP" altLang="en-US" sz="1000">
              <a:solidFill>
                <a:srgbClr val="FFFFFF"/>
              </a:solidFill>
              <a:latin typeface="Calibri" pitchFamily="34" charset="0"/>
            </a:endParaRPr>
          </a:p>
        </p:txBody>
      </p:sp>
      <p:sp>
        <p:nvSpPr>
          <p:cNvPr id="167947" name="Text Box 79"/>
          <p:cNvSpPr txBox="1">
            <a:spLocks noChangeArrowheads="1"/>
          </p:cNvSpPr>
          <p:nvPr/>
        </p:nvSpPr>
        <p:spPr bwMode="auto">
          <a:xfrm>
            <a:off x="2363788" y="241300"/>
            <a:ext cx="465455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8650" tIns="45373" rIns="88650" bIns="45373">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複合型</a:t>
            </a:r>
            <a:r>
              <a:rPr lang="ja-JP" altLang="en-US" sz="3000" b="1" dirty="0" smtClean="0">
                <a:latin typeface="Meiryo UI" pitchFamily="50" charset="-128"/>
                <a:ea typeface="Meiryo UI" pitchFamily="50" charset="-128"/>
                <a:cs typeface="Meiryo UI" pitchFamily="50" charset="-128"/>
              </a:rPr>
              <a:t>サービス</a:t>
            </a:r>
            <a:endParaRPr lang="ja-JP" altLang="en-US" sz="3000" b="1" dirty="0">
              <a:solidFill>
                <a:srgbClr val="FF0000"/>
              </a:solidFill>
              <a:latin typeface="Meiryo UI" pitchFamily="50" charset="-128"/>
              <a:ea typeface="Meiryo UI" pitchFamily="50" charset="-128"/>
              <a:cs typeface="Meiryo UI" pitchFamily="50" charset="-128"/>
            </a:endParaRPr>
          </a:p>
        </p:txBody>
      </p:sp>
      <p:sp>
        <p:nvSpPr>
          <p:cNvPr id="167948" name="テキスト ボックス 31"/>
          <p:cNvSpPr txBox="1">
            <a:spLocks noChangeArrowheads="1"/>
          </p:cNvSpPr>
          <p:nvPr/>
        </p:nvSpPr>
        <p:spPr bwMode="auto">
          <a:xfrm>
            <a:off x="193674" y="4206807"/>
            <a:ext cx="3990699" cy="335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8681" tIns="44342" rIns="88681"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1600" b="1" dirty="0">
                <a:solidFill>
                  <a:srgbClr val="FF0000"/>
                </a:solidFill>
                <a:latin typeface="Meiryo UI" pitchFamily="50" charset="-128"/>
                <a:ea typeface="Meiryo UI" pitchFamily="50" charset="-128"/>
                <a:cs typeface="Meiryo UI" pitchFamily="50" charset="-128"/>
              </a:rPr>
              <a:t>※</a:t>
            </a:r>
            <a:r>
              <a:rPr lang="ja-JP" altLang="en-US" sz="1600" b="1" dirty="0">
                <a:solidFill>
                  <a:srgbClr val="FF0000"/>
                </a:solidFill>
                <a:latin typeface="Meiryo UI" pitchFamily="50" charset="-128"/>
                <a:ea typeface="Meiryo UI" pitchFamily="50" charset="-128"/>
                <a:cs typeface="Meiryo UI" pitchFamily="50" charset="-128"/>
              </a:rPr>
              <a:t>訪問看護には</a:t>
            </a:r>
            <a:r>
              <a:rPr lang="ja-JP" altLang="en-US" sz="1600" b="1" dirty="0" smtClean="0">
                <a:solidFill>
                  <a:srgbClr val="FF0000"/>
                </a:solidFill>
                <a:latin typeface="Meiryo UI" pitchFamily="50" charset="-128"/>
                <a:ea typeface="Meiryo UI" pitchFamily="50" charset="-128"/>
                <a:cs typeface="Meiryo UI" pitchFamily="50" charset="-128"/>
              </a:rPr>
              <a:t>医師         の指示書</a:t>
            </a:r>
            <a:r>
              <a:rPr lang="ja-JP" altLang="en-US" sz="1600" b="1" dirty="0">
                <a:solidFill>
                  <a:srgbClr val="FF0000"/>
                </a:solidFill>
                <a:latin typeface="Meiryo UI" pitchFamily="50" charset="-128"/>
                <a:ea typeface="Meiryo UI" pitchFamily="50" charset="-128"/>
                <a:cs typeface="Meiryo UI" pitchFamily="50" charset="-128"/>
              </a:rPr>
              <a:t>が必要 </a:t>
            </a:r>
            <a:endParaRPr lang="en-US" altLang="ja-JP" sz="1600" b="1" dirty="0">
              <a:solidFill>
                <a:srgbClr val="FF0000"/>
              </a:solidFill>
              <a:latin typeface="Meiryo UI" pitchFamily="50" charset="-128"/>
              <a:ea typeface="Meiryo UI" pitchFamily="50" charset="-128"/>
              <a:cs typeface="Meiryo UI" pitchFamily="50" charset="-128"/>
            </a:endParaRPr>
          </a:p>
        </p:txBody>
      </p:sp>
      <p:sp>
        <p:nvSpPr>
          <p:cNvPr id="167949" name="正方形/長方形 30"/>
          <p:cNvSpPr>
            <a:spLocks noChangeArrowheads="1"/>
          </p:cNvSpPr>
          <p:nvPr/>
        </p:nvSpPr>
        <p:spPr bwMode="auto">
          <a:xfrm>
            <a:off x="906463" y="3157538"/>
            <a:ext cx="2819400" cy="812800"/>
          </a:xfrm>
          <a:prstGeom prst="rect">
            <a:avLst/>
          </a:prstGeom>
          <a:solidFill>
            <a:schemeClr val="bg1"/>
          </a:solidFill>
          <a:ln w="28575" cap="rnd" algn="ctr">
            <a:solidFill>
              <a:srgbClr val="609000"/>
            </a:solidFill>
            <a:prstDash val="sysDot"/>
            <a:miter lim="800000"/>
            <a:headEnd/>
            <a:tailEnd/>
          </a:ln>
        </p:spPr>
        <p:txBody>
          <a:bodyPr lIns="88681" tIns="44342" rIns="88681" bIns="44342" anchor="ctr"/>
          <a:lstStyle/>
          <a:p>
            <a:pPr algn="ctr" defTabSz="828675" eaLnBrk="1" hangingPunct="1">
              <a:lnSpc>
                <a:spcPts val="1900"/>
              </a:lnSpc>
            </a:pPr>
            <a:r>
              <a:rPr lang="ja-JP" altLang="en-US" sz="1700" b="1" dirty="0">
                <a:solidFill>
                  <a:srgbClr val="609000"/>
                </a:solidFill>
                <a:latin typeface="Meiryo UI" pitchFamily="50" charset="-128"/>
                <a:ea typeface="Meiryo UI" pitchFamily="50" charset="-128"/>
                <a:cs typeface="Meiryo UI" pitchFamily="50" charset="-128"/>
              </a:rPr>
              <a:t>小規模多機能型居宅介護</a:t>
            </a:r>
          </a:p>
          <a:p>
            <a:pPr algn="ctr" defTabSz="828675" eaLnBrk="1" hangingPunct="1">
              <a:lnSpc>
                <a:spcPts val="1900"/>
              </a:lnSpc>
            </a:pPr>
            <a:r>
              <a:rPr lang="ja-JP" altLang="en-US" sz="1800" b="1" dirty="0">
                <a:solidFill>
                  <a:srgbClr val="609000"/>
                </a:solidFill>
                <a:latin typeface="Meiryo UI" pitchFamily="50" charset="-128"/>
                <a:ea typeface="Meiryo UI" pitchFamily="50" charset="-128"/>
                <a:cs typeface="Meiryo UI" pitchFamily="50" charset="-128"/>
              </a:rPr>
              <a:t>＋</a:t>
            </a:r>
          </a:p>
          <a:p>
            <a:pPr algn="ctr" defTabSz="828675" eaLnBrk="1" hangingPunct="1">
              <a:lnSpc>
                <a:spcPts val="1900"/>
              </a:lnSpc>
            </a:pPr>
            <a:r>
              <a:rPr lang="ja-JP" altLang="en-US" sz="1700" b="1" dirty="0">
                <a:solidFill>
                  <a:srgbClr val="609000"/>
                </a:solidFill>
                <a:latin typeface="Meiryo UI" pitchFamily="50" charset="-128"/>
                <a:ea typeface="Meiryo UI" pitchFamily="50" charset="-128"/>
                <a:cs typeface="Meiryo UI" pitchFamily="50" charset="-128"/>
              </a:rPr>
              <a:t>訪問看護</a:t>
            </a:r>
          </a:p>
        </p:txBody>
      </p:sp>
      <p:sp>
        <p:nvSpPr>
          <p:cNvPr id="167950" name="曲折矢印 26"/>
          <p:cNvSpPr>
            <a:spLocks noChangeArrowheads="1"/>
          </p:cNvSpPr>
          <p:nvPr/>
        </p:nvSpPr>
        <p:spPr bwMode="auto">
          <a:xfrm rot="16200000" flipH="1">
            <a:off x="4989513" y="2924175"/>
            <a:ext cx="1201737" cy="1363663"/>
          </a:xfrm>
          <a:custGeom>
            <a:avLst/>
            <a:gdLst>
              <a:gd name="T0" fmla="*/ 773133 w 1331667"/>
              <a:gd name="T1" fmla="*/ 0 h 1436917"/>
              <a:gd name="T2" fmla="*/ 773133 w 1331667"/>
              <a:gd name="T3" fmla="*/ 406411 h 1436917"/>
              <a:gd name="T4" fmla="*/ 67146 w 1331667"/>
              <a:gd name="T5" fmla="*/ 1214302 h 1436917"/>
              <a:gd name="T6" fmla="*/ 929671 w 1331667"/>
              <a:gd name="T7" fmla="*/ 203207 h 1436917"/>
              <a:gd name="T8" fmla="*/ 17694720 60000 65536"/>
              <a:gd name="T9" fmla="*/ 5898240 60000 65536"/>
              <a:gd name="T10" fmla="*/ 5898240 60000 65536"/>
              <a:gd name="T11" fmla="*/ 0 60000 65536"/>
              <a:gd name="T12" fmla="*/ 0 w 1331667"/>
              <a:gd name="T13" fmla="*/ 0 h 1436917"/>
              <a:gd name="T14" fmla="*/ 1331667 w 1331667"/>
              <a:gd name="T15" fmla="*/ 1436917 h 1436917"/>
            </a:gdLst>
            <a:ahLst/>
            <a:cxnLst>
              <a:cxn ang="T8">
                <a:pos x="T0" y="T1"/>
              </a:cxn>
              <a:cxn ang="T9">
                <a:pos x="T2" y="T3"/>
              </a:cxn>
              <a:cxn ang="T10">
                <a:pos x="T4" y="T5"/>
              </a:cxn>
              <a:cxn ang="T11">
                <a:pos x="T6" y="T7"/>
              </a:cxn>
            </a:cxnLst>
            <a:rect l="T12" t="T13" r="T14" b="T15"/>
            <a:pathLst>
              <a:path w="1331667" h="1436917">
                <a:moveTo>
                  <a:pt x="0" y="1436917"/>
                </a:moveTo>
                <a:lnTo>
                  <a:pt x="0" y="711157"/>
                </a:lnTo>
                <a:lnTo>
                  <a:pt x="0" y="711156"/>
                </a:lnTo>
                <a:cubicBezTo>
                  <a:pt x="0" y="398079"/>
                  <a:pt x="253799" y="144281"/>
                  <a:pt x="566877" y="144281"/>
                </a:cubicBezTo>
                <a:cubicBezTo>
                  <a:pt x="566877" y="144281"/>
                  <a:pt x="566877" y="144281"/>
                  <a:pt x="566878" y="144281"/>
                </a:cubicBezTo>
                <a:lnTo>
                  <a:pt x="1107441" y="144279"/>
                </a:lnTo>
                <a:lnTo>
                  <a:pt x="1107441" y="0"/>
                </a:lnTo>
                <a:lnTo>
                  <a:pt x="1331667" y="240459"/>
                </a:lnTo>
                <a:lnTo>
                  <a:pt x="1107441" y="480918"/>
                </a:lnTo>
                <a:lnTo>
                  <a:pt x="1107441" y="336639"/>
                </a:lnTo>
                <a:lnTo>
                  <a:pt x="566877" y="336639"/>
                </a:lnTo>
                <a:cubicBezTo>
                  <a:pt x="360036" y="336639"/>
                  <a:pt x="192359" y="504316"/>
                  <a:pt x="192359" y="711156"/>
                </a:cubicBezTo>
                <a:lnTo>
                  <a:pt x="192359" y="1436917"/>
                </a:lnTo>
                <a:lnTo>
                  <a:pt x="0" y="1436917"/>
                </a:lnTo>
                <a:close/>
              </a:path>
            </a:pathLst>
          </a:custGeom>
          <a:solidFill>
            <a:srgbClr val="99FF99"/>
          </a:solidFill>
          <a:ln w="12700" algn="ctr">
            <a:solidFill>
              <a:srgbClr val="808080"/>
            </a:solidFill>
            <a:miter lim="800000"/>
            <a:headEnd/>
            <a:tailEnd/>
          </a:ln>
          <a:effectLst>
            <a:outerShdw dist="20000" dir="5400000" rotWithShape="0">
              <a:srgbClr val="000000">
                <a:alpha val="37999"/>
              </a:srgbClr>
            </a:outerShdw>
          </a:effectLst>
        </p:spPr>
        <p:txBody>
          <a:bodyPr vert="eaVert" lIns="83218" tIns="41609" rIns="83218" bIns="41609" anchor="ctr"/>
          <a:lstStyle/>
          <a:p>
            <a:endParaRPr lang="ja-JP" altLang="en-US"/>
          </a:p>
        </p:txBody>
      </p:sp>
      <p:sp>
        <p:nvSpPr>
          <p:cNvPr id="28" name="曲折矢印 27"/>
          <p:cNvSpPr/>
          <p:nvPr/>
        </p:nvSpPr>
        <p:spPr>
          <a:xfrm rot="16200000" flipH="1">
            <a:off x="5382419" y="3350419"/>
            <a:ext cx="936625" cy="814387"/>
          </a:xfrm>
          <a:prstGeom prst="bentArrow">
            <a:avLst>
              <a:gd name="adj1" fmla="val 23152"/>
              <a:gd name="adj2" fmla="val 25633"/>
              <a:gd name="adj3" fmla="val 23277"/>
              <a:gd name="adj4" fmla="val 42027"/>
            </a:avLst>
          </a:prstGeom>
          <a:solidFill>
            <a:srgbClr val="FFCC66"/>
          </a:solidFill>
        </p:spPr>
        <p:style>
          <a:lnRef idx="1">
            <a:schemeClr val="accent2"/>
          </a:lnRef>
          <a:fillRef idx="2">
            <a:schemeClr val="accent2"/>
          </a:fillRef>
          <a:effectRef idx="1">
            <a:schemeClr val="accent2"/>
          </a:effectRef>
          <a:fontRef idx="minor">
            <a:schemeClr val="dk1"/>
          </a:fontRef>
        </p:style>
        <p:txBody>
          <a:bodyPr lIns="83218" tIns="41609" rIns="83218" bIns="41609" anchor="ctr"/>
          <a:lstStyle/>
          <a:p>
            <a:pPr algn="ctr" defTabSz="861152" eaLnBrk="1" hangingPunct="1">
              <a:defRPr/>
            </a:pPr>
            <a:endParaRPr lang="ja-JP" altLang="en-US" sz="1100" dirty="0">
              <a:solidFill>
                <a:prstClr val="black"/>
              </a:solidFill>
            </a:endParaRPr>
          </a:p>
        </p:txBody>
      </p:sp>
      <p:sp>
        <p:nvSpPr>
          <p:cNvPr id="29" name="曲折矢印 28"/>
          <p:cNvSpPr>
            <a:spLocks/>
          </p:cNvSpPr>
          <p:nvPr/>
        </p:nvSpPr>
        <p:spPr bwMode="auto">
          <a:xfrm flipH="1">
            <a:off x="7540625" y="2962275"/>
            <a:ext cx="1119188" cy="1298575"/>
          </a:xfrm>
          <a:custGeom>
            <a:avLst/>
            <a:gdLst>
              <a:gd name="T0" fmla="*/ 0 w 1033463"/>
              <a:gd name="T1" fmla="*/ 1376363 h 1376363"/>
              <a:gd name="T2" fmla="*/ 0 w 1033463"/>
              <a:gd name="T3" fmla="*/ 616502 h 1376363"/>
              <a:gd name="T4" fmla="*/ 554866 w 1033463"/>
              <a:gd name="T5" fmla="*/ 61636 h 1376363"/>
              <a:gd name="T6" fmla="*/ 853237 w 1033463"/>
              <a:gd name="T7" fmla="*/ 61636 h 1376363"/>
              <a:gd name="T8" fmla="*/ 853237 w 1033463"/>
              <a:gd name="T9" fmla="*/ 0 h 1376363"/>
              <a:gd name="T10" fmla="*/ 1033463 w 1033463"/>
              <a:gd name="T11" fmla="*/ 168558 h 1376363"/>
              <a:gd name="T12" fmla="*/ 853237 w 1033463"/>
              <a:gd name="T13" fmla="*/ 337116 h 1376363"/>
              <a:gd name="T14" fmla="*/ 853237 w 1033463"/>
              <a:gd name="T15" fmla="*/ 275480 h 1376363"/>
              <a:gd name="T16" fmla="*/ 554866 w 1033463"/>
              <a:gd name="T17" fmla="*/ 275480 h 1376363"/>
              <a:gd name="T18" fmla="*/ 213844 w 1033463"/>
              <a:gd name="T19" fmla="*/ 616502 h 1376363"/>
              <a:gd name="T20" fmla="*/ 213844 w 1033463"/>
              <a:gd name="T21" fmla="*/ 1376363 h 1376363"/>
              <a:gd name="T22" fmla="*/ 0 w 1033463"/>
              <a:gd name="T23" fmla="*/ 1376363 h 13763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33463" h="1376363">
                <a:moveTo>
                  <a:pt x="0" y="1376363"/>
                </a:moveTo>
                <a:lnTo>
                  <a:pt x="0" y="616502"/>
                </a:lnTo>
                <a:cubicBezTo>
                  <a:pt x="0" y="310058"/>
                  <a:pt x="248422" y="61636"/>
                  <a:pt x="554866" y="61636"/>
                </a:cubicBezTo>
                <a:lnTo>
                  <a:pt x="853237" y="61636"/>
                </a:lnTo>
                <a:lnTo>
                  <a:pt x="853237" y="0"/>
                </a:lnTo>
                <a:lnTo>
                  <a:pt x="1033463" y="168558"/>
                </a:lnTo>
                <a:lnTo>
                  <a:pt x="853237" y="337116"/>
                </a:lnTo>
                <a:lnTo>
                  <a:pt x="853237" y="275480"/>
                </a:lnTo>
                <a:lnTo>
                  <a:pt x="554866" y="275480"/>
                </a:lnTo>
                <a:cubicBezTo>
                  <a:pt x="366525" y="275480"/>
                  <a:pt x="213844" y="428161"/>
                  <a:pt x="213844" y="616502"/>
                </a:cubicBezTo>
                <a:lnTo>
                  <a:pt x="213844" y="1376363"/>
                </a:lnTo>
                <a:lnTo>
                  <a:pt x="0" y="1376363"/>
                </a:lnTo>
                <a:close/>
              </a:path>
            </a:pathLst>
          </a:custGeom>
          <a:solidFill>
            <a:srgbClr val="FF5050"/>
          </a:solidFill>
          <a:ln>
            <a:noFill/>
          </a:ln>
          <a:effectLst>
            <a:outerShdw blurRad="40000" dist="20000" dir="5400000" rotWithShape="0">
              <a:srgbClr val="000000">
                <a:alpha val="37999"/>
              </a:srgbClr>
            </a:outerShdw>
          </a:effectLst>
          <a:extLst>
            <a:ext uri="{91240B29-F687-4F45-9708-019B960494DF}">
              <a14:hiddenLine xmlns:a14="http://schemas.microsoft.com/office/drawing/2010/main" w="9525" cap="flat" cmpd="sng" algn="ctr">
                <a:solidFill>
                  <a:srgbClr val="2F2F98"/>
                </a:solidFill>
                <a:prstDash val="solid"/>
                <a:round/>
                <a:headEnd/>
                <a:tailEnd/>
              </a14:hiddenLine>
            </a:ext>
          </a:extLst>
        </p:spPr>
        <p:txBody>
          <a:bodyPr lIns="83218" tIns="41609" rIns="83218" bIns="41609" anchor="ctr"/>
          <a:lstStyle/>
          <a:p>
            <a:pPr>
              <a:defRPr/>
            </a:pPr>
            <a:endParaRPr lang="ja-JP" altLang="en-US"/>
          </a:p>
        </p:txBody>
      </p:sp>
      <p:sp>
        <p:nvSpPr>
          <p:cNvPr id="30" name="曲折矢印 29"/>
          <p:cNvSpPr/>
          <p:nvPr/>
        </p:nvSpPr>
        <p:spPr>
          <a:xfrm flipH="1">
            <a:off x="7632700" y="3465513"/>
            <a:ext cx="712788" cy="796925"/>
          </a:xfrm>
          <a:prstGeom prst="bentArrow">
            <a:avLst>
              <a:gd name="adj1" fmla="val 32327"/>
              <a:gd name="adj2" fmla="val 23836"/>
              <a:gd name="adj3" fmla="val 28512"/>
              <a:gd name="adj4" fmla="val 53994"/>
            </a:avLst>
          </a:prstGeom>
          <a:solidFill>
            <a:srgbClr val="FFFFCC"/>
          </a:solidFill>
          <a:ln>
            <a:solidFill>
              <a:schemeClr val="accent6"/>
            </a:solidFill>
          </a:ln>
        </p:spPr>
        <p:style>
          <a:lnRef idx="1">
            <a:schemeClr val="accent2"/>
          </a:lnRef>
          <a:fillRef idx="2">
            <a:schemeClr val="accent2"/>
          </a:fillRef>
          <a:effectRef idx="1">
            <a:schemeClr val="accent2"/>
          </a:effectRef>
          <a:fontRef idx="minor">
            <a:schemeClr val="dk1"/>
          </a:fontRef>
        </p:style>
        <p:txBody>
          <a:bodyPr lIns="83218" tIns="41609" rIns="83218" bIns="41609" anchor="ctr"/>
          <a:lstStyle/>
          <a:p>
            <a:pPr algn="ctr" defTabSz="861152" eaLnBrk="1" hangingPunct="1">
              <a:defRPr/>
            </a:pPr>
            <a:endParaRPr lang="ja-JP" altLang="en-US" sz="1100" dirty="0">
              <a:solidFill>
                <a:prstClr val="black"/>
              </a:solidFill>
            </a:endParaRPr>
          </a:p>
        </p:txBody>
      </p:sp>
      <p:sp>
        <p:nvSpPr>
          <p:cNvPr id="167954" name="テキスト ボックス 32"/>
          <p:cNvSpPr txBox="1">
            <a:spLocks noChangeArrowheads="1"/>
          </p:cNvSpPr>
          <p:nvPr/>
        </p:nvSpPr>
        <p:spPr bwMode="auto">
          <a:xfrm>
            <a:off x="8001000" y="4403725"/>
            <a:ext cx="631825" cy="361030"/>
          </a:xfrm>
          <a:prstGeom prst="rect">
            <a:avLst/>
          </a:prstGeom>
          <a:solidFill>
            <a:srgbClr val="609000"/>
          </a:solidFill>
          <a:ln>
            <a:noFill/>
          </a:ln>
          <a:extLst>
            <a:ext uri="{91240B29-F687-4F45-9708-019B960494DF}">
              <a14:hiddenLine xmlns:a14="http://schemas.microsoft.com/office/drawing/2010/main" w="38100" algn="ctr">
                <a:solidFill>
                  <a:srgbClr val="609000"/>
                </a:solidFill>
                <a:miter lim="800000"/>
                <a:headEnd/>
                <a:tailEnd/>
              </a14:hiddenLine>
            </a:ext>
          </a:extLst>
        </p:spPr>
        <p:txBody>
          <a:bodyPr lIns="83218" tIns="41609" rIns="83218" bIns="41609">
            <a:spAutoFit/>
          </a:bodyPr>
          <a:lstStyle>
            <a:lvl1pPr defTabSz="860425">
              <a:defRPr kumimoji="1" sz="3200">
                <a:solidFill>
                  <a:schemeClr val="tx1"/>
                </a:solidFill>
                <a:latin typeface="Arial" pitchFamily="34" charset="0"/>
                <a:ea typeface="ＭＳ Ｐゴシック" pitchFamily="50" charset="-128"/>
              </a:defRPr>
            </a:lvl1pPr>
            <a:lvl2pPr defTabSz="860425">
              <a:defRPr kumimoji="1" sz="2800">
                <a:solidFill>
                  <a:schemeClr val="tx1"/>
                </a:solidFill>
                <a:latin typeface="Arial" pitchFamily="34" charset="0"/>
                <a:ea typeface="ＭＳ Ｐゴシック" pitchFamily="50" charset="-128"/>
              </a:defRPr>
            </a:lvl2pPr>
            <a:lvl3pPr defTabSz="860425">
              <a:defRPr kumimoji="1" sz="2400">
                <a:solidFill>
                  <a:schemeClr val="tx1"/>
                </a:solidFill>
                <a:latin typeface="Arial" pitchFamily="34" charset="0"/>
                <a:ea typeface="ＭＳ Ｐゴシック" pitchFamily="50" charset="-128"/>
              </a:defRPr>
            </a:lvl3pPr>
            <a:lvl4pPr defTabSz="860425">
              <a:defRPr kumimoji="1" sz="2000">
                <a:solidFill>
                  <a:schemeClr val="tx1"/>
                </a:solidFill>
                <a:latin typeface="Arial" pitchFamily="34" charset="0"/>
                <a:ea typeface="ＭＳ Ｐゴシック" pitchFamily="50" charset="-128"/>
              </a:defRPr>
            </a:lvl4pPr>
            <a:lvl5pPr defTabSz="860425">
              <a:defRPr kumimoji="1" sz="2000">
                <a:solidFill>
                  <a:schemeClr val="tx1"/>
                </a:solidFill>
                <a:latin typeface="Arial" pitchFamily="34" charset="0"/>
                <a:ea typeface="ＭＳ Ｐゴシック" pitchFamily="50" charset="-128"/>
              </a:defRPr>
            </a:lvl5pPr>
            <a:lvl6pPr defTabSz="860425" eaLnBrk="0" hangingPunct="0">
              <a:defRPr kumimoji="1" sz="2000">
                <a:solidFill>
                  <a:schemeClr val="tx1"/>
                </a:solidFill>
                <a:latin typeface="Arial" pitchFamily="34" charset="0"/>
                <a:ea typeface="ＭＳ Ｐゴシック" pitchFamily="50" charset="-128"/>
              </a:defRPr>
            </a:lvl6pPr>
            <a:lvl7pPr defTabSz="860425" eaLnBrk="0" hangingPunct="0">
              <a:defRPr kumimoji="1" sz="2000">
                <a:solidFill>
                  <a:schemeClr val="tx1"/>
                </a:solidFill>
                <a:latin typeface="Arial" pitchFamily="34" charset="0"/>
                <a:ea typeface="ＭＳ Ｐゴシック" pitchFamily="50" charset="-128"/>
              </a:defRPr>
            </a:lvl7pPr>
            <a:lvl8pPr defTabSz="860425" eaLnBrk="0" hangingPunct="0">
              <a:defRPr kumimoji="1" sz="2000">
                <a:solidFill>
                  <a:schemeClr val="tx1"/>
                </a:solidFill>
                <a:latin typeface="Arial" pitchFamily="34" charset="0"/>
                <a:ea typeface="ＭＳ Ｐゴシック" pitchFamily="50" charset="-128"/>
              </a:defRPr>
            </a:lvl8pPr>
            <a:lvl9pPr defTabSz="860425" eaLnBrk="0" hangingPunct="0">
              <a:defRPr kumimoji="1" sz="2000">
                <a:solidFill>
                  <a:schemeClr val="tx1"/>
                </a:solidFill>
                <a:latin typeface="Arial" pitchFamily="34" charset="0"/>
                <a:ea typeface="ＭＳ Ｐゴシック" pitchFamily="50" charset="-128"/>
              </a:defRPr>
            </a:lvl9pPr>
          </a:lstStyle>
          <a:p>
            <a:pPr algn="ctr" eaLnBrk="1" hangingPunct="1">
              <a:lnSpc>
                <a:spcPct val="120000"/>
              </a:lnSpc>
            </a:pPr>
            <a:r>
              <a:rPr lang="ja-JP" altLang="en-US" sz="1500" b="1" dirty="0">
                <a:solidFill>
                  <a:schemeClr val="bg1"/>
                </a:solidFill>
                <a:latin typeface="Meiryo UI" pitchFamily="50" charset="-128"/>
                <a:ea typeface="Meiryo UI" pitchFamily="50" charset="-128"/>
                <a:cs typeface="Meiryo UI" pitchFamily="50" charset="-128"/>
              </a:rPr>
              <a:t>訪問</a:t>
            </a:r>
          </a:p>
        </p:txBody>
      </p:sp>
      <p:sp>
        <p:nvSpPr>
          <p:cNvPr id="167955" name="テキスト ボックス 60"/>
          <p:cNvSpPr txBox="1">
            <a:spLocks noChangeArrowheads="1"/>
          </p:cNvSpPr>
          <p:nvPr/>
        </p:nvSpPr>
        <p:spPr bwMode="auto">
          <a:xfrm>
            <a:off x="4600575" y="2478088"/>
            <a:ext cx="1881188" cy="35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lIns="0" tIns="44342" rIns="0"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700" b="1" dirty="0">
                <a:solidFill>
                  <a:srgbClr val="336600"/>
                </a:solidFill>
                <a:latin typeface="Meiryo UI" pitchFamily="50" charset="-128"/>
                <a:ea typeface="Meiryo UI" pitchFamily="50" charset="-128"/>
                <a:cs typeface="Meiryo UI" pitchFamily="50" charset="-128"/>
              </a:rPr>
              <a:t>＜イメージ図＞</a:t>
            </a:r>
          </a:p>
        </p:txBody>
      </p:sp>
      <p:sp>
        <p:nvSpPr>
          <p:cNvPr id="167956" name="テキスト ボックス 60"/>
          <p:cNvSpPr txBox="1">
            <a:spLocks noChangeArrowheads="1"/>
          </p:cNvSpPr>
          <p:nvPr/>
        </p:nvSpPr>
        <p:spPr bwMode="auto">
          <a:xfrm>
            <a:off x="5176838" y="4872038"/>
            <a:ext cx="3190875" cy="636587"/>
          </a:xfrm>
          <a:prstGeom prst="rect">
            <a:avLst/>
          </a:prstGeom>
          <a:solidFill>
            <a:srgbClr val="DEF1D1"/>
          </a:solidFill>
          <a:ln w="28575">
            <a:solidFill>
              <a:srgbClr val="609000"/>
            </a:solidFill>
            <a:miter lim="800000"/>
            <a:headEnd/>
            <a:tailEnd/>
          </a:ln>
        </p:spPr>
        <p:txBody>
          <a:bodyPr lIns="0" tIns="44342" rIns="0"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800" b="1">
                <a:solidFill>
                  <a:srgbClr val="609000"/>
                </a:solidFill>
                <a:latin typeface="Meiryo UI" pitchFamily="50" charset="-128"/>
                <a:ea typeface="Meiryo UI" pitchFamily="50" charset="-128"/>
                <a:cs typeface="Meiryo UI" pitchFamily="50" charset="-128"/>
              </a:rPr>
              <a:t>複合型サービス事業所</a:t>
            </a:r>
            <a:endParaRPr lang="en-US" altLang="ja-JP" sz="1800" b="1">
              <a:solidFill>
                <a:srgbClr val="609000"/>
              </a:solidFill>
              <a:latin typeface="Meiryo UI" pitchFamily="50" charset="-128"/>
              <a:ea typeface="Meiryo UI" pitchFamily="50" charset="-128"/>
              <a:cs typeface="Meiryo UI" pitchFamily="50" charset="-128"/>
            </a:endParaRPr>
          </a:p>
          <a:p>
            <a:pPr algn="ctr" eaLnBrk="1" hangingPunct="1"/>
            <a:r>
              <a:rPr lang="ja-JP" altLang="en-US" sz="1600" b="1">
                <a:solidFill>
                  <a:srgbClr val="609000"/>
                </a:solidFill>
                <a:latin typeface="Meiryo UI" pitchFamily="50" charset="-128"/>
                <a:ea typeface="Meiryo UI" pitchFamily="50" charset="-128"/>
                <a:cs typeface="Meiryo UI" pitchFamily="50" charset="-128"/>
              </a:rPr>
              <a:t>（小規模多機能＋訪問看護）</a:t>
            </a:r>
          </a:p>
        </p:txBody>
      </p:sp>
      <p:sp>
        <p:nvSpPr>
          <p:cNvPr id="167957" name="テキスト ボックス 43"/>
          <p:cNvSpPr txBox="1">
            <a:spLocks noChangeArrowheads="1"/>
          </p:cNvSpPr>
          <p:nvPr/>
        </p:nvSpPr>
        <p:spPr bwMode="auto">
          <a:xfrm>
            <a:off x="5683250" y="4381500"/>
            <a:ext cx="579438" cy="329932"/>
          </a:xfrm>
          <a:prstGeom prst="rect">
            <a:avLst/>
          </a:prstGeom>
          <a:solidFill>
            <a:srgbClr val="609000"/>
          </a:solidFill>
          <a:ln>
            <a:noFill/>
          </a:ln>
          <a:extLst>
            <a:ext uri="{91240B29-F687-4F45-9708-019B960494DF}">
              <a14:hiddenLine xmlns:a14="http://schemas.microsoft.com/office/drawing/2010/main" w="38100">
                <a:solidFill>
                  <a:srgbClr val="609000"/>
                </a:solidFill>
                <a:miter lim="800000"/>
                <a:headEnd/>
                <a:tailEnd/>
              </a14:hiddenLine>
            </a:ext>
          </a:extLst>
        </p:spPr>
        <p:txBody>
          <a:bodyPr lIns="83218" tIns="41609" rIns="83218" bIns="41609">
            <a:spAutoFit/>
          </a:bodyPr>
          <a:lstStyle>
            <a:lvl1pPr defTabSz="860425">
              <a:defRPr kumimoji="1" sz="3200">
                <a:solidFill>
                  <a:schemeClr val="tx1"/>
                </a:solidFill>
                <a:latin typeface="Arial" pitchFamily="34" charset="0"/>
                <a:ea typeface="ＭＳ Ｐゴシック" pitchFamily="50" charset="-128"/>
              </a:defRPr>
            </a:lvl1pPr>
            <a:lvl2pPr defTabSz="860425">
              <a:defRPr kumimoji="1" sz="2800">
                <a:solidFill>
                  <a:schemeClr val="tx1"/>
                </a:solidFill>
                <a:latin typeface="Arial" pitchFamily="34" charset="0"/>
                <a:ea typeface="ＭＳ Ｐゴシック" pitchFamily="50" charset="-128"/>
              </a:defRPr>
            </a:lvl2pPr>
            <a:lvl3pPr defTabSz="860425">
              <a:defRPr kumimoji="1" sz="2400">
                <a:solidFill>
                  <a:schemeClr val="tx1"/>
                </a:solidFill>
                <a:latin typeface="Arial" pitchFamily="34" charset="0"/>
                <a:ea typeface="ＭＳ Ｐゴシック" pitchFamily="50" charset="-128"/>
              </a:defRPr>
            </a:lvl3pPr>
            <a:lvl4pPr defTabSz="860425">
              <a:defRPr kumimoji="1" sz="2000">
                <a:solidFill>
                  <a:schemeClr val="tx1"/>
                </a:solidFill>
                <a:latin typeface="Arial" pitchFamily="34" charset="0"/>
                <a:ea typeface="ＭＳ Ｐゴシック" pitchFamily="50" charset="-128"/>
              </a:defRPr>
            </a:lvl4pPr>
            <a:lvl5pPr defTabSz="860425">
              <a:defRPr kumimoji="1" sz="2000">
                <a:solidFill>
                  <a:schemeClr val="tx1"/>
                </a:solidFill>
                <a:latin typeface="Arial" pitchFamily="34" charset="0"/>
                <a:ea typeface="ＭＳ Ｐゴシック" pitchFamily="50" charset="-128"/>
              </a:defRPr>
            </a:lvl5pPr>
            <a:lvl6pPr defTabSz="860425" eaLnBrk="0" hangingPunct="0">
              <a:defRPr kumimoji="1" sz="2000">
                <a:solidFill>
                  <a:schemeClr val="tx1"/>
                </a:solidFill>
                <a:latin typeface="Arial" pitchFamily="34" charset="0"/>
                <a:ea typeface="ＭＳ Ｐゴシック" pitchFamily="50" charset="-128"/>
              </a:defRPr>
            </a:lvl6pPr>
            <a:lvl7pPr defTabSz="860425" eaLnBrk="0" hangingPunct="0">
              <a:defRPr kumimoji="1" sz="2000">
                <a:solidFill>
                  <a:schemeClr val="tx1"/>
                </a:solidFill>
                <a:latin typeface="Arial" pitchFamily="34" charset="0"/>
                <a:ea typeface="ＭＳ Ｐゴシック" pitchFamily="50" charset="-128"/>
              </a:defRPr>
            </a:lvl7pPr>
            <a:lvl8pPr defTabSz="860425" eaLnBrk="0" hangingPunct="0">
              <a:defRPr kumimoji="1" sz="2000">
                <a:solidFill>
                  <a:schemeClr val="tx1"/>
                </a:solidFill>
                <a:latin typeface="Arial" pitchFamily="34" charset="0"/>
                <a:ea typeface="ＭＳ Ｐゴシック" pitchFamily="50" charset="-128"/>
              </a:defRPr>
            </a:lvl8pPr>
            <a:lvl9pPr defTabSz="860425" eaLnBrk="0" hangingPunct="0">
              <a:defRPr kumimoji="1" sz="2000">
                <a:solidFill>
                  <a:schemeClr val="tx1"/>
                </a:solidFill>
                <a:latin typeface="Arial" pitchFamily="34" charset="0"/>
                <a:ea typeface="ＭＳ Ｐゴシック" pitchFamily="50" charset="-128"/>
              </a:defRPr>
            </a:lvl9pPr>
          </a:lstStyle>
          <a:p>
            <a:pPr algn="ctr" eaLnBrk="1" hangingPunct="1">
              <a:lnSpc>
                <a:spcPct val="120000"/>
              </a:lnSpc>
            </a:pPr>
            <a:r>
              <a:rPr lang="ja-JP" altLang="en-US" sz="1500" b="1" dirty="0">
                <a:solidFill>
                  <a:schemeClr val="bg1"/>
                </a:solidFill>
                <a:latin typeface="Meiryo UI" pitchFamily="50" charset="-128"/>
                <a:ea typeface="Meiryo UI" pitchFamily="50" charset="-128"/>
                <a:cs typeface="Meiryo UI" pitchFamily="50" charset="-128"/>
              </a:rPr>
              <a:t>通い</a:t>
            </a:r>
          </a:p>
        </p:txBody>
      </p:sp>
      <p:sp>
        <p:nvSpPr>
          <p:cNvPr id="167958" name="テキスト ボックス 44"/>
          <p:cNvSpPr txBox="1">
            <a:spLocks noChangeArrowheads="1"/>
          </p:cNvSpPr>
          <p:nvPr/>
        </p:nvSpPr>
        <p:spPr bwMode="auto">
          <a:xfrm>
            <a:off x="4908550" y="4379913"/>
            <a:ext cx="696913" cy="329932"/>
          </a:xfrm>
          <a:prstGeom prst="rect">
            <a:avLst/>
          </a:prstGeom>
          <a:solidFill>
            <a:srgbClr val="609000"/>
          </a:solidFill>
          <a:ln>
            <a:noFill/>
          </a:ln>
          <a:extLst>
            <a:ext uri="{91240B29-F687-4F45-9708-019B960494DF}">
              <a14:hiddenLine xmlns:a14="http://schemas.microsoft.com/office/drawing/2010/main" w="38100">
                <a:solidFill>
                  <a:srgbClr val="609000"/>
                </a:solidFill>
                <a:miter lim="800000"/>
                <a:headEnd/>
                <a:tailEnd/>
              </a14:hiddenLine>
            </a:ext>
          </a:extLst>
        </p:spPr>
        <p:txBody>
          <a:bodyPr wrap="square" lIns="83218" tIns="41609" rIns="83218" bIns="41609">
            <a:spAutoFit/>
          </a:bodyPr>
          <a:lstStyle>
            <a:lvl1pPr defTabSz="860425">
              <a:defRPr kumimoji="1" sz="3200">
                <a:solidFill>
                  <a:schemeClr val="tx1"/>
                </a:solidFill>
                <a:latin typeface="Arial" pitchFamily="34" charset="0"/>
                <a:ea typeface="ＭＳ Ｐゴシック" pitchFamily="50" charset="-128"/>
              </a:defRPr>
            </a:lvl1pPr>
            <a:lvl2pPr defTabSz="860425">
              <a:defRPr kumimoji="1" sz="2800">
                <a:solidFill>
                  <a:schemeClr val="tx1"/>
                </a:solidFill>
                <a:latin typeface="Arial" pitchFamily="34" charset="0"/>
                <a:ea typeface="ＭＳ Ｐゴシック" pitchFamily="50" charset="-128"/>
              </a:defRPr>
            </a:lvl2pPr>
            <a:lvl3pPr defTabSz="860425">
              <a:defRPr kumimoji="1" sz="2400">
                <a:solidFill>
                  <a:schemeClr val="tx1"/>
                </a:solidFill>
                <a:latin typeface="Arial" pitchFamily="34" charset="0"/>
                <a:ea typeface="ＭＳ Ｐゴシック" pitchFamily="50" charset="-128"/>
              </a:defRPr>
            </a:lvl3pPr>
            <a:lvl4pPr defTabSz="860425">
              <a:defRPr kumimoji="1" sz="2000">
                <a:solidFill>
                  <a:schemeClr val="tx1"/>
                </a:solidFill>
                <a:latin typeface="Arial" pitchFamily="34" charset="0"/>
                <a:ea typeface="ＭＳ Ｐゴシック" pitchFamily="50" charset="-128"/>
              </a:defRPr>
            </a:lvl4pPr>
            <a:lvl5pPr defTabSz="860425">
              <a:defRPr kumimoji="1" sz="2000">
                <a:solidFill>
                  <a:schemeClr val="tx1"/>
                </a:solidFill>
                <a:latin typeface="Arial" pitchFamily="34" charset="0"/>
                <a:ea typeface="ＭＳ Ｐゴシック" pitchFamily="50" charset="-128"/>
              </a:defRPr>
            </a:lvl5pPr>
            <a:lvl6pPr defTabSz="860425" eaLnBrk="0" hangingPunct="0">
              <a:defRPr kumimoji="1" sz="2000">
                <a:solidFill>
                  <a:schemeClr val="tx1"/>
                </a:solidFill>
                <a:latin typeface="Arial" pitchFamily="34" charset="0"/>
                <a:ea typeface="ＭＳ Ｐゴシック" pitchFamily="50" charset="-128"/>
              </a:defRPr>
            </a:lvl6pPr>
            <a:lvl7pPr defTabSz="860425" eaLnBrk="0" hangingPunct="0">
              <a:defRPr kumimoji="1" sz="2000">
                <a:solidFill>
                  <a:schemeClr val="tx1"/>
                </a:solidFill>
                <a:latin typeface="Arial" pitchFamily="34" charset="0"/>
                <a:ea typeface="ＭＳ Ｐゴシック" pitchFamily="50" charset="-128"/>
              </a:defRPr>
            </a:lvl7pPr>
            <a:lvl8pPr defTabSz="860425" eaLnBrk="0" hangingPunct="0">
              <a:defRPr kumimoji="1" sz="2000">
                <a:solidFill>
                  <a:schemeClr val="tx1"/>
                </a:solidFill>
                <a:latin typeface="Arial" pitchFamily="34" charset="0"/>
                <a:ea typeface="ＭＳ Ｐゴシック" pitchFamily="50" charset="-128"/>
              </a:defRPr>
            </a:lvl8pPr>
            <a:lvl9pPr defTabSz="860425" eaLnBrk="0" hangingPunct="0">
              <a:defRPr kumimoji="1" sz="2000">
                <a:solidFill>
                  <a:schemeClr val="tx1"/>
                </a:solidFill>
                <a:latin typeface="Arial" pitchFamily="34" charset="0"/>
                <a:ea typeface="ＭＳ Ｐゴシック" pitchFamily="50" charset="-128"/>
              </a:defRPr>
            </a:lvl9pPr>
          </a:lstStyle>
          <a:p>
            <a:pPr algn="ctr" eaLnBrk="1" hangingPunct="1">
              <a:lnSpc>
                <a:spcPct val="120000"/>
              </a:lnSpc>
            </a:pPr>
            <a:r>
              <a:rPr lang="ja-JP" altLang="en-US" sz="1500" b="1" dirty="0">
                <a:solidFill>
                  <a:schemeClr val="bg1"/>
                </a:solidFill>
                <a:latin typeface="Meiryo UI" pitchFamily="50" charset="-128"/>
                <a:ea typeface="Meiryo UI" pitchFamily="50" charset="-128"/>
                <a:cs typeface="Meiryo UI" pitchFamily="50" charset="-128"/>
              </a:rPr>
              <a:t>泊まり</a:t>
            </a:r>
          </a:p>
        </p:txBody>
      </p:sp>
      <p:sp>
        <p:nvSpPr>
          <p:cNvPr id="167959" name="テキスト ボックス 131"/>
          <p:cNvSpPr txBox="1">
            <a:spLocks noChangeArrowheads="1"/>
          </p:cNvSpPr>
          <p:nvPr/>
        </p:nvSpPr>
        <p:spPr bwMode="auto">
          <a:xfrm>
            <a:off x="4908550" y="5588000"/>
            <a:ext cx="37592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69829" rIns="0" bIns="69829">
            <a:spAutoFit/>
          </a:bodyPr>
          <a:lstStyle>
            <a:lvl1pPr marL="171450" indent="-171450"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spcBef>
                <a:spcPts val="575"/>
              </a:spcBef>
            </a:pPr>
            <a:r>
              <a:rPr lang="ja-JP" altLang="en-US" sz="1500" b="1" dirty="0">
                <a:latin typeface="Meiryo UI" pitchFamily="50" charset="-128"/>
                <a:ea typeface="Meiryo UI" pitchFamily="50" charset="-128"/>
                <a:cs typeface="Meiryo UI" pitchFamily="50" charset="-128"/>
              </a:rPr>
              <a:t>  複合型サービス事業所のケアマネジャー</a:t>
            </a:r>
            <a:r>
              <a:rPr lang="ja-JP" altLang="en-US" sz="1500" b="1" dirty="0" smtClean="0">
                <a:latin typeface="Meiryo UI" pitchFamily="50" charset="-128"/>
                <a:ea typeface="Meiryo UI" pitchFamily="50" charset="-128"/>
                <a:cs typeface="Meiryo UI" pitchFamily="50" charset="-128"/>
              </a:rPr>
              <a:t>による</a:t>
            </a:r>
            <a:endParaRPr lang="en-US" altLang="ja-JP" sz="1500" b="1" dirty="0">
              <a:latin typeface="Meiryo UI" pitchFamily="50" charset="-128"/>
              <a:ea typeface="Meiryo UI" pitchFamily="50" charset="-128"/>
              <a:cs typeface="Meiryo UI" pitchFamily="50" charset="-128"/>
            </a:endParaRPr>
          </a:p>
          <a:p>
            <a:pPr eaLnBrk="1" hangingPunct="1">
              <a:spcBef>
                <a:spcPts val="500"/>
              </a:spcBef>
            </a:pPr>
            <a:r>
              <a:rPr lang="ja-JP" altLang="en-US" sz="1500" b="1" dirty="0">
                <a:latin typeface="Meiryo UI" pitchFamily="50" charset="-128"/>
                <a:ea typeface="Meiryo UI" pitchFamily="50" charset="-128"/>
                <a:cs typeface="Meiryo UI" pitchFamily="50" charset="-128"/>
              </a:rPr>
              <a:t>  </a:t>
            </a:r>
            <a:r>
              <a:rPr lang="ja-JP" altLang="en-US" sz="1500" b="1" dirty="0" smtClean="0">
                <a:latin typeface="Meiryo UI" pitchFamily="50" charset="-128"/>
                <a:ea typeface="Meiryo UI" pitchFamily="50" charset="-128"/>
                <a:cs typeface="Meiryo UI" pitchFamily="50" charset="-128"/>
              </a:rPr>
              <a:t>サービス</a:t>
            </a:r>
            <a:r>
              <a:rPr lang="ja-JP" altLang="en-US" sz="1500" b="1" dirty="0">
                <a:latin typeface="Meiryo UI" pitchFamily="50" charset="-128"/>
                <a:ea typeface="Meiryo UI" pitchFamily="50" charset="-128"/>
                <a:cs typeface="Meiryo UI" pitchFamily="50" charset="-128"/>
              </a:rPr>
              <a:t>の一元管理により、利用者</a:t>
            </a:r>
            <a:r>
              <a:rPr lang="ja-JP" altLang="en-US" sz="1500" b="1" dirty="0" smtClean="0">
                <a:latin typeface="Meiryo UI" pitchFamily="50" charset="-128"/>
                <a:ea typeface="Meiryo UI" pitchFamily="50" charset="-128"/>
                <a:cs typeface="Meiryo UI" pitchFamily="50" charset="-128"/>
              </a:rPr>
              <a:t>のニーズに</a:t>
            </a:r>
            <a:endParaRPr lang="en-US" altLang="ja-JP" sz="1500" b="1" dirty="0">
              <a:latin typeface="Meiryo UI" pitchFamily="50" charset="-128"/>
              <a:ea typeface="Meiryo UI" pitchFamily="50" charset="-128"/>
              <a:cs typeface="Meiryo UI" pitchFamily="50" charset="-128"/>
            </a:endParaRPr>
          </a:p>
          <a:p>
            <a:pPr eaLnBrk="1" hangingPunct="1">
              <a:spcBef>
                <a:spcPts val="500"/>
              </a:spcBef>
            </a:pPr>
            <a:r>
              <a:rPr lang="ja-JP" altLang="en-US" sz="1500" b="1" dirty="0">
                <a:latin typeface="Meiryo UI" pitchFamily="50" charset="-128"/>
                <a:ea typeface="Meiryo UI" pitchFamily="50" charset="-128"/>
                <a:cs typeface="Meiryo UI" pitchFamily="50" charset="-128"/>
              </a:rPr>
              <a:t>  </a:t>
            </a:r>
            <a:r>
              <a:rPr lang="ja-JP" altLang="en-US" sz="1500" b="1" dirty="0" smtClean="0">
                <a:latin typeface="Meiryo UI" pitchFamily="50" charset="-128"/>
                <a:ea typeface="Meiryo UI" pitchFamily="50" charset="-128"/>
                <a:cs typeface="Meiryo UI" pitchFamily="50" charset="-128"/>
              </a:rPr>
              <a:t>応じた</a:t>
            </a:r>
            <a:r>
              <a:rPr lang="ja-JP" altLang="en-US" sz="1500" b="1" dirty="0">
                <a:latin typeface="Meiryo UI" pitchFamily="50" charset="-128"/>
                <a:ea typeface="Meiryo UI" pitchFamily="50" charset="-128"/>
                <a:cs typeface="Meiryo UI" pitchFamily="50" charset="-128"/>
              </a:rPr>
              <a:t>柔軟なサービス提供が可能</a:t>
            </a:r>
            <a:endParaRPr lang="en-US" altLang="ja-JP" sz="1500" b="1" dirty="0">
              <a:latin typeface="Meiryo UI" pitchFamily="50" charset="-128"/>
              <a:ea typeface="Meiryo UI" pitchFamily="50" charset="-128"/>
              <a:cs typeface="Meiryo UI" pitchFamily="50" charset="-128"/>
            </a:endParaRPr>
          </a:p>
        </p:txBody>
      </p:sp>
      <p:pic>
        <p:nvPicPr>
          <p:cNvPr id="167960" name="Picture 11" descr="C:\Users\KNUIP\AppData\Local\Microsoft\Windows\Temporary Internet Files\Content.IE5\50HXI09L\MC90007912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45238" y="2876550"/>
            <a:ext cx="1203325" cy="102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正方形/長方形 31"/>
          <p:cNvSpPr/>
          <p:nvPr/>
        </p:nvSpPr>
        <p:spPr>
          <a:xfrm>
            <a:off x="5399088" y="2997200"/>
            <a:ext cx="827087" cy="201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har char="•"/>
              <a:defRPr kumimoji="1" sz="3200">
                <a:solidFill>
                  <a:schemeClr val="tx1"/>
                </a:solidFill>
                <a:latin typeface="Arial" pitchFamily="34" charset="0"/>
                <a:ea typeface="ＭＳ Ｐゴシック" pitchFamily="50" charset="-128"/>
              </a:defRPr>
            </a:lvl1pPr>
            <a:lvl2pPr marL="742950" indent="-285750">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defRPr/>
            </a:pPr>
            <a:r>
              <a:rPr lang="ja-JP" altLang="en-US" sz="1300" b="1" smtClean="0">
                <a:latin typeface="Meiryo UI" pitchFamily="50" charset="-128"/>
                <a:ea typeface="Meiryo UI" pitchFamily="50" charset="-128"/>
                <a:cs typeface="Meiryo UI" pitchFamily="50" charset="-128"/>
              </a:rPr>
              <a:t>泊まり</a:t>
            </a:r>
          </a:p>
        </p:txBody>
      </p:sp>
      <p:sp>
        <p:nvSpPr>
          <p:cNvPr id="40" name="正方形/長方形 39"/>
          <p:cNvSpPr/>
          <p:nvPr/>
        </p:nvSpPr>
        <p:spPr>
          <a:xfrm>
            <a:off x="5667375" y="3297238"/>
            <a:ext cx="712788" cy="20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har char="•"/>
              <a:defRPr kumimoji="1" sz="3200">
                <a:solidFill>
                  <a:schemeClr val="tx1"/>
                </a:solidFill>
                <a:latin typeface="Arial" pitchFamily="34" charset="0"/>
                <a:ea typeface="ＭＳ Ｐゴシック" pitchFamily="50" charset="-128"/>
              </a:defRPr>
            </a:lvl1pPr>
            <a:lvl2pPr marL="742950" indent="-285750">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defRPr/>
            </a:pPr>
            <a:r>
              <a:rPr lang="ja-JP" altLang="en-US" sz="1300" b="1" smtClean="0">
                <a:latin typeface="Meiryo UI" pitchFamily="50" charset="-128"/>
                <a:ea typeface="Meiryo UI" pitchFamily="50" charset="-128"/>
                <a:cs typeface="Meiryo UI" pitchFamily="50" charset="-128"/>
              </a:rPr>
              <a:t>通い</a:t>
            </a:r>
          </a:p>
        </p:txBody>
      </p:sp>
      <p:sp>
        <p:nvSpPr>
          <p:cNvPr id="47" name="正方形/長方形 46"/>
          <p:cNvSpPr/>
          <p:nvPr/>
        </p:nvSpPr>
        <p:spPr>
          <a:xfrm>
            <a:off x="7599363" y="3019771"/>
            <a:ext cx="712787" cy="2016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har char="•"/>
              <a:defRPr kumimoji="1" sz="3200">
                <a:solidFill>
                  <a:schemeClr val="tx1"/>
                </a:solidFill>
                <a:latin typeface="Arial" pitchFamily="34" charset="0"/>
                <a:ea typeface="ＭＳ Ｐゴシック" pitchFamily="50" charset="-128"/>
              </a:defRPr>
            </a:lvl1pPr>
            <a:lvl2pPr marL="742950" indent="-285750">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defRPr/>
            </a:pPr>
            <a:r>
              <a:rPr lang="ja-JP" altLang="en-US" sz="1300" b="1" dirty="0" smtClean="0">
                <a:solidFill>
                  <a:schemeClr val="bg1"/>
                </a:solidFill>
                <a:latin typeface="Meiryo UI" pitchFamily="50" charset="-128"/>
                <a:ea typeface="Meiryo UI" pitchFamily="50" charset="-128"/>
                <a:cs typeface="Meiryo UI" pitchFamily="50" charset="-128"/>
              </a:rPr>
              <a:t>看護</a:t>
            </a:r>
          </a:p>
        </p:txBody>
      </p:sp>
      <p:sp>
        <p:nvSpPr>
          <p:cNvPr id="48" name="正方形/長方形 47"/>
          <p:cNvSpPr/>
          <p:nvPr/>
        </p:nvSpPr>
        <p:spPr>
          <a:xfrm>
            <a:off x="7610475" y="3559175"/>
            <a:ext cx="712788" cy="2016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spcBef>
                <a:spcPct val="20000"/>
              </a:spcBef>
              <a:buChar char="•"/>
              <a:defRPr kumimoji="1" sz="3200">
                <a:solidFill>
                  <a:schemeClr val="tx1"/>
                </a:solidFill>
                <a:latin typeface="Arial" pitchFamily="34" charset="0"/>
                <a:ea typeface="ＭＳ Ｐゴシック" pitchFamily="50" charset="-128"/>
              </a:defRPr>
            </a:lvl1pPr>
            <a:lvl2pPr marL="742950" indent="-285750">
              <a:spcBef>
                <a:spcPct val="20000"/>
              </a:spcBef>
              <a:buChar char="–"/>
              <a:defRPr kumimoji="1" sz="2800">
                <a:solidFill>
                  <a:schemeClr val="tx1"/>
                </a:solidFill>
                <a:latin typeface="Arial" pitchFamily="34" charset="0"/>
                <a:ea typeface="ＭＳ Ｐゴシック" pitchFamily="50" charset="-128"/>
              </a:defRPr>
            </a:lvl2pPr>
            <a:lvl3pPr marL="1143000" indent="-228600">
              <a:spcBef>
                <a:spcPct val="20000"/>
              </a:spcBef>
              <a:buChar char="•"/>
              <a:defRPr kumimoji="1" sz="2400">
                <a:solidFill>
                  <a:schemeClr val="tx1"/>
                </a:solidFill>
                <a:latin typeface="Arial" pitchFamily="34" charset="0"/>
                <a:ea typeface="ＭＳ Ｐゴシック" pitchFamily="50" charset="-128"/>
              </a:defRPr>
            </a:lvl3pPr>
            <a:lvl4pPr marL="1600200" indent="-228600">
              <a:spcBef>
                <a:spcPct val="20000"/>
              </a:spcBef>
              <a:buChar char="–"/>
              <a:defRPr kumimoji="1" sz="2000">
                <a:solidFill>
                  <a:schemeClr val="tx1"/>
                </a:solidFill>
                <a:latin typeface="Arial" pitchFamily="34" charset="0"/>
                <a:ea typeface="ＭＳ Ｐゴシック" pitchFamily="50" charset="-128"/>
              </a:defRPr>
            </a:lvl4pPr>
            <a:lvl5pPr marL="2057400" indent="-228600">
              <a:spcBef>
                <a:spcPct val="20000"/>
              </a:spcBef>
              <a:buChar char="»"/>
              <a:defRPr kumimoji="1" sz="2000">
                <a:solidFill>
                  <a:schemeClr val="tx1"/>
                </a:solidFill>
                <a:latin typeface="Arial" pitchFamily="34" charset="0"/>
                <a:ea typeface="ＭＳ Ｐゴシック" pitchFamily="50" charset="-128"/>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ＭＳ Ｐゴシック" pitchFamily="50" charset="-128"/>
              </a:defRPr>
            </a:lvl9pPr>
          </a:lstStyle>
          <a:p>
            <a:pPr algn="ctr" eaLnBrk="1" hangingPunct="1">
              <a:spcBef>
                <a:spcPct val="0"/>
              </a:spcBef>
              <a:buFontTx/>
              <a:buNone/>
              <a:defRPr/>
            </a:pPr>
            <a:r>
              <a:rPr lang="ja-JP" altLang="en-US" sz="1300" b="1" smtClean="0">
                <a:latin typeface="Meiryo UI" pitchFamily="50" charset="-128"/>
                <a:ea typeface="Meiryo UI" pitchFamily="50" charset="-128"/>
                <a:cs typeface="Meiryo UI" pitchFamily="50" charset="-128"/>
              </a:rPr>
              <a:t>介護</a:t>
            </a:r>
          </a:p>
        </p:txBody>
      </p:sp>
      <p:sp>
        <p:nvSpPr>
          <p:cNvPr id="167965" name="Rectangle 3"/>
          <p:cNvSpPr>
            <a:spLocks noChangeArrowheads="1"/>
          </p:cNvSpPr>
          <p:nvPr/>
        </p:nvSpPr>
        <p:spPr bwMode="auto">
          <a:xfrm>
            <a:off x="193675" y="833437"/>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67966" name="Text Box 5"/>
          <p:cNvSpPr txBox="1">
            <a:spLocks noChangeArrowheads="1"/>
          </p:cNvSpPr>
          <p:nvPr/>
        </p:nvSpPr>
        <p:spPr bwMode="auto">
          <a:xfrm>
            <a:off x="0" y="0"/>
            <a:ext cx="23479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24</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847158635"/>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9" name="直線矢印コネクタ 88"/>
          <p:cNvCxnSpPr/>
          <p:nvPr/>
        </p:nvCxnSpPr>
        <p:spPr bwMode="auto">
          <a:xfrm>
            <a:off x="3522710" y="2746075"/>
            <a:ext cx="0" cy="2582637"/>
          </a:xfrm>
          <a:prstGeom prst="straightConnector1">
            <a:avLst/>
          </a:prstGeom>
          <a:solidFill>
            <a:srgbClr val="FFFF99"/>
          </a:solidFill>
          <a:ln w="63500" cap="flat" cmpd="sng" algn="ctr">
            <a:solidFill>
              <a:srgbClr val="88B800"/>
            </a:solidFill>
            <a:prstDash val="solid"/>
            <a:round/>
            <a:headEnd type="none" w="med" len="med"/>
            <a:tailEnd type="arrow" w="sm" len="sm"/>
          </a:ln>
          <a:effectLst/>
        </p:spPr>
      </p:cxnSp>
      <p:sp>
        <p:nvSpPr>
          <p:cNvPr id="173058" name="Rectangle 2"/>
          <p:cNvSpPr>
            <a:spLocks noGrp="1" noChangeArrowheads="1"/>
          </p:cNvSpPr>
          <p:nvPr>
            <p:ph type="title" idx="4294967295"/>
          </p:nvPr>
        </p:nvSpPr>
        <p:spPr>
          <a:xfrm>
            <a:off x="712520" y="167789"/>
            <a:ext cx="7891854" cy="547027"/>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認知症ケアパス</a:t>
            </a:r>
          </a:p>
        </p:txBody>
      </p:sp>
      <p:sp>
        <p:nvSpPr>
          <p:cNvPr id="173059" name="Rectangle 3"/>
          <p:cNvSpPr>
            <a:spLocks noChangeArrowheads="1"/>
          </p:cNvSpPr>
          <p:nvPr/>
        </p:nvSpPr>
        <p:spPr bwMode="auto">
          <a:xfrm>
            <a:off x="276163" y="767942"/>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3060" name="Text Box 5"/>
          <p:cNvSpPr txBox="1">
            <a:spLocks noChangeArrowheads="1"/>
          </p:cNvSpPr>
          <p:nvPr/>
        </p:nvSpPr>
        <p:spPr bwMode="auto">
          <a:xfrm>
            <a:off x="0" y="0"/>
            <a:ext cx="23193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smtClean="0">
                <a:latin typeface="Meiryo UI" pitchFamily="50" charset="-128"/>
                <a:ea typeface="Meiryo UI" pitchFamily="50" charset="-128"/>
                <a:cs typeface="Meiryo UI" pitchFamily="50" charset="-128"/>
              </a:rPr>
              <a:t>-25</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8" name="テキスト ボックス 60"/>
          <p:cNvSpPr txBox="1">
            <a:spLocks noChangeArrowheads="1"/>
          </p:cNvSpPr>
          <p:nvPr/>
        </p:nvSpPr>
        <p:spPr bwMode="auto">
          <a:xfrm>
            <a:off x="1698871" y="888467"/>
            <a:ext cx="5771408" cy="304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square" lIns="0" tIns="44342" rIns="0"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dirty="0" smtClean="0">
                <a:solidFill>
                  <a:schemeClr val="tx1">
                    <a:lumMod val="50000"/>
                    <a:lumOff val="50000"/>
                  </a:schemeClr>
                </a:solidFill>
                <a:latin typeface="Meiryo UI" pitchFamily="50" charset="-128"/>
                <a:ea typeface="Meiryo UI" pitchFamily="50" charset="-128"/>
                <a:cs typeface="Meiryo UI" pitchFamily="50" charset="-128"/>
              </a:rPr>
              <a:t>認知症の人の状態に応じた適切なサービス提供の流れ</a:t>
            </a:r>
            <a:endParaRPr lang="ja-JP" altLang="en-US" sz="1400" b="1" dirty="0">
              <a:solidFill>
                <a:schemeClr val="tx1">
                  <a:lumMod val="50000"/>
                  <a:lumOff val="50000"/>
                </a:schemeClr>
              </a:solidFill>
              <a:latin typeface="Meiryo UI" pitchFamily="50" charset="-128"/>
              <a:ea typeface="Meiryo UI" pitchFamily="50" charset="-128"/>
              <a:cs typeface="Meiryo UI" pitchFamily="50" charset="-128"/>
            </a:endParaRPr>
          </a:p>
        </p:txBody>
      </p:sp>
      <p:sp>
        <p:nvSpPr>
          <p:cNvPr id="9" name="Rectangle 32"/>
          <p:cNvSpPr>
            <a:spLocks noChangeArrowheads="1"/>
          </p:cNvSpPr>
          <p:nvPr/>
        </p:nvSpPr>
        <p:spPr bwMode="auto">
          <a:xfrm>
            <a:off x="1040972" y="6282462"/>
            <a:ext cx="6992206" cy="504825"/>
          </a:xfrm>
          <a:prstGeom prst="rect">
            <a:avLst/>
          </a:prstGeom>
          <a:noFill/>
          <a:ln w="38100">
            <a:noFill/>
            <a:miter lim="800000"/>
            <a:headEnd/>
            <a:tailEnd/>
          </a:ln>
        </p:spPr>
        <p:txBody>
          <a:bodyPr wrap="none" anchor="ctr"/>
          <a:lstStyle/>
          <a:p>
            <a:pPr algn="ctr"/>
            <a:r>
              <a:rPr lang="ja-JP" altLang="en-US" sz="1400" b="1" dirty="0">
                <a:solidFill>
                  <a:schemeClr val="bg2"/>
                </a:solidFill>
                <a:latin typeface="Meiryo UI" pitchFamily="50" charset="-128"/>
                <a:ea typeface="Meiryo UI" pitchFamily="50" charset="-128"/>
                <a:cs typeface="Meiryo UI" pitchFamily="50" charset="-128"/>
              </a:rPr>
              <a:t>認知症の人やその家族が、認知症と疑われる症状が発生した場合に、</a:t>
            </a:r>
          </a:p>
          <a:p>
            <a:pPr algn="ctr"/>
            <a:r>
              <a:rPr lang="ja-JP" altLang="en-US" sz="1400" b="1" dirty="0">
                <a:solidFill>
                  <a:srgbClr val="669900"/>
                </a:solidFill>
                <a:latin typeface="Meiryo UI" pitchFamily="50" charset="-128"/>
                <a:ea typeface="Meiryo UI" pitchFamily="50" charset="-128"/>
                <a:cs typeface="Meiryo UI" pitchFamily="50" charset="-128"/>
              </a:rPr>
              <a:t>いつ、どこで、どのような医療や介護サービスを受ければよい</a:t>
            </a:r>
            <a:r>
              <a:rPr lang="ja-JP" altLang="en-US" sz="1400" b="1" dirty="0" smtClean="0">
                <a:solidFill>
                  <a:srgbClr val="669900"/>
                </a:solidFill>
                <a:latin typeface="Meiryo UI" pitchFamily="50" charset="-128"/>
                <a:ea typeface="Meiryo UI" pitchFamily="50" charset="-128"/>
                <a:cs typeface="Meiryo UI" pitchFamily="50" charset="-128"/>
              </a:rPr>
              <a:t>か </a:t>
            </a:r>
            <a:r>
              <a:rPr lang="ja-JP" altLang="en-US" sz="1400" b="1" dirty="0" smtClean="0">
                <a:solidFill>
                  <a:schemeClr val="bg2"/>
                </a:solidFill>
                <a:latin typeface="Meiryo UI" pitchFamily="50" charset="-128"/>
                <a:ea typeface="Meiryo UI" pitchFamily="50" charset="-128"/>
                <a:cs typeface="Meiryo UI" pitchFamily="50" charset="-128"/>
              </a:rPr>
              <a:t>理解できる</a:t>
            </a:r>
            <a:endParaRPr lang="ja-JP" altLang="en-US" sz="1400" b="1" dirty="0">
              <a:solidFill>
                <a:schemeClr val="bg2"/>
              </a:solidFill>
              <a:latin typeface="Meiryo UI" pitchFamily="50" charset="-128"/>
              <a:ea typeface="Meiryo UI" pitchFamily="50" charset="-128"/>
              <a:cs typeface="Meiryo UI" pitchFamily="50" charset="-128"/>
            </a:endParaRPr>
          </a:p>
        </p:txBody>
      </p:sp>
      <p:cxnSp>
        <p:nvCxnSpPr>
          <p:cNvPr id="3" name="直線矢印コネクタ 2"/>
          <p:cNvCxnSpPr/>
          <p:nvPr/>
        </p:nvCxnSpPr>
        <p:spPr bwMode="auto">
          <a:xfrm>
            <a:off x="7633723" y="4106884"/>
            <a:ext cx="831273" cy="0"/>
          </a:xfrm>
          <a:prstGeom prst="straightConnector1">
            <a:avLst/>
          </a:prstGeom>
          <a:solidFill>
            <a:srgbClr val="FFFF99"/>
          </a:solidFill>
          <a:ln w="107950" cap="flat" cmpd="sng" algn="ctr">
            <a:solidFill>
              <a:schemeClr val="accent5">
                <a:lumMod val="50000"/>
              </a:schemeClr>
            </a:solidFill>
            <a:prstDash val="solid"/>
            <a:round/>
            <a:headEnd type="none" w="med" len="med"/>
            <a:tailEnd type="triangle" w="med" len="sm"/>
          </a:ln>
          <a:effectLst/>
        </p:spPr>
      </p:cxnSp>
      <p:cxnSp>
        <p:nvCxnSpPr>
          <p:cNvPr id="12" name="直線矢印コネクタ 11"/>
          <p:cNvCxnSpPr/>
          <p:nvPr/>
        </p:nvCxnSpPr>
        <p:spPr bwMode="auto">
          <a:xfrm>
            <a:off x="969722" y="4106884"/>
            <a:ext cx="3822270" cy="4664"/>
          </a:xfrm>
          <a:prstGeom prst="straightConnector1">
            <a:avLst/>
          </a:prstGeom>
          <a:solidFill>
            <a:srgbClr val="FFFF99"/>
          </a:solidFill>
          <a:ln w="107950" cap="flat" cmpd="sng" algn="ctr">
            <a:solidFill>
              <a:schemeClr val="accent5">
                <a:lumMod val="50000"/>
              </a:schemeClr>
            </a:solidFill>
            <a:prstDash val="solid"/>
            <a:round/>
            <a:headEnd type="none" w="med" len="med"/>
            <a:tailEnd type="triangle" w="med" len="sm"/>
          </a:ln>
          <a:effectLst/>
        </p:spPr>
      </p:cxnSp>
      <p:cxnSp>
        <p:nvCxnSpPr>
          <p:cNvPr id="13" name="直線矢印コネクタ 12"/>
          <p:cNvCxnSpPr/>
          <p:nvPr/>
        </p:nvCxnSpPr>
        <p:spPr bwMode="auto">
          <a:xfrm>
            <a:off x="5434862" y="4102926"/>
            <a:ext cx="1405247" cy="0"/>
          </a:xfrm>
          <a:prstGeom prst="straightConnector1">
            <a:avLst/>
          </a:prstGeom>
          <a:solidFill>
            <a:srgbClr val="FFFF99"/>
          </a:solidFill>
          <a:ln w="107950" cap="flat" cmpd="sng" algn="ctr">
            <a:solidFill>
              <a:schemeClr val="accent5">
                <a:lumMod val="50000"/>
              </a:schemeClr>
            </a:solidFill>
            <a:prstDash val="solid"/>
            <a:round/>
            <a:headEnd type="none" w="med" len="med"/>
            <a:tailEnd type="triangle" w="med" len="sm"/>
          </a:ln>
          <a:effectLst/>
        </p:spPr>
      </p:cxnSp>
      <p:sp>
        <p:nvSpPr>
          <p:cNvPr id="20" name="星 7 19"/>
          <p:cNvSpPr/>
          <p:nvPr/>
        </p:nvSpPr>
        <p:spPr bwMode="auto">
          <a:xfrm rot="10800000">
            <a:off x="4795033" y="3705102"/>
            <a:ext cx="1239067" cy="741872"/>
          </a:xfrm>
          <a:prstGeom prst="star7">
            <a:avLst>
              <a:gd name="adj" fmla="val 31764"/>
              <a:gd name="hf" fmla="val 102572"/>
              <a:gd name="vf" fmla="val 105210"/>
            </a:avLst>
          </a:prstGeom>
          <a:solidFill>
            <a:schemeClr val="bg1"/>
          </a:solidFill>
          <a:ln w="31750" cap="flat" cmpd="sng" algn="ctr">
            <a:solidFill>
              <a:srgbClr val="FF717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3" name="テキスト ボックス 22"/>
          <p:cNvSpPr txBox="1"/>
          <p:nvPr/>
        </p:nvSpPr>
        <p:spPr>
          <a:xfrm>
            <a:off x="4117272" y="1665711"/>
            <a:ext cx="2375381" cy="430887"/>
          </a:xfrm>
          <a:prstGeom prst="rect">
            <a:avLst/>
          </a:prstGeom>
          <a:noFill/>
        </p:spPr>
        <p:txBody>
          <a:bodyPr wrap="square" rtlCol="0">
            <a:spAutoFit/>
          </a:bodyPr>
          <a:lstStyle/>
          <a:p>
            <a:r>
              <a:rPr kumimoji="1" lang="ja-JP" altLang="en-US" sz="1050" dirty="0" smtClean="0">
                <a:latin typeface="Meiryo UI" pitchFamily="50" charset="-128"/>
                <a:ea typeface="Meiryo UI" pitchFamily="50" charset="-128"/>
                <a:cs typeface="Meiryo UI" pitchFamily="50" charset="-128"/>
              </a:rPr>
              <a:t>急性増悪期のアウトリーチ</a:t>
            </a:r>
            <a:endParaRPr kumimoji="1" lang="en-US" altLang="ja-JP" sz="1050" dirty="0" smtClean="0">
              <a:latin typeface="Meiryo UI" pitchFamily="50" charset="-128"/>
              <a:ea typeface="Meiryo UI" pitchFamily="50" charset="-128"/>
              <a:cs typeface="Meiryo UI" pitchFamily="50" charset="-128"/>
            </a:endParaRPr>
          </a:p>
          <a:p>
            <a:r>
              <a:rPr kumimoji="1" lang="ja-JP" altLang="en-US" sz="1050" dirty="0" smtClean="0">
                <a:latin typeface="Meiryo UI" pitchFamily="50" charset="-128"/>
                <a:ea typeface="Meiryo UI" pitchFamily="50" charset="-128"/>
                <a:cs typeface="Meiryo UI" pitchFamily="50" charset="-128"/>
              </a:rPr>
              <a:t>                          や電話相談</a:t>
            </a:r>
            <a:endParaRPr kumimoji="1" lang="ja-JP" altLang="en-US" sz="1050" dirty="0">
              <a:latin typeface="Meiryo UI" pitchFamily="50" charset="-128"/>
              <a:ea typeface="Meiryo UI" pitchFamily="50" charset="-128"/>
              <a:cs typeface="Meiryo UI" pitchFamily="50" charset="-128"/>
            </a:endParaRPr>
          </a:p>
        </p:txBody>
      </p:sp>
      <p:sp>
        <p:nvSpPr>
          <p:cNvPr id="26" name="テキスト ボックス 25"/>
          <p:cNvSpPr txBox="1"/>
          <p:nvPr/>
        </p:nvSpPr>
        <p:spPr>
          <a:xfrm>
            <a:off x="5100429" y="3823926"/>
            <a:ext cx="645942" cy="461665"/>
          </a:xfrm>
          <a:prstGeom prst="rect">
            <a:avLst/>
          </a:prstGeom>
          <a:noFill/>
        </p:spPr>
        <p:txBody>
          <a:bodyPr wrap="square" rtlCol="0">
            <a:spAutoFit/>
          </a:bodyPr>
          <a:lstStyle/>
          <a:p>
            <a:pPr algn="ctr"/>
            <a:r>
              <a:rPr kumimoji="1" lang="ja-JP" altLang="en-US" sz="1200" dirty="0" smtClean="0">
                <a:latin typeface="Meiryo UI" pitchFamily="50" charset="-128"/>
                <a:ea typeface="Meiryo UI" pitchFamily="50" charset="-128"/>
                <a:cs typeface="Meiryo UI" pitchFamily="50" charset="-128"/>
              </a:rPr>
              <a:t>急性</a:t>
            </a:r>
            <a:endParaRPr kumimoji="1" lang="en-US" altLang="ja-JP" sz="1200" dirty="0" smtClean="0">
              <a:latin typeface="Meiryo UI" pitchFamily="50" charset="-128"/>
              <a:ea typeface="Meiryo UI" pitchFamily="50" charset="-128"/>
              <a:cs typeface="Meiryo UI" pitchFamily="50" charset="-128"/>
            </a:endParaRPr>
          </a:p>
          <a:p>
            <a:pPr algn="ctr"/>
            <a:r>
              <a:rPr kumimoji="1" lang="ja-JP" altLang="en-US" sz="1200" dirty="0" smtClean="0">
                <a:latin typeface="Meiryo UI" pitchFamily="50" charset="-128"/>
                <a:ea typeface="Meiryo UI" pitchFamily="50" charset="-128"/>
                <a:cs typeface="Meiryo UI" pitchFamily="50" charset="-128"/>
              </a:rPr>
              <a:t>増悪期</a:t>
            </a:r>
            <a:endParaRPr kumimoji="1" lang="ja-JP" altLang="en-US" sz="1200" dirty="0">
              <a:latin typeface="Meiryo UI" pitchFamily="50" charset="-128"/>
              <a:ea typeface="Meiryo UI" pitchFamily="50" charset="-128"/>
              <a:cs typeface="Meiryo UI" pitchFamily="50" charset="-128"/>
            </a:endParaRPr>
          </a:p>
        </p:txBody>
      </p:sp>
      <p:grpSp>
        <p:nvGrpSpPr>
          <p:cNvPr id="58" name="グループ化 57"/>
          <p:cNvGrpSpPr/>
          <p:nvPr/>
        </p:nvGrpSpPr>
        <p:grpSpPr>
          <a:xfrm>
            <a:off x="6480998" y="1831277"/>
            <a:ext cx="1437564" cy="747119"/>
            <a:chOff x="6089985" y="2009191"/>
            <a:chExt cx="1437564" cy="747119"/>
          </a:xfrm>
        </p:grpSpPr>
        <p:pic>
          <p:nvPicPr>
            <p:cNvPr id="3788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4373" y="2009191"/>
              <a:ext cx="990600" cy="704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正方形/長方形 16"/>
            <p:cNvSpPr/>
            <p:nvPr/>
          </p:nvSpPr>
          <p:spPr bwMode="auto">
            <a:xfrm>
              <a:off x="7032249" y="2494700"/>
              <a:ext cx="495300" cy="26161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0" name="正方形/長方形 29"/>
            <p:cNvSpPr/>
            <p:nvPr/>
          </p:nvSpPr>
          <p:spPr bwMode="auto">
            <a:xfrm>
              <a:off x="6089985" y="2177849"/>
              <a:ext cx="495300" cy="26161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18" name="正方形/長方形 17"/>
          <p:cNvSpPr/>
          <p:nvPr/>
        </p:nvSpPr>
        <p:spPr bwMode="auto">
          <a:xfrm>
            <a:off x="2190959" y="1675941"/>
            <a:ext cx="1523944" cy="1229071"/>
          </a:xfrm>
          <a:prstGeom prst="rect">
            <a:avLst/>
          </a:prstGeom>
          <a:solidFill>
            <a:schemeClr val="accent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2" name="正方形/長方形 31"/>
          <p:cNvSpPr/>
          <p:nvPr/>
        </p:nvSpPr>
        <p:spPr bwMode="auto">
          <a:xfrm>
            <a:off x="2311964" y="1797502"/>
            <a:ext cx="1086969" cy="760527"/>
          </a:xfrm>
          <a:prstGeom prst="rect">
            <a:avLst/>
          </a:prstGeom>
          <a:solidFill>
            <a:srgbClr val="669900"/>
          </a:solidFill>
          <a:ln w="9525" cap="flat" cmpd="sng" algn="ctr">
            <a:solidFill>
              <a:srgbClr val="6699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2" name="テキスト ボックス 21"/>
          <p:cNvSpPr txBox="1"/>
          <p:nvPr/>
        </p:nvSpPr>
        <p:spPr>
          <a:xfrm>
            <a:off x="2081837" y="2068206"/>
            <a:ext cx="1521323" cy="430887"/>
          </a:xfrm>
          <a:prstGeom prst="rect">
            <a:avLst/>
          </a:prstGeom>
          <a:noFill/>
        </p:spPr>
        <p:txBody>
          <a:bodyPr wrap="square" rtlCol="0">
            <a:spAutoFit/>
          </a:bodyPr>
          <a:lstStyle/>
          <a:p>
            <a:pPr algn="ctr"/>
            <a:r>
              <a:rPr kumimoji="1" lang="ja-JP" altLang="en-US" sz="1050" b="1" dirty="0" smtClean="0">
                <a:solidFill>
                  <a:schemeClr val="bg1"/>
                </a:solidFill>
                <a:latin typeface="Meiryo UI" pitchFamily="50" charset="-128"/>
                <a:ea typeface="Meiryo UI" pitchFamily="50" charset="-128"/>
                <a:cs typeface="Meiryo UI" pitchFamily="50" charset="-128"/>
              </a:rPr>
              <a:t>認知症初期集中</a:t>
            </a:r>
            <a:endParaRPr kumimoji="1" lang="en-US" altLang="ja-JP" sz="1050" b="1" dirty="0" smtClean="0">
              <a:solidFill>
                <a:schemeClr val="bg1"/>
              </a:solidFill>
              <a:latin typeface="Meiryo UI" pitchFamily="50" charset="-128"/>
              <a:ea typeface="Meiryo UI" pitchFamily="50" charset="-128"/>
              <a:cs typeface="Meiryo UI" pitchFamily="50" charset="-128"/>
            </a:endParaRPr>
          </a:p>
          <a:p>
            <a:pPr algn="ctr"/>
            <a:r>
              <a:rPr kumimoji="1" lang="ja-JP" altLang="en-US" sz="1050" b="1" dirty="0" smtClean="0">
                <a:solidFill>
                  <a:schemeClr val="bg1"/>
                </a:solidFill>
                <a:latin typeface="Meiryo UI" pitchFamily="50" charset="-128"/>
                <a:ea typeface="Meiryo UI" pitchFamily="50" charset="-128"/>
                <a:cs typeface="Meiryo UI" pitchFamily="50" charset="-128"/>
              </a:rPr>
              <a:t>支援チーム</a:t>
            </a:r>
            <a:endParaRPr kumimoji="1" lang="ja-JP" altLang="en-US" sz="1050" b="1" dirty="0">
              <a:solidFill>
                <a:schemeClr val="bg1"/>
              </a:solidFill>
              <a:latin typeface="Meiryo UI" pitchFamily="50" charset="-128"/>
              <a:ea typeface="Meiryo UI" pitchFamily="50" charset="-128"/>
              <a:cs typeface="Meiryo UI" pitchFamily="50" charset="-128"/>
            </a:endParaRPr>
          </a:p>
        </p:txBody>
      </p:sp>
      <p:sp>
        <p:nvSpPr>
          <p:cNvPr id="19" name="正方形/長方形 18"/>
          <p:cNvSpPr/>
          <p:nvPr/>
        </p:nvSpPr>
        <p:spPr bwMode="auto">
          <a:xfrm>
            <a:off x="2331429" y="2546334"/>
            <a:ext cx="993657" cy="490025"/>
          </a:xfrm>
          <a:prstGeom prst="rect">
            <a:avLst/>
          </a:prstGeom>
          <a:solidFill>
            <a:schemeClr val="bg1"/>
          </a:solidFill>
          <a:ln w="31750" cap="flat" cmpd="sng" algn="ctr">
            <a:solidFill>
              <a:srgbClr val="669900"/>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4" name="テキスト ボックス 23"/>
          <p:cNvSpPr txBox="1"/>
          <p:nvPr/>
        </p:nvSpPr>
        <p:spPr>
          <a:xfrm>
            <a:off x="2240294" y="2575366"/>
            <a:ext cx="1194923" cy="415498"/>
          </a:xfrm>
          <a:prstGeom prst="rect">
            <a:avLst/>
          </a:prstGeom>
          <a:noFill/>
        </p:spPr>
        <p:txBody>
          <a:bodyPr wrap="square" rtlCol="0">
            <a:spAutoFit/>
          </a:bodyPr>
          <a:lstStyle/>
          <a:p>
            <a:r>
              <a:rPr kumimoji="1" lang="ja-JP" altLang="en-US" sz="1050" dirty="0" smtClean="0">
                <a:latin typeface="Meiryo UI" pitchFamily="50" charset="-128"/>
                <a:ea typeface="Meiryo UI" pitchFamily="50" charset="-128"/>
                <a:cs typeface="Meiryo UI" pitchFamily="50" charset="-128"/>
              </a:rPr>
              <a:t>   チーム員会議</a:t>
            </a:r>
            <a:endParaRPr kumimoji="1" lang="en-US" altLang="ja-JP" sz="1050" dirty="0" smtClean="0">
              <a:latin typeface="Meiryo UI" pitchFamily="50" charset="-128"/>
              <a:ea typeface="Meiryo UI" pitchFamily="50" charset="-128"/>
              <a:cs typeface="Meiryo UI" pitchFamily="50" charset="-128"/>
            </a:endParaRPr>
          </a:p>
          <a:p>
            <a:r>
              <a:rPr lang="ja-JP" altLang="en-US" sz="1050" dirty="0" smtClean="0">
                <a:latin typeface="Meiryo UI" pitchFamily="50" charset="-128"/>
                <a:ea typeface="Meiryo UI" pitchFamily="50" charset="-128"/>
                <a:cs typeface="Meiryo UI" pitchFamily="50" charset="-128"/>
              </a:rPr>
              <a:t>（地域ケア会議）</a:t>
            </a:r>
            <a:endParaRPr kumimoji="1" lang="ja-JP" altLang="en-US" sz="1050" dirty="0">
              <a:latin typeface="Meiryo UI" pitchFamily="50" charset="-128"/>
              <a:ea typeface="Meiryo UI" pitchFamily="50" charset="-128"/>
              <a:cs typeface="Meiryo UI" pitchFamily="50" charset="-128"/>
            </a:endParaRPr>
          </a:p>
        </p:txBody>
      </p:sp>
      <p:sp>
        <p:nvSpPr>
          <p:cNvPr id="21" name="正方形/長方形 20"/>
          <p:cNvSpPr/>
          <p:nvPr/>
        </p:nvSpPr>
        <p:spPr bwMode="auto">
          <a:xfrm>
            <a:off x="1302169" y="1640316"/>
            <a:ext cx="936853" cy="537744"/>
          </a:xfrm>
          <a:prstGeom prst="rect">
            <a:avLst/>
          </a:prstGeom>
          <a:solidFill>
            <a:srgbClr val="3399FF"/>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5" name="テキスト ボックス 34"/>
          <p:cNvSpPr txBox="1"/>
          <p:nvPr/>
        </p:nvSpPr>
        <p:spPr>
          <a:xfrm>
            <a:off x="1183473" y="1691836"/>
            <a:ext cx="1152242" cy="415498"/>
          </a:xfrm>
          <a:prstGeom prst="rect">
            <a:avLst/>
          </a:prstGeom>
          <a:noFill/>
        </p:spPr>
        <p:txBody>
          <a:bodyPr wrap="square" rtlCol="0">
            <a:spAutoFit/>
          </a:bodyPr>
          <a:lstStyle/>
          <a:p>
            <a:pPr algn="ctr"/>
            <a:r>
              <a:rPr kumimoji="1" lang="ja-JP" altLang="en-US" sz="1050" b="1" dirty="0" smtClean="0">
                <a:solidFill>
                  <a:schemeClr val="bg1"/>
                </a:solidFill>
                <a:latin typeface="Meiryo UI" pitchFamily="50" charset="-128"/>
                <a:ea typeface="Meiryo UI" pitchFamily="50" charset="-128"/>
                <a:cs typeface="Meiryo UI" pitchFamily="50" charset="-128"/>
              </a:rPr>
              <a:t>地域包括支援</a:t>
            </a:r>
            <a:endParaRPr kumimoji="1" lang="en-US" altLang="ja-JP" sz="1050" b="1" dirty="0" smtClean="0">
              <a:solidFill>
                <a:schemeClr val="bg1"/>
              </a:solidFill>
              <a:latin typeface="Meiryo UI" pitchFamily="50" charset="-128"/>
              <a:ea typeface="Meiryo UI" pitchFamily="50" charset="-128"/>
              <a:cs typeface="Meiryo UI" pitchFamily="50" charset="-128"/>
            </a:endParaRPr>
          </a:p>
          <a:p>
            <a:pPr algn="ctr"/>
            <a:r>
              <a:rPr lang="ja-JP" altLang="en-US" sz="1050" b="1" dirty="0" smtClean="0">
                <a:solidFill>
                  <a:schemeClr val="bg1"/>
                </a:solidFill>
                <a:latin typeface="Meiryo UI" pitchFamily="50" charset="-128"/>
                <a:ea typeface="Meiryo UI" pitchFamily="50" charset="-128"/>
                <a:cs typeface="Meiryo UI" pitchFamily="50" charset="-128"/>
              </a:rPr>
              <a:t>センター等</a:t>
            </a:r>
            <a:endParaRPr kumimoji="1" lang="ja-JP" altLang="en-US" sz="1050" b="1" dirty="0">
              <a:solidFill>
                <a:schemeClr val="bg1"/>
              </a:solidFill>
              <a:latin typeface="Meiryo UI" pitchFamily="50" charset="-128"/>
              <a:ea typeface="Meiryo UI" pitchFamily="50" charset="-128"/>
              <a:cs typeface="Meiryo UI" pitchFamily="50" charset="-128"/>
            </a:endParaRPr>
          </a:p>
        </p:txBody>
      </p:sp>
      <p:grpSp>
        <p:nvGrpSpPr>
          <p:cNvPr id="27" name="グループ化 26"/>
          <p:cNvGrpSpPr/>
          <p:nvPr/>
        </p:nvGrpSpPr>
        <p:grpSpPr>
          <a:xfrm>
            <a:off x="890041" y="3086223"/>
            <a:ext cx="1197064" cy="662708"/>
            <a:chOff x="413399" y="3011485"/>
            <a:chExt cx="1197064" cy="662708"/>
          </a:xfrm>
        </p:grpSpPr>
        <p:pic>
          <p:nvPicPr>
            <p:cNvPr id="37888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873" y="3054061"/>
              <a:ext cx="838200"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正方形/長方形 28"/>
            <p:cNvSpPr/>
            <p:nvPr/>
          </p:nvSpPr>
          <p:spPr bwMode="auto">
            <a:xfrm rot="19174192">
              <a:off x="1335320" y="3519965"/>
              <a:ext cx="275143" cy="154228"/>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7" name="正方形/長方形 36"/>
            <p:cNvSpPr/>
            <p:nvPr/>
          </p:nvSpPr>
          <p:spPr bwMode="auto">
            <a:xfrm rot="328583">
              <a:off x="1260044" y="3011485"/>
              <a:ext cx="259061" cy="297827"/>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8" name="正方形/長方形 37"/>
            <p:cNvSpPr/>
            <p:nvPr/>
          </p:nvSpPr>
          <p:spPr bwMode="auto">
            <a:xfrm rot="328583">
              <a:off x="413399" y="3359688"/>
              <a:ext cx="259061" cy="297827"/>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cxnSp>
        <p:nvCxnSpPr>
          <p:cNvPr id="31" name="直線コネクタ 30"/>
          <p:cNvCxnSpPr/>
          <p:nvPr/>
        </p:nvCxnSpPr>
        <p:spPr bwMode="auto">
          <a:xfrm>
            <a:off x="3410195" y="1972289"/>
            <a:ext cx="1873174" cy="0"/>
          </a:xfrm>
          <a:prstGeom prst="line">
            <a:avLst/>
          </a:prstGeom>
          <a:solidFill>
            <a:srgbClr val="FFFF99"/>
          </a:solidFill>
          <a:ln w="31750" cap="flat" cmpd="sng" algn="ctr">
            <a:solidFill>
              <a:srgbClr val="669900"/>
            </a:solidFill>
            <a:prstDash val="sysDot"/>
            <a:round/>
            <a:headEnd type="none" w="med" len="med"/>
            <a:tailEnd type="none" w="med" len="med"/>
          </a:ln>
          <a:effectLst/>
        </p:spPr>
      </p:cxnSp>
      <p:pic>
        <p:nvPicPr>
          <p:cNvPr id="37888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9107" y="2261545"/>
            <a:ext cx="617208" cy="399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55" name="直線コネクタ 54"/>
          <p:cNvCxnSpPr/>
          <p:nvPr/>
        </p:nvCxnSpPr>
        <p:spPr bwMode="auto">
          <a:xfrm flipH="1">
            <a:off x="5283369" y="1971304"/>
            <a:ext cx="13023" cy="1702161"/>
          </a:xfrm>
          <a:prstGeom prst="line">
            <a:avLst/>
          </a:prstGeom>
          <a:solidFill>
            <a:srgbClr val="FFFF99"/>
          </a:solidFill>
          <a:ln w="31750" cap="flat" cmpd="sng" algn="ctr">
            <a:solidFill>
              <a:srgbClr val="669900"/>
            </a:solidFill>
            <a:prstDash val="sysDot"/>
            <a:round/>
            <a:headEnd type="none" w="med" len="med"/>
            <a:tailEnd type="arrow" w="med" len="sm"/>
          </a:ln>
          <a:effectLst/>
        </p:spPr>
      </p:cxnSp>
      <p:sp>
        <p:nvSpPr>
          <p:cNvPr id="2060" name="右矢印 2059"/>
          <p:cNvSpPr/>
          <p:nvPr/>
        </p:nvSpPr>
        <p:spPr bwMode="auto">
          <a:xfrm>
            <a:off x="3410808" y="2046693"/>
            <a:ext cx="830611" cy="535029"/>
          </a:xfrm>
          <a:prstGeom prst="rightArrow">
            <a:avLst/>
          </a:prstGeom>
          <a:solidFill>
            <a:srgbClr val="88B800"/>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pic>
        <p:nvPicPr>
          <p:cNvPr id="37888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31850" y="2051982"/>
            <a:ext cx="371475"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 name="テキスト ボックス 71"/>
          <p:cNvSpPr txBox="1"/>
          <p:nvPr/>
        </p:nvSpPr>
        <p:spPr>
          <a:xfrm>
            <a:off x="3384468" y="2172993"/>
            <a:ext cx="768190" cy="253916"/>
          </a:xfrm>
          <a:prstGeom prst="rect">
            <a:avLst/>
          </a:prstGeom>
          <a:noFill/>
        </p:spPr>
        <p:txBody>
          <a:bodyPr wrap="square" rtlCol="0">
            <a:spAutoFit/>
          </a:bodyPr>
          <a:lstStyle/>
          <a:p>
            <a:pPr algn="ctr"/>
            <a:r>
              <a:rPr kumimoji="1" lang="ja-JP" altLang="en-US" sz="1050" b="1" dirty="0" smtClean="0">
                <a:solidFill>
                  <a:schemeClr val="bg1"/>
                </a:solidFill>
                <a:latin typeface="Meiryo UI" pitchFamily="50" charset="-128"/>
                <a:ea typeface="Meiryo UI" pitchFamily="50" charset="-128"/>
                <a:cs typeface="Meiryo UI" pitchFamily="50" charset="-128"/>
              </a:rPr>
              <a:t>引き継ぎ</a:t>
            </a:r>
            <a:endParaRPr kumimoji="1" lang="ja-JP" altLang="en-US" sz="1050" b="1" dirty="0">
              <a:solidFill>
                <a:schemeClr val="bg1"/>
              </a:solidFill>
              <a:latin typeface="Meiryo UI" pitchFamily="50" charset="-128"/>
              <a:ea typeface="Meiryo UI" pitchFamily="50" charset="-128"/>
              <a:cs typeface="Meiryo UI" pitchFamily="50" charset="-128"/>
            </a:endParaRPr>
          </a:p>
        </p:txBody>
      </p:sp>
      <p:sp>
        <p:nvSpPr>
          <p:cNvPr id="73" name="テキスト ボックス 72"/>
          <p:cNvSpPr txBox="1"/>
          <p:nvPr/>
        </p:nvSpPr>
        <p:spPr>
          <a:xfrm>
            <a:off x="4177697" y="2499657"/>
            <a:ext cx="1561090" cy="253916"/>
          </a:xfrm>
          <a:prstGeom prst="rect">
            <a:avLst/>
          </a:prstGeom>
          <a:noFill/>
        </p:spPr>
        <p:txBody>
          <a:bodyPr wrap="square" rtlCol="0">
            <a:spAutoFit/>
          </a:bodyPr>
          <a:lstStyle/>
          <a:p>
            <a:r>
              <a:rPr kumimoji="1" lang="ja-JP" altLang="en-US" sz="1050" dirty="0" smtClean="0">
                <a:latin typeface="Meiryo UI" pitchFamily="50" charset="-128"/>
                <a:ea typeface="Meiryo UI" pitchFamily="50" charset="-128"/>
                <a:cs typeface="Meiryo UI" pitchFamily="50" charset="-128"/>
              </a:rPr>
              <a:t>ケアマネジャー</a:t>
            </a:r>
            <a:endParaRPr kumimoji="1" lang="ja-JP" altLang="en-US" sz="1050" dirty="0">
              <a:latin typeface="Meiryo UI" pitchFamily="50" charset="-128"/>
              <a:ea typeface="Meiryo UI" pitchFamily="50" charset="-128"/>
              <a:cs typeface="Meiryo UI" pitchFamily="50" charset="-128"/>
            </a:endParaRPr>
          </a:p>
        </p:txBody>
      </p:sp>
      <p:grpSp>
        <p:nvGrpSpPr>
          <p:cNvPr id="2069" name="グループ化 2068"/>
          <p:cNvGrpSpPr/>
          <p:nvPr/>
        </p:nvGrpSpPr>
        <p:grpSpPr>
          <a:xfrm>
            <a:off x="2817762" y="5211286"/>
            <a:ext cx="849808" cy="621405"/>
            <a:chOff x="2067987" y="5392333"/>
            <a:chExt cx="849808" cy="621405"/>
          </a:xfrm>
        </p:grpSpPr>
        <p:pic>
          <p:nvPicPr>
            <p:cNvPr id="37888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60570" y="5499388"/>
              <a:ext cx="657225" cy="514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 name="正方形/長方形 74"/>
            <p:cNvSpPr/>
            <p:nvPr/>
          </p:nvSpPr>
          <p:spPr bwMode="auto">
            <a:xfrm>
              <a:off x="2093712" y="5392333"/>
              <a:ext cx="495300" cy="26161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76" name="正方形/長方形 75"/>
            <p:cNvSpPr/>
            <p:nvPr/>
          </p:nvSpPr>
          <p:spPr bwMode="auto">
            <a:xfrm>
              <a:off x="2067987" y="5639733"/>
              <a:ext cx="247650" cy="26161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79" name="テキスト ボックス 78"/>
          <p:cNvSpPr txBox="1"/>
          <p:nvPr/>
        </p:nvSpPr>
        <p:spPr>
          <a:xfrm>
            <a:off x="2742165" y="5884764"/>
            <a:ext cx="1561090" cy="253916"/>
          </a:xfrm>
          <a:prstGeom prst="rect">
            <a:avLst/>
          </a:prstGeom>
          <a:noFill/>
        </p:spPr>
        <p:txBody>
          <a:bodyPr wrap="square" rtlCol="0">
            <a:spAutoFit/>
          </a:bodyPr>
          <a:lstStyle/>
          <a:p>
            <a:r>
              <a:rPr lang="ja-JP" altLang="en-US" sz="1050" dirty="0" smtClean="0">
                <a:latin typeface="Meiryo UI" pitchFamily="50" charset="-128"/>
                <a:ea typeface="Meiryo UI" pitchFamily="50" charset="-128"/>
                <a:cs typeface="Meiryo UI" pitchFamily="50" charset="-128"/>
              </a:rPr>
              <a:t>認知症疾患</a:t>
            </a:r>
            <a:r>
              <a:rPr kumimoji="1" lang="ja-JP" altLang="en-US" sz="1050" dirty="0" smtClean="0">
                <a:latin typeface="Meiryo UI" pitchFamily="50" charset="-128"/>
                <a:ea typeface="Meiryo UI" pitchFamily="50" charset="-128"/>
                <a:cs typeface="Meiryo UI" pitchFamily="50" charset="-128"/>
              </a:rPr>
              <a:t>医療</a:t>
            </a:r>
            <a:r>
              <a:rPr kumimoji="1" lang="ja-JP" altLang="en-US" sz="1050" dirty="0">
                <a:latin typeface="Meiryo UI" pitchFamily="50" charset="-128"/>
                <a:ea typeface="Meiryo UI" pitchFamily="50" charset="-128"/>
                <a:cs typeface="Meiryo UI" pitchFamily="50" charset="-128"/>
              </a:rPr>
              <a:t>センター</a:t>
            </a:r>
          </a:p>
        </p:txBody>
      </p:sp>
      <p:pic>
        <p:nvPicPr>
          <p:cNvPr id="378887"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50205" y="4352071"/>
            <a:ext cx="592293" cy="592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5" name="グループ化 84"/>
          <p:cNvGrpSpPr/>
          <p:nvPr/>
        </p:nvGrpSpPr>
        <p:grpSpPr>
          <a:xfrm>
            <a:off x="532428" y="3309318"/>
            <a:ext cx="661443" cy="564703"/>
            <a:chOff x="6734834" y="3526615"/>
            <a:chExt cx="895160" cy="871723"/>
          </a:xfrm>
        </p:grpSpPr>
        <p:pic>
          <p:nvPicPr>
            <p:cNvPr id="86"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1748" y="3709060"/>
              <a:ext cx="598241" cy="689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7" name="正方形/長方形 86"/>
            <p:cNvSpPr/>
            <p:nvPr/>
          </p:nvSpPr>
          <p:spPr bwMode="auto">
            <a:xfrm rot="1865189">
              <a:off x="7134694" y="3526615"/>
              <a:ext cx="495300" cy="26161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88" name="正方形/長方形 87"/>
            <p:cNvSpPr/>
            <p:nvPr/>
          </p:nvSpPr>
          <p:spPr bwMode="auto">
            <a:xfrm rot="1865189">
              <a:off x="6734834" y="3957013"/>
              <a:ext cx="163225" cy="270832"/>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15" name="星 7 14"/>
          <p:cNvSpPr/>
          <p:nvPr/>
        </p:nvSpPr>
        <p:spPr bwMode="auto">
          <a:xfrm>
            <a:off x="893259" y="3732811"/>
            <a:ext cx="1078737" cy="653652"/>
          </a:xfrm>
          <a:prstGeom prst="star7">
            <a:avLst>
              <a:gd name="adj" fmla="val 31764"/>
              <a:gd name="hf" fmla="val 102572"/>
              <a:gd name="vf" fmla="val 105210"/>
            </a:avLst>
          </a:prstGeom>
          <a:solidFill>
            <a:schemeClr val="bg1"/>
          </a:solidFill>
          <a:ln w="31750" cap="flat" cmpd="sng" algn="ctr">
            <a:solidFill>
              <a:srgbClr val="FF717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5" name="テキスト ボックス 24"/>
          <p:cNvSpPr txBox="1"/>
          <p:nvPr/>
        </p:nvSpPr>
        <p:spPr>
          <a:xfrm>
            <a:off x="1157355" y="3935117"/>
            <a:ext cx="602264" cy="276999"/>
          </a:xfrm>
          <a:prstGeom prst="rect">
            <a:avLst/>
          </a:prstGeom>
          <a:noFill/>
        </p:spPr>
        <p:txBody>
          <a:bodyPr wrap="square" rtlCol="0">
            <a:spAutoFit/>
          </a:bodyPr>
          <a:lstStyle/>
          <a:p>
            <a:r>
              <a:rPr lang="ja-JP" altLang="en-US" sz="1200" dirty="0">
                <a:latin typeface="Meiryo UI" pitchFamily="50" charset="-128"/>
                <a:ea typeface="Meiryo UI" pitchFamily="50" charset="-128"/>
                <a:cs typeface="Meiryo UI" pitchFamily="50" charset="-128"/>
              </a:rPr>
              <a:t>気づき</a:t>
            </a:r>
            <a:endParaRPr kumimoji="1" lang="ja-JP" altLang="en-US" sz="1200" dirty="0">
              <a:latin typeface="Meiryo UI" pitchFamily="50" charset="-128"/>
              <a:ea typeface="Meiryo UI" pitchFamily="50" charset="-128"/>
              <a:cs typeface="Meiryo UI" pitchFamily="50" charset="-128"/>
            </a:endParaRPr>
          </a:p>
        </p:txBody>
      </p:sp>
      <p:cxnSp>
        <p:nvCxnSpPr>
          <p:cNvPr id="92" name="直線矢印コネクタ 91"/>
          <p:cNvCxnSpPr/>
          <p:nvPr/>
        </p:nvCxnSpPr>
        <p:spPr bwMode="auto">
          <a:xfrm flipH="1">
            <a:off x="2614507" y="3036359"/>
            <a:ext cx="1" cy="1001034"/>
          </a:xfrm>
          <a:prstGeom prst="straightConnector1">
            <a:avLst/>
          </a:prstGeom>
          <a:solidFill>
            <a:srgbClr val="FFFF99"/>
          </a:solidFill>
          <a:ln w="50800" cap="flat" cmpd="sng" algn="ctr">
            <a:solidFill>
              <a:srgbClr val="88B800"/>
            </a:solidFill>
            <a:prstDash val="solid"/>
            <a:round/>
            <a:headEnd type="none" w="med" len="med"/>
            <a:tailEnd type="arrow" w="sm" len="sm"/>
          </a:ln>
          <a:effectLst/>
        </p:spPr>
      </p:cxnSp>
      <p:sp>
        <p:nvSpPr>
          <p:cNvPr id="95" name="テキスト ボックス 94"/>
          <p:cNvSpPr txBox="1"/>
          <p:nvPr/>
        </p:nvSpPr>
        <p:spPr>
          <a:xfrm>
            <a:off x="2208411" y="3273753"/>
            <a:ext cx="780545" cy="415498"/>
          </a:xfrm>
          <a:prstGeom prst="rect">
            <a:avLst/>
          </a:prstGeom>
          <a:solidFill>
            <a:schemeClr val="bg1"/>
          </a:solidFill>
        </p:spPr>
        <p:txBody>
          <a:bodyPr wrap="square" rtlCol="0">
            <a:spAutoFit/>
          </a:bodyPr>
          <a:lstStyle/>
          <a:p>
            <a:r>
              <a:rPr kumimoji="1" lang="ja-JP" altLang="en-US" sz="1050" dirty="0" smtClean="0">
                <a:latin typeface="Meiryo UI" pitchFamily="50" charset="-128"/>
                <a:ea typeface="Meiryo UI" pitchFamily="50" charset="-128"/>
                <a:cs typeface="Meiryo UI" pitchFamily="50" charset="-128"/>
              </a:rPr>
              <a:t>初回アセスメント訪問</a:t>
            </a:r>
            <a:endParaRPr kumimoji="1" lang="ja-JP" altLang="en-US" sz="1050" dirty="0">
              <a:latin typeface="Meiryo UI" pitchFamily="50" charset="-128"/>
              <a:ea typeface="Meiryo UI" pitchFamily="50" charset="-128"/>
              <a:cs typeface="Meiryo UI" pitchFamily="50" charset="-128"/>
            </a:endParaRPr>
          </a:p>
        </p:txBody>
      </p:sp>
      <p:sp>
        <p:nvSpPr>
          <p:cNvPr id="96" name="テキスト ボックス 95"/>
          <p:cNvSpPr txBox="1"/>
          <p:nvPr/>
        </p:nvSpPr>
        <p:spPr>
          <a:xfrm>
            <a:off x="1588959" y="3069535"/>
            <a:ext cx="469089" cy="253916"/>
          </a:xfrm>
          <a:prstGeom prst="rect">
            <a:avLst/>
          </a:prstGeom>
          <a:noFill/>
        </p:spPr>
        <p:txBody>
          <a:bodyPr wrap="square" rtlCol="0">
            <a:spAutoFit/>
          </a:bodyPr>
          <a:lstStyle/>
          <a:p>
            <a:r>
              <a:rPr lang="ja-JP" altLang="en-US" sz="1050" b="1" dirty="0">
                <a:latin typeface="Meiryo UI" pitchFamily="50" charset="-128"/>
                <a:ea typeface="Meiryo UI" pitchFamily="50" charset="-128"/>
                <a:cs typeface="Meiryo UI" pitchFamily="50" charset="-128"/>
              </a:rPr>
              <a:t>自宅</a:t>
            </a:r>
            <a:endParaRPr kumimoji="1" lang="ja-JP" altLang="en-US" sz="1050" b="1" dirty="0">
              <a:latin typeface="Meiryo UI" pitchFamily="50" charset="-128"/>
              <a:ea typeface="Meiryo UI" pitchFamily="50" charset="-128"/>
              <a:cs typeface="Meiryo UI" pitchFamily="50" charset="-128"/>
            </a:endParaRPr>
          </a:p>
        </p:txBody>
      </p:sp>
      <p:sp>
        <p:nvSpPr>
          <p:cNvPr id="98" name="テキスト ボックス 97"/>
          <p:cNvSpPr txBox="1"/>
          <p:nvPr/>
        </p:nvSpPr>
        <p:spPr>
          <a:xfrm>
            <a:off x="2124933" y="4985254"/>
            <a:ext cx="1316642" cy="261610"/>
          </a:xfrm>
          <a:prstGeom prst="rect">
            <a:avLst/>
          </a:prstGeom>
          <a:noFill/>
        </p:spPr>
        <p:txBody>
          <a:bodyPr wrap="square" rtlCol="0">
            <a:spAutoFit/>
          </a:bodyPr>
          <a:lstStyle/>
          <a:p>
            <a:r>
              <a:rPr lang="ja-JP" altLang="en-US" sz="1100" b="1" dirty="0">
                <a:latin typeface="Meiryo UI" pitchFamily="50" charset="-128"/>
                <a:ea typeface="Meiryo UI" pitchFamily="50" charset="-128"/>
                <a:cs typeface="Meiryo UI" pitchFamily="50" charset="-128"/>
              </a:rPr>
              <a:t>かかりつけ医</a:t>
            </a:r>
            <a:endParaRPr kumimoji="1" lang="ja-JP" altLang="en-US" sz="1100" b="1" dirty="0">
              <a:latin typeface="Meiryo UI" pitchFamily="50" charset="-128"/>
              <a:ea typeface="Meiryo UI" pitchFamily="50" charset="-128"/>
              <a:cs typeface="Meiryo UI" pitchFamily="50" charset="-128"/>
            </a:endParaRPr>
          </a:p>
        </p:txBody>
      </p:sp>
      <p:cxnSp>
        <p:nvCxnSpPr>
          <p:cNvPr id="2076" name="直線矢印コネクタ 2075"/>
          <p:cNvCxnSpPr/>
          <p:nvPr/>
        </p:nvCxnSpPr>
        <p:spPr bwMode="auto">
          <a:xfrm>
            <a:off x="1418577" y="4386463"/>
            <a:ext cx="0" cy="344783"/>
          </a:xfrm>
          <a:prstGeom prst="straightConnector1">
            <a:avLst/>
          </a:prstGeom>
          <a:solidFill>
            <a:srgbClr val="FFFF99"/>
          </a:solidFill>
          <a:ln w="31750" cap="flat" cmpd="sng" algn="ctr">
            <a:solidFill>
              <a:schemeClr val="bg2"/>
            </a:solidFill>
            <a:prstDash val="solid"/>
            <a:round/>
            <a:headEnd type="none" w="med" len="med"/>
            <a:tailEnd type="none"/>
          </a:ln>
          <a:effectLst/>
        </p:spPr>
      </p:cxnSp>
      <p:cxnSp>
        <p:nvCxnSpPr>
          <p:cNvPr id="101" name="直線矢印コネクタ 100"/>
          <p:cNvCxnSpPr/>
          <p:nvPr/>
        </p:nvCxnSpPr>
        <p:spPr bwMode="auto">
          <a:xfrm flipV="1">
            <a:off x="1411300" y="4712865"/>
            <a:ext cx="598068" cy="682"/>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cxnSp>
        <p:nvCxnSpPr>
          <p:cNvPr id="107" name="直線矢印コネクタ 106"/>
          <p:cNvCxnSpPr/>
          <p:nvPr/>
        </p:nvCxnSpPr>
        <p:spPr bwMode="auto">
          <a:xfrm>
            <a:off x="1418577" y="2589831"/>
            <a:ext cx="0" cy="489152"/>
          </a:xfrm>
          <a:prstGeom prst="straightConnector1">
            <a:avLst/>
          </a:prstGeom>
          <a:solidFill>
            <a:srgbClr val="FFFF99"/>
          </a:solidFill>
          <a:ln w="31750" cap="flat" cmpd="sng" algn="ctr">
            <a:solidFill>
              <a:schemeClr val="bg2"/>
            </a:solidFill>
            <a:prstDash val="solid"/>
            <a:round/>
            <a:headEnd type="none" w="med" len="med"/>
            <a:tailEnd type="none"/>
          </a:ln>
          <a:effectLst/>
        </p:spPr>
      </p:cxnSp>
      <p:cxnSp>
        <p:nvCxnSpPr>
          <p:cNvPr id="108" name="直線矢印コネクタ 107"/>
          <p:cNvCxnSpPr/>
          <p:nvPr/>
        </p:nvCxnSpPr>
        <p:spPr bwMode="auto">
          <a:xfrm flipV="1">
            <a:off x="1418577" y="2598770"/>
            <a:ext cx="668528" cy="2936"/>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sp>
        <p:nvSpPr>
          <p:cNvPr id="111" name="テキスト ボックス 110"/>
          <p:cNvSpPr txBox="1"/>
          <p:nvPr/>
        </p:nvSpPr>
        <p:spPr>
          <a:xfrm>
            <a:off x="1169196" y="4761597"/>
            <a:ext cx="583895" cy="253916"/>
          </a:xfrm>
          <a:prstGeom prst="rect">
            <a:avLst/>
          </a:prstGeom>
          <a:noFill/>
        </p:spPr>
        <p:txBody>
          <a:bodyPr wrap="square" rtlCol="0">
            <a:spAutoFit/>
          </a:bodyPr>
          <a:lstStyle/>
          <a:p>
            <a:r>
              <a:rPr kumimoji="1" lang="ja-JP" altLang="en-US" sz="1050" dirty="0" smtClean="0">
                <a:latin typeface="Meiryo UI" pitchFamily="50" charset="-128"/>
                <a:ea typeface="Meiryo UI" pitchFamily="50" charset="-128"/>
                <a:cs typeface="Meiryo UI" pitchFamily="50" charset="-128"/>
              </a:rPr>
              <a:t>相談</a:t>
            </a:r>
            <a:endParaRPr kumimoji="1" lang="ja-JP" altLang="en-US" sz="1050" dirty="0">
              <a:latin typeface="Meiryo UI" pitchFamily="50" charset="-128"/>
              <a:ea typeface="Meiryo UI" pitchFamily="50" charset="-128"/>
              <a:cs typeface="Meiryo UI" pitchFamily="50" charset="-128"/>
            </a:endParaRPr>
          </a:p>
        </p:txBody>
      </p:sp>
      <p:sp>
        <p:nvSpPr>
          <p:cNvPr id="112" name="テキスト ボックス 111"/>
          <p:cNvSpPr txBox="1"/>
          <p:nvPr/>
        </p:nvSpPr>
        <p:spPr>
          <a:xfrm>
            <a:off x="1252079" y="2312501"/>
            <a:ext cx="548156" cy="253916"/>
          </a:xfrm>
          <a:prstGeom prst="rect">
            <a:avLst/>
          </a:prstGeom>
          <a:noFill/>
        </p:spPr>
        <p:txBody>
          <a:bodyPr wrap="square" rtlCol="0">
            <a:spAutoFit/>
          </a:bodyPr>
          <a:lstStyle/>
          <a:p>
            <a:r>
              <a:rPr kumimoji="1" lang="ja-JP" altLang="en-US" sz="1050" dirty="0" smtClean="0">
                <a:latin typeface="Meiryo UI" pitchFamily="50" charset="-128"/>
                <a:ea typeface="Meiryo UI" pitchFamily="50" charset="-128"/>
                <a:cs typeface="Meiryo UI" pitchFamily="50" charset="-128"/>
              </a:rPr>
              <a:t>相談</a:t>
            </a:r>
            <a:endParaRPr kumimoji="1" lang="ja-JP" altLang="en-US" sz="1050" dirty="0">
              <a:latin typeface="Meiryo UI" pitchFamily="50" charset="-128"/>
              <a:ea typeface="Meiryo UI" pitchFamily="50" charset="-128"/>
              <a:cs typeface="Meiryo UI" pitchFamily="50" charset="-128"/>
            </a:endParaRPr>
          </a:p>
        </p:txBody>
      </p:sp>
      <p:sp>
        <p:nvSpPr>
          <p:cNvPr id="113" name="テキスト ボックス 112"/>
          <p:cNvSpPr txBox="1"/>
          <p:nvPr/>
        </p:nvSpPr>
        <p:spPr>
          <a:xfrm>
            <a:off x="1817527" y="4373189"/>
            <a:ext cx="583895" cy="253916"/>
          </a:xfrm>
          <a:prstGeom prst="rect">
            <a:avLst/>
          </a:prstGeom>
          <a:noFill/>
        </p:spPr>
        <p:txBody>
          <a:bodyPr wrap="square" rtlCol="0">
            <a:spAutoFit/>
          </a:bodyPr>
          <a:lstStyle/>
          <a:p>
            <a:r>
              <a:rPr kumimoji="1" lang="ja-JP" altLang="en-US" sz="1050" dirty="0" smtClean="0">
                <a:latin typeface="Meiryo UI" pitchFamily="50" charset="-128"/>
                <a:ea typeface="Meiryo UI" pitchFamily="50" charset="-128"/>
                <a:cs typeface="Meiryo UI" pitchFamily="50" charset="-128"/>
              </a:rPr>
              <a:t>受診</a:t>
            </a:r>
            <a:endParaRPr kumimoji="1" lang="ja-JP" altLang="en-US" sz="1050" dirty="0">
              <a:latin typeface="Meiryo UI" pitchFamily="50" charset="-128"/>
              <a:ea typeface="Meiryo UI" pitchFamily="50" charset="-128"/>
              <a:cs typeface="Meiryo UI" pitchFamily="50" charset="-128"/>
            </a:endParaRPr>
          </a:p>
        </p:txBody>
      </p:sp>
      <p:cxnSp>
        <p:nvCxnSpPr>
          <p:cNvPr id="114" name="直線矢印コネクタ 113"/>
          <p:cNvCxnSpPr/>
          <p:nvPr/>
        </p:nvCxnSpPr>
        <p:spPr bwMode="auto">
          <a:xfrm>
            <a:off x="2473609" y="5347658"/>
            <a:ext cx="321401" cy="363391"/>
          </a:xfrm>
          <a:prstGeom prst="straightConnector1">
            <a:avLst/>
          </a:prstGeom>
          <a:solidFill>
            <a:srgbClr val="FFFF99"/>
          </a:solidFill>
          <a:ln w="31750" cap="flat" cmpd="sng" algn="ctr">
            <a:solidFill>
              <a:srgbClr val="9E5ECE"/>
            </a:solidFill>
            <a:prstDash val="solid"/>
            <a:round/>
            <a:headEnd type="none" w="med" len="med"/>
            <a:tailEnd type="arrow" w="med" len="sm"/>
          </a:ln>
          <a:effectLst/>
        </p:spPr>
      </p:cxnSp>
      <p:cxnSp>
        <p:nvCxnSpPr>
          <p:cNvPr id="118" name="直線矢印コネクタ 117"/>
          <p:cNvCxnSpPr/>
          <p:nvPr/>
        </p:nvCxnSpPr>
        <p:spPr bwMode="auto">
          <a:xfrm flipH="1" flipV="1">
            <a:off x="2640370" y="5274778"/>
            <a:ext cx="286850" cy="329291"/>
          </a:xfrm>
          <a:prstGeom prst="straightConnector1">
            <a:avLst/>
          </a:prstGeom>
          <a:solidFill>
            <a:srgbClr val="FFFF99"/>
          </a:solidFill>
          <a:ln w="31750" cap="flat" cmpd="sng" algn="ctr">
            <a:solidFill>
              <a:srgbClr val="9E5ECE"/>
            </a:solidFill>
            <a:prstDash val="solid"/>
            <a:round/>
            <a:headEnd type="none" w="med" len="med"/>
            <a:tailEnd type="arrow" w="med" len="sm"/>
          </a:ln>
          <a:effectLst/>
        </p:spPr>
      </p:cxnSp>
      <p:sp>
        <p:nvSpPr>
          <p:cNvPr id="121" name="テキスト ボックス 120"/>
          <p:cNvSpPr txBox="1"/>
          <p:nvPr/>
        </p:nvSpPr>
        <p:spPr>
          <a:xfrm>
            <a:off x="1692434" y="5604069"/>
            <a:ext cx="1075659" cy="307777"/>
          </a:xfrm>
          <a:prstGeom prst="rect">
            <a:avLst/>
          </a:prstGeom>
          <a:noFill/>
        </p:spPr>
        <p:txBody>
          <a:bodyPr wrap="square" rtlCol="0">
            <a:spAutoFit/>
          </a:bodyPr>
          <a:lstStyle/>
          <a:p>
            <a:r>
              <a:rPr lang="ja-JP" altLang="en-US" sz="1400" b="1" dirty="0" smtClean="0">
                <a:solidFill>
                  <a:srgbClr val="7030A0"/>
                </a:solidFill>
                <a:latin typeface="Meiryo UI" pitchFamily="50" charset="-128"/>
                <a:ea typeface="Meiryo UI" pitchFamily="50" charset="-128"/>
                <a:cs typeface="Meiryo UI" pitchFamily="50" charset="-128"/>
              </a:rPr>
              <a:t>確定</a:t>
            </a:r>
            <a:r>
              <a:rPr lang="ja-JP" altLang="en-US" sz="1400" b="1" dirty="0">
                <a:solidFill>
                  <a:srgbClr val="7030A0"/>
                </a:solidFill>
                <a:latin typeface="Meiryo UI" pitchFamily="50" charset="-128"/>
                <a:ea typeface="Meiryo UI" pitchFamily="50" charset="-128"/>
                <a:cs typeface="Meiryo UI" pitchFamily="50" charset="-128"/>
              </a:rPr>
              <a:t>診断</a:t>
            </a:r>
            <a:endParaRPr kumimoji="1" lang="ja-JP" altLang="en-US" sz="1400" b="1" dirty="0">
              <a:solidFill>
                <a:srgbClr val="7030A0"/>
              </a:solidFill>
              <a:latin typeface="Meiryo UI" pitchFamily="50" charset="-128"/>
              <a:ea typeface="Meiryo UI" pitchFamily="50" charset="-128"/>
              <a:cs typeface="Meiryo UI" pitchFamily="50" charset="-128"/>
            </a:endParaRPr>
          </a:p>
        </p:txBody>
      </p:sp>
      <p:sp>
        <p:nvSpPr>
          <p:cNvPr id="125" name="テキスト ボックス 124"/>
          <p:cNvSpPr txBox="1"/>
          <p:nvPr/>
        </p:nvSpPr>
        <p:spPr>
          <a:xfrm>
            <a:off x="7450741" y="2303574"/>
            <a:ext cx="1226548" cy="253916"/>
          </a:xfrm>
          <a:prstGeom prst="rect">
            <a:avLst/>
          </a:prstGeom>
          <a:noFill/>
        </p:spPr>
        <p:txBody>
          <a:bodyPr wrap="square" rtlCol="0">
            <a:spAutoFit/>
          </a:bodyPr>
          <a:lstStyle/>
          <a:p>
            <a:r>
              <a:rPr kumimoji="1" lang="ja-JP" altLang="en-US" sz="1050" dirty="0" smtClean="0">
                <a:latin typeface="Meiryo UI" pitchFamily="50" charset="-128"/>
                <a:ea typeface="Meiryo UI" pitchFamily="50" charset="-128"/>
                <a:cs typeface="Meiryo UI" pitchFamily="50" charset="-128"/>
              </a:rPr>
              <a:t>老健施設等</a:t>
            </a:r>
            <a:endParaRPr kumimoji="1" lang="ja-JP" altLang="en-US" sz="1050" dirty="0">
              <a:latin typeface="Meiryo UI" pitchFamily="50" charset="-128"/>
              <a:ea typeface="Meiryo UI" pitchFamily="50" charset="-128"/>
              <a:cs typeface="Meiryo UI" pitchFamily="50" charset="-128"/>
            </a:endParaRPr>
          </a:p>
        </p:txBody>
      </p:sp>
      <p:sp>
        <p:nvSpPr>
          <p:cNvPr id="126" name="テキスト ボックス 125"/>
          <p:cNvSpPr txBox="1"/>
          <p:nvPr/>
        </p:nvSpPr>
        <p:spPr>
          <a:xfrm>
            <a:off x="3014049" y="3120230"/>
            <a:ext cx="842335" cy="415498"/>
          </a:xfrm>
          <a:prstGeom prst="rect">
            <a:avLst/>
          </a:prstGeom>
          <a:solidFill>
            <a:schemeClr val="bg1"/>
          </a:solidFill>
        </p:spPr>
        <p:txBody>
          <a:bodyPr wrap="square" rtlCol="0">
            <a:spAutoFit/>
          </a:bodyPr>
          <a:lstStyle/>
          <a:p>
            <a:r>
              <a:rPr lang="ja-JP" altLang="en-US" sz="1050" dirty="0">
                <a:latin typeface="Meiryo UI" pitchFamily="50" charset="-128"/>
                <a:ea typeface="Meiryo UI" pitchFamily="50" charset="-128"/>
                <a:cs typeface="Meiryo UI" pitchFamily="50" charset="-128"/>
              </a:rPr>
              <a:t>検査</a:t>
            </a:r>
            <a:r>
              <a:rPr lang="ja-JP" altLang="en-US" sz="1050" dirty="0" smtClean="0">
                <a:latin typeface="Meiryo UI" pitchFamily="50" charset="-128"/>
                <a:ea typeface="Meiryo UI" pitchFamily="50" charset="-128"/>
                <a:cs typeface="Meiryo UI" pitchFamily="50" charset="-128"/>
              </a:rPr>
              <a:t>や</a:t>
            </a:r>
            <a:endParaRPr lang="en-US" altLang="ja-JP" sz="1050" dirty="0" smtClean="0">
              <a:latin typeface="Meiryo UI" pitchFamily="50" charset="-128"/>
              <a:ea typeface="Meiryo UI" pitchFamily="50" charset="-128"/>
              <a:cs typeface="Meiryo UI" pitchFamily="50" charset="-128"/>
            </a:endParaRPr>
          </a:p>
          <a:p>
            <a:r>
              <a:rPr lang="ja-JP" altLang="en-US" sz="1050" dirty="0" smtClean="0">
                <a:latin typeface="Meiryo UI" pitchFamily="50" charset="-128"/>
                <a:ea typeface="Meiryo UI" pitchFamily="50" charset="-128"/>
                <a:cs typeface="Meiryo UI" pitchFamily="50" charset="-128"/>
              </a:rPr>
              <a:t>診察の紹介</a:t>
            </a:r>
            <a:endParaRPr kumimoji="1" lang="ja-JP" altLang="en-US" sz="1050" dirty="0">
              <a:latin typeface="Meiryo UI" pitchFamily="50" charset="-128"/>
              <a:ea typeface="Meiryo UI" pitchFamily="50" charset="-128"/>
              <a:cs typeface="Meiryo UI" pitchFamily="50" charset="-128"/>
            </a:endParaRPr>
          </a:p>
        </p:txBody>
      </p:sp>
      <p:cxnSp>
        <p:nvCxnSpPr>
          <p:cNvPr id="127" name="直線矢印コネクタ 126"/>
          <p:cNvCxnSpPr/>
          <p:nvPr/>
        </p:nvCxnSpPr>
        <p:spPr bwMode="auto">
          <a:xfrm flipV="1">
            <a:off x="3768563" y="2746075"/>
            <a:ext cx="578219" cy="1306282"/>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sp>
        <p:nvSpPr>
          <p:cNvPr id="130" name="テキスト ボックス 129"/>
          <p:cNvSpPr txBox="1"/>
          <p:nvPr/>
        </p:nvSpPr>
        <p:spPr>
          <a:xfrm>
            <a:off x="3737635" y="3416064"/>
            <a:ext cx="935608" cy="415498"/>
          </a:xfrm>
          <a:prstGeom prst="rect">
            <a:avLst/>
          </a:prstGeom>
          <a:solidFill>
            <a:schemeClr val="bg1"/>
          </a:solidFill>
        </p:spPr>
        <p:txBody>
          <a:bodyPr wrap="square" rtlCol="0">
            <a:spAutoFit/>
          </a:bodyPr>
          <a:lstStyle/>
          <a:p>
            <a:r>
              <a:rPr lang="ja-JP" altLang="en-US" sz="1050" dirty="0">
                <a:latin typeface="Meiryo UI" pitchFamily="50" charset="-128"/>
                <a:ea typeface="Meiryo UI" pitchFamily="50" charset="-128"/>
                <a:cs typeface="Meiryo UI" pitchFamily="50" charset="-128"/>
              </a:rPr>
              <a:t>介護</a:t>
            </a:r>
            <a:r>
              <a:rPr lang="ja-JP" altLang="en-US" sz="1050" dirty="0" smtClean="0">
                <a:latin typeface="Meiryo UI" pitchFamily="50" charset="-128"/>
                <a:ea typeface="Meiryo UI" pitchFamily="50" charset="-128"/>
                <a:cs typeface="Meiryo UI" pitchFamily="50" charset="-128"/>
              </a:rPr>
              <a:t>サービスの必要時</a:t>
            </a:r>
            <a:endParaRPr kumimoji="1" lang="ja-JP" altLang="en-US" sz="1050" dirty="0">
              <a:latin typeface="Meiryo UI" pitchFamily="50" charset="-128"/>
              <a:ea typeface="Meiryo UI" pitchFamily="50" charset="-128"/>
              <a:cs typeface="Meiryo UI" pitchFamily="50" charset="-128"/>
            </a:endParaRPr>
          </a:p>
        </p:txBody>
      </p:sp>
      <p:sp>
        <p:nvSpPr>
          <p:cNvPr id="131" name="テキスト ボックス 130"/>
          <p:cNvSpPr txBox="1"/>
          <p:nvPr/>
        </p:nvSpPr>
        <p:spPr>
          <a:xfrm>
            <a:off x="3886932" y="2991797"/>
            <a:ext cx="954849" cy="253916"/>
          </a:xfrm>
          <a:prstGeom prst="rect">
            <a:avLst/>
          </a:prstGeom>
          <a:solidFill>
            <a:schemeClr val="bg1"/>
          </a:solidFill>
        </p:spPr>
        <p:txBody>
          <a:bodyPr wrap="square" rtlCol="0">
            <a:spAutoFit/>
          </a:bodyPr>
          <a:lstStyle/>
          <a:p>
            <a:r>
              <a:rPr lang="ja-JP" altLang="en-US" sz="1050" dirty="0" smtClean="0">
                <a:latin typeface="Meiryo UI" pitchFamily="50" charset="-128"/>
                <a:ea typeface="Meiryo UI" pitchFamily="50" charset="-128"/>
                <a:cs typeface="Meiryo UI" pitchFamily="50" charset="-128"/>
              </a:rPr>
              <a:t>要介護</a:t>
            </a:r>
            <a:r>
              <a:rPr lang="ja-JP" altLang="en-US" sz="1050" dirty="0">
                <a:latin typeface="Meiryo UI" pitchFamily="50" charset="-128"/>
                <a:ea typeface="Meiryo UI" pitchFamily="50" charset="-128"/>
                <a:cs typeface="Meiryo UI" pitchFamily="50" charset="-128"/>
              </a:rPr>
              <a:t>認定</a:t>
            </a:r>
            <a:endParaRPr kumimoji="1" lang="ja-JP" altLang="en-US" sz="1050" dirty="0">
              <a:latin typeface="Meiryo UI" pitchFamily="50" charset="-128"/>
              <a:ea typeface="Meiryo UI" pitchFamily="50" charset="-128"/>
              <a:cs typeface="Meiryo UI" pitchFamily="50" charset="-128"/>
            </a:endParaRPr>
          </a:p>
        </p:txBody>
      </p:sp>
      <p:sp>
        <p:nvSpPr>
          <p:cNvPr id="137" name="テキスト ボックス 136"/>
          <p:cNvSpPr txBox="1"/>
          <p:nvPr/>
        </p:nvSpPr>
        <p:spPr>
          <a:xfrm>
            <a:off x="4969804" y="5723182"/>
            <a:ext cx="1561090" cy="415498"/>
          </a:xfrm>
          <a:prstGeom prst="rect">
            <a:avLst/>
          </a:prstGeom>
          <a:noFill/>
        </p:spPr>
        <p:txBody>
          <a:bodyPr wrap="square" rtlCol="0">
            <a:spAutoFit/>
          </a:bodyPr>
          <a:lstStyle/>
          <a:p>
            <a:pPr algn="ctr"/>
            <a:r>
              <a:rPr kumimoji="1" lang="ja-JP" altLang="en-US" sz="1050" dirty="0" smtClean="0">
                <a:latin typeface="Meiryo UI" pitchFamily="50" charset="-128"/>
                <a:ea typeface="Meiryo UI" pitchFamily="50" charset="-128"/>
                <a:cs typeface="Meiryo UI" pitchFamily="50" charset="-128"/>
              </a:rPr>
              <a:t>短期治療</a:t>
            </a:r>
            <a:endParaRPr kumimoji="1" lang="en-US" altLang="ja-JP" sz="1050" dirty="0" smtClean="0">
              <a:latin typeface="Meiryo UI" pitchFamily="50" charset="-128"/>
              <a:ea typeface="Meiryo UI" pitchFamily="50" charset="-128"/>
              <a:cs typeface="Meiryo UI" pitchFamily="50" charset="-128"/>
            </a:endParaRPr>
          </a:p>
          <a:p>
            <a:pPr algn="ctr"/>
            <a:r>
              <a:rPr kumimoji="1" lang="ja-JP" altLang="en-US" sz="1050" dirty="0" smtClean="0">
                <a:latin typeface="Meiryo UI" pitchFamily="50" charset="-128"/>
                <a:ea typeface="Meiryo UI" pitchFamily="50" charset="-128"/>
                <a:cs typeface="Meiryo UI" pitchFamily="50" charset="-128"/>
              </a:rPr>
              <a:t>（精神科医療機関等）</a:t>
            </a:r>
            <a:endParaRPr kumimoji="1" lang="ja-JP" altLang="en-US" sz="1050" dirty="0">
              <a:latin typeface="Meiryo UI" pitchFamily="50" charset="-128"/>
              <a:ea typeface="Meiryo UI" pitchFamily="50" charset="-128"/>
              <a:cs typeface="Meiryo UI" pitchFamily="50" charset="-128"/>
            </a:endParaRPr>
          </a:p>
        </p:txBody>
      </p:sp>
      <p:cxnSp>
        <p:nvCxnSpPr>
          <p:cNvPr id="138" name="直線矢印コネクタ 137"/>
          <p:cNvCxnSpPr/>
          <p:nvPr/>
        </p:nvCxnSpPr>
        <p:spPr bwMode="auto">
          <a:xfrm>
            <a:off x="4333446" y="4748082"/>
            <a:ext cx="339797" cy="0"/>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cxnSp>
        <p:nvCxnSpPr>
          <p:cNvPr id="139" name="直線矢印コネクタ 138"/>
          <p:cNvCxnSpPr/>
          <p:nvPr/>
        </p:nvCxnSpPr>
        <p:spPr bwMode="auto">
          <a:xfrm>
            <a:off x="2976556" y="4712865"/>
            <a:ext cx="848975" cy="0"/>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sp>
        <p:nvSpPr>
          <p:cNvPr id="141" name="テキスト ボックス 140"/>
          <p:cNvSpPr txBox="1"/>
          <p:nvPr/>
        </p:nvSpPr>
        <p:spPr>
          <a:xfrm>
            <a:off x="3871159" y="4528866"/>
            <a:ext cx="468888" cy="415498"/>
          </a:xfrm>
          <a:prstGeom prst="rect">
            <a:avLst/>
          </a:prstGeom>
          <a:noFill/>
        </p:spPr>
        <p:txBody>
          <a:bodyPr wrap="square" rtlCol="0">
            <a:spAutoFit/>
          </a:bodyPr>
          <a:lstStyle/>
          <a:p>
            <a:r>
              <a:rPr lang="ja-JP" altLang="en-US" sz="1050" dirty="0" smtClean="0">
                <a:latin typeface="Meiryo UI" pitchFamily="50" charset="-128"/>
                <a:ea typeface="Meiryo UI" pitchFamily="50" charset="-128"/>
                <a:cs typeface="Meiryo UI" pitchFamily="50" charset="-128"/>
              </a:rPr>
              <a:t>日常</a:t>
            </a:r>
            <a:endParaRPr lang="en-US" altLang="ja-JP" sz="1050" dirty="0" smtClean="0">
              <a:latin typeface="Meiryo UI" pitchFamily="50" charset="-128"/>
              <a:ea typeface="Meiryo UI" pitchFamily="50" charset="-128"/>
              <a:cs typeface="Meiryo UI" pitchFamily="50" charset="-128"/>
            </a:endParaRPr>
          </a:p>
          <a:p>
            <a:r>
              <a:rPr lang="ja-JP" altLang="en-US" sz="1050" dirty="0" smtClean="0">
                <a:latin typeface="Meiryo UI" pitchFamily="50" charset="-128"/>
                <a:ea typeface="Meiryo UI" pitchFamily="50" charset="-128"/>
                <a:cs typeface="Meiryo UI" pitchFamily="50" charset="-128"/>
              </a:rPr>
              <a:t>診療</a:t>
            </a:r>
            <a:endParaRPr kumimoji="1" lang="en-US" altLang="ja-JP" sz="1050" dirty="0" smtClean="0">
              <a:latin typeface="Meiryo UI" pitchFamily="50" charset="-128"/>
              <a:ea typeface="Meiryo UI" pitchFamily="50" charset="-128"/>
              <a:cs typeface="Meiryo UI" pitchFamily="50" charset="-128"/>
            </a:endParaRPr>
          </a:p>
        </p:txBody>
      </p:sp>
      <p:sp>
        <p:nvSpPr>
          <p:cNvPr id="142" name="テキスト ボックス 141"/>
          <p:cNvSpPr txBox="1"/>
          <p:nvPr/>
        </p:nvSpPr>
        <p:spPr>
          <a:xfrm>
            <a:off x="7029348" y="4538307"/>
            <a:ext cx="468888" cy="415498"/>
          </a:xfrm>
          <a:prstGeom prst="rect">
            <a:avLst/>
          </a:prstGeom>
          <a:noFill/>
        </p:spPr>
        <p:txBody>
          <a:bodyPr wrap="square" rtlCol="0">
            <a:spAutoFit/>
          </a:bodyPr>
          <a:lstStyle/>
          <a:p>
            <a:r>
              <a:rPr lang="ja-JP" altLang="en-US" sz="1050" dirty="0" smtClean="0">
                <a:latin typeface="Meiryo UI" pitchFamily="50" charset="-128"/>
                <a:ea typeface="Meiryo UI" pitchFamily="50" charset="-128"/>
                <a:cs typeface="Meiryo UI" pitchFamily="50" charset="-128"/>
              </a:rPr>
              <a:t>日常</a:t>
            </a:r>
            <a:endParaRPr lang="en-US" altLang="ja-JP" sz="1050" dirty="0" smtClean="0">
              <a:latin typeface="Meiryo UI" pitchFamily="50" charset="-128"/>
              <a:ea typeface="Meiryo UI" pitchFamily="50" charset="-128"/>
              <a:cs typeface="Meiryo UI" pitchFamily="50" charset="-128"/>
            </a:endParaRPr>
          </a:p>
          <a:p>
            <a:r>
              <a:rPr lang="ja-JP" altLang="en-US" sz="1050" dirty="0" smtClean="0">
                <a:latin typeface="Meiryo UI" pitchFamily="50" charset="-128"/>
                <a:ea typeface="Meiryo UI" pitchFamily="50" charset="-128"/>
                <a:cs typeface="Meiryo UI" pitchFamily="50" charset="-128"/>
              </a:rPr>
              <a:t>診療</a:t>
            </a:r>
            <a:endParaRPr kumimoji="1" lang="en-US" altLang="ja-JP" sz="1050" dirty="0" smtClean="0">
              <a:latin typeface="Meiryo UI" pitchFamily="50" charset="-128"/>
              <a:ea typeface="Meiryo UI" pitchFamily="50" charset="-128"/>
              <a:cs typeface="Meiryo UI" pitchFamily="50" charset="-128"/>
            </a:endParaRPr>
          </a:p>
        </p:txBody>
      </p:sp>
      <p:cxnSp>
        <p:nvCxnSpPr>
          <p:cNvPr id="147" name="直線矢印コネクタ 146"/>
          <p:cNvCxnSpPr/>
          <p:nvPr/>
        </p:nvCxnSpPr>
        <p:spPr bwMode="auto">
          <a:xfrm flipV="1">
            <a:off x="7483020" y="4754360"/>
            <a:ext cx="668908" cy="1"/>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cxnSp>
        <p:nvCxnSpPr>
          <p:cNvPr id="148" name="直線矢印コネクタ 147"/>
          <p:cNvCxnSpPr/>
          <p:nvPr/>
        </p:nvCxnSpPr>
        <p:spPr bwMode="auto">
          <a:xfrm>
            <a:off x="6586412" y="4766235"/>
            <a:ext cx="339797" cy="0"/>
          </a:xfrm>
          <a:prstGeom prst="straightConnector1">
            <a:avLst/>
          </a:prstGeom>
          <a:solidFill>
            <a:srgbClr val="FFFF99"/>
          </a:solidFill>
          <a:ln w="31750" cap="flat" cmpd="sng" algn="ctr">
            <a:solidFill>
              <a:schemeClr val="bg2"/>
            </a:solidFill>
            <a:prstDash val="solid"/>
            <a:round/>
            <a:headEnd type="none" w="med" len="med"/>
            <a:tailEnd type="arrow" w="med" len="sm"/>
          </a:ln>
          <a:effectLst/>
        </p:spPr>
      </p:cxnSp>
      <p:sp>
        <p:nvSpPr>
          <p:cNvPr id="67" name="円弧 66"/>
          <p:cNvSpPr/>
          <p:nvPr/>
        </p:nvSpPr>
        <p:spPr bwMode="auto">
          <a:xfrm flipV="1">
            <a:off x="2768093" y="1665711"/>
            <a:ext cx="2403973" cy="2313225"/>
          </a:xfrm>
          <a:prstGeom prst="arc">
            <a:avLst>
              <a:gd name="adj1" fmla="val 16740851"/>
              <a:gd name="adj2" fmla="val 20674910"/>
            </a:avLst>
          </a:prstGeom>
          <a:noFill/>
          <a:ln w="50800" cap="flat" cmpd="sng" algn="ctr">
            <a:solidFill>
              <a:schemeClr val="accent5">
                <a:lumMod val="50000"/>
              </a:schemeClr>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41" name="テキスト ボックス 40"/>
          <p:cNvSpPr txBox="1"/>
          <p:nvPr/>
        </p:nvSpPr>
        <p:spPr>
          <a:xfrm>
            <a:off x="4915244" y="2670822"/>
            <a:ext cx="1561090" cy="430887"/>
          </a:xfrm>
          <a:prstGeom prst="rect">
            <a:avLst/>
          </a:prstGeom>
          <a:solidFill>
            <a:schemeClr val="bg1"/>
          </a:solidFill>
        </p:spPr>
        <p:txBody>
          <a:bodyPr wrap="square" rtlCol="0">
            <a:spAutoFit/>
          </a:bodyPr>
          <a:lstStyle/>
          <a:p>
            <a:r>
              <a:rPr kumimoji="1" lang="ja-JP" altLang="en-US" sz="1050" dirty="0" smtClean="0">
                <a:latin typeface="Meiryo UI" pitchFamily="50" charset="-128"/>
                <a:ea typeface="Meiryo UI" pitchFamily="50" charset="-128"/>
                <a:cs typeface="Meiryo UI" pitchFamily="50" charset="-128"/>
              </a:rPr>
              <a:t>居宅サービス・</a:t>
            </a:r>
            <a:endParaRPr kumimoji="1" lang="en-US" altLang="ja-JP" sz="1050" dirty="0" smtClean="0">
              <a:latin typeface="Meiryo UI" pitchFamily="50" charset="-128"/>
              <a:ea typeface="Meiryo UI" pitchFamily="50" charset="-128"/>
              <a:cs typeface="Meiryo UI" pitchFamily="50" charset="-128"/>
            </a:endParaRPr>
          </a:p>
          <a:p>
            <a:r>
              <a:rPr kumimoji="1" lang="ja-JP" altLang="en-US" sz="1050" dirty="0" smtClean="0">
                <a:latin typeface="Meiryo UI" pitchFamily="50" charset="-128"/>
                <a:ea typeface="Meiryo UI" pitchFamily="50" charset="-128"/>
                <a:cs typeface="Meiryo UI" pitchFamily="50" charset="-128"/>
              </a:rPr>
              <a:t>地域</a:t>
            </a:r>
            <a:r>
              <a:rPr lang="ja-JP" altLang="en-US" sz="1050" dirty="0" smtClean="0">
                <a:latin typeface="Meiryo UI" pitchFamily="50" charset="-128"/>
                <a:ea typeface="Meiryo UI" pitchFamily="50" charset="-128"/>
                <a:cs typeface="Meiryo UI" pitchFamily="50" charset="-128"/>
              </a:rPr>
              <a:t>密着型サービス等</a:t>
            </a:r>
            <a:endParaRPr kumimoji="1" lang="ja-JP" altLang="en-US" sz="1050" dirty="0">
              <a:latin typeface="Meiryo UI" pitchFamily="50" charset="-128"/>
              <a:ea typeface="Meiryo UI" pitchFamily="50" charset="-128"/>
              <a:cs typeface="Meiryo UI" pitchFamily="50" charset="-128"/>
            </a:endParaRPr>
          </a:p>
        </p:txBody>
      </p:sp>
      <p:sp>
        <p:nvSpPr>
          <p:cNvPr id="153" name="円弧 152"/>
          <p:cNvSpPr/>
          <p:nvPr/>
        </p:nvSpPr>
        <p:spPr bwMode="auto">
          <a:xfrm flipV="1">
            <a:off x="5566352" y="3035002"/>
            <a:ext cx="509963" cy="864813"/>
          </a:xfrm>
          <a:prstGeom prst="arc">
            <a:avLst>
              <a:gd name="adj1" fmla="val 16984724"/>
              <a:gd name="adj2" fmla="val 3875682"/>
            </a:avLst>
          </a:prstGeom>
          <a:noFill/>
          <a:ln w="50800" cap="flat" cmpd="sng" algn="ctr">
            <a:solidFill>
              <a:schemeClr val="accent5">
                <a:lumMod val="50000"/>
              </a:schemeClr>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54" name="円弧 153"/>
          <p:cNvSpPr/>
          <p:nvPr/>
        </p:nvSpPr>
        <p:spPr bwMode="auto">
          <a:xfrm rot="254518" flipV="1">
            <a:off x="5732020" y="2094613"/>
            <a:ext cx="1068579" cy="1905869"/>
          </a:xfrm>
          <a:prstGeom prst="arc">
            <a:avLst>
              <a:gd name="adj1" fmla="val 17169823"/>
              <a:gd name="adj2" fmla="val 6440006"/>
            </a:avLst>
          </a:prstGeom>
          <a:noFill/>
          <a:ln w="50800" cap="flat" cmpd="sng" algn="ctr">
            <a:solidFill>
              <a:schemeClr val="accent5">
                <a:lumMod val="50000"/>
              </a:schemeClr>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6" name="テキスト ボックス 15"/>
          <p:cNvSpPr txBox="1"/>
          <p:nvPr/>
        </p:nvSpPr>
        <p:spPr>
          <a:xfrm>
            <a:off x="6526219" y="2560910"/>
            <a:ext cx="1226548" cy="430887"/>
          </a:xfrm>
          <a:prstGeom prst="rect">
            <a:avLst/>
          </a:prstGeom>
          <a:solidFill>
            <a:schemeClr val="bg1"/>
          </a:solidFill>
        </p:spPr>
        <p:txBody>
          <a:bodyPr wrap="square" rtlCol="0">
            <a:spAutoFit/>
          </a:bodyPr>
          <a:lstStyle/>
          <a:p>
            <a:r>
              <a:rPr kumimoji="1" lang="ja-JP" altLang="en-US" sz="1050" dirty="0" smtClean="0">
                <a:latin typeface="Meiryo UI" pitchFamily="50" charset="-128"/>
                <a:ea typeface="Meiryo UI" pitchFamily="50" charset="-128"/>
                <a:cs typeface="Meiryo UI" pitchFamily="50" charset="-128"/>
              </a:rPr>
              <a:t>短期入所等施設</a:t>
            </a:r>
            <a:endParaRPr kumimoji="1" lang="en-US" altLang="ja-JP" sz="1050" dirty="0" smtClean="0">
              <a:latin typeface="Meiryo UI" pitchFamily="50" charset="-128"/>
              <a:ea typeface="Meiryo UI" pitchFamily="50" charset="-128"/>
              <a:cs typeface="Meiryo UI" pitchFamily="50" charset="-128"/>
            </a:endParaRPr>
          </a:p>
          <a:p>
            <a:r>
              <a:rPr lang="ja-JP" altLang="en-US" sz="1050" dirty="0" smtClean="0">
                <a:latin typeface="Meiryo UI" pitchFamily="50" charset="-128"/>
                <a:ea typeface="Meiryo UI" pitchFamily="50" charset="-128"/>
                <a:cs typeface="Meiryo UI" pitchFamily="50" charset="-128"/>
              </a:rPr>
              <a:t>を利用したサービス</a:t>
            </a:r>
            <a:endParaRPr kumimoji="1" lang="ja-JP" altLang="en-US" sz="1050" dirty="0">
              <a:latin typeface="Meiryo UI" pitchFamily="50" charset="-128"/>
              <a:ea typeface="Meiryo UI" pitchFamily="50" charset="-128"/>
              <a:cs typeface="Meiryo UI" pitchFamily="50" charset="-128"/>
            </a:endParaRPr>
          </a:p>
        </p:txBody>
      </p:sp>
      <p:sp>
        <p:nvSpPr>
          <p:cNvPr id="155" name="円弧 154"/>
          <p:cNvSpPr/>
          <p:nvPr/>
        </p:nvSpPr>
        <p:spPr bwMode="auto">
          <a:xfrm rot="5400000" flipV="1">
            <a:off x="5841972" y="2245995"/>
            <a:ext cx="1351715" cy="1644080"/>
          </a:xfrm>
          <a:prstGeom prst="arc">
            <a:avLst>
              <a:gd name="adj1" fmla="val 16524454"/>
              <a:gd name="adj2" fmla="val 3623642"/>
            </a:avLst>
          </a:prstGeom>
          <a:noFill/>
          <a:ln w="50800" cap="flat" cmpd="sng" algn="ctr">
            <a:solidFill>
              <a:srgbClr val="36777E"/>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56" name="テキスト ボックス 155"/>
          <p:cNvSpPr txBox="1"/>
          <p:nvPr/>
        </p:nvSpPr>
        <p:spPr>
          <a:xfrm>
            <a:off x="493232" y="3874021"/>
            <a:ext cx="469089" cy="253916"/>
          </a:xfrm>
          <a:prstGeom prst="rect">
            <a:avLst/>
          </a:prstGeom>
          <a:noFill/>
        </p:spPr>
        <p:txBody>
          <a:bodyPr wrap="square" rtlCol="0">
            <a:spAutoFit/>
          </a:bodyPr>
          <a:lstStyle/>
          <a:p>
            <a:r>
              <a:rPr lang="ja-JP" altLang="en-US" sz="1050" b="1" dirty="0">
                <a:latin typeface="Meiryo UI" pitchFamily="50" charset="-128"/>
                <a:ea typeface="Meiryo UI" pitchFamily="50" charset="-128"/>
                <a:cs typeface="Meiryo UI" pitchFamily="50" charset="-128"/>
              </a:rPr>
              <a:t>本人</a:t>
            </a:r>
            <a:endParaRPr kumimoji="1" lang="ja-JP" altLang="en-US" sz="1050" b="1" dirty="0">
              <a:latin typeface="Meiryo UI" pitchFamily="50" charset="-128"/>
              <a:ea typeface="Meiryo UI" pitchFamily="50" charset="-128"/>
              <a:cs typeface="Meiryo UI" pitchFamily="50" charset="-128"/>
            </a:endParaRPr>
          </a:p>
        </p:txBody>
      </p:sp>
      <p:sp>
        <p:nvSpPr>
          <p:cNvPr id="157" name="テキスト ボックス 156"/>
          <p:cNvSpPr txBox="1"/>
          <p:nvPr/>
        </p:nvSpPr>
        <p:spPr>
          <a:xfrm>
            <a:off x="7501615" y="4193059"/>
            <a:ext cx="469089" cy="253916"/>
          </a:xfrm>
          <a:prstGeom prst="rect">
            <a:avLst/>
          </a:prstGeom>
          <a:noFill/>
        </p:spPr>
        <p:txBody>
          <a:bodyPr wrap="square" rtlCol="0">
            <a:spAutoFit/>
          </a:bodyPr>
          <a:lstStyle/>
          <a:p>
            <a:r>
              <a:rPr lang="ja-JP" altLang="en-US" sz="1050" b="1" dirty="0">
                <a:latin typeface="Meiryo UI" pitchFamily="50" charset="-128"/>
                <a:ea typeface="Meiryo UI" pitchFamily="50" charset="-128"/>
                <a:cs typeface="Meiryo UI" pitchFamily="50" charset="-128"/>
              </a:rPr>
              <a:t>本人</a:t>
            </a:r>
            <a:endParaRPr kumimoji="1" lang="ja-JP" altLang="en-US" sz="1050" b="1" dirty="0">
              <a:latin typeface="Meiryo UI" pitchFamily="50" charset="-128"/>
              <a:ea typeface="Meiryo UI" pitchFamily="50" charset="-128"/>
              <a:cs typeface="Meiryo UI" pitchFamily="50" charset="-128"/>
            </a:endParaRPr>
          </a:p>
        </p:txBody>
      </p:sp>
      <p:sp>
        <p:nvSpPr>
          <p:cNvPr id="158" name="円弧 157"/>
          <p:cNvSpPr/>
          <p:nvPr/>
        </p:nvSpPr>
        <p:spPr bwMode="auto">
          <a:xfrm rot="9958430" flipV="1">
            <a:off x="4837125" y="4047691"/>
            <a:ext cx="2634833" cy="1413187"/>
          </a:xfrm>
          <a:prstGeom prst="arc">
            <a:avLst>
              <a:gd name="adj1" fmla="val 19497321"/>
              <a:gd name="adj2" fmla="val 8947631"/>
            </a:avLst>
          </a:prstGeom>
          <a:noFill/>
          <a:ln w="50800" cap="flat" cmpd="sng" algn="ctr">
            <a:solidFill>
              <a:schemeClr val="accent5">
                <a:lumMod val="50000"/>
              </a:schemeClr>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43" name="テキスト ボックス 142"/>
          <p:cNvSpPr txBox="1"/>
          <p:nvPr/>
        </p:nvSpPr>
        <p:spPr>
          <a:xfrm>
            <a:off x="4740329" y="4572523"/>
            <a:ext cx="1739921" cy="400110"/>
          </a:xfrm>
          <a:prstGeom prst="rect">
            <a:avLst/>
          </a:prstGeom>
          <a:solidFill>
            <a:schemeClr val="bg1"/>
          </a:solidFill>
          <a:ln w="31750">
            <a:solidFill>
              <a:srgbClr val="FF7171"/>
            </a:solidFill>
          </a:ln>
        </p:spPr>
        <p:txBody>
          <a:bodyPr wrap="square" rtlCol="0">
            <a:spAutoFit/>
          </a:bodyPr>
          <a:lstStyle/>
          <a:p>
            <a:pPr algn="ctr"/>
            <a:r>
              <a:rPr lang="ja-JP" altLang="en-US" sz="1000" dirty="0" smtClean="0">
                <a:latin typeface="Meiryo UI" pitchFamily="50" charset="-128"/>
                <a:ea typeface="Meiryo UI" pitchFamily="50" charset="-128"/>
                <a:cs typeface="Meiryo UI" pitchFamily="50" charset="-128"/>
              </a:rPr>
              <a:t>認知症行動・心理症状悪化時などの急性増悪期診療</a:t>
            </a:r>
            <a:endParaRPr lang="en-US" altLang="ja-JP" sz="1000" dirty="0" smtClean="0">
              <a:latin typeface="Meiryo UI" pitchFamily="50" charset="-128"/>
              <a:ea typeface="Meiryo UI" pitchFamily="50" charset="-128"/>
              <a:cs typeface="Meiryo UI" pitchFamily="50" charset="-128"/>
            </a:endParaRPr>
          </a:p>
        </p:txBody>
      </p:sp>
      <p:grpSp>
        <p:nvGrpSpPr>
          <p:cNvPr id="59" name="グループ化 58"/>
          <p:cNvGrpSpPr/>
          <p:nvPr/>
        </p:nvGrpSpPr>
        <p:grpSpPr>
          <a:xfrm>
            <a:off x="5300219" y="5080512"/>
            <a:ext cx="884718" cy="642412"/>
            <a:chOff x="4770033" y="4743121"/>
            <a:chExt cx="1008543" cy="716659"/>
          </a:xfrm>
        </p:grpSpPr>
        <p:pic>
          <p:nvPicPr>
            <p:cNvPr id="378889"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96213" y="4743121"/>
              <a:ext cx="550292" cy="71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4" name="正方形/長方形 133"/>
            <p:cNvSpPr/>
            <p:nvPr/>
          </p:nvSpPr>
          <p:spPr bwMode="auto">
            <a:xfrm>
              <a:off x="4770033" y="5104817"/>
              <a:ext cx="247650" cy="261610"/>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35" name="正方形/長方形 134"/>
            <p:cNvSpPr/>
            <p:nvPr/>
          </p:nvSpPr>
          <p:spPr bwMode="auto">
            <a:xfrm>
              <a:off x="5530927" y="4994936"/>
              <a:ext cx="247649" cy="459542"/>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161" name="テキスト ボックス 160"/>
          <p:cNvSpPr txBox="1"/>
          <p:nvPr/>
        </p:nvSpPr>
        <p:spPr>
          <a:xfrm>
            <a:off x="539362" y="4464660"/>
            <a:ext cx="707793" cy="451406"/>
          </a:xfrm>
          <a:prstGeom prst="rect">
            <a:avLst/>
          </a:prstGeom>
          <a:solidFill>
            <a:srgbClr val="FF7171"/>
          </a:solidFill>
        </p:spPr>
        <p:txBody>
          <a:bodyPr wrap="square" rtlCol="0">
            <a:spAutoFit/>
          </a:bodyPr>
          <a:lstStyle/>
          <a:p>
            <a:pPr algn="ctr">
              <a:lnSpc>
                <a:spcPts val="1400"/>
              </a:lnSpc>
            </a:pPr>
            <a:r>
              <a:rPr lang="ja-JP" altLang="en-US" sz="1200" b="1" i="1" dirty="0" smtClean="0">
                <a:solidFill>
                  <a:schemeClr val="bg1"/>
                </a:solidFill>
                <a:latin typeface="Meiryo UI" pitchFamily="50" charset="-128"/>
                <a:ea typeface="Meiryo UI" pitchFamily="50" charset="-128"/>
                <a:cs typeface="Meiryo UI" pitchFamily="50" charset="-128"/>
              </a:rPr>
              <a:t>認知症</a:t>
            </a:r>
            <a:endParaRPr lang="en-US" altLang="ja-JP" sz="1200" b="1" i="1" dirty="0">
              <a:solidFill>
                <a:schemeClr val="bg1"/>
              </a:solidFill>
              <a:latin typeface="Meiryo UI" pitchFamily="50" charset="-128"/>
              <a:ea typeface="Meiryo UI" pitchFamily="50" charset="-128"/>
              <a:cs typeface="Meiryo UI" pitchFamily="50" charset="-128"/>
            </a:endParaRPr>
          </a:p>
          <a:p>
            <a:pPr algn="ctr">
              <a:lnSpc>
                <a:spcPts val="1400"/>
              </a:lnSpc>
            </a:pPr>
            <a:r>
              <a:rPr kumimoji="1" lang="ja-JP" altLang="en-US" sz="1200" b="1" i="1" dirty="0" smtClean="0">
                <a:solidFill>
                  <a:schemeClr val="bg1"/>
                </a:solidFill>
                <a:latin typeface="Meiryo UI" pitchFamily="50" charset="-128"/>
                <a:ea typeface="Meiryo UI" pitchFamily="50" charset="-128"/>
                <a:cs typeface="Meiryo UI" pitchFamily="50" charset="-128"/>
              </a:rPr>
              <a:t>疑い</a:t>
            </a:r>
            <a:endParaRPr kumimoji="1" lang="ja-JP" altLang="en-US" sz="1200" b="1" i="1" dirty="0">
              <a:solidFill>
                <a:schemeClr val="bg1"/>
              </a:solidFill>
              <a:latin typeface="Meiryo UI" pitchFamily="50" charset="-128"/>
              <a:ea typeface="Meiryo UI" pitchFamily="50" charset="-128"/>
              <a:cs typeface="Meiryo UI" pitchFamily="50" charset="-128"/>
            </a:endParaRPr>
          </a:p>
        </p:txBody>
      </p:sp>
      <p:cxnSp>
        <p:nvCxnSpPr>
          <p:cNvPr id="71" name="直線矢印コネクタ 70"/>
          <p:cNvCxnSpPr/>
          <p:nvPr/>
        </p:nvCxnSpPr>
        <p:spPr bwMode="auto">
          <a:xfrm>
            <a:off x="631698" y="1390491"/>
            <a:ext cx="2057288" cy="0"/>
          </a:xfrm>
          <a:prstGeom prst="straightConnector1">
            <a:avLst/>
          </a:prstGeom>
          <a:solidFill>
            <a:srgbClr val="FFFF99"/>
          </a:solidFill>
          <a:ln w="12700" cap="flat" cmpd="sng" algn="ctr">
            <a:solidFill>
              <a:schemeClr val="tx1"/>
            </a:solidFill>
            <a:prstDash val="solid"/>
            <a:round/>
            <a:headEnd type="triangle" w="med" len="med"/>
            <a:tailEnd type="triangle"/>
          </a:ln>
          <a:effectLst/>
        </p:spPr>
      </p:cxnSp>
      <p:cxnSp>
        <p:nvCxnSpPr>
          <p:cNvPr id="167" name="直線矢印コネクタ 166"/>
          <p:cNvCxnSpPr/>
          <p:nvPr/>
        </p:nvCxnSpPr>
        <p:spPr bwMode="auto">
          <a:xfrm>
            <a:off x="451590" y="1465132"/>
            <a:ext cx="0" cy="2646416"/>
          </a:xfrm>
          <a:prstGeom prst="straightConnector1">
            <a:avLst/>
          </a:prstGeom>
          <a:solidFill>
            <a:srgbClr val="FFFF99"/>
          </a:solidFill>
          <a:ln w="12700" cap="flat" cmpd="sng" algn="ctr">
            <a:solidFill>
              <a:schemeClr val="tx1"/>
            </a:solidFill>
            <a:prstDash val="solid"/>
            <a:round/>
            <a:headEnd type="triangle" w="med" len="med"/>
            <a:tailEnd type="triangle"/>
          </a:ln>
          <a:effectLst/>
        </p:spPr>
      </p:cxnSp>
      <p:cxnSp>
        <p:nvCxnSpPr>
          <p:cNvPr id="170" name="直線矢印コネクタ 169"/>
          <p:cNvCxnSpPr/>
          <p:nvPr/>
        </p:nvCxnSpPr>
        <p:spPr bwMode="auto">
          <a:xfrm>
            <a:off x="451590" y="4218021"/>
            <a:ext cx="0" cy="1987670"/>
          </a:xfrm>
          <a:prstGeom prst="straightConnector1">
            <a:avLst/>
          </a:prstGeom>
          <a:solidFill>
            <a:srgbClr val="FFFF99"/>
          </a:solidFill>
          <a:ln w="12700" cap="flat" cmpd="sng" algn="ctr">
            <a:solidFill>
              <a:schemeClr val="tx1"/>
            </a:solidFill>
            <a:prstDash val="solid"/>
            <a:round/>
            <a:headEnd type="triangle" w="med" len="med"/>
            <a:tailEnd type="triangle"/>
          </a:ln>
          <a:effectLst/>
        </p:spPr>
      </p:cxnSp>
      <p:cxnSp>
        <p:nvCxnSpPr>
          <p:cNvPr id="173" name="直線矢印コネクタ 172"/>
          <p:cNvCxnSpPr/>
          <p:nvPr/>
        </p:nvCxnSpPr>
        <p:spPr bwMode="auto">
          <a:xfrm flipV="1">
            <a:off x="2820854" y="1390670"/>
            <a:ext cx="5749560" cy="1"/>
          </a:xfrm>
          <a:prstGeom prst="straightConnector1">
            <a:avLst/>
          </a:prstGeom>
          <a:solidFill>
            <a:srgbClr val="FFFF99"/>
          </a:solidFill>
          <a:ln w="12700" cap="flat" cmpd="sng" algn="ctr">
            <a:solidFill>
              <a:schemeClr val="tx1"/>
            </a:solidFill>
            <a:prstDash val="solid"/>
            <a:round/>
            <a:headEnd type="triangle" w="med" len="med"/>
            <a:tailEnd type="triangle"/>
          </a:ln>
          <a:effectLst/>
        </p:spPr>
      </p:cxnSp>
      <p:sp>
        <p:nvSpPr>
          <p:cNvPr id="378890" name="テキスト ボックス 378889"/>
          <p:cNvSpPr txBox="1"/>
          <p:nvPr/>
        </p:nvSpPr>
        <p:spPr>
          <a:xfrm>
            <a:off x="5408841" y="1289155"/>
            <a:ext cx="1066238" cy="246221"/>
          </a:xfrm>
          <a:prstGeom prst="rect">
            <a:avLst/>
          </a:prstGeom>
          <a:solidFill>
            <a:schemeClr val="bg1"/>
          </a:solidFill>
          <a:ln w="25400">
            <a:noFill/>
          </a:ln>
        </p:spPr>
        <p:txBody>
          <a:bodyPr wrap="square" rtlCol="0">
            <a:spAutoFit/>
          </a:bodyPr>
          <a:lstStyle/>
          <a:p>
            <a:pPr algn="ctr"/>
            <a:r>
              <a:rPr kumimoji="1" lang="ja-JP" altLang="en-US" sz="1000" dirty="0" smtClean="0">
                <a:latin typeface="Meiryo UI" pitchFamily="50" charset="-128"/>
                <a:ea typeface="Meiryo UI" pitchFamily="50" charset="-128"/>
                <a:cs typeface="Meiryo UI" pitchFamily="50" charset="-128"/>
              </a:rPr>
              <a:t>急性増悪期ケア</a:t>
            </a:r>
          </a:p>
        </p:txBody>
      </p:sp>
      <p:sp>
        <p:nvSpPr>
          <p:cNvPr id="179" name="テキスト ボックス 178"/>
          <p:cNvSpPr txBox="1"/>
          <p:nvPr/>
        </p:nvSpPr>
        <p:spPr>
          <a:xfrm>
            <a:off x="917382" y="1278639"/>
            <a:ext cx="1159194" cy="246221"/>
          </a:xfrm>
          <a:prstGeom prst="rect">
            <a:avLst/>
          </a:prstGeom>
          <a:solidFill>
            <a:schemeClr val="bg1"/>
          </a:solidFill>
          <a:ln w="25400">
            <a:noFill/>
          </a:ln>
        </p:spPr>
        <p:txBody>
          <a:bodyPr wrap="square" rtlCol="0">
            <a:spAutoFit/>
          </a:bodyPr>
          <a:lstStyle/>
          <a:p>
            <a:pPr algn="ctr"/>
            <a:r>
              <a:rPr lang="ja-JP" altLang="en-US" sz="1000" dirty="0" smtClean="0">
                <a:latin typeface="Meiryo UI" pitchFamily="50" charset="-128"/>
                <a:ea typeface="Meiryo UI" pitchFamily="50" charset="-128"/>
                <a:cs typeface="Meiryo UI" pitchFamily="50" charset="-128"/>
              </a:rPr>
              <a:t>気づき～診断まで</a:t>
            </a:r>
            <a:endParaRPr kumimoji="1" lang="ja-JP" altLang="en-US" sz="1000" dirty="0" smtClean="0">
              <a:latin typeface="Meiryo UI" pitchFamily="50" charset="-128"/>
              <a:ea typeface="Meiryo UI" pitchFamily="50" charset="-128"/>
              <a:cs typeface="Meiryo UI" pitchFamily="50" charset="-128"/>
            </a:endParaRPr>
          </a:p>
        </p:txBody>
      </p:sp>
      <p:sp>
        <p:nvSpPr>
          <p:cNvPr id="180" name="テキスト ボックス 179"/>
          <p:cNvSpPr txBox="1"/>
          <p:nvPr/>
        </p:nvSpPr>
        <p:spPr>
          <a:xfrm>
            <a:off x="3263649" y="1268525"/>
            <a:ext cx="1066238" cy="246221"/>
          </a:xfrm>
          <a:prstGeom prst="rect">
            <a:avLst/>
          </a:prstGeom>
          <a:solidFill>
            <a:schemeClr val="bg1"/>
          </a:solidFill>
          <a:ln w="25400">
            <a:noFill/>
          </a:ln>
        </p:spPr>
        <p:txBody>
          <a:bodyPr wrap="square" rtlCol="0">
            <a:spAutoFit/>
          </a:bodyPr>
          <a:lstStyle/>
          <a:p>
            <a:pPr algn="ctr"/>
            <a:r>
              <a:rPr lang="ja-JP" altLang="en-US" sz="1000" dirty="0">
                <a:latin typeface="Meiryo UI" pitchFamily="50" charset="-128"/>
                <a:ea typeface="Meiryo UI" pitchFamily="50" charset="-128"/>
                <a:cs typeface="Meiryo UI" pitchFamily="50" charset="-128"/>
              </a:rPr>
              <a:t>日常在宅</a:t>
            </a:r>
            <a:r>
              <a:rPr kumimoji="1" lang="ja-JP" altLang="en-US" sz="1000" dirty="0" smtClean="0">
                <a:latin typeface="Meiryo UI" pitchFamily="50" charset="-128"/>
                <a:ea typeface="Meiryo UI" pitchFamily="50" charset="-128"/>
                <a:cs typeface="Meiryo UI" pitchFamily="50" charset="-128"/>
              </a:rPr>
              <a:t>ケア</a:t>
            </a:r>
          </a:p>
        </p:txBody>
      </p:sp>
      <p:sp>
        <p:nvSpPr>
          <p:cNvPr id="181" name="テキスト ボックス 180"/>
          <p:cNvSpPr txBox="1"/>
          <p:nvPr/>
        </p:nvSpPr>
        <p:spPr>
          <a:xfrm>
            <a:off x="7203041" y="1267446"/>
            <a:ext cx="1066238" cy="246221"/>
          </a:xfrm>
          <a:prstGeom prst="rect">
            <a:avLst/>
          </a:prstGeom>
          <a:solidFill>
            <a:schemeClr val="bg1"/>
          </a:solidFill>
          <a:ln w="25400">
            <a:noFill/>
          </a:ln>
        </p:spPr>
        <p:txBody>
          <a:bodyPr wrap="square" rtlCol="0">
            <a:spAutoFit/>
          </a:bodyPr>
          <a:lstStyle/>
          <a:p>
            <a:pPr algn="ctr"/>
            <a:r>
              <a:rPr kumimoji="1" lang="ja-JP" altLang="en-US" sz="1000" dirty="0" smtClean="0">
                <a:latin typeface="Meiryo UI" pitchFamily="50" charset="-128"/>
                <a:ea typeface="Meiryo UI" pitchFamily="50" charset="-128"/>
                <a:cs typeface="Meiryo UI" pitchFamily="50" charset="-128"/>
              </a:rPr>
              <a:t>日常在宅ケア</a:t>
            </a:r>
          </a:p>
        </p:txBody>
      </p:sp>
      <p:sp>
        <p:nvSpPr>
          <p:cNvPr id="378892" name="テキスト ボックス 378891"/>
          <p:cNvSpPr txBox="1"/>
          <p:nvPr/>
        </p:nvSpPr>
        <p:spPr>
          <a:xfrm>
            <a:off x="285734" y="2309309"/>
            <a:ext cx="338554" cy="792400"/>
          </a:xfrm>
          <a:prstGeom prst="rect">
            <a:avLst/>
          </a:prstGeom>
          <a:solidFill>
            <a:schemeClr val="bg1"/>
          </a:solidFill>
          <a:ln w="25400">
            <a:noFill/>
          </a:ln>
        </p:spPr>
        <p:txBody>
          <a:bodyPr vert="eaVert" wrap="square" rtlCol="0">
            <a:spAutoFit/>
          </a:bodyPr>
          <a:lstStyle/>
          <a:p>
            <a:pPr algn="ctr"/>
            <a:r>
              <a:rPr kumimoji="1" lang="ja-JP" altLang="en-US" sz="1000" dirty="0" smtClean="0">
                <a:latin typeface="Meiryo UI" pitchFamily="50" charset="-128"/>
                <a:ea typeface="Meiryo UI" pitchFamily="50" charset="-128"/>
                <a:cs typeface="Meiryo UI" pitchFamily="50" charset="-128"/>
              </a:rPr>
              <a:t>介護分野</a:t>
            </a:r>
          </a:p>
        </p:txBody>
      </p:sp>
      <p:sp>
        <p:nvSpPr>
          <p:cNvPr id="185" name="テキスト ボックス 184"/>
          <p:cNvSpPr txBox="1"/>
          <p:nvPr/>
        </p:nvSpPr>
        <p:spPr>
          <a:xfrm>
            <a:off x="286227" y="4975170"/>
            <a:ext cx="338554" cy="792400"/>
          </a:xfrm>
          <a:prstGeom prst="rect">
            <a:avLst/>
          </a:prstGeom>
          <a:solidFill>
            <a:schemeClr val="bg1"/>
          </a:solidFill>
          <a:ln w="25400">
            <a:noFill/>
          </a:ln>
        </p:spPr>
        <p:txBody>
          <a:bodyPr vert="eaVert" wrap="square" rtlCol="0">
            <a:spAutoFit/>
          </a:bodyPr>
          <a:lstStyle/>
          <a:p>
            <a:pPr algn="ctr"/>
            <a:r>
              <a:rPr lang="ja-JP" altLang="en-US" sz="1000" dirty="0">
                <a:latin typeface="Meiryo UI" pitchFamily="50" charset="-128"/>
                <a:ea typeface="Meiryo UI" pitchFamily="50" charset="-128"/>
                <a:cs typeface="Meiryo UI" pitchFamily="50" charset="-128"/>
              </a:rPr>
              <a:t>医療</a:t>
            </a:r>
            <a:r>
              <a:rPr kumimoji="1" lang="ja-JP" altLang="en-US" sz="1000" dirty="0" smtClean="0">
                <a:latin typeface="Meiryo UI" pitchFamily="50" charset="-128"/>
                <a:ea typeface="Meiryo UI" pitchFamily="50" charset="-128"/>
                <a:cs typeface="Meiryo UI" pitchFamily="50" charset="-128"/>
              </a:rPr>
              <a:t>分野</a:t>
            </a:r>
          </a:p>
        </p:txBody>
      </p:sp>
      <p:sp>
        <p:nvSpPr>
          <p:cNvPr id="187" name="円弧 186"/>
          <p:cNvSpPr/>
          <p:nvPr/>
        </p:nvSpPr>
        <p:spPr bwMode="auto">
          <a:xfrm flipH="1" flipV="1">
            <a:off x="6402616" y="2954316"/>
            <a:ext cx="1000559" cy="801430"/>
          </a:xfrm>
          <a:prstGeom prst="arc">
            <a:avLst>
              <a:gd name="adj1" fmla="val 7198652"/>
              <a:gd name="adj2" fmla="val 9802418"/>
            </a:avLst>
          </a:prstGeom>
          <a:noFill/>
          <a:ln w="50800" cap="flat" cmpd="sng" algn="ctr">
            <a:solidFill>
              <a:schemeClr val="accent5">
                <a:lumMod val="50000"/>
              </a:schemeClr>
            </a:solidFill>
            <a:prstDash val="solid"/>
            <a:round/>
            <a:headEnd type="none" w="med" len="med"/>
            <a:tailEnd type="triangle" w="med" len="sm"/>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pic>
        <p:nvPicPr>
          <p:cNvPr id="193" name="Picture 10" descr="C:\Users\YCHXX\AppData\Local\Microsoft\Windows\Temporary Internet Files\Content.IE5\CTBVOFOZ\MC900431615[1].png"/>
          <p:cNvPicPr>
            <a:picLocks noChangeAspect="1" noChangeArrowheads="1"/>
          </p:cNvPicPr>
          <p:nvPr/>
        </p:nvPicPr>
        <p:blipFill>
          <a:blip r:embed="rId11" cstate="print"/>
          <a:srcRect/>
          <a:stretch>
            <a:fillRect/>
          </a:stretch>
        </p:blipFill>
        <p:spPr bwMode="auto">
          <a:xfrm>
            <a:off x="2439920" y="1716516"/>
            <a:ext cx="419386" cy="366138"/>
          </a:xfrm>
          <a:prstGeom prst="rect">
            <a:avLst/>
          </a:prstGeom>
          <a:noFill/>
        </p:spPr>
      </p:pic>
      <p:pic>
        <p:nvPicPr>
          <p:cNvPr id="194" name="Picture 10" descr="C:\Users\YCHXX\AppData\Local\Microsoft\Windows\Temporary Internet Files\Content.IE5\CTBVOFOZ\MC900431615[1].png"/>
          <p:cNvPicPr>
            <a:picLocks noChangeAspect="1" noChangeArrowheads="1"/>
          </p:cNvPicPr>
          <p:nvPr/>
        </p:nvPicPr>
        <p:blipFill>
          <a:blip r:embed="rId11" cstate="print"/>
          <a:srcRect/>
          <a:stretch>
            <a:fillRect/>
          </a:stretch>
        </p:blipFill>
        <p:spPr bwMode="auto">
          <a:xfrm>
            <a:off x="2768093" y="1788235"/>
            <a:ext cx="419386" cy="366138"/>
          </a:xfrm>
          <a:prstGeom prst="rect">
            <a:avLst/>
          </a:prstGeom>
          <a:noFill/>
        </p:spPr>
      </p:pic>
      <p:grpSp>
        <p:nvGrpSpPr>
          <p:cNvPr id="42" name="グループ化 41"/>
          <p:cNvGrpSpPr/>
          <p:nvPr/>
        </p:nvGrpSpPr>
        <p:grpSpPr>
          <a:xfrm>
            <a:off x="7320030" y="3245713"/>
            <a:ext cx="1197064" cy="662708"/>
            <a:chOff x="413399" y="3011485"/>
            <a:chExt cx="1197064" cy="662708"/>
          </a:xfrm>
        </p:grpSpPr>
        <p:pic>
          <p:nvPicPr>
            <p:cNvPr id="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873" y="3054061"/>
              <a:ext cx="838200"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正方形/長方形 43"/>
            <p:cNvSpPr/>
            <p:nvPr/>
          </p:nvSpPr>
          <p:spPr bwMode="auto">
            <a:xfrm rot="19174192">
              <a:off x="1335320" y="3519965"/>
              <a:ext cx="275143" cy="154228"/>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45" name="正方形/長方形 44"/>
            <p:cNvSpPr/>
            <p:nvPr/>
          </p:nvSpPr>
          <p:spPr bwMode="auto">
            <a:xfrm rot="328583">
              <a:off x="1260044" y="3011485"/>
              <a:ext cx="259061" cy="297827"/>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46" name="正方形/長方形 45"/>
            <p:cNvSpPr/>
            <p:nvPr/>
          </p:nvSpPr>
          <p:spPr bwMode="auto">
            <a:xfrm rot="328583">
              <a:off x="413399" y="3359688"/>
              <a:ext cx="259061" cy="297827"/>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grpSp>
        <p:nvGrpSpPr>
          <p:cNvPr id="2070" name="グループ化 2069"/>
          <p:cNvGrpSpPr/>
          <p:nvPr/>
        </p:nvGrpSpPr>
        <p:grpSpPr>
          <a:xfrm>
            <a:off x="6877334" y="3645492"/>
            <a:ext cx="718849" cy="729098"/>
            <a:chOff x="6734834" y="3618540"/>
            <a:chExt cx="811748" cy="779798"/>
          </a:xfrm>
        </p:grpSpPr>
        <p:pic>
          <p:nvPicPr>
            <p:cNvPr id="378888" name="Picture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1748" y="3709060"/>
              <a:ext cx="598241" cy="6892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 name="正方形/長方形 81"/>
            <p:cNvSpPr/>
            <p:nvPr/>
          </p:nvSpPr>
          <p:spPr bwMode="auto">
            <a:xfrm rot="1865189">
              <a:off x="7107698" y="3618540"/>
              <a:ext cx="438884" cy="147712"/>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83" name="正方形/長方形 82"/>
            <p:cNvSpPr/>
            <p:nvPr/>
          </p:nvSpPr>
          <p:spPr bwMode="auto">
            <a:xfrm rot="1865189">
              <a:off x="6734834" y="3957013"/>
              <a:ext cx="163225" cy="270832"/>
            </a:xfrm>
            <a:prstGeom prst="rect">
              <a:avLst/>
            </a:prstGeom>
            <a:solidFill>
              <a:schemeClr val="bg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97" name="テキスト ボックス 96"/>
          <p:cNvSpPr txBox="1"/>
          <p:nvPr/>
        </p:nvSpPr>
        <p:spPr>
          <a:xfrm>
            <a:off x="8114813" y="3209954"/>
            <a:ext cx="469089" cy="253916"/>
          </a:xfrm>
          <a:prstGeom prst="rect">
            <a:avLst/>
          </a:prstGeom>
          <a:noFill/>
        </p:spPr>
        <p:txBody>
          <a:bodyPr wrap="square" rtlCol="0">
            <a:spAutoFit/>
          </a:bodyPr>
          <a:lstStyle/>
          <a:p>
            <a:r>
              <a:rPr lang="ja-JP" altLang="en-US" sz="1050" b="1" dirty="0">
                <a:latin typeface="Meiryo UI" pitchFamily="50" charset="-128"/>
                <a:ea typeface="Meiryo UI" pitchFamily="50" charset="-128"/>
                <a:cs typeface="Meiryo UI" pitchFamily="50" charset="-128"/>
              </a:rPr>
              <a:t>自宅</a:t>
            </a:r>
            <a:endParaRPr kumimoji="1" lang="ja-JP" altLang="en-US" sz="1050" b="1" dirty="0">
              <a:latin typeface="Meiryo UI" pitchFamily="50" charset="-128"/>
              <a:ea typeface="Meiryo UI" pitchFamily="50" charset="-128"/>
              <a:cs typeface="Meiryo UI" pitchFamily="50" charset="-128"/>
            </a:endParaRPr>
          </a:p>
        </p:txBody>
      </p:sp>
      <p:sp>
        <p:nvSpPr>
          <p:cNvPr id="195" name="テキスト ボックス 194"/>
          <p:cNvSpPr txBox="1"/>
          <p:nvPr/>
        </p:nvSpPr>
        <p:spPr>
          <a:xfrm>
            <a:off x="742255" y="3173590"/>
            <a:ext cx="469089" cy="253916"/>
          </a:xfrm>
          <a:prstGeom prst="rect">
            <a:avLst/>
          </a:prstGeom>
          <a:noFill/>
        </p:spPr>
        <p:txBody>
          <a:bodyPr wrap="square" rtlCol="0">
            <a:spAutoFit/>
          </a:bodyPr>
          <a:lstStyle/>
          <a:p>
            <a:r>
              <a:rPr lang="ja-JP" altLang="en-US" sz="1050" b="1" dirty="0">
                <a:latin typeface="Meiryo UI" pitchFamily="50" charset="-128"/>
                <a:ea typeface="Meiryo UI" pitchFamily="50" charset="-128"/>
                <a:cs typeface="Meiryo UI" pitchFamily="50" charset="-128"/>
              </a:rPr>
              <a:t>家族</a:t>
            </a:r>
            <a:endParaRPr kumimoji="1" lang="ja-JP" altLang="en-US" sz="105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34244807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val 4"/>
          <p:cNvSpPr>
            <a:spLocks noChangeArrowheads="1"/>
          </p:cNvSpPr>
          <p:nvPr/>
        </p:nvSpPr>
        <p:spPr bwMode="auto">
          <a:xfrm>
            <a:off x="1078259" y="1222779"/>
            <a:ext cx="6953693" cy="1648017"/>
          </a:xfrm>
          <a:prstGeom prst="ellipse">
            <a:avLst/>
          </a:prstGeom>
          <a:solidFill>
            <a:srgbClr val="FF7171"/>
          </a:solidFill>
          <a:ln>
            <a:noFill/>
          </a:ln>
          <a:extLst/>
        </p:spPr>
        <p:txBody>
          <a:bodyPr wrap="none" anchor="ctr"/>
          <a:lstStyle/>
          <a:p>
            <a:pPr algn="ctr" eaLnBrk="1" hangingPunct="1">
              <a:lnSpc>
                <a:spcPct val="110000"/>
              </a:lnSpc>
            </a:pPr>
            <a:r>
              <a:rPr lang="ja-JP" altLang="en-US" sz="2000" b="1" dirty="0" smtClean="0">
                <a:latin typeface="Meiryo UI" pitchFamily="50" charset="-128"/>
                <a:ea typeface="Meiryo UI" pitchFamily="50" charset="-128"/>
                <a:cs typeface="Meiryo UI" pitchFamily="50" charset="-128"/>
              </a:rPr>
              <a:t>地域における認知症医療体制</a:t>
            </a:r>
            <a:endParaRPr lang="en-US" altLang="ja-JP" sz="2000" b="1" dirty="0" smtClean="0">
              <a:latin typeface="Meiryo UI" pitchFamily="50" charset="-128"/>
              <a:ea typeface="Meiryo UI" pitchFamily="50" charset="-128"/>
              <a:cs typeface="Meiryo UI" pitchFamily="50" charset="-128"/>
            </a:endParaRPr>
          </a:p>
          <a:p>
            <a:pPr algn="ctr" eaLnBrk="1" hangingPunct="1">
              <a:lnSpc>
                <a:spcPct val="110000"/>
              </a:lnSpc>
            </a:pPr>
            <a:r>
              <a:rPr lang="ja-JP" altLang="en-US" sz="2000" b="1" dirty="0" smtClean="0">
                <a:latin typeface="Meiryo UI" pitchFamily="50" charset="-128"/>
                <a:ea typeface="Meiryo UI" pitchFamily="50" charset="-128"/>
                <a:cs typeface="Meiryo UI" pitchFamily="50" charset="-128"/>
              </a:rPr>
              <a:t>ならびに その支援体制</a:t>
            </a:r>
            <a:endParaRPr lang="en-US" altLang="ja-JP" sz="2000" b="1" dirty="0" smtClean="0">
              <a:latin typeface="Meiryo UI" pitchFamily="50" charset="-128"/>
              <a:ea typeface="Meiryo UI" pitchFamily="50" charset="-128"/>
              <a:cs typeface="Meiryo UI" pitchFamily="50" charset="-128"/>
            </a:endParaRPr>
          </a:p>
          <a:p>
            <a:pPr algn="ctr" eaLnBrk="1" hangingPunct="1">
              <a:lnSpc>
                <a:spcPct val="130000"/>
              </a:lnSpc>
            </a:pPr>
            <a:endParaRPr lang="en-US" altLang="ja-JP" sz="2000" b="1" dirty="0">
              <a:solidFill>
                <a:srgbClr val="FFFFFF"/>
              </a:solidFill>
              <a:latin typeface="Meiryo UI" pitchFamily="50" charset="-128"/>
              <a:ea typeface="Meiryo UI" pitchFamily="50" charset="-128"/>
              <a:cs typeface="Meiryo UI" pitchFamily="50" charset="-128"/>
            </a:endParaRPr>
          </a:p>
          <a:p>
            <a:pPr algn="ctr" eaLnBrk="1" hangingPunct="1">
              <a:lnSpc>
                <a:spcPct val="130000"/>
              </a:lnSpc>
            </a:pPr>
            <a:endParaRPr lang="ja-JP" altLang="en-US" sz="1400" b="1" dirty="0">
              <a:solidFill>
                <a:srgbClr val="FFFFFF"/>
              </a:solidFill>
              <a:latin typeface="Meiryo UI" pitchFamily="50" charset="-128"/>
              <a:ea typeface="Meiryo UI" pitchFamily="50" charset="-128"/>
              <a:cs typeface="Meiryo UI" pitchFamily="50" charset="-128"/>
            </a:endParaRPr>
          </a:p>
        </p:txBody>
      </p:sp>
      <p:sp>
        <p:nvSpPr>
          <p:cNvPr id="171011" name="Rectangle 3"/>
          <p:cNvSpPr>
            <a:spLocks noChangeArrowheads="1"/>
          </p:cNvSpPr>
          <p:nvPr/>
        </p:nvSpPr>
        <p:spPr bwMode="auto">
          <a:xfrm>
            <a:off x="252413" y="9321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1012" name="Text Box 5"/>
          <p:cNvSpPr txBox="1">
            <a:spLocks noChangeArrowheads="1"/>
          </p:cNvSpPr>
          <p:nvPr/>
        </p:nvSpPr>
        <p:spPr bwMode="auto">
          <a:xfrm>
            <a:off x="0" y="0"/>
            <a:ext cx="23479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26</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3" name="正方形/長方形 12"/>
          <p:cNvSpPr/>
          <p:nvPr/>
        </p:nvSpPr>
        <p:spPr>
          <a:xfrm>
            <a:off x="2867589" y="4323352"/>
            <a:ext cx="3396950" cy="593404"/>
          </a:xfrm>
          <a:prstGeom prst="rect">
            <a:avLst/>
          </a:prstGeom>
          <a:solidFill>
            <a:srgbClr val="669900"/>
          </a:solid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600" b="1"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診療所型</a:t>
            </a:r>
            <a:endParaRPr lang="en-US" altLang="ja-JP" sz="1600" b="1"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正方形/長方形 11"/>
          <p:cNvSpPr/>
          <p:nvPr/>
        </p:nvSpPr>
        <p:spPr>
          <a:xfrm>
            <a:off x="3122898" y="5051185"/>
            <a:ext cx="2895535" cy="583860"/>
          </a:xfrm>
          <a:prstGeom prst="rect">
            <a:avLst/>
          </a:prstGeom>
          <a:solidFill>
            <a:schemeClr val="accent1">
              <a:lumMod val="50000"/>
            </a:schemeClr>
          </a:solid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1800" b="1"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地域型</a:t>
            </a:r>
            <a:r>
              <a:rPr lang="ja-JP" altLang="en-US" sz="1200" b="1"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b="1"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5" name="グループ化 4"/>
          <p:cNvGrpSpPr/>
          <p:nvPr/>
        </p:nvGrpSpPr>
        <p:grpSpPr>
          <a:xfrm>
            <a:off x="451262" y="4168239"/>
            <a:ext cx="1980531" cy="1639739"/>
            <a:chOff x="749241" y="4452741"/>
            <a:chExt cx="1682552" cy="1355237"/>
          </a:xfrm>
        </p:grpSpPr>
        <p:sp>
          <p:nvSpPr>
            <p:cNvPr id="16" name="テキスト ボックス 15"/>
            <p:cNvSpPr txBox="1"/>
            <p:nvPr/>
          </p:nvSpPr>
          <p:spPr>
            <a:xfrm>
              <a:off x="895990" y="4835526"/>
              <a:ext cx="1535803" cy="938719"/>
            </a:xfrm>
            <a:prstGeom prst="rect">
              <a:avLst/>
            </a:prstGeom>
            <a:noFill/>
          </p:spPr>
          <p:txBody>
            <a:bodyPr wrap="square" rtlCol="0">
              <a:spAutoFit/>
            </a:bodyPr>
            <a:lstStyle/>
            <a:p>
              <a:r>
                <a:rPr lang="ja-JP" altLang="en-US" sz="1300" b="1" dirty="0" smtClean="0">
                  <a:solidFill>
                    <a:prstClr val="black"/>
                  </a:solidFill>
                  <a:latin typeface="Meiryo UI" pitchFamily="50" charset="-128"/>
                  <a:ea typeface="Meiryo UI" pitchFamily="50" charset="-128"/>
                  <a:cs typeface="Meiryo UI" pitchFamily="50" charset="-128"/>
                </a:rPr>
                <a:t>・鑑別診断</a:t>
              </a:r>
              <a:endParaRPr lang="en-US" altLang="ja-JP" sz="1300" b="1" dirty="0" smtClean="0">
                <a:solidFill>
                  <a:prstClr val="black"/>
                </a:solidFill>
                <a:latin typeface="Meiryo UI" pitchFamily="50" charset="-128"/>
                <a:ea typeface="Meiryo UI" pitchFamily="50" charset="-128"/>
                <a:cs typeface="Meiryo UI" pitchFamily="50" charset="-128"/>
              </a:endParaRPr>
            </a:p>
            <a:p>
              <a:r>
                <a:rPr lang="ja-JP" altLang="en-US" sz="1300" b="1" dirty="0" smtClean="0">
                  <a:solidFill>
                    <a:prstClr val="black"/>
                  </a:solidFill>
                  <a:latin typeface="Meiryo UI" pitchFamily="50" charset="-128"/>
                  <a:ea typeface="Meiryo UI" pitchFamily="50" charset="-128"/>
                  <a:cs typeface="Meiryo UI" pitchFamily="50" charset="-128"/>
                </a:rPr>
                <a:t>・画像検査</a:t>
              </a:r>
              <a:endParaRPr lang="en-US" altLang="ja-JP" sz="1300" b="1" dirty="0" smtClean="0">
                <a:solidFill>
                  <a:prstClr val="black"/>
                </a:solidFill>
                <a:latin typeface="Meiryo UI" pitchFamily="50" charset="-128"/>
                <a:ea typeface="Meiryo UI" pitchFamily="50" charset="-128"/>
                <a:cs typeface="Meiryo UI" pitchFamily="50" charset="-128"/>
              </a:endParaRPr>
            </a:p>
            <a:p>
              <a:r>
                <a:rPr lang="ja-JP" altLang="en-US" sz="1300" b="1" dirty="0" smtClean="0">
                  <a:solidFill>
                    <a:prstClr val="black"/>
                  </a:solidFill>
                  <a:latin typeface="Meiryo UI" pitchFamily="50" charset="-128"/>
                  <a:ea typeface="Meiryo UI" pitchFamily="50" charset="-128"/>
                  <a:cs typeface="Meiryo UI" pitchFamily="50" charset="-128"/>
                </a:rPr>
                <a:t>・</a:t>
              </a:r>
              <a:r>
                <a:rPr lang="ja-JP" altLang="en-US" sz="1300" b="1" dirty="0" smtClean="0">
                  <a:solidFill>
                    <a:srgbClr val="FF0000"/>
                  </a:solidFill>
                  <a:latin typeface="Meiryo UI" pitchFamily="50" charset="-128"/>
                  <a:ea typeface="Meiryo UI" pitchFamily="50" charset="-128"/>
                  <a:cs typeface="Meiryo UI" pitchFamily="50" charset="-128"/>
                </a:rPr>
                <a:t>専門医療相談 </a:t>
              </a:r>
              <a:endParaRPr lang="en-US" altLang="ja-JP" sz="1300" b="1" dirty="0" smtClean="0">
                <a:solidFill>
                  <a:srgbClr val="FF0000"/>
                </a:solidFill>
                <a:latin typeface="Meiryo UI" pitchFamily="50" charset="-128"/>
                <a:ea typeface="Meiryo UI" pitchFamily="50" charset="-128"/>
                <a:cs typeface="Meiryo UI" pitchFamily="50" charset="-128"/>
              </a:endParaRPr>
            </a:p>
            <a:p>
              <a:r>
                <a:rPr lang="ja-JP" altLang="en-US" sz="1300" b="1" dirty="0" smtClean="0">
                  <a:solidFill>
                    <a:prstClr val="black"/>
                  </a:solidFill>
                  <a:latin typeface="Meiryo UI" pitchFamily="50" charset="-128"/>
                  <a:ea typeface="Meiryo UI" pitchFamily="50" charset="-128"/>
                  <a:cs typeface="Meiryo UI" pitchFamily="50" charset="-128"/>
                </a:rPr>
                <a:t>・身体合併症の入院</a:t>
              </a:r>
              <a:endParaRPr lang="en-US" altLang="ja-JP" sz="1300" b="1" dirty="0" smtClean="0">
                <a:solidFill>
                  <a:prstClr val="black"/>
                </a:solidFill>
                <a:latin typeface="Meiryo UI" pitchFamily="50" charset="-128"/>
                <a:ea typeface="Meiryo UI" pitchFamily="50" charset="-128"/>
                <a:cs typeface="Meiryo UI" pitchFamily="50" charset="-128"/>
              </a:endParaRPr>
            </a:p>
            <a:p>
              <a:r>
                <a:rPr lang="ja-JP" altLang="en-US" sz="1300" b="1" dirty="0" smtClean="0">
                  <a:solidFill>
                    <a:prstClr val="black"/>
                  </a:solidFill>
                  <a:latin typeface="Meiryo UI" pitchFamily="50" charset="-128"/>
                  <a:ea typeface="Meiryo UI" pitchFamily="50" charset="-128"/>
                  <a:cs typeface="Meiryo UI" pitchFamily="50" charset="-128"/>
                </a:rPr>
                <a:t>・夜間</a:t>
              </a:r>
              <a:r>
                <a:rPr lang="ja-JP" altLang="en-US" sz="1300" b="1" dirty="0">
                  <a:solidFill>
                    <a:prstClr val="black"/>
                  </a:solidFill>
                  <a:latin typeface="Meiryo UI" pitchFamily="50" charset="-128"/>
                  <a:ea typeface="Meiryo UI" pitchFamily="50" charset="-128"/>
                  <a:cs typeface="Meiryo UI" pitchFamily="50" charset="-128"/>
                </a:rPr>
                <a:t>救急</a:t>
              </a:r>
              <a:r>
                <a:rPr lang="ja-JP" altLang="en-US" sz="1300" b="1" dirty="0" smtClean="0">
                  <a:solidFill>
                    <a:prstClr val="black"/>
                  </a:solidFill>
                  <a:latin typeface="Meiryo UI" pitchFamily="50" charset="-128"/>
                  <a:ea typeface="Meiryo UI" pitchFamily="50" charset="-128"/>
                  <a:cs typeface="Meiryo UI" pitchFamily="50" charset="-128"/>
                </a:rPr>
                <a:t>対応</a:t>
              </a:r>
              <a:endParaRPr lang="ja-JP" altLang="en-US" sz="1300" b="1" dirty="0">
                <a:solidFill>
                  <a:prstClr val="black"/>
                </a:solidFill>
                <a:latin typeface="Meiryo UI" pitchFamily="50" charset="-128"/>
                <a:ea typeface="Meiryo UI" pitchFamily="50" charset="-128"/>
                <a:cs typeface="Meiryo UI" pitchFamily="50" charset="-128"/>
              </a:endParaRPr>
            </a:p>
          </p:txBody>
        </p:sp>
        <p:sp>
          <p:nvSpPr>
            <p:cNvPr id="32" name="テキスト ボックス 31"/>
            <p:cNvSpPr txBox="1"/>
            <p:nvPr/>
          </p:nvSpPr>
          <p:spPr>
            <a:xfrm>
              <a:off x="964059" y="4563951"/>
              <a:ext cx="1149212" cy="261610"/>
            </a:xfrm>
            <a:prstGeom prst="rect">
              <a:avLst/>
            </a:prstGeom>
            <a:solidFill>
              <a:schemeClr val="bg1"/>
            </a:solidFill>
          </p:spPr>
          <p:txBody>
            <a:bodyPr wrap="square" rtlCol="0">
              <a:spAutoFit/>
            </a:bodyPr>
            <a:lstStyle/>
            <a:p>
              <a:r>
                <a:rPr lang="ja-JP" altLang="en-US" sz="1400" b="1" dirty="0" smtClean="0">
                  <a:solidFill>
                    <a:prstClr val="black"/>
                  </a:solidFill>
                  <a:latin typeface="Meiryo UI" pitchFamily="50" charset="-128"/>
                  <a:ea typeface="Meiryo UI" pitchFamily="50" charset="-128"/>
                  <a:cs typeface="Meiryo UI" pitchFamily="50" charset="-128"/>
                </a:rPr>
                <a:t>専門医療機能</a:t>
              </a:r>
              <a:endParaRPr lang="en-US" altLang="ja-JP" sz="1400" b="1" dirty="0" smtClean="0">
                <a:solidFill>
                  <a:prstClr val="black"/>
                </a:solidFill>
                <a:latin typeface="Meiryo UI" pitchFamily="50" charset="-128"/>
                <a:ea typeface="Meiryo UI" pitchFamily="50" charset="-128"/>
                <a:cs typeface="Meiryo UI" pitchFamily="50" charset="-128"/>
              </a:endParaRPr>
            </a:p>
          </p:txBody>
        </p:sp>
        <p:sp>
          <p:nvSpPr>
            <p:cNvPr id="49" name="角丸四角形 48"/>
            <p:cNvSpPr/>
            <p:nvPr/>
          </p:nvSpPr>
          <p:spPr bwMode="auto">
            <a:xfrm>
              <a:off x="749241" y="4452741"/>
              <a:ext cx="1578850" cy="1355237"/>
            </a:xfrm>
            <a:prstGeom prst="roundRect">
              <a:avLst>
                <a:gd name="adj" fmla="val 16142"/>
              </a:avLst>
            </a:prstGeom>
            <a:noFill/>
            <a:ln w="25400" cap="flat" cmpd="sng" algn="ctr">
              <a:solidFill>
                <a:schemeClr val="accent6">
                  <a:lumMod val="60000"/>
                  <a:lumOff val="40000"/>
                </a:schemeClr>
              </a:solidFill>
              <a:prstDash val="sysDash"/>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sp>
        <p:nvSpPr>
          <p:cNvPr id="10" name="正方形/長方形 9"/>
          <p:cNvSpPr/>
          <p:nvPr/>
        </p:nvSpPr>
        <p:spPr>
          <a:xfrm>
            <a:off x="3312661" y="5738890"/>
            <a:ext cx="2516007" cy="604618"/>
          </a:xfrm>
          <a:prstGeom prst="rect">
            <a:avLst/>
          </a:prstGeom>
          <a:solidFill>
            <a:srgbClr val="7030A0"/>
          </a:solidFill>
          <a:ln/>
          <a:effectLst/>
          <a:scene3d>
            <a:camera prst="orthographicFront">
              <a:rot lat="0" lon="0" rev="0"/>
            </a:camera>
            <a:lightRig rig="threePt" dir="t">
              <a:rot lat="0" lon="0" rev="1200000"/>
            </a:lightRig>
          </a:scene3d>
          <a:sp3d/>
        </p:spPr>
        <p:style>
          <a:lnRef idx="0">
            <a:schemeClr val="dk1"/>
          </a:lnRef>
          <a:fillRef idx="3">
            <a:schemeClr val="dk1"/>
          </a:fillRef>
          <a:effectRef idx="3">
            <a:schemeClr val="dk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ja-JP" altLang="en-US" sz="2000" b="1"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基幹型</a:t>
            </a:r>
            <a:r>
              <a:rPr lang="ja-JP" altLang="en-US" sz="1200" b="1"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rPr>
              <a:t>                        </a:t>
            </a:r>
            <a:endParaRPr lang="en-US" altLang="ja-JP" sz="1200" b="1" dirty="0" smtClean="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4" name="角丸四角形 7"/>
          <p:cNvSpPr>
            <a:spLocks noChangeArrowheads="1"/>
          </p:cNvSpPr>
          <p:nvPr/>
        </p:nvSpPr>
        <p:spPr bwMode="auto">
          <a:xfrm>
            <a:off x="252411" y="3386502"/>
            <a:ext cx="8569325" cy="3161597"/>
          </a:xfrm>
          <a:prstGeom prst="roundRect">
            <a:avLst>
              <a:gd name="adj" fmla="val 6315"/>
            </a:avLst>
          </a:prstGeom>
          <a:noFill/>
          <a:ln w="57150" algn="ctr">
            <a:solidFill>
              <a:srgbClr val="00B0AC"/>
            </a:solidFill>
            <a:round/>
            <a:headEnd/>
            <a:tailEnd/>
          </a:ln>
          <a:extLst>
            <a:ext uri="{909E8E84-426E-40DD-AFC4-6F175D3DCCD1}">
              <a14:hiddenFill xmlns:a14="http://schemas.microsoft.com/office/drawing/2010/main">
                <a:solidFill>
                  <a:srgbClr val="CCC1D9">
                    <a:alpha val="70195"/>
                  </a:srgbClr>
                </a:solidFill>
              </a14:hiddenFill>
            </a:ext>
          </a:extLst>
        </p:spPr>
        <p:txBody>
          <a:bodyPr lIns="72000" tIns="72000" bIns="72000"/>
          <a:lstStyle/>
          <a:p>
            <a:pPr algn="ctr" eaLnBrk="1" hangingPunct="1">
              <a:spcAft>
                <a:spcPts val="600"/>
              </a:spcAft>
            </a:pPr>
            <a:r>
              <a:rPr lang="ja-JP" altLang="en-US" sz="1500" b="1" dirty="0">
                <a:latin typeface="Meiryo UI" pitchFamily="50" charset="-128"/>
                <a:ea typeface="Meiryo UI" pitchFamily="50" charset="-128"/>
                <a:cs typeface="Meiryo UI" pitchFamily="50" charset="-128"/>
              </a:rPr>
              <a:t>　</a:t>
            </a:r>
            <a:r>
              <a:rPr lang="ja-JP" altLang="en-US" sz="2000" b="1" dirty="0" smtClean="0">
                <a:latin typeface="Meiryo UI" pitchFamily="50" charset="-128"/>
                <a:ea typeface="Meiryo UI" pitchFamily="50" charset="-128"/>
                <a:cs typeface="Meiryo UI" pitchFamily="50" charset="-128"/>
              </a:rPr>
              <a:t>認知症疾患医療センター（早期診断等を担う医療機関）</a:t>
            </a:r>
            <a:endParaRPr lang="en-US" altLang="ja-JP" sz="2000" b="1" dirty="0">
              <a:latin typeface="Meiryo UI" pitchFamily="50" charset="-128"/>
              <a:ea typeface="Meiryo UI" pitchFamily="50" charset="-128"/>
              <a:cs typeface="Meiryo UI" pitchFamily="50" charset="-128"/>
            </a:endParaRPr>
          </a:p>
        </p:txBody>
      </p:sp>
      <p:sp>
        <p:nvSpPr>
          <p:cNvPr id="7" name="下カーブ矢印 6"/>
          <p:cNvSpPr/>
          <p:nvPr/>
        </p:nvSpPr>
        <p:spPr bwMode="auto">
          <a:xfrm>
            <a:off x="2381638" y="4642062"/>
            <a:ext cx="485951" cy="325239"/>
          </a:xfrm>
          <a:prstGeom prst="curvedDownArrow">
            <a:avLst/>
          </a:prstGeom>
          <a:solidFill>
            <a:schemeClr val="accent5">
              <a:lumMod val="75000"/>
            </a:schemeClr>
          </a:solidFill>
          <a:ln w="9525" cap="flat" cmpd="sng" algn="ctr">
            <a:no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58" name="下カーブ矢印 57"/>
          <p:cNvSpPr/>
          <p:nvPr/>
        </p:nvSpPr>
        <p:spPr bwMode="auto">
          <a:xfrm>
            <a:off x="2347913" y="5461859"/>
            <a:ext cx="485951" cy="325239"/>
          </a:xfrm>
          <a:prstGeom prst="curvedDownArrow">
            <a:avLst/>
          </a:prstGeom>
          <a:solidFill>
            <a:schemeClr val="accent5">
              <a:lumMod val="75000"/>
            </a:schemeClr>
          </a:solidFill>
          <a:ln w="9525" cap="flat" cmpd="sng" algn="ctr">
            <a:no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22" name="上カーブ矢印 21"/>
          <p:cNvSpPr/>
          <p:nvPr/>
        </p:nvSpPr>
        <p:spPr bwMode="auto">
          <a:xfrm>
            <a:off x="6264539" y="4698972"/>
            <a:ext cx="465586" cy="361826"/>
          </a:xfrm>
          <a:prstGeom prst="curvedUpArrow">
            <a:avLst/>
          </a:prstGeom>
          <a:solidFill>
            <a:schemeClr val="accent5">
              <a:lumMod val="75000"/>
            </a:schemeClr>
          </a:solidFill>
          <a:ln w="9525" cap="flat" cmpd="sng" algn="ctr">
            <a:no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64" name="上カーブ矢印 63"/>
          <p:cNvSpPr/>
          <p:nvPr/>
        </p:nvSpPr>
        <p:spPr bwMode="auto">
          <a:xfrm>
            <a:off x="6357168" y="5436662"/>
            <a:ext cx="465586" cy="361826"/>
          </a:xfrm>
          <a:prstGeom prst="curvedUpArrow">
            <a:avLst/>
          </a:prstGeom>
          <a:solidFill>
            <a:schemeClr val="accent5">
              <a:lumMod val="75000"/>
            </a:schemeClr>
          </a:solidFill>
          <a:ln w="9525" cap="flat" cmpd="sng" algn="ctr">
            <a:noFill/>
            <a:prstDash val="solid"/>
            <a:round/>
            <a:headEnd type="none" w="med" len="med"/>
            <a:tailEnd type="none" w="med" len="med"/>
          </a:ln>
          <a:effectLst/>
          <a:scene3d>
            <a:camera prst="orthographicFront">
              <a:rot lat="0" lon="0" rev="5400000"/>
            </a:camera>
            <a:lightRig rig="threePt" dir="t"/>
          </a:scene3d>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nvGrpSpPr>
          <p:cNvPr id="6" name="グループ化 5"/>
          <p:cNvGrpSpPr/>
          <p:nvPr/>
        </p:nvGrpSpPr>
        <p:grpSpPr>
          <a:xfrm>
            <a:off x="6863234" y="4168239"/>
            <a:ext cx="1710750" cy="1570651"/>
            <a:chOff x="6388221" y="4383653"/>
            <a:chExt cx="1578850" cy="1355237"/>
          </a:xfrm>
        </p:grpSpPr>
        <p:sp>
          <p:nvSpPr>
            <p:cNvPr id="50" name="テキスト ボックス 49"/>
            <p:cNvSpPr txBox="1"/>
            <p:nvPr/>
          </p:nvSpPr>
          <p:spPr>
            <a:xfrm>
              <a:off x="6570625" y="4862497"/>
              <a:ext cx="1315914" cy="637357"/>
            </a:xfrm>
            <a:prstGeom prst="rect">
              <a:avLst/>
            </a:prstGeom>
            <a:noFill/>
          </p:spPr>
          <p:txBody>
            <a:bodyPr wrap="square" rtlCol="0">
              <a:spAutoFit/>
            </a:bodyPr>
            <a:lstStyle/>
            <a:p>
              <a:r>
                <a:rPr lang="ja-JP" altLang="en-US" sz="1400" b="1" dirty="0" smtClean="0">
                  <a:solidFill>
                    <a:prstClr val="black"/>
                  </a:solidFill>
                  <a:latin typeface="Meiryo UI" pitchFamily="50" charset="-128"/>
                  <a:ea typeface="Meiryo UI" pitchFamily="50" charset="-128"/>
                  <a:cs typeface="Meiryo UI" pitchFamily="50" charset="-128"/>
                </a:rPr>
                <a:t>・情報発信</a:t>
              </a:r>
              <a:endParaRPr lang="en-US" altLang="ja-JP" sz="1400" b="1" dirty="0" smtClean="0">
                <a:solidFill>
                  <a:prstClr val="black"/>
                </a:solidFill>
                <a:latin typeface="Meiryo UI" pitchFamily="50" charset="-128"/>
                <a:ea typeface="Meiryo UI" pitchFamily="50" charset="-128"/>
                <a:cs typeface="Meiryo UI" pitchFamily="50" charset="-128"/>
              </a:endParaRPr>
            </a:p>
            <a:p>
              <a:r>
                <a:rPr lang="ja-JP" altLang="en-US" sz="1400" b="1" dirty="0" smtClean="0">
                  <a:solidFill>
                    <a:prstClr val="black"/>
                  </a:solidFill>
                  <a:latin typeface="Meiryo UI" pitchFamily="50" charset="-128"/>
                  <a:ea typeface="Meiryo UI" pitchFamily="50" charset="-128"/>
                  <a:cs typeface="Meiryo UI" pitchFamily="50" charset="-128"/>
                </a:rPr>
                <a:t>・研修会</a:t>
              </a:r>
              <a:endParaRPr lang="en-US" altLang="ja-JP" sz="1400" b="1" dirty="0" smtClean="0">
                <a:solidFill>
                  <a:prstClr val="black"/>
                </a:solidFill>
                <a:latin typeface="Meiryo UI" pitchFamily="50" charset="-128"/>
                <a:ea typeface="Meiryo UI" pitchFamily="50" charset="-128"/>
                <a:cs typeface="Meiryo UI" pitchFamily="50" charset="-128"/>
              </a:endParaRPr>
            </a:p>
            <a:p>
              <a:r>
                <a:rPr lang="ja-JP" altLang="en-US" sz="1400" b="1" dirty="0" smtClean="0">
                  <a:solidFill>
                    <a:prstClr val="black"/>
                  </a:solidFill>
                  <a:latin typeface="Meiryo UI" pitchFamily="50" charset="-128"/>
                  <a:ea typeface="Meiryo UI" pitchFamily="50" charset="-128"/>
                  <a:cs typeface="Meiryo UI" pitchFamily="50" charset="-128"/>
                </a:rPr>
                <a:t>・連絡協議会</a:t>
              </a:r>
              <a:endParaRPr lang="en-US" altLang="ja-JP" sz="1400" b="1" dirty="0" smtClean="0">
                <a:solidFill>
                  <a:prstClr val="black"/>
                </a:solidFill>
                <a:latin typeface="Meiryo UI" pitchFamily="50" charset="-128"/>
                <a:ea typeface="Meiryo UI" pitchFamily="50" charset="-128"/>
                <a:cs typeface="Meiryo UI" pitchFamily="50" charset="-128"/>
              </a:endParaRPr>
            </a:p>
          </p:txBody>
        </p:sp>
        <p:sp>
          <p:nvSpPr>
            <p:cNvPr id="59" name="テキスト ボックス 58"/>
            <p:cNvSpPr txBox="1"/>
            <p:nvPr/>
          </p:nvSpPr>
          <p:spPr>
            <a:xfrm>
              <a:off x="6546335" y="4518140"/>
              <a:ext cx="1296554" cy="265566"/>
            </a:xfrm>
            <a:prstGeom prst="rect">
              <a:avLst/>
            </a:prstGeom>
            <a:solidFill>
              <a:schemeClr val="bg1"/>
            </a:solidFill>
          </p:spPr>
          <p:txBody>
            <a:bodyPr wrap="square" rtlCol="0">
              <a:spAutoFit/>
            </a:bodyPr>
            <a:lstStyle/>
            <a:p>
              <a:r>
                <a:rPr lang="ja-JP" altLang="en-US" sz="1400" b="1" dirty="0" smtClean="0">
                  <a:solidFill>
                    <a:prstClr val="black"/>
                  </a:solidFill>
                  <a:latin typeface="Meiryo UI" pitchFamily="50" charset="-128"/>
                  <a:ea typeface="Meiryo UI" pitchFamily="50" charset="-128"/>
                  <a:cs typeface="Meiryo UI" pitchFamily="50" charset="-128"/>
                </a:rPr>
                <a:t>地域連携機能</a:t>
              </a:r>
              <a:endParaRPr lang="en-US" altLang="ja-JP" sz="1400" b="1" dirty="0" smtClean="0">
                <a:solidFill>
                  <a:prstClr val="black"/>
                </a:solidFill>
                <a:latin typeface="Meiryo UI" pitchFamily="50" charset="-128"/>
                <a:ea typeface="Meiryo UI" pitchFamily="50" charset="-128"/>
                <a:cs typeface="Meiryo UI" pitchFamily="50" charset="-128"/>
              </a:endParaRPr>
            </a:p>
          </p:txBody>
        </p:sp>
        <p:sp>
          <p:nvSpPr>
            <p:cNvPr id="65" name="角丸四角形 64"/>
            <p:cNvSpPr/>
            <p:nvPr/>
          </p:nvSpPr>
          <p:spPr bwMode="auto">
            <a:xfrm>
              <a:off x="6388221" y="4383653"/>
              <a:ext cx="1578850" cy="1355237"/>
            </a:xfrm>
            <a:prstGeom prst="roundRect">
              <a:avLst>
                <a:gd name="adj" fmla="val 14617"/>
              </a:avLst>
            </a:prstGeom>
            <a:noFill/>
            <a:ln w="25400" cap="flat" cmpd="sng" algn="ctr">
              <a:solidFill>
                <a:schemeClr val="accent6">
                  <a:lumMod val="60000"/>
                  <a:lumOff val="40000"/>
                </a:schemeClr>
              </a:solidFill>
              <a:prstDash val="sysDash"/>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grpSp>
      <p:grpSp>
        <p:nvGrpSpPr>
          <p:cNvPr id="4" name="グループ化 3"/>
          <p:cNvGrpSpPr/>
          <p:nvPr/>
        </p:nvGrpSpPr>
        <p:grpSpPr>
          <a:xfrm>
            <a:off x="3697733" y="2742257"/>
            <a:ext cx="1736661" cy="674267"/>
            <a:chOff x="3152043" y="2770315"/>
            <a:chExt cx="2866391" cy="460375"/>
          </a:xfrm>
        </p:grpSpPr>
        <p:sp>
          <p:nvSpPr>
            <p:cNvPr id="76" name="AutoShape 29"/>
            <p:cNvSpPr>
              <a:spLocks noChangeArrowheads="1"/>
            </p:cNvSpPr>
            <p:nvPr/>
          </p:nvSpPr>
          <p:spPr bwMode="auto">
            <a:xfrm>
              <a:off x="3152043" y="2770315"/>
              <a:ext cx="2866391" cy="460375"/>
            </a:xfrm>
            <a:prstGeom prst="upDownArrow">
              <a:avLst>
                <a:gd name="adj1" fmla="val 45030"/>
                <a:gd name="adj2" fmla="val 33896"/>
              </a:avLst>
            </a:prstGeom>
            <a:solidFill>
              <a:srgbClr val="5F5F5F"/>
            </a:solidFill>
            <a:ln w="44450">
              <a:solidFill>
                <a:schemeClr val="bg1"/>
              </a:solidFill>
              <a:miter lim="800000"/>
              <a:headEnd/>
              <a:tailEnd/>
            </a:ln>
          </p:spPr>
          <p:txBody>
            <a:bodyPr wrap="none" anchor="ctr"/>
            <a:lstStyle/>
            <a:p>
              <a:pPr algn="r" eaLnBrk="1" hangingPunct="1"/>
              <a:endParaRPr lang="ja-JP" altLang="en-US">
                <a:solidFill>
                  <a:srgbClr val="000000"/>
                </a:solidFill>
              </a:endParaRPr>
            </a:p>
          </p:txBody>
        </p:sp>
        <p:sp>
          <p:nvSpPr>
            <p:cNvPr id="77" name="Text Box 4"/>
            <p:cNvSpPr txBox="1">
              <a:spLocks noChangeArrowheads="1"/>
            </p:cNvSpPr>
            <p:nvPr/>
          </p:nvSpPr>
          <p:spPr bwMode="auto">
            <a:xfrm>
              <a:off x="4033464" y="2888171"/>
              <a:ext cx="1059504" cy="210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7" tIns="45718" rIns="91437" bIns="45718">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dirty="0" smtClean="0">
                  <a:solidFill>
                    <a:schemeClr val="bg1"/>
                  </a:solidFill>
                  <a:latin typeface="Meiryo UI" pitchFamily="50" charset="-128"/>
                  <a:ea typeface="Meiryo UI" pitchFamily="50" charset="-128"/>
                  <a:cs typeface="Meiryo UI" pitchFamily="50" charset="-128"/>
                </a:rPr>
                <a:t>連 携</a:t>
              </a:r>
              <a:r>
                <a:rPr lang="ja-JP" altLang="en-US" sz="1400" b="1" dirty="0">
                  <a:solidFill>
                    <a:srgbClr val="808080"/>
                  </a:solidFill>
                  <a:latin typeface="Meiryo UI" pitchFamily="50" charset="-128"/>
                  <a:ea typeface="Meiryo UI" pitchFamily="50" charset="-128"/>
                  <a:cs typeface="Meiryo UI" pitchFamily="50" charset="-128"/>
                </a:rPr>
                <a:t>　</a:t>
              </a:r>
            </a:p>
          </p:txBody>
        </p:sp>
      </p:grpSp>
      <p:sp>
        <p:nvSpPr>
          <p:cNvPr id="3" name="円/楕円 2"/>
          <p:cNvSpPr/>
          <p:nvPr/>
        </p:nvSpPr>
        <p:spPr bwMode="auto">
          <a:xfrm>
            <a:off x="1233559" y="1686403"/>
            <a:ext cx="1202605" cy="720767"/>
          </a:xfrm>
          <a:prstGeom prst="ellipse">
            <a:avLst/>
          </a:prstGeom>
          <a:solidFill>
            <a:srgbClr val="FFE1E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r>
              <a:rPr lang="ja-JP" altLang="en-US" sz="1200" b="1" dirty="0">
                <a:solidFill>
                  <a:prstClr val="black"/>
                </a:solidFill>
                <a:latin typeface="Meiryo UI" pitchFamily="50" charset="-128"/>
                <a:ea typeface="Meiryo UI" pitchFamily="50" charset="-128"/>
                <a:cs typeface="Meiryo UI" pitchFamily="50" charset="-128"/>
              </a:rPr>
              <a:t>認知症初期</a:t>
            </a:r>
            <a:r>
              <a:rPr lang="ja-JP" altLang="en-US" sz="1200" b="1" dirty="0" smtClean="0">
                <a:solidFill>
                  <a:prstClr val="black"/>
                </a:solidFill>
                <a:latin typeface="Meiryo UI" pitchFamily="50" charset="-128"/>
                <a:ea typeface="Meiryo UI" pitchFamily="50" charset="-128"/>
                <a:cs typeface="Meiryo UI" pitchFamily="50" charset="-128"/>
              </a:rPr>
              <a:t>集中</a:t>
            </a:r>
            <a:endParaRPr lang="en-US" altLang="ja-JP" sz="1200" b="1" dirty="0">
              <a:solidFill>
                <a:prstClr val="black"/>
              </a:solidFill>
              <a:latin typeface="Meiryo UI" pitchFamily="50" charset="-128"/>
              <a:ea typeface="Meiryo UI" pitchFamily="50" charset="-128"/>
              <a:cs typeface="Meiryo UI" pitchFamily="50" charset="-128"/>
            </a:endParaRPr>
          </a:p>
          <a:p>
            <a:pPr algn="ctr" eaLnBrk="1" hangingPunct="1"/>
            <a:r>
              <a:rPr lang="ja-JP" altLang="en-US" sz="1200" b="1" dirty="0" smtClean="0">
                <a:solidFill>
                  <a:prstClr val="black"/>
                </a:solidFill>
                <a:latin typeface="Meiryo UI" pitchFamily="50" charset="-128"/>
                <a:ea typeface="Meiryo UI" pitchFamily="50" charset="-128"/>
                <a:cs typeface="Meiryo UI" pitchFamily="50" charset="-128"/>
              </a:rPr>
              <a:t>支援</a:t>
            </a:r>
            <a:r>
              <a:rPr lang="ja-JP" altLang="en-US" sz="1200" b="1" dirty="0">
                <a:solidFill>
                  <a:prstClr val="black"/>
                </a:solidFill>
                <a:latin typeface="Meiryo UI" pitchFamily="50" charset="-128"/>
                <a:ea typeface="Meiryo UI" pitchFamily="50" charset="-128"/>
                <a:cs typeface="Meiryo UI" pitchFamily="50" charset="-128"/>
              </a:rPr>
              <a:t>チーム</a:t>
            </a:r>
            <a:endParaRPr lang="ja-JP" altLang="en-US" sz="1200" dirty="0">
              <a:effectLst>
                <a:outerShdw blurRad="38100" dist="38100" dir="2700000" algn="tl">
                  <a:srgbClr val="000000">
                    <a:alpha val="43137"/>
                  </a:srgbClr>
                </a:outerShdw>
              </a:effectLst>
              <a:latin typeface="Arial" charset="0"/>
            </a:endParaRPr>
          </a:p>
        </p:txBody>
      </p:sp>
      <p:sp>
        <p:nvSpPr>
          <p:cNvPr id="37" name="円/楕円 36"/>
          <p:cNvSpPr/>
          <p:nvPr/>
        </p:nvSpPr>
        <p:spPr bwMode="auto">
          <a:xfrm>
            <a:off x="2771892" y="2040360"/>
            <a:ext cx="1171166" cy="720767"/>
          </a:xfrm>
          <a:prstGeom prst="ellipse">
            <a:avLst/>
          </a:prstGeom>
          <a:solidFill>
            <a:srgbClr val="FFE1E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a:r>
              <a:rPr lang="ja-JP" altLang="en-US" sz="1200" b="1" dirty="0">
                <a:solidFill>
                  <a:prstClr val="black"/>
                </a:solidFill>
                <a:latin typeface="Meiryo UI" pitchFamily="50" charset="-128"/>
                <a:ea typeface="Meiryo UI" pitchFamily="50" charset="-128"/>
                <a:cs typeface="Meiryo UI" pitchFamily="50" charset="-128"/>
              </a:rPr>
              <a:t>地域包括</a:t>
            </a:r>
            <a:r>
              <a:rPr lang="ja-JP" altLang="en-US" sz="1200" b="1" dirty="0" smtClean="0">
                <a:solidFill>
                  <a:prstClr val="black"/>
                </a:solidFill>
                <a:latin typeface="Meiryo UI" pitchFamily="50" charset="-128"/>
                <a:ea typeface="Meiryo UI" pitchFamily="50" charset="-128"/>
                <a:cs typeface="Meiryo UI" pitchFamily="50" charset="-128"/>
              </a:rPr>
              <a:t>支援</a:t>
            </a:r>
            <a:endParaRPr lang="en-US" altLang="ja-JP" sz="1200" b="1" dirty="0">
              <a:solidFill>
                <a:prstClr val="black"/>
              </a:solidFill>
              <a:latin typeface="Meiryo UI" pitchFamily="50" charset="-128"/>
              <a:ea typeface="Meiryo UI" pitchFamily="50" charset="-128"/>
              <a:cs typeface="Meiryo UI" pitchFamily="50" charset="-128"/>
            </a:endParaRPr>
          </a:p>
          <a:p>
            <a:pPr algn="ctr"/>
            <a:r>
              <a:rPr lang="ja-JP" altLang="en-US" sz="1200" b="1" dirty="0" smtClean="0">
                <a:solidFill>
                  <a:prstClr val="black"/>
                </a:solidFill>
                <a:latin typeface="Meiryo UI" pitchFamily="50" charset="-128"/>
                <a:ea typeface="Meiryo UI" pitchFamily="50" charset="-128"/>
                <a:cs typeface="Meiryo UI" pitchFamily="50" charset="-128"/>
              </a:rPr>
              <a:t>センター</a:t>
            </a:r>
            <a:endParaRPr lang="ja-JP" altLang="en-US" sz="1200" b="1" dirty="0">
              <a:solidFill>
                <a:prstClr val="black"/>
              </a:solidFill>
              <a:latin typeface="Meiryo UI" pitchFamily="50" charset="-128"/>
              <a:ea typeface="Meiryo UI" pitchFamily="50" charset="-128"/>
              <a:cs typeface="Meiryo UI" pitchFamily="50" charset="-128"/>
            </a:endParaRPr>
          </a:p>
        </p:txBody>
      </p:sp>
      <p:sp>
        <p:nvSpPr>
          <p:cNvPr id="38" name="円/楕円 37"/>
          <p:cNvSpPr/>
          <p:nvPr/>
        </p:nvSpPr>
        <p:spPr bwMode="auto">
          <a:xfrm>
            <a:off x="5180638" y="2002037"/>
            <a:ext cx="1104666" cy="720767"/>
          </a:xfrm>
          <a:prstGeom prst="ellipse">
            <a:avLst/>
          </a:prstGeom>
          <a:solidFill>
            <a:srgbClr val="FFE1E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spcAft>
                <a:spcPts val="600"/>
              </a:spcAft>
            </a:pPr>
            <a:r>
              <a:rPr lang="ja-JP" altLang="en-US" sz="1200" b="1" dirty="0">
                <a:latin typeface="Meiryo UI" pitchFamily="50" charset="-128"/>
                <a:ea typeface="Meiryo UI" pitchFamily="50" charset="-128"/>
                <a:cs typeface="Meiryo UI" pitchFamily="50" charset="-128"/>
              </a:rPr>
              <a:t>かかりつけ医</a:t>
            </a:r>
            <a:endParaRPr lang="en-US" altLang="ja-JP" sz="1200" b="1" dirty="0">
              <a:latin typeface="Meiryo UI" pitchFamily="50" charset="-128"/>
              <a:ea typeface="Meiryo UI" pitchFamily="50" charset="-128"/>
              <a:cs typeface="Meiryo UI" pitchFamily="50" charset="-128"/>
            </a:endParaRPr>
          </a:p>
        </p:txBody>
      </p:sp>
      <p:sp>
        <p:nvSpPr>
          <p:cNvPr id="39" name="円/楕円 38"/>
          <p:cNvSpPr/>
          <p:nvPr/>
        </p:nvSpPr>
        <p:spPr bwMode="auto">
          <a:xfrm>
            <a:off x="6494264" y="1679976"/>
            <a:ext cx="1163957" cy="720767"/>
          </a:xfrm>
          <a:prstGeom prst="ellipse">
            <a:avLst/>
          </a:prstGeom>
          <a:solidFill>
            <a:srgbClr val="FFE1E1"/>
          </a:solid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1" hangingPunct="1">
              <a:spcAft>
                <a:spcPts val="600"/>
              </a:spcAft>
            </a:pPr>
            <a:r>
              <a:rPr lang="ja-JP" altLang="en-US" sz="1200" b="1" dirty="0">
                <a:latin typeface="Meiryo UI" pitchFamily="50" charset="-128"/>
                <a:ea typeface="Meiryo UI" pitchFamily="50" charset="-128"/>
                <a:cs typeface="Meiryo UI" pitchFamily="50" charset="-128"/>
              </a:rPr>
              <a:t>認知症サポート医</a:t>
            </a:r>
            <a:endParaRPr lang="en-US" altLang="ja-JP" sz="1200" b="1" dirty="0">
              <a:latin typeface="Meiryo UI" pitchFamily="50" charset="-128"/>
              <a:ea typeface="Meiryo UI" pitchFamily="50" charset="-128"/>
              <a:cs typeface="Meiryo UI" pitchFamily="50" charset="-128"/>
            </a:endParaRPr>
          </a:p>
        </p:txBody>
      </p:sp>
      <p:sp>
        <p:nvSpPr>
          <p:cNvPr id="30" name="Rectangle 2"/>
          <p:cNvSpPr txBox="1">
            <a:spLocks noChangeArrowheads="1"/>
          </p:cNvSpPr>
          <p:nvPr/>
        </p:nvSpPr>
        <p:spPr bwMode="auto">
          <a:xfrm>
            <a:off x="712520" y="350123"/>
            <a:ext cx="7891854" cy="547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認知症疾患医療センター</a:t>
            </a:r>
          </a:p>
        </p:txBody>
      </p:sp>
    </p:spTree>
    <p:extLst>
      <p:ext uri="{BB962C8B-B14F-4D97-AF65-F5344CB8AC3E}">
        <p14:creationId xmlns:p14="http://schemas.microsoft.com/office/powerpoint/2010/main" val="321526374"/>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idx="4294967295"/>
          </p:nvPr>
        </p:nvSpPr>
        <p:spPr>
          <a:xfrm>
            <a:off x="422274" y="224869"/>
            <a:ext cx="8229600" cy="658171"/>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認知症初期集中支援チーム</a:t>
            </a:r>
          </a:p>
        </p:txBody>
      </p:sp>
      <p:sp>
        <p:nvSpPr>
          <p:cNvPr id="172035" name="Rectangle 3"/>
          <p:cNvSpPr>
            <a:spLocks noChangeArrowheads="1"/>
          </p:cNvSpPr>
          <p:nvPr/>
        </p:nvSpPr>
        <p:spPr bwMode="auto">
          <a:xfrm>
            <a:off x="252412" y="8947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2036" name="Text Box 5"/>
          <p:cNvSpPr txBox="1">
            <a:spLocks noChangeArrowheads="1"/>
          </p:cNvSpPr>
          <p:nvPr/>
        </p:nvSpPr>
        <p:spPr bwMode="auto">
          <a:xfrm>
            <a:off x="0" y="0"/>
            <a:ext cx="23288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27</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7" name="正方形/長方形 6"/>
          <p:cNvSpPr/>
          <p:nvPr/>
        </p:nvSpPr>
        <p:spPr>
          <a:xfrm>
            <a:off x="626733" y="6105843"/>
            <a:ext cx="3730111" cy="628429"/>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eaLnBrk="0" fontAlgn="base" hangingPunct="0"/>
            <a:r>
              <a:rPr lang="ja-JP" altLang="en-US" sz="1400" b="1" dirty="0" smtClean="0">
                <a:solidFill>
                  <a:srgbClr val="669900"/>
                </a:solidFill>
                <a:latin typeface="Meiryo UI" pitchFamily="50" charset="-128"/>
                <a:ea typeface="Meiryo UI" pitchFamily="50" charset="-128"/>
                <a:cs typeface="Meiryo UI" pitchFamily="50" charset="-128"/>
              </a:rPr>
              <a:t>配置場所   </a:t>
            </a:r>
            <a:r>
              <a:rPr lang="ja-JP" altLang="en-US" sz="1400" b="1" dirty="0">
                <a:solidFill>
                  <a:prstClr val="black"/>
                </a:solidFill>
                <a:latin typeface="Meiryo UI" pitchFamily="50" charset="-128"/>
                <a:ea typeface="Meiryo UI" pitchFamily="50" charset="-128"/>
                <a:cs typeface="Meiryo UI" pitchFamily="50" charset="-128"/>
              </a:rPr>
              <a:t>　地域包括支援センター等</a:t>
            </a:r>
            <a:endParaRPr lang="en-US" altLang="ja-JP" sz="1400" b="1" dirty="0">
              <a:solidFill>
                <a:prstClr val="black"/>
              </a:solidFill>
              <a:latin typeface="Meiryo UI" pitchFamily="50" charset="-128"/>
              <a:ea typeface="Meiryo UI" pitchFamily="50" charset="-128"/>
              <a:cs typeface="Meiryo UI" pitchFamily="50" charset="-128"/>
            </a:endParaRPr>
          </a:p>
          <a:p>
            <a:pPr eaLnBrk="0" fontAlgn="base" hangingPunct="0"/>
            <a:r>
              <a:rPr lang="ja-JP" altLang="en-US" sz="1400" b="1" dirty="0">
                <a:solidFill>
                  <a:prstClr val="black"/>
                </a:solidFill>
                <a:latin typeface="Meiryo UI" pitchFamily="50" charset="-128"/>
                <a:ea typeface="Meiryo UI" pitchFamily="50" charset="-128"/>
                <a:cs typeface="Meiryo UI" pitchFamily="50" charset="-128"/>
              </a:rPr>
              <a:t>　</a:t>
            </a:r>
            <a:r>
              <a:rPr lang="ja-JP" altLang="en-US" sz="1400" b="1" dirty="0" smtClean="0">
                <a:solidFill>
                  <a:prstClr val="black"/>
                </a:solidFill>
                <a:latin typeface="Meiryo UI" pitchFamily="50" charset="-128"/>
                <a:ea typeface="Meiryo UI" pitchFamily="50" charset="-128"/>
                <a:cs typeface="Meiryo UI" pitchFamily="50" charset="-128"/>
              </a:rPr>
              <a:t>                   </a:t>
            </a:r>
            <a:r>
              <a:rPr lang="ja-JP" altLang="en-US" sz="1050" b="1" dirty="0">
                <a:solidFill>
                  <a:prstClr val="black"/>
                </a:solidFill>
                <a:latin typeface="Meiryo UI" pitchFamily="50" charset="-128"/>
                <a:ea typeface="Meiryo UI" pitchFamily="50" charset="-128"/>
                <a:cs typeface="Meiryo UI" pitchFamily="50" charset="-128"/>
              </a:rPr>
              <a:t>診療所、</a:t>
            </a:r>
            <a:r>
              <a:rPr lang="ja-JP" altLang="en-US" sz="1050" b="1" dirty="0" smtClean="0">
                <a:solidFill>
                  <a:prstClr val="black"/>
                </a:solidFill>
                <a:latin typeface="Meiryo UI" pitchFamily="50" charset="-128"/>
                <a:ea typeface="Meiryo UI" pitchFamily="50" charset="-128"/>
                <a:cs typeface="Meiryo UI" pitchFamily="50" charset="-128"/>
              </a:rPr>
              <a:t>病院、認知症</a:t>
            </a:r>
            <a:r>
              <a:rPr lang="ja-JP" altLang="en-US" sz="1050" b="1" dirty="0">
                <a:solidFill>
                  <a:prstClr val="black"/>
                </a:solidFill>
                <a:latin typeface="Meiryo UI" pitchFamily="50" charset="-128"/>
                <a:ea typeface="Meiryo UI" pitchFamily="50" charset="-128"/>
                <a:cs typeface="Meiryo UI" pitchFamily="50" charset="-128"/>
              </a:rPr>
              <a:t>疾患医療センター</a:t>
            </a:r>
            <a:endParaRPr lang="en-US" altLang="ja-JP" sz="1050" b="1" dirty="0">
              <a:solidFill>
                <a:prstClr val="black"/>
              </a:solidFill>
              <a:latin typeface="Meiryo UI" pitchFamily="50" charset="-128"/>
              <a:ea typeface="Meiryo UI" pitchFamily="50" charset="-128"/>
              <a:cs typeface="Meiryo UI" pitchFamily="50" charset="-128"/>
            </a:endParaRPr>
          </a:p>
          <a:p>
            <a:pPr eaLnBrk="0" fontAlgn="base" hangingPunct="0"/>
            <a:r>
              <a:rPr lang="ja-JP" altLang="en-US" sz="1050" b="1" dirty="0">
                <a:solidFill>
                  <a:prstClr val="black"/>
                </a:solidFill>
                <a:latin typeface="Meiryo UI" pitchFamily="50" charset="-128"/>
                <a:ea typeface="Meiryo UI" pitchFamily="50" charset="-128"/>
                <a:cs typeface="Meiryo UI" pitchFamily="50" charset="-128"/>
              </a:rPr>
              <a:t>　　</a:t>
            </a:r>
            <a:r>
              <a:rPr lang="ja-JP" altLang="en-US" sz="1050" b="1" dirty="0" smtClean="0">
                <a:solidFill>
                  <a:prstClr val="black"/>
                </a:solidFill>
                <a:latin typeface="Meiryo UI" pitchFamily="50" charset="-128"/>
                <a:ea typeface="Meiryo UI" pitchFamily="50" charset="-128"/>
                <a:cs typeface="Meiryo UI" pitchFamily="50" charset="-128"/>
              </a:rPr>
              <a:t>                        市町村</a:t>
            </a:r>
            <a:r>
              <a:rPr lang="ja-JP" altLang="en-US" sz="1050" b="1" dirty="0">
                <a:solidFill>
                  <a:prstClr val="black"/>
                </a:solidFill>
                <a:latin typeface="Meiryo UI" pitchFamily="50" charset="-128"/>
                <a:ea typeface="Meiryo UI" pitchFamily="50" charset="-128"/>
                <a:cs typeface="Meiryo UI" pitchFamily="50" charset="-128"/>
              </a:rPr>
              <a:t>の本庁　</a:t>
            </a:r>
            <a:endParaRPr lang="en-US" altLang="ja-JP" sz="1050" b="1" dirty="0">
              <a:solidFill>
                <a:prstClr val="black"/>
              </a:solidFill>
              <a:latin typeface="Meiryo UI" pitchFamily="50" charset="-128"/>
              <a:ea typeface="Meiryo UI" pitchFamily="50" charset="-128"/>
              <a:cs typeface="Meiryo UI" pitchFamily="50" charset="-128"/>
            </a:endParaRPr>
          </a:p>
          <a:p>
            <a:pPr eaLnBrk="0" fontAlgn="base" hangingPunct="0"/>
            <a:endParaRPr lang="en-US" altLang="ja-JP" b="1" dirty="0">
              <a:solidFill>
                <a:prstClr val="black"/>
              </a:solidFill>
              <a:latin typeface="Meiryo UI" pitchFamily="50" charset="-128"/>
              <a:ea typeface="Meiryo UI" pitchFamily="50" charset="-128"/>
              <a:cs typeface="Meiryo UI" pitchFamily="50" charset="-128"/>
            </a:endParaRPr>
          </a:p>
          <a:p>
            <a:pPr eaLnBrk="0" fontAlgn="base" hangingPunct="0"/>
            <a:endParaRPr lang="en-US" altLang="ja-JP" b="1" dirty="0">
              <a:solidFill>
                <a:prstClr val="black"/>
              </a:solidFill>
              <a:latin typeface="Meiryo UI" pitchFamily="50" charset="-128"/>
              <a:ea typeface="Meiryo UI" pitchFamily="50" charset="-128"/>
              <a:cs typeface="Meiryo UI" pitchFamily="50" charset="-128"/>
            </a:endParaRPr>
          </a:p>
          <a:p>
            <a:pPr eaLnBrk="0" fontAlgn="base" hangingPunct="0"/>
            <a:endParaRPr lang="ja-JP" altLang="ja-JP" b="1" dirty="0">
              <a:solidFill>
                <a:prstClr val="black"/>
              </a:solidFill>
              <a:latin typeface="Meiryo UI" pitchFamily="50" charset="-128"/>
              <a:ea typeface="Meiryo UI" pitchFamily="50" charset="-128"/>
              <a:cs typeface="Meiryo UI" pitchFamily="50" charset="-128"/>
            </a:endParaRPr>
          </a:p>
        </p:txBody>
      </p:sp>
      <p:sp>
        <p:nvSpPr>
          <p:cNvPr id="8" name="正方形/長方形 7"/>
          <p:cNvSpPr/>
          <p:nvPr/>
        </p:nvSpPr>
        <p:spPr>
          <a:xfrm>
            <a:off x="4806358" y="1781299"/>
            <a:ext cx="4135761" cy="4324544"/>
          </a:xfrm>
          <a:prstGeom prst="rect">
            <a:avLst/>
          </a:prstGeom>
          <a:solidFill>
            <a:srgbClr val="669900"/>
          </a:solidFill>
          <a:ln>
            <a:noFill/>
          </a:ln>
          <a:effectLst/>
        </p:spPr>
        <p:style>
          <a:lnRef idx="2">
            <a:schemeClr val="accent1"/>
          </a:lnRef>
          <a:fillRef idx="1">
            <a:schemeClr val="lt1"/>
          </a:fillRef>
          <a:effectRef idx="0">
            <a:schemeClr val="accent1"/>
          </a:effectRef>
          <a:fontRef idx="minor">
            <a:schemeClr val="dk1"/>
          </a:fontRef>
        </p:style>
        <p:txBody>
          <a:bodyPr rtlCol="0" anchor="t"/>
          <a:lstStyle/>
          <a:p>
            <a:pPr algn="ctr" eaLnBrk="0" fontAlgn="base" hangingPunct="0"/>
            <a:r>
              <a:rPr lang="en-US" altLang="ja-JP" sz="2000" b="1" dirty="0">
                <a:solidFill>
                  <a:schemeClr val="bg1"/>
                </a:solidFill>
                <a:latin typeface="Meiryo UI" pitchFamily="50" charset="-128"/>
                <a:ea typeface="Meiryo UI" pitchFamily="50" charset="-128"/>
                <a:cs typeface="Meiryo UI" pitchFamily="50" charset="-128"/>
              </a:rPr>
              <a:t>【</a:t>
            </a:r>
            <a:r>
              <a:rPr lang="ja-JP" altLang="ja-JP" sz="2000" b="1" dirty="0">
                <a:solidFill>
                  <a:schemeClr val="bg1"/>
                </a:solidFill>
                <a:latin typeface="Meiryo UI" pitchFamily="50" charset="-128"/>
                <a:ea typeface="Meiryo UI" pitchFamily="50" charset="-128"/>
                <a:cs typeface="Meiryo UI" pitchFamily="50" charset="-128"/>
              </a:rPr>
              <a:t>対象者</a:t>
            </a:r>
            <a:r>
              <a:rPr lang="en-US" altLang="ja-JP" sz="2000" b="1" dirty="0">
                <a:solidFill>
                  <a:schemeClr val="bg1"/>
                </a:solidFill>
                <a:latin typeface="Meiryo UI" pitchFamily="50" charset="-128"/>
                <a:ea typeface="Meiryo UI" pitchFamily="50" charset="-128"/>
                <a:cs typeface="Meiryo UI" pitchFamily="50" charset="-128"/>
              </a:rPr>
              <a:t>】</a:t>
            </a:r>
            <a:endParaRPr lang="ja-JP" altLang="ja-JP" sz="2000" b="1" dirty="0">
              <a:solidFill>
                <a:schemeClr val="bg1"/>
              </a:solidFill>
              <a:latin typeface="Meiryo UI" pitchFamily="50" charset="-128"/>
              <a:ea typeface="Meiryo UI" pitchFamily="50" charset="-128"/>
              <a:cs typeface="Meiryo UI" pitchFamily="50" charset="-128"/>
            </a:endParaRPr>
          </a:p>
          <a:p>
            <a:pPr eaLnBrk="0" fontAlgn="base" hangingPunct="0">
              <a:spcBef>
                <a:spcPts val="600"/>
              </a:spcBef>
            </a:pPr>
            <a:r>
              <a:rPr lang="ja-JP" altLang="en-US" sz="1600" b="1" dirty="0" smtClean="0">
                <a:solidFill>
                  <a:schemeClr val="bg1"/>
                </a:solidFill>
                <a:latin typeface="Meiryo UI" pitchFamily="50" charset="-128"/>
                <a:ea typeface="Meiryo UI" pitchFamily="50" charset="-128"/>
                <a:cs typeface="Meiryo UI" pitchFamily="50" charset="-128"/>
              </a:rPr>
              <a:t>   </a:t>
            </a:r>
            <a:r>
              <a:rPr lang="en-US" altLang="ja-JP" sz="1600" b="1" dirty="0" smtClean="0">
                <a:solidFill>
                  <a:schemeClr val="bg1"/>
                </a:solidFill>
                <a:latin typeface="Meiryo UI" pitchFamily="50" charset="-128"/>
                <a:ea typeface="Meiryo UI" pitchFamily="50" charset="-128"/>
                <a:cs typeface="Meiryo UI" pitchFamily="50" charset="-128"/>
              </a:rPr>
              <a:t>40</a:t>
            </a:r>
            <a:r>
              <a:rPr lang="ja-JP" altLang="ja-JP" sz="1600" b="1" dirty="0" smtClean="0">
                <a:solidFill>
                  <a:schemeClr val="bg1"/>
                </a:solidFill>
                <a:latin typeface="Meiryo UI" pitchFamily="50" charset="-128"/>
                <a:ea typeface="Meiryo UI" pitchFamily="50" charset="-128"/>
                <a:cs typeface="Meiryo UI" pitchFamily="50" charset="-128"/>
              </a:rPr>
              <a:t>歳</a:t>
            </a:r>
            <a:r>
              <a:rPr lang="ja-JP" altLang="ja-JP" sz="1600" b="1" dirty="0">
                <a:solidFill>
                  <a:schemeClr val="bg1"/>
                </a:solidFill>
                <a:latin typeface="Meiryo UI" pitchFamily="50" charset="-128"/>
                <a:ea typeface="Meiryo UI" pitchFamily="50" charset="-128"/>
                <a:cs typeface="Meiryo UI" pitchFamily="50" charset="-128"/>
              </a:rPr>
              <a:t>以上で、在宅で生活しており</a:t>
            </a:r>
            <a:r>
              <a:rPr lang="ja-JP" altLang="ja-JP" sz="1600" b="1" dirty="0" smtClean="0">
                <a:solidFill>
                  <a:schemeClr val="bg1"/>
                </a:solidFill>
                <a:latin typeface="Meiryo UI" pitchFamily="50" charset="-128"/>
                <a:ea typeface="Meiryo UI" pitchFamily="50" charset="-128"/>
                <a:cs typeface="Meiryo UI" pitchFamily="50" charset="-128"/>
              </a:rPr>
              <a:t>、かつ</a:t>
            </a:r>
            <a:endParaRPr lang="en-US" altLang="ja-JP" sz="1600" b="1" dirty="0" smtClean="0">
              <a:solidFill>
                <a:schemeClr val="bg1"/>
              </a:solidFill>
              <a:latin typeface="Meiryo UI" pitchFamily="50" charset="-128"/>
              <a:ea typeface="Meiryo UI" pitchFamily="50" charset="-128"/>
              <a:cs typeface="Meiryo UI" pitchFamily="50" charset="-128"/>
            </a:endParaRPr>
          </a:p>
          <a:p>
            <a:pPr eaLnBrk="0" fontAlgn="base" hangingPunct="0">
              <a:spcBef>
                <a:spcPts val="600"/>
              </a:spcBef>
            </a:pPr>
            <a:r>
              <a:rPr lang="ja-JP" altLang="en-US" sz="1600" b="1" dirty="0" smtClean="0">
                <a:solidFill>
                  <a:schemeClr val="bg1"/>
                </a:solidFill>
                <a:latin typeface="Meiryo UI" pitchFamily="50" charset="-128"/>
                <a:ea typeface="Meiryo UI" pitchFamily="50" charset="-128"/>
                <a:cs typeface="Meiryo UI" pitchFamily="50" charset="-128"/>
              </a:rPr>
              <a:t>   </a:t>
            </a:r>
            <a:r>
              <a:rPr lang="ja-JP" altLang="ja-JP" sz="1600" b="1" dirty="0" smtClean="0">
                <a:solidFill>
                  <a:schemeClr val="bg1"/>
                </a:solidFill>
                <a:latin typeface="Meiryo UI" pitchFamily="50" charset="-128"/>
                <a:ea typeface="Meiryo UI" pitchFamily="50" charset="-128"/>
                <a:cs typeface="Meiryo UI" pitchFamily="50" charset="-128"/>
              </a:rPr>
              <a:t>認知症</a:t>
            </a:r>
            <a:r>
              <a:rPr lang="ja-JP" altLang="ja-JP" sz="1600" b="1" dirty="0">
                <a:solidFill>
                  <a:schemeClr val="bg1"/>
                </a:solidFill>
                <a:latin typeface="Meiryo UI" pitchFamily="50" charset="-128"/>
                <a:ea typeface="Meiryo UI" pitchFamily="50" charset="-128"/>
                <a:cs typeface="Meiryo UI" pitchFamily="50" charset="-128"/>
              </a:rPr>
              <a:t>が疑われる人又は認知症の人</a:t>
            </a:r>
            <a:r>
              <a:rPr lang="ja-JP" altLang="ja-JP" sz="1600" b="1" dirty="0" smtClean="0">
                <a:solidFill>
                  <a:schemeClr val="bg1"/>
                </a:solidFill>
                <a:latin typeface="Meiryo UI" pitchFamily="50" charset="-128"/>
                <a:ea typeface="Meiryo UI" pitchFamily="50" charset="-128"/>
                <a:cs typeface="Meiryo UI" pitchFamily="50" charset="-128"/>
              </a:rPr>
              <a:t>で</a:t>
            </a:r>
            <a:endParaRPr lang="en-US" altLang="ja-JP" sz="1600" b="1" dirty="0" smtClean="0">
              <a:solidFill>
                <a:schemeClr val="bg1"/>
              </a:solidFill>
              <a:latin typeface="Meiryo UI" pitchFamily="50" charset="-128"/>
              <a:ea typeface="Meiryo UI" pitchFamily="50" charset="-128"/>
              <a:cs typeface="Meiryo UI" pitchFamily="50" charset="-128"/>
            </a:endParaRPr>
          </a:p>
          <a:p>
            <a:pPr eaLnBrk="0" fontAlgn="base" hangingPunct="0">
              <a:spcBef>
                <a:spcPts val="600"/>
              </a:spcBef>
            </a:pPr>
            <a:r>
              <a:rPr lang="ja-JP" altLang="en-US" sz="1600" b="1" dirty="0" smtClean="0">
                <a:solidFill>
                  <a:schemeClr val="bg1"/>
                </a:solidFill>
                <a:latin typeface="Meiryo UI" pitchFamily="50" charset="-128"/>
                <a:ea typeface="Meiryo UI" pitchFamily="50" charset="-128"/>
                <a:cs typeface="Meiryo UI" pitchFamily="50" charset="-128"/>
              </a:rPr>
              <a:t>   </a:t>
            </a:r>
            <a:r>
              <a:rPr lang="ja-JP" altLang="ja-JP" sz="1600" b="1" dirty="0" smtClean="0">
                <a:solidFill>
                  <a:schemeClr val="bg1"/>
                </a:solidFill>
                <a:latin typeface="Meiryo UI" pitchFamily="50" charset="-128"/>
                <a:ea typeface="Meiryo UI" pitchFamily="50" charset="-128"/>
                <a:cs typeface="Meiryo UI" pitchFamily="50" charset="-128"/>
              </a:rPr>
              <a:t>以下</a:t>
            </a:r>
            <a:r>
              <a:rPr lang="ja-JP" altLang="ja-JP" sz="1600" b="1" dirty="0">
                <a:solidFill>
                  <a:schemeClr val="bg1"/>
                </a:solidFill>
                <a:latin typeface="Meiryo UI" pitchFamily="50" charset="-128"/>
                <a:ea typeface="Meiryo UI" pitchFamily="50" charset="-128"/>
                <a:cs typeface="Meiryo UI" pitchFamily="50" charset="-128"/>
              </a:rPr>
              <a:t>のいずれかの基準に該当する</a:t>
            </a:r>
            <a:r>
              <a:rPr lang="ja-JP" altLang="en-US" sz="1600" b="1" dirty="0" smtClean="0">
                <a:solidFill>
                  <a:schemeClr val="bg1"/>
                </a:solidFill>
                <a:latin typeface="Meiryo UI" pitchFamily="50" charset="-128"/>
                <a:ea typeface="Meiryo UI" pitchFamily="50" charset="-128"/>
                <a:cs typeface="Meiryo UI" pitchFamily="50" charset="-128"/>
              </a:rPr>
              <a:t>人</a:t>
            </a:r>
            <a:endParaRPr lang="en-US" altLang="ja-JP" sz="1600" b="1" dirty="0">
              <a:solidFill>
                <a:schemeClr val="bg1"/>
              </a:solidFill>
              <a:latin typeface="Meiryo UI" pitchFamily="50" charset="-128"/>
              <a:ea typeface="Meiryo UI" pitchFamily="50" charset="-128"/>
              <a:cs typeface="Meiryo UI" pitchFamily="50" charset="-128"/>
            </a:endParaRPr>
          </a:p>
          <a:p>
            <a:pPr eaLnBrk="0" fontAlgn="base" hangingPunct="0"/>
            <a:endParaRPr lang="ja-JP" altLang="ja-JP" sz="1600" b="1" dirty="0">
              <a:solidFill>
                <a:schemeClr val="bg1"/>
              </a:solidFill>
              <a:latin typeface="Meiryo UI" pitchFamily="50" charset="-128"/>
              <a:ea typeface="Meiryo UI" pitchFamily="50" charset="-128"/>
              <a:cs typeface="Meiryo UI" pitchFamily="50" charset="-128"/>
            </a:endParaRPr>
          </a:p>
          <a:p>
            <a:pPr eaLnBrk="0" fontAlgn="base" hangingPunct="0"/>
            <a:r>
              <a:rPr lang="ja-JP" altLang="en-US" sz="1600" b="1" dirty="0" smtClean="0">
                <a:solidFill>
                  <a:schemeClr val="bg1"/>
                </a:solidFill>
                <a:latin typeface="Meiryo UI" pitchFamily="50" charset="-128"/>
                <a:ea typeface="Meiryo UI" pitchFamily="50" charset="-128"/>
                <a:cs typeface="Meiryo UI" pitchFamily="50" charset="-128"/>
              </a:rPr>
              <a:t>◆ </a:t>
            </a:r>
            <a:r>
              <a:rPr lang="ja-JP" altLang="ja-JP" sz="1600" b="1" dirty="0" smtClean="0">
                <a:solidFill>
                  <a:schemeClr val="bg1"/>
                </a:solidFill>
                <a:latin typeface="Meiryo UI" pitchFamily="50" charset="-128"/>
                <a:ea typeface="Meiryo UI" pitchFamily="50" charset="-128"/>
                <a:cs typeface="Meiryo UI" pitchFamily="50" charset="-128"/>
              </a:rPr>
              <a:t>医療</a:t>
            </a:r>
            <a:r>
              <a:rPr lang="ja-JP" altLang="en-US" sz="1600" b="1" dirty="0" smtClean="0">
                <a:solidFill>
                  <a:schemeClr val="bg1"/>
                </a:solidFill>
                <a:latin typeface="Meiryo UI" pitchFamily="50" charset="-128"/>
                <a:ea typeface="Meiryo UI" pitchFamily="50" charset="-128"/>
                <a:cs typeface="Meiryo UI" pitchFamily="50" charset="-128"/>
              </a:rPr>
              <a:t>･</a:t>
            </a:r>
            <a:r>
              <a:rPr lang="ja-JP" altLang="ja-JP" sz="1600" b="1" dirty="0" smtClean="0">
                <a:solidFill>
                  <a:schemeClr val="bg1"/>
                </a:solidFill>
                <a:latin typeface="Meiryo UI" pitchFamily="50" charset="-128"/>
                <a:ea typeface="Meiryo UI" pitchFamily="50" charset="-128"/>
                <a:cs typeface="Meiryo UI" pitchFamily="50" charset="-128"/>
              </a:rPr>
              <a:t>介護</a:t>
            </a:r>
            <a:r>
              <a:rPr lang="ja-JP" altLang="ja-JP" sz="1600" b="1" dirty="0">
                <a:solidFill>
                  <a:schemeClr val="bg1"/>
                </a:solidFill>
                <a:latin typeface="Meiryo UI" pitchFamily="50" charset="-128"/>
                <a:ea typeface="Meiryo UI" pitchFamily="50" charset="-128"/>
                <a:cs typeface="Meiryo UI" pitchFamily="50" charset="-128"/>
              </a:rPr>
              <a:t>サービスを受けていない</a:t>
            </a:r>
            <a:r>
              <a:rPr lang="ja-JP" altLang="en-US" sz="1600" b="1" dirty="0">
                <a:solidFill>
                  <a:schemeClr val="bg1"/>
                </a:solidFill>
                <a:latin typeface="Meiryo UI" pitchFamily="50" charset="-128"/>
                <a:ea typeface="Meiryo UI" pitchFamily="50" charset="-128"/>
                <a:cs typeface="Meiryo UI" pitchFamily="50" charset="-128"/>
              </a:rPr>
              <a:t>人</a:t>
            </a:r>
            <a:r>
              <a:rPr lang="ja-JP" altLang="ja-JP" sz="1600" b="1" dirty="0" smtClean="0">
                <a:solidFill>
                  <a:schemeClr val="bg1"/>
                </a:solidFill>
                <a:latin typeface="Meiryo UI" pitchFamily="50" charset="-128"/>
                <a:ea typeface="Meiryo UI" pitchFamily="50" charset="-128"/>
                <a:cs typeface="Meiryo UI" pitchFamily="50" charset="-128"/>
              </a:rPr>
              <a:t>、</a:t>
            </a:r>
            <a:endParaRPr lang="en-US" altLang="ja-JP" sz="1600" b="1" dirty="0" smtClean="0">
              <a:solidFill>
                <a:schemeClr val="bg1"/>
              </a:solidFill>
              <a:latin typeface="Meiryo UI" pitchFamily="50" charset="-128"/>
              <a:ea typeface="Meiryo UI" pitchFamily="50" charset="-128"/>
              <a:cs typeface="Meiryo UI" pitchFamily="50" charset="-128"/>
            </a:endParaRPr>
          </a:p>
          <a:p>
            <a:pPr eaLnBrk="0" fontAlgn="base" hangingPunct="0"/>
            <a:r>
              <a:rPr lang="ja-JP" altLang="en-US" sz="1600" b="1" dirty="0">
                <a:solidFill>
                  <a:schemeClr val="bg1"/>
                </a:solidFill>
                <a:latin typeface="Meiryo UI" pitchFamily="50" charset="-128"/>
                <a:ea typeface="Meiryo UI" pitchFamily="50" charset="-128"/>
                <a:cs typeface="Meiryo UI" pitchFamily="50" charset="-128"/>
              </a:rPr>
              <a:t> </a:t>
            </a:r>
            <a:r>
              <a:rPr lang="ja-JP" altLang="en-US" sz="1600" b="1" dirty="0" smtClean="0">
                <a:solidFill>
                  <a:schemeClr val="bg1"/>
                </a:solidFill>
                <a:latin typeface="Meiryo UI" pitchFamily="50" charset="-128"/>
                <a:ea typeface="Meiryo UI" pitchFamily="50" charset="-128"/>
                <a:cs typeface="Meiryo UI" pitchFamily="50" charset="-128"/>
              </a:rPr>
              <a:t>   </a:t>
            </a:r>
            <a:r>
              <a:rPr lang="ja-JP" altLang="ja-JP" sz="1600" b="1" dirty="0" smtClean="0">
                <a:solidFill>
                  <a:schemeClr val="bg1"/>
                </a:solidFill>
                <a:latin typeface="Meiryo UI" pitchFamily="50" charset="-128"/>
                <a:ea typeface="Meiryo UI" pitchFamily="50" charset="-128"/>
                <a:cs typeface="Meiryo UI" pitchFamily="50" charset="-128"/>
              </a:rPr>
              <a:t>また</a:t>
            </a:r>
            <a:r>
              <a:rPr lang="ja-JP" altLang="ja-JP" sz="1600" b="1" dirty="0">
                <a:solidFill>
                  <a:schemeClr val="bg1"/>
                </a:solidFill>
                <a:latin typeface="Meiryo UI" pitchFamily="50" charset="-128"/>
                <a:ea typeface="Meiryo UI" pitchFamily="50" charset="-128"/>
                <a:cs typeface="Meiryo UI" pitchFamily="50" charset="-128"/>
              </a:rPr>
              <a:t>は中断している</a:t>
            </a:r>
            <a:r>
              <a:rPr lang="ja-JP" altLang="en-US" sz="1600" b="1" dirty="0">
                <a:solidFill>
                  <a:schemeClr val="bg1"/>
                </a:solidFill>
                <a:latin typeface="Meiryo UI" pitchFamily="50" charset="-128"/>
                <a:ea typeface="Meiryo UI" pitchFamily="50" charset="-128"/>
                <a:cs typeface="Meiryo UI" pitchFamily="50" charset="-128"/>
              </a:rPr>
              <a:t>人</a:t>
            </a:r>
            <a:r>
              <a:rPr lang="ja-JP" altLang="ja-JP" sz="1600" b="1" dirty="0">
                <a:solidFill>
                  <a:schemeClr val="bg1"/>
                </a:solidFill>
                <a:latin typeface="Meiryo UI" pitchFamily="50" charset="-128"/>
                <a:ea typeface="Meiryo UI" pitchFamily="50" charset="-128"/>
                <a:cs typeface="Meiryo UI" pitchFamily="50" charset="-128"/>
              </a:rPr>
              <a:t>で以下のいずれか</a:t>
            </a:r>
            <a:r>
              <a:rPr lang="ja-JP" altLang="ja-JP" sz="1600" b="1" dirty="0" smtClean="0">
                <a:solidFill>
                  <a:schemeClr val="bg1"/>
                </a:solidFill>
                <a:latin typeface="Meiryo UI" pitchFamily="50" charset="-128"/>
                <a:ea typeface="Meiryo UI" pitchFamily="50" charset="-128"/>
                <a:cs typeface="Meiryo UI" pitchFamily="50" charset="-128"/>
              </a:rPr>
              <a:t>に</a:t>
            </a:r>
            <a:endParaRPr lang="en-US" altLang="ja-JP" sz="1600" b="1" dirty="0" smtClean="0">
              <a:solidFill>
                <a:schemeClr val="bg1"/>
              </a:solidFill>
              <a:latin typeface="Meiryo UI" pitchFamily="50" charset="-128"/>
              <a:ea typeface="Meiryo UI" pitchFamily="50" charset="-128"/>
              <a:cs typeface="Meiryo UI" pitchFamily="50" charset="-128"/>
            </a:endParaRPr>
          </a:p>
          <a:p>
            <a:pPr eaLnBrk="0" fontAlgn="base" hangingPunct="0"/>
            <a:r>
              <a:rPr lang="ja-JP" altLang="en-US" sz="1600" b="1" dirty="0">
                <a:solidFill>
                  <a:schemeClr val="bg1"/>
                </a:solidFill>
                <a:latin typeface="Meiryo UI" pitchFamily="50" charset="-128"/>
                <a:ea typeface="Meiryo UI" pitchFamily="50" charset="-128"/>
                <a:cs typeface="Meiryo UI" pitchFamily="50" charset="-128"/>
              </a:rPr>
              <a:t> </a:t>
            </a:r>
            <a:r>
              <a:rPr lang="ja-JP" altLang="en-US" sz="1600" b="1" dirty="0" smtClean="0">
                <a:solidFill>
                  <a:schemeClr val="bg1"/>
                </a:solidFill>
                <a:latin typeface="Meiryo UI" pitchFamily="50" charset="-128"/>
                <a:ea typeface="Meiryo UI" pitchFamily="50" charset="-128"/>
                <a:cs typeface="Meiryo UI" pitchFamily="50" charset="-128"/>
              </a:rPr>
              <a:t>   </a:t>
            </a:r>
            <a:r>
              <a:rPr lang="ja-JP" altLang="ja-JP" sz="1600" b="1" dirty="0" smtClean="0">
                <a:solidFill>
                  <a:schemeClr val="bg1"/>
                </a:solidFill>
                <a:latin typeface="Meiryo UI" pitchFamily="50" charset="-128"/>
                <a:ea typeface="Meiryo UI" pitchFamily="50" charset="-128"/>
                <a:cs typeface="Meiryo UI" pitchFamily="50" charset="-128"/>
              </a:rPr>
              <a:t>該当</a:t>
            </a:r>
            <a:r>
              <a:rPr lang="ja-JP" altLang="ja-JP" sz="1600" b="1" dirty="0">
                <a:solidFill>
                  <a:schemeClr val="bg1"/>
                </a:solidFill>
                <a:latin typeface="Meiryo UI" pitchFamily="50" charset="-128"/>
                <a:ea typeface="Meiryo UI" pitchFamily="50" charset="-128"/>
                <a:cs typeface="Meiryo UI" pitchFamily="50" charset="-128"/>
              </a:rPr>
              <a:t>する</a:t>
            </a:r>
            <a:r>
              <a:rPr lang="ja-JP" altLang="en-US" sz="1600" b="1" dirty="0">
                <a:solidFill>
                  <a:schemeClr val="bg1"/>
                </a:solidFill>
                <a:latin typeface="Meiryo UI" pitchFamily="50" charset="-128"/>
                <a:ea typeface="Meiryo UI" pitchFamily="50" charset="-128"/>
                <a:cs typeface="Meiryo UI" pitchFamily="50" charset="-128"/>
              </a:rPr>
              <a:t>人</a:t>
            </a:r>
            <a:endParaRPr lang="ja-JP" altLang="ja-JP" sz="1600" b="1" dirty="0">
              <a:solidFill>
                <a:schemeClr val="bg1"/>
              </a:solidFill>
              <a:latin typeface="Meiryo UI" pitchFamily="50" charset="-128"/>
              <a:ea typeface="Meiryo UI" pitchFamily="50" charset="-128"/>
              <a:cs typeface="Meiryo UI" pitchFamily="50" charset="-128"/>
            </a:endParaRPr>
          </a:p>
          <a:p>
            <a:pPr eaLnBrk="0" fontAlgn="base" hangingPunct="0"/>
            <a:r>
              <a:rPr lang="ja-JP" altLang="ja-JP" sz="1400" b="1" dirty="0">
                <a:solidFill>
                  <a:schemeClr val="bg1"/>
                </a:solidFill>
                <a:latin typeface="Meiryo UI" pitchFamily="50" charset="-128"/>
                <a:ea typeface="Meiryo UI" pitchFamily="50" charset="-128"/>
                <a:cs typeface="Meiryo UI" pitchFamily="50" charset="-128"/>
              </a:rPr>
              <a:t>（ア</a:t>
            </a:r>
            <a:r>
              <a:rPr lang="ja-JP" altLang="ja-JP" sz="1400" b="1" dirty="0" smtClean="0">
                <a:solidFill>
                  <a:schemeClr val="bg1"/>
                </a:solidFill>
                <a:latin typeface="Meiryo UI" pitchFamily="50" charset="-128"/>
                <a:ea typeface="Meiryo UI" pitchFamily="50" charset="-128"/>
                <a:cs typeface="Meiryo UI" pitchFamily="50" charset="-128"/>
              </a:rPr>
              <a:t>）認知症</a:t>
            </a:r>
            <a:r>
              <a:rPr lang="ja-JP" altLang="ja-JP" sz="1400" b="1" dirty="0">
                <a:solidFill>
                  <a:schemeClr val="bg1"/>
                </a:solidFill>
                <a:latin typeface="Meiryo UI" pitchFamily="50" charset="-128"/>
                <a:ea typeface="Meiryo UI" pitchFamily="50" charset="-128"/>
                <a:cs typeface="Meiryo UI" pitchFamily="50" charset="-128"/>
              </a:rPr>
              <a:t>疾患の臨床診断を受けていない</a:t>
            </a:r>
            <a:r>
              <a:rPr lang="ja-JP" altLang="en-US" sz="1400" b="1" dirty="0">
                <a:solidFill>
                  <a:schemeClr val="bg1"/>
                </a:solidFill>
                <a:latin typeface="Meiryo UI" pitchFamily="50" charset="-128"/>
                <a:ea typeface="Meiryo UI" pitchFamily="50" charset="-128"/>
                <a:cs typeface="Meiryo UI" pitchFamily="50" charset="-128"/>
              </a:rPr>
              <a:t>人</a:t>
            </a:r>
            <a:endParaRPr lang="ja-JP" altLang="ja-JP" sz="1400" b="1" dirty="0">
              <a:solidFill>
                <a:schemeClr val="bg1"/>
              </a:solidFill>
              <a:latin typeface="Meiryo UI" pitchFamily="50" charset="-128"/>
              <a:ea typeface="Meiryo UI" pitchFamily="50" charset="-128"/>
              <a:cs typeface="Meiryo UI" pitchFamily="50" charset="-128"/>
            </a:endParaRPr>
          </a:p>
          <a:p>
            <a:pPr eaLnBrk="0" fontAlgn="base" hangingPunct="0"/>
            <a:r>
              <a:rPr lang="ja-JP" altLang="ja-JP" sz="1400" b="1" dirty="0">
                <a:solidFill>
                  <a:schemeClr val="bg1"/>
                </a:solidFill>
                <a:latin typeface="Meiryo UI" pitchFamily="50" charset="-128"/>
                <a:ea typeface="Meiryo UI" pitchFamily="50" charset="-128"/>
                <a:cs typeface="Meiryo UI" pitchFamily="50" charset="-128"/>
              </a:rPr>
              <a:t>（イ</a:t>
            </a:r>
            <a:r>
              <a:rPr lang="ja-JP" altLang="ja-JP" sz="1400" b="1" dirty="0" smtClean="0">
                <a:solidFill>
                  <a:schemeClr val="bg1"/>
                </a:solidFill>
                <a:latin typeface="Meiryo UI" pitchFamily="50" charset="-128"/>
                <a:ea typeface="Meiryo UI" pitchFamily="50" charset="-128"/>
                <a:cs typeface="Meiryo UI" pitchFamily="50" charset="-128"/>
              </a:rPr>
              <a:t>）継続的</a:t>
            </a:r>
            <a:r>
              <a:rPr lang="ja-JP" altLang="ja-JP" sz="1400" b="1" dirty="0">
                <a:solidFill>
                  <a:schemeClr val="bg1"/>
                </a:solidFill>
                <a:latin typeface="Meiryo UI" pitchFamily="50" charset="-128"/>
                <a:ea typeface="Meiryo UI" pitchFamily="50" charset="-128"/>
                <a:cs typeface="Meiryo UI" pitchFamily="50" charset="-128"/>
              </a:rPr>
              <a:t>な医療サービスを受けていない</a:t>
            </a:r>
            <a:r>
              <a:rPr lang="ja-JP" altLang="en-US" sz="1400" b="1" dirty="0">
                <a:solidFill>
                  <a:schemeClr val="bg1"/>
                </a:solidFill>
                <a:latin typeface="Meiryo UI" pitchFamily="50" charset="-128"/>
                <a:ea typeface="Meiryo UI" pitchFamily="50" charset="-128"/>
                <a:cs typeface="Meiryo UI" pitchFamily="50" charset="-128"/>
              </a:rPr>
              <a:t>人</a:t>
            </a:r>
            <a:endParaRPr lang="en-US" altLang="ja-JP" sz="1400" b="1" dirty="0">
              <a:solidFill>
                <a:schemeClr val="bg1"/>
              </a:solidFill>
              <a:latin typeface="Meiryo UI" pitchFamily="50" charset="-128"/>
              <a:ea typeface="Meiryo UI" pitchFamily="50" charset="-128"/>
              <a:cs typeface="Meiryo UI" pitchFamily="50" charset="-128"/>
            </a:endParaRPr>
          </a:p>
          <a:p>
            <a:pPr eaLnBrk="0" fontAlgn="base" hangingPunct="0"/>
            <a:r>
              <a:rPr lang="ja-JP" altLang="ja-JP" sz="1400" b="1" dirty="0">
                <a:solidFill>
                  <a:schemeClr val="bg1"/>
                </a:solidFill>
                <a:latin typeface="Meiryo UI" pitchFamily="50" charset="-128"/>
                <a:ea typeface="Meiryo UI" pitchFamily="50" charset="-128"/>
                <a:cs typeface="Meiryo UI" pitchFamily="50" charset="-128"/>
              </a:rPr>
              <a:t>（ウ</a:t>
            </a:r>
            <a:r>
              <a:rPr lang="ja-JP" altLang="ja-JP" sz="1400" b="1" dirty="0" smtClean="0">
                <a:solidFill>
                  <a:schemeClr val="bg1"/>
                </a:solidFill>
                <a:latin typeface="Meiryo UI" pitchFamily="50" charset="-128"/>
                <a:ea typeface="Meiryo UI" pitchFamily="50" charset="-128"/>
                <a:cs typeface="Meiryo UI" pitchFamily="50" charset="-128"/>
              </a:rPr>
              <a:t>）適切</a:t>
            </a:r>
            <a:r>
              <a:rPr lang="ja-JP" altLang="ja-JP" sz="1400" b="1" dirty="0">
                <a:solidFill>
                  <a:schemeClr val="bg1"/>
                </a:solidFill>
                <a:latin typeface="Meiryo UI" pitchFamily="50" charset="-128"/>
                <a:ea typeface="Meiryo UI" pitchFamily="50" charset="-128"/>
                <a:cs typeface="Meiryo UI" pitchFamily="50" charset="-128"/>
              </a:rPr>
              <a:t>な介護保険サービスに結び付いていない</a:t>
            </a:r>
            <a:r>
              <a:rPr lang="ja-JP" altLang="en-US" sz="1400" b="1" dirty="0">
                <a:solidFill>
                  <a:schemeClr val="bg1"/>
                </a:solidFill>
                <a:latin typeface="Meiryo UI" pitchFamily="50" charset="-128"/>
                <a:ea typeface="Meiryo UI" pitchFamily="50" charset="-128"/>
                <a:cs typeface="Meiryo UI" pitchFamily="50" charset="-128"/>
              </a:rPr>
              <a:t>人</a:t>
            </a:r>
            <a:endParaRPr lang="en-US" altLang="ja-JP" sz="1400" b="1" dirty="0">
              <a:solidFill>
                <a:schemeClr val="bg1"/>
              </a:solidFill>
              <a:latin typeface="Meiryo UI" pitchFamily="50" charset="-128"/>
              <a:ea typeface="Meiryo UI" pitchFamily="50" charset="-128"/>
              <a:cs typeface="Meiryo UI" pitchFamily="50" charset="-128"/>
            </a:endParaRPr>
          </a:p>
          <a:p>
            <a:pPr eaLnBrk="0" fontAlgn="base" hangingPunct="0"/>
            <a:r>
              <a:rPr lang="ja-JP" altLang="ja-JP" sz="1400" b="1" dirty="0">
                <a:solidFill>
                  <a:schemeClr val="bg1"/>
                </a:solidFill>
                <a:latin typeface="Meiryo UI" pitchFamily="50" charset="-128"/>
                <a:ea typeface="Meiryo UI" pitchFamily="50" charset="-128"/>
                <a:cs typeface="Meiryo UI" pitchFamily="50" charset="-128"/>
              </a:rPr>
              <a:t>（エ</a:t>
            </a:r>
            <a:r>
              <a:rPr lang="ja-JP" altLang="ja-JP" sz="1400" b="1" dirty="0" smtClean="0">
                <a:solidFill>
                  <a:schemeClr val="bg1"/>
                </a:solidFill>
                <a:latin typeface="Meiryo UI" pitchFamily="50" charset="-128"/>
                <a:ea typeface="Meiryo UI" pitchFamily="50" charset="-128"/>
                <a:cs typeface="Meiryo UI" pitchFamily="50" charset="-128"/>
              </a:rPr>
              <a:t>）診断</a:t>
            </a:r>
            <a:r>
              <a:rPr lang="ja-JP" altLang="ja-JP" sz="1400" b="1" dirty="0">
                <a:solidFill>
                  <a:schemeClr val="bg1"/>
                </a:solidFill>
                <a:latin typeface="Meiryo UI" pitchFamily="50" charset="-128"/>
                <a:ea typeface="Meiryo UI" pitchFamily="50" charset="-128"/>
                <a:cs typeface="Meiryo UI" pitchFamily="50" charset="-128"/>
              </a:rPr>
              <a:t>されたが介護サービスが中断している</a:t>
            </a:r>
            <a:r>
              <a:rPr lang="ja-JP" altLang="en-US" sz="1400" b="1" dirty="0">
                <a:solidFill>
                  <a:schemeClr val="bg1"/>
                </a:solidFill>
                <a:latin typeface="Meiryo UI" pitchFamily="50" charset="-128"/>
                <a:ea typeface="Meiryo UI" pitchFamily="50" charset="-128"/>
                <a:cs typeface="Meiryo UI" pitchFamily="50" charset="-128"/>
              </a:rPr>
              <a:t>人</a:t>
            </a:r>
            <a:r>
              <a:rPr lang="ja-JP" altLang="ja-JP" sz="1400" b="1" dirty="0">
                <a:solidFill>
                  <a:schemeClr val="bg1"/>
                </a:solidFill>
                <a:latin typeface="Meiryo UI" pitchFamily="50" charset="-128"/>
                <a:ea typeface="Meiryo UI" pitchFamily="50" charset="-128"/>
                <a:cs typeface="Meiryo UI" pitchFamily="50" charset="-128"/>
              </a:rPr>
              <a:t>　</a:t>
            </a:r>
          </a:p>
          <a:p>
            <a:pPr eaLnBrk="0" fontAlgn="base" hangingPunct="0"/>
            <a:endParaRPr lang="en-US" altLang="ja-JP" sz="1600" b="1" dirty="0">
              <a:solidFill>
                <a:schemeClr val="bg1"/>
              </a:solidFill>
              <a:latin typeface="Meiryo UI" pitchFamily="50" charset="-128"/>
              <a:ea typeface="Meiryo UI" pitchFamily="50" charset="-128"/>
              <a:cs typeface="Meiryo UI" pitchFamily="50" charset="-128"/>
            </a:endParaRPr>
          </a:p>
          <a:p>
            <a:pPr eaLnBrk="0" fontAlgn="base" hangingPunct="0"/>
            <a:r>
              <a:rPr lang="ja-JP" altLang="en-US" sz="1600" b="1" dirty="0" smtClean="0">
                <a:solidFill>
                  <a:schemeClr val="bg1"/>
                </a:solidFill>
                <a:latin typeface="Meiryo UI" pitchFamily="50" charset="-128"/>
                <a:ea typeface="Meiryo UI" pitchFamily="50" charset="-128"/>
                <a:cs typeface="Meiryo UI" pitchFamily="50" charset="-128"/>
              </a:rPr>
              <a:t>◆ </a:t>
            </a:r>
            <a:r>
              <a:rPr lang="ja-JP" altLang="ja-JP" sz="1600" b="1" dirty="0" smtClean="0">
                <a:solidFill>
                  <a:schemeClr val="bg1"/>
                </a:solidFill>
                <a:latin typeface="Meiryo UI" pitchFamily="50" charset="-128"/>
                <a:ea typeface="Meiryo UI" pitchFamily="50" charset="-128"/>
                <a:cs typeface="Meiryo UI" pitchFamily="50" charset="-128"/>
              </a:rPr>
              <a:t>医療</a:t>
            </a:r>
            <a:r>
              <a:rPr lang="ja-JP" altLang="en-US" sz="1600" b="1" dirty="0" smtClean="0">
                <a:solidFill>
                  <a:schemeClr val="bg1"/>
                </a:solidFill>
                <a:latin typeface="Meiryo UI" pitchFamily="50" charset="-128"/>
                <a:ea typeface="Meiryo UI" pitchFamily="50" charset="-128"/>
                <a:cs typeface="Meiryo UI" pitchFamily="50" charset="-128"/>
              </a:rPr>
              <a:t>･</a:t>
            </a:r>
            <a:r>
              <a:rPr lang="ja-JP" altLang="ja-JP" sz="1600" b="1" dirty="0" smtClean="0">
                <a:solidFill>
                  <a:schemeClr val="bg1"/>
                </a:solidFill>
                <a:latin typeface="Meiryo UI" pitchFamily="50" charset="-128"/>
                <a:ea typeface="Meiryo UI" pitchFamily="50" charset="-128"/>
                <a:cs typeface="Meiryo UI" pitchFamily="50" charset="-128"/>
              </a:rPr>
              <a:t>介護</a:t>
            </a:r>
            <a:r>
              <a:rPr lang="ja-JP" altLang="ja-JP" sz="1600" b="1" dirty="0">
                <a:solidFill>
                  <a:schemeClr val="bg1"/>
                </a:solidFill>
                <a:latin typeface="Meiryo UI" pitchFamily="50" charset="-128"/>
                <a:ea typeface="Meiryo UI" pitchFamily="50" charset="-128"/>
                <a:cs typeface="Meiryo UI" pitchFamily="50" charset="-128"/>
              </a:rPr>
              <a:t>サービスを受けている</a:t>
            </a:r>
            <a:r>
              <a:rPr lang="ja-JP" altLang="ja-JP" sz="1600" b="1" dirty="0" smtClean="0">
                <a:solidFill>
                  <a:schemeClr val="bg1"/>
                </a:solidFill>
                <a:latin typeface="Meiryo UI" pitchFamily="50" charset="-128"/>
                <a:ea typeface="Meiryo UI" pitchFamily="50" charset="-128"/>
                <a:cs typeface="Meiryo UI" pitchFamily="50" charset="-128"/>
              </a:rPr>
              <a:t>が</a:t>
            </a:r>
            <a:endParaRPr lang="en-US" altLang="ja-JP" sz="1600" b="1" dirty="0" smtClean="0">
              <a:solidFill>
                <a:schemeClr val="bg1"/>
              </a:solidFill>
              <a:latin typeface="Meiryo UI" pitchFamily="50" charset="-128"/>
              <a:ea typeface="Meiryo UI" pitchFamily="50" charset="-128"/>
              <a:cs typeface="Meiryo UI" pitchFamily="50" charset="-128"/>
            </a:endParaRPr>
          </a:p>
          <a:p>
            <a:r>
              <a:rPr lang="ja-JP" altLang="en-US" sz="1600" b="1" dirty="0">
                <a:solidFill>
                  <a:schemeClr val="bg1"/>
                </a:solidFill>
                <a:latin typeface="Meiryo UI" pitchFamily="50" charset="-128"/>
                <a:ea typeface="Meiryo UI" pitchFamily="50" charset="-128"/>
                <a:cs typeface="Meiryo UI" pitchFamily="50" charset="-128"/>
              </a:rPr>
              <a:t> </a:t>
            </a:r>
            <a:r>
              <a:rPr lang="ja-JP" altLang="en-US" sz="1600" b="1" dirty="0" smtClean="0">
                <a:solidFill>
                  <a:schemeClr val="bg1"/>
                </a:solidFill>
                <a:latin typeface="Meiryo UI" pitchFamily="50" charset="-128"/>
                <a:ea typeface="Meiryo UI" pitchFamily="50" charset="-128"/>
                <a:cs typeface="Meiryo UI" pitchFamily="50" charset="-128"/>
              </a:rPr>
              <a:t>   </a:t>
            </a:r>
            <a:r>
              <a:rPr lang="ja-JP" altLang="ja-JP" sz="1600" b="1" dirty="0" smtClean="0">
                <a:solidFill>
                  <a:schemeClr val="bg1"/>
                </a:solidFill>
                <a:latin typeface="Meiryo UI" pitchFamily="50" charset="-128"/>
                <a:ea typeface="Meiryo UI" pitchFamily="50" charset="-128"/>
                <a:cs typeface="Meiryo UI" pitchFamily="50" charset="-128"/>
              </a:rPr>
              <a:t>認知症</a:t>
            </a:r>
            <a:r>
              <a:rPr lang="ja-JP" altLang="ja-JP" sz="1600" b="1" dirty="0">
                <a:solidFill>
                  <a:schemeClr val="bg1"/>
                </a:solidFill>
                <a:latin typeface="Meiryo UI" pitchFamily="50" charset="-128"/>
                <a:ea typeface="Meiryo UI" pitchFamily="50" charset="-128"/>
                <a:cs typeface="Meiryo UI" pitchFamily="50" charset="-128"/>
              </a:rPr>
              <a:t>の行動・心理症状が顕著なため</a:t>
            </a:r>
            <a:r>
              <a:rPr lang="ja-JP" altLang="ja-JP" sz="1600" b="1" dirty="0" smtClean="0">
                <a:solidFill>
                  <a:schemeClr val="bg1"/>
                </a:solidFill>
                <a:latin typeface="Meiryo UI" pitchFamily="50" charset="-128"/>
                <a:ea typeface="Meiryo UI" pitchFamily="50" charset="-128"/>
                <a:cs typeface="Meiryo UI" pitchFamily="50" charset="-128"/>
              </a:rPr>
              <a:t>、</a:t>
            </a:r>
            <a:endParaRPr lang="en-US" altLang="ja-JP" sz="1600" b="1" dirty="0" smtClean="0">
              <a:solidFill>
                <a:schemeClr val="bg1"/>
              </a:solidFill>
              <a:latin typeface="Meiryo UI" pitchFamily="50" charset="-128"/>
              <a:ea typeface="Meiryo UI" pitchFamily="50" charset="-128"/>
              <a:cs typeface="Meiryo UI" pitchFamily="50" charset="-128"/>
            </a:endParaRPr>
          </a:p>
          <a:p>
            <a:r>
              <a:rPr lang="ja-JP" altLang="en-US" sz="1600" b="1" dirty="0">
                <a:solidFill>
                  <a:schemeClr val="bg1"/>
                </a:solidFill>
                <a:latin typeface="Meiryo UI" pitchFamily="50" charset="-128"/>
                <a:ea typeface="Meiryo UI" pitchFamily="50" charset="-128"/>
                <a:cs typeface="Meiryo UI" pitchFamily="50" charset="-128"/>
              </a:rPr>
              <a:t> </a:t>
            </a:r>
            <a:r>
              <a:rPr lang="ja-JP" altLang="en-US" sz="1600" b="1" dirty="0" smtClean="0">
                <a:solidFill>
                  <a:schemeClr val="bg1"/>
                </a:solidFill>
                <a:latin typeface="Meiryo UI" pitchFamily="50" charset="-128"/>
                <a:ea typeface="Meiryo UI" pitchFamily="50" charset="-128"/>
                <a:cs typeface="Meiryo UI" pitchFamily="50" charset="-128"/>
              </a:rPr>
              <a:t>   </a:t>
            </a:r>
            <a:r>
              <a:rPr lang="ja-JP" altLang="ja-JP" sz="1600" b="1" dirty="0" smtClean="0">
                <a:solidFill>
                  <a:schemeClr val="bg1"/>
                </a:solidFill>
                <a:latin typeface="Meiryo UI" pitchFamily="50" charset="-128"/>
                <a:ea typeface="Meiryo UI" pitchFamily="50" charset="-128"/>
                <a:cs typeface="Meiryo UI" pitchFamily="50" charset="-128"/>
              </a:rPr>
              <a:t>対応</a:t>
            </a:r>
            <a:r>
              <a:rPr lang="ja-JP" altLang="ja-JP" sz="1600" b="1" dirty="0">
                <a:solidFill>
                  <a:schemeClr val="bg1"/>
                </a:solidFill>
                <a:latin typeface="Meiryo UI" pitchFamily="50" charset="-128"/>
                <a:ea typeface="Meiryo UI" pitchFamily="50" charset="-128"/>
                <a:cs typeface="Meiryo UI" pitchFamily="50" charset="-128"/>
              </a:rPr>
              <a:t>に苦慮している</a:t>
            </a:r>
          </a:p>
        </p:txBody>
      </p:sp>
      <p:sp>
        <p:nvSpPr>
          <p:cNvPr id="9" name="円/楕円 8"/>
          <p:cNvSpPr/>
          <p:nvPr/>
        </p:nvSpPr>
        <p:spPr>
          <a:xfrm>
            <a:off x="1200056" y="3929209"/>
            <a:ext cx="2980057" cy="1260308"/>
          </a:xfrm>
          <a:prstGeom prst="ellipse">
            <a:avLst/>
          </a:prstGeom>
          <a:solidFill>
            <a:srgbClr val="E0F2CE"/>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lang="ja-JP" altLang="en-US">
              <a:solidFill>
                <a:prstClr val="black"/>
              </a:solidFill>
            </a:endParaRPr>
          </a:p>
        </p:txBody>
      </p:sp>
      <p:pic>
        <p:nvPicPr>
          <p:cNvPr id="10" name="Picture 10" descr="C:\Users\YCHXX\AppData\Local\Microsoft\Windows\Temporary Internet Files\Content.IE5\CTBVOFOZ\MC900431615[1].png"/>
          <p:cNvPicPr>
            <a:picLocks noChangeAspect="1" noChangeArrowheads="1"/>
          </p:cNvPicPr>
          <p:nvPr/>
        </p:nvPicPr>
        <p:blipFill>
          <a:blip r:embed="rId3" cstate="print"/>
          <a:srcRect/>
          <a:stretch>
            <a:fillRect/>
          </a:stretch>
        </p:blipFill>
        <p:spPr bwMode="auto">
          <a:xfrm>
            <a:off x="1367982" y="4093521"/>
            <a:ext cx="1098035" cy="958620"/>
          </a:xfrm>
          <a:prstGeom prst="rect">
            <a:avLst/>
          </a:prstGeom>
          <a:noFill/>
        </p:spPr>
      </p:pic>
      <p:pic>
        <p:nvPicPr>
          <p:cNvPr id="11" name="Picture 14"/>
          <p:cNvPicPr>
            <a:picLocks noChangeAspect="1" noChangeArrowheads="1"/>
          </p:cNvPicPr>
          <p:nvPr/>
        </p:nvPicPr>
        <p:blipFill>
          <a:blip r:embed="rId4" cstate="print"/>
          <a:srcRect/>
          <a:stretch>
            <a:fillRect/>
          </a:stretch>
        </p:blipFill>
        <p:spPr bwMode="auto">
          <a:xfrm>
            <a:off x="3011120" y="4079727"/>
            <a:ext cx="793314" cy="958620"/>
          </a:xfrm>
          <a:prstGeom prst="rect">
            <a:avLst/>
          </a:prstGeom>
          <a:noFill/>
          <a:ln w="9525">
            <a:noFill/>
            <a:miter lim="800000"/>
            <a:headEnd/>
            <a:tailEnd/>
          </a:ln>
          <a:effectLst/>
        </p:spPr>
      </p:pic>
      <p:sp>
        <p:nvSpPr>
          <p:cNvPr id="12" name="テキスト ボックス 11"/>
          <p:cNvSpPr txBox="1"/>
          <p:nvPr/>
        </p:nvSpPr>
        <p:spPr>
          <a:xfrm>
            <a:off x="616497" y="5038347"/>
            <a:ext cx="2265152" cy="892552"/>
          </a:xfrm>
          <a:prstGeom prst="rect">
            <a:avLst/>
          </a:prstGeom>
          <a:noFill/>
        </p:spPr>
        <p:txBody>
          <a:bodyPr wrap="square" rtlCol="0">
            <a:spAutoFit/>
          </a:bodyPr>
          <a:lstStyle/>
          <a:p>
            <a:pPr algn="ctr"/>
            <a:r>
              <a:rPr lang="ja-JP" altLang="en-US" sz="1400" b="1" dirty="0">
                <a:solidFill>
                  <a:prstClr val="black"/>
                </a:solidFill>
                <a:latin typeface="Meiryo UI" pitchFamily="50" charset="-128"/>
                <a:ea typeface="Meiryo UI" pitchFamily="50" charset="-128"/>
                <a:cs typeface="Meiryo UI" pitchFamily="50" charset="-128"/>
              </a:rPr>
              <a:t>医療と介護</a:t>
            </a:r>
            <a:r>
              <a:rPr lang="ja-JP" altLang="en-US" sz="1400" b="1" dirty="0" smtClean="0">
                <a:solidFill>
                  <a:prstClr val="black"/>
                </a:solidFill>
                <a:latin typeface="Meiryo UI" pitchFamily="50" charset="-128"/>
                <a:ea typeface="Meiryo UI" pitchFamily="50" charset="-128"/>
                <a:cs typeface="Meiryo UI" pitchFamily="50" charset="-128"/>
              </a:rPr>
              <a:t>の専門職</a:t>
            </a:r>
            <a:endParaRPr lang="en-US" altLang="ja-JP" sz="1400" b="1" dirty="0" smtClean="0">
              <a:solidFill>
                <a:prstClr val="black"/>
              </a:solidFill>
              <a:latin typeface="Meiryo UI" pitchFamily="50" charset="-128"/>
              <a:ea typeface="Meiryo UI" pitchFamily="50" charset="-128"/>
              <a:cs typeface="Meiryo UI" pitchFamily="50" charset="-128"/>
            </a:endParaRPr>
          </a:p>
          <a:p>
            <a:pPr>
              <a:spcBef>
                <a:spcPts val="600"/>
              </a:spcBef>
            </a:pPr>
            <a:r>
              <a:rPr lang="ja-JP" altLang="en-US" sz="1100" b="1" dirty="0" smtClean="0">
                <a:solidFill>
                  <a:prstClr val="black"/>
                </a:solidFill>
                <a:latin typeface="Meiryo UI" pitchFamily="50" charset="-128"/>
                <a:ea typeface="Meiryo UI" pitchFamily="50" charset="-128"/>
                <a:cs typeface="Meiryo UI" pitchFamily="50" charset="-128"/>
              </a:rPr>
              <a:t>　（保健師、看護師、作業療法士、</a:t>
            </a:r>
            <a:endParaRPr lang="en-US" altLang="ja-JP" sz="1100" b="1" dirty="0" smtClean="0">
              <a:solidFill>
                <a:prstClr val="black"/>
              </a:solidFill>
              <a:latin typeface="Meiryo UI" pitchFamily="50" charset="-128"/>
              <a:ea typeface="Meiryo UI" pitchFamily="50" charset="-128"/>
              <a:cs typeface="Meiryo UI" pitchFamily="50" charset="-128"/>
            </a:endParaRPr>
          </a:p>
          <a:p>
            <a:r>
              <a:rPr lang="ja-JP" altLang="en-US" sz="1100" b="1" dirty="0" smtClean="0">
                <a:solidFill>
                  <a:prstClr val="black"/>
                </a:solidFill>
                <a:latin typeface="Meiryo UI" pitchFamily="50" charset="-128"/>
                <a:ea typeface="Meiryo UI" pitchFamily="50" charset="-128"/>
                <a:cs typeface="Meiryo UI" pitchFamily="50" charset="-128"/>
              </a:rPr>
              <a:t>　　精神保健福祉士、社会</a:t>
            </a:r>
            <a:r>
              <a:rPr lang="ja-JP" altLang="en-US" sz="1100" b="1" dirty="0">
                <a:solidFill>
                  <a:prstClr val="black"/>
                </a:solidFill>
                <a:latin typeface="Meiryo UI" pitchFamily="50" charset="-128"/>
                <a:ea typeface="Meiryo UI" pitchFamily="50" charset="-128"/>
                <a:cs typeface="Meiryo UI" pitchFamily="50" charset="-128"/>
              </a:rPr>
              <a:t>福祉士</a:t>
            </a:r>
            <a:r>
              <a:rPr lang="ja-JP" altLang="en-US" sz="1100" b="1" dirty="0" smtClean="0">
                <a:solidFill>
                  <a:prstClr val="black"/>
                </a:solidFill>
                <a:latin typeface="Meiryo UI" pitchFamily="50" charset="-128"/>
                <a:ea typeface="Meiryo UI" pitchFamily="50" charset="-128"/>
                <a:cs typeface="Meiryo UI" pitchFamily="50" charset="-128"/>
              </a:rPr>
              <a:t>、</a:t>
            </a:r>
            <a:endParaRPr lang="en-US" altLang="ja-JP" sz="1100" b="1" dirty="0" smtClean="0">
              <a:solidFill>
                <a:prstClr val="black"/>
              </a:solidFill>
              <a:latin typeface="Meiryo UI" pitchFamily="50" charset="-128"/>
              <a:ea typeface="Meiryo UI" pitchFamily="50" charset="-128"/>
              <a:cs typeface="Meiryo UI" pitchFamily="50" charset="-128"/>
            </a:endParaRPr>
          </a:p>
          <a:p>
            <a:r>
              <a:rPr lang="ja-JP" altLang="en-US" sz="1100" b="1" dirty="0">
                <a:solidFill>
                  <a:prstClr val="black"/>
                </a:solidFill>
                <a:latin typeface="Meiryo UI" pitchFamily="50" charset="-128"/>
                <a:ea typeface="Meiryo UI" pitchFamily="50" charset="-128"/>
                <a:cs typeface="Meiryo UI" pitchFamily="50" charset="-128"/>
              </a:rPr>
              <a:t> </a:t>
            </a:r>
            <a:r>
              <a:rPr lang="ja-JP" altLang="en-US" sz="1100" b="1" dirty="0" smtClean="0">
                <a:solidFill>
                  <a:prstClr val="black"/>
                </a:solidFill>
                <a:latin typeface="Meiryo UI" pitchFamily="50" charset="-128"/>
                <a:ea typeface="Meiryo UI" pitchFamily="50" charset="-128"/>
                <a:cs typeface="Meiryo UI" pitchFamily="50" charset="-128"/>
              </a:rPr>
              <a:t>   介護</a:t>
            </a:r>
            <a:r>
              <a:rPr lang="ja-JP" altLang="en-US" sz="1100" b="1" dirty="0">
                <a:solidFill>
                  <a:prstClr val="black"/>
                </a:solidFill>
                <a:latin typeface="Meiryo UI" pitchFamily="50" charset="-128"/>
                <a:ea typeface="Meiryo UI" pitchFamily="50" charset="-128"/>
                <a:cs typeface="Meiryo UI" pitchFamily="50" charset="-128"/>
              </a:rPr>
              <a:t>福祉士等）</a:t>
            </a:r>
          </a:p>
        </p:txBody>
      </p:sp>
      <p:sp>
        <p:nvSpPr>
          <p:cNvPr id="13" name="テキスト ボックス 12"/>
          <p:cNvSpPr txBox="1"/>
          <p:nvPr/>
        </p:nvSpPr>
        <p:spPr>
          <a:xfrm flipH="1">
            <a:off x="2499275" y="5058599"/>
            <a:ext cx="2345856" cy="553998"/>
          </a:xfrm>
          <a:prstGeom prst="rect">
            <a:avLst/>
          </a:prstGeom>
          <a:noFill/>
        </p:spPr>
        <p:txBody>
          <a:bodyPr wrap="square" rtlCol="0">
            <a:spAutoFit/>
          </a:bodyPr>
          <a:lstStyle/>
          <a:p>
            <a:pPr algn="ctr"/>
            <a:r>
              <a:rPr lang="ja-JP" altLang="en-US" sz="1400" b="1" dirty="0">
                <a:solidFill>
                  <a:prstClr val="black"/>
                </a:solidFill>
                <a:latin typeface="Meiryo UI" pitchFamily="50" charset="-128"/>
                <a:ea typeface="Meiryo UI" pitchFamily="50" charset="-128"/>
                <a:cs typeface="Meiryo UI" pitchFamily="50" charset="-128"/>
              </a:rPr>
              <a:t>専門医</a:t>
            </a:r>
            <a:endParaRPr lang="en-US" altLang="ja-JP" sz="1400" b="1" dirty="0">
              <a:solidFill>
                <a:prstClr val="black"/>
              </a:solidFill>
              <a:latin typeface="Meiryo UI" pitchFamily="50" charset="-128"/>
              <a:ea typeface="Meiryo UI" pitchFamily="50" charset="-128"/>
              <a:cs typeface="Meiryo UI" pitchFamily="50" charset="-128"/>
            </a:endParaRPr>
          </a:p>
          <a:p>
            <a:pPr algn="ctr">
              <a:spcBef>
                <a:spcPts val="600"/>
              </a:spcBef>
            </a:pPr>
            <a:r>
              <a:rPr lang="ja-JP" altLang="en-US" sz="1100" b="1" dirty="0" smtClean="0">
                <a:solidFill>
                  <a:prstClr val="black"/>
                </a:solidFill>
                <a:latin typeface="Meiryo UI" pitchFamily="50" charset="-128"/>
                <a:ea typeface="Meiryo UI" pitchFamily="50" charset="-128"/>
                <a:cs typeface="Meiryo UI" pitchFamily="50" charset="-128"/>
              </a:rPr>
              <a:t>（認知症サポート医嘱託可）</a:t>
            </a:r>
            <a:endParaRPr lang="ja-JP" altLang="en-US" sz="1100" b="1" dirty="0">
              <a:solidFill>
                <a:prstClr val="black"/>
              </a:solidFill>
              <a:latin typeface="Meiryo UI" pitchFamily="50" charset="-128"/>
              <a:ea typeface="Meiryo UI" pitchFamily="50" charset="-128"/>
              <a:cs typeface="Meiryo UI" pitchFamily="50" charset="-128"/>
            </a:endParaRPr>
          </a:p>
        </p:txBody>
      </p:sp>
      <p:sp>
        <p:nvSpPr>
          <p:cNvPr id="14" name="テキスト ボックス 13"/>
          <p:cNvSpPr txBox="1"/>
          <p:nvPr/>
        </p:nvSpPr>
        <p:spPr>
          <a:xfrm>
            <a:off x="673652" y="3621431"/>
            <a:ext cx="3018775" cy="307777"/>
          </a:xfrm>
          <a:prstGeom prst="rect">
            <a:avLst/>
          </a:prstGeom>
          <a:noFill/>
        </p:spPr>
        <p:txBody>
          <a:bodyPr wrap="none" rtlCol="0">
            <a:spAutoFit/>
          </a:bodyPr>
          <a:lstStyle/>
          <a:p>
            <a:r>
              <a:rPr lang="ja-JP" altLang="en-US" sz="1400" b="1" dirty="0">
                <a:solidFill>
                  <a:srgbClr val="669900"/>
                </a:solidFill>
                <a:latin typeface="Meiryo UI" pitchFamily="50" charset="-128"/>
                <a:ea typeface="Meiryo UI" pitchFamily="50" charset="-128"/>
                <a:cs typeface="Meiryo UI" pitchFamily="50" charset="-128"/>
              </a:rPr>
              <a:t>認知症初期集中支援チームのメンバー</a:t>
            </a:r>
          </a:p>
        </p:txBody>
      </p:sp>
      <p:sp>
        <p:nvSpPr>
          <p:cNvPr id="16" name="正方形/長方形 15"/>
          <p:cNvSpPr/>
          <p:nvPr/>
        </p:nvSpPr>
        <p:spPr>
          <a:xfrm>
            <a:off x="270754" y="1229789"/>
            <a:ext cx="4370819" cy="235656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t"/>
          <a:lstStyle/>
          <a:p>
            <a:pPr algn="just" eaLnBrk="0" fontAlgn="base" hangingPunct="0">
              <a:lnSpc>
                <a:spcPts val="3000"/>
              </a:lnSpc>
              <a:spcBef>
                <a:spcPts val="0"/>
              </a:spcBef>
            </a:pPr>
            <a:r>
              <a:rPr lang="ja-JP" altLang="en-US" sz="2000" b="1" dirty="0" smtClean="0">
                <a:solidFill>
                  <a:prstClr val="black"/>
                </a:solidFill>
                <a:latin typeface="Meiryo UI" pitchFamily="50" charset="-128"/>
                <a:ea typeface="Meiryo UI" pitchFamily="50" charset="-128"/>
                <a:cs typeface="Meiryo UI" pitchFamily="50" charset="-128"/>
              </a:rPr>
              <a:t> </a:t>
            </a:r>
            <a:r>
              <a:rPr lang="ja-JP" altLang="ja-JP" sz="2000" b="1" dirty="0" smtClean="0">
                <a:solidFill>
                  <a:prstClr val="black"/>
                </a:solidFill>
                <a:latin typeface="Meiryo UI" pitchFamily="50" charset="-128"/>
                <a:ea typeface="Meiryo UI" pitchFamily="50" charset="-128"/>
                <a:cs typeface="Meiryo UI" pitchFamily="50" charset="-128"/>
              </a:rPr>
              <a:t>複数</a:t>
            </a:r>
            <a:r>
              <a:rPr lang="ja-JP" altLang="ja-JP" sz="2000" b="1" dirty="0">
                <a:solidFill>
                  <a:prstClr val="black"/>
                </a:solidFill>
                <a:latin typeface="Meiryo UI" pitchFamily="50" charset="-128"/>
                <a:ea typeface="Meiryo UI" pitchFamily="50" charset="-128"/>
                <a:cs typeface="Meiryo UI" pitchFamily="50" charset="-128"/>
              </a:rPr>
              <a:t>の専門職が家族の訴え等に</a:t>
            </a:r>
            <a:r>
              <a:rPr lang="ja-JP" altLang="ja-JP" sz="2000" b="1" dirty="0" smtClean="0">
                <a:solidFill>
                  <a:prstClr val="black"/>
                </a:solidFill>
                <a:latin typeface="Meiryo UI" pitchFamily="50" charset="-128"/>
                <a:ea typeface="Meiryo UI" pitchFamily="50" charset="-128"/>
                <a:cs typeface="Meiryo UI" pitchFamily="50" charset="-128"/>
              </a:rPr>
              <a:t>より</a:t>
            </a:r>
            <a:endParaRPr lang="en-US" altLang="ja-JP" sz="2000" b="1" dirty="0" smtClean="0">
              <a:solidFill>
                <a:prstClr val="black"/>
              </a:solidFill>
              <a:latin typeface="Meiryo UI" pitchFamily="50" charset="-128"/>
              <a:ea typeface="Meiryo UI" pitchFamily="50" charset="-128"/>
              <a:cs typeface="Meiryo UI" pitchFamily="50" charset="-128"/>
            </a:endParaRPr>
          </a:p>
          <a:p>
            <a:pPr algn="just" eaLnBrk="0" fontAlgn="base" hangingPunct="0">
              <a:lnSpc>
                <a:spcPts val="3000"/>
              </a:lnSpc>
              <a:spcBef>
                <a:spcPts val="0"/>
              </a:spcBef>
            </a:pPr>
            <a:r>
              <a:rPr lang="ja-JP" altLang="en-US" sz="2000" b="1" dirty="0" smtClean="0">
                <a:solidFill>
                  <a:prstClr val="black"/>
                </a:solidFill>
                <a:latin typeface="Meiryo UI" pitchFamily="50" charset="-128"/>
                <a:ea typeface="Meiryo UI" pitchFamily="50" charset="-128"/>
                <a:cs typeface="Meiryo UI" pitchFamily="50" charset="-128"/>
              </a:rPr>
              <a:t> </a:t>
            </a:r>
            <a:r>
              <a:rPr lang="ja-JP" altLang="ja-JP" sz="2000" b="1" dirty="0" smtClean="0">
                <a:solidFill>
                  <a:prstClr val="black"/>
                </a:solidFill>
                <a:latin typeface="Meiryo UI" pitchFamily="50" charset="-128"/>
                <a:ea typeface="Meiryo UI" pitchFamily="50" charset="-128"/>
                <a:cs typeface="Meiryo UI" pitchFamily="50" charset="-128"/>
              </a:rPr>
              <a:t>認知症</a:t>
            </a:r>
            <a:r>
              <a:rPr lang="ja-JP" altLang="ja-JP" sz="2000" b="1" dirty="0">
                <a:solidFill>
                  <a:prstClr val="black"/>
                </a:solidFill>
                <a:latin typeface="Meiryo UI" pitchFamily="50" charset="-128"/>
                <a:ea typeface="Meiryo UI" pitchFamily="50" charset="-128"/>
                <a:cs typeface="Meiryo UI" pitchFamily="50" charset="-128"/>
              </a:rPr>
              <a:t>が疑われる人や認知症の</a:t>
            </a:r>
            <a:r>
              <a:rPr lang="ja-JP" altLang="ja-JP" sz="2000" b="1" dirty="0" smtClean="0">
                <a:solidFill>
                  <a:prstClr val="black"/>
                </a:solidFill>
                <a:latin typeface="Meiryo UI" pitchFamily="50" charset="-128"/>
                <a:ea typeface="Meiryo UI" pitchFamily="50" charset="-128"/>
                <a:cs typeface="Meiryo UI" pitchFamily="50" charset="-128"/>
              </a:rPr>
              <a:t>人及び</a:t>
            </a:r>
            <a:endParaRPr lang="en-US" altLang="ja-JP" sz="2000" b="1" dirty="0" smtClean="0">
              <a:solidFill>
                <a:prstClr val="black"/>
              </a:solidFill>
              <a:latin typeface="Meiryo UI" pitchFamily="50" charset="-128"/>
              <a:ea typeface="Meiryo UI" pitchFamily="50" charset="-128"/>
              <a:cs typeface="Meiryo UI" pitchFamily="50" charset="-128"/>
            </a:endParaRPr>
          </a:p>
          <a:p>
            <a:pPr algn="just" eaLnBrk="0" fontAlgn="base" hangingPunct="0">
              <a:lnSpc>
                <a:spcPts val="3000"/>
              </a:lnSpc>
              <a:spcBef>
                <a:spcPts val="0"/>
              </a:spcBef>
            </a:pPr>
            <a:r>
              <a:rPr lang="ja-JP" altLang="en-US" sz="2000" b="1" dirty="0" smtClean="0">
                <a:solidFill>
                  <a:prstClr val="black"/>
                </a:solidFill>
                <a:latin typeface="Meiryo UI" pitchFamily="50" charset="-128"/>
                <a:ea typeface="Meiryo UI" pitchFamily="50" charset="-128"/>
                <a:cs typeface="Meiryo UI" pitchFamily="50" charset="-128"/>
              </a:rPr>
              <a:t> </a:t>
            </a:r>
            <a:r>
              <a:rPr lang="ja-JP" altLang="ja-JP" sz="2000" b="1" dirty="0" smtClean="0">
                <a:solidFill>
                  <a:prstClr val="black"/>
                </a:solidFill>
                <a:latin typeface="Meiryo UI" pitchFamily="50" charset="-128"/>
                <a:ea typeface="Meiryo UI" pitchFamily="50" charset="-128"/>
                <a:cs typeface="Meiryo UI" pitchFamily="50" charset="-128"/>
              </a:rPr>
              <a:t>その</a:t>
            </a:r>
            <a:r>
              <a:rPr lang="ja-JP" altLang="ja-JP" sz="2000" b="1" dirty="0">
                <a:solidFill>
                  <a:prstClr val="black"/>
                </a:solidFill>
                <a:latin typeface="Meiryo UI" pitchFamily="50" charset="-128"/>
                <a:ea typeface="Meiryo UI" pitchFamily="50" charset="-128"/>
                <a:cs typeface="Meiryo UI" pitchFamily="50" charset="-128"/>
              </a:rPr>
              <a:t>家族を訪問し、アセスメント</a:t>
            </a:r>
            <a:r>
              <a:rPr lang="ja-JP" altLang="ja-JP" sz="2000" b="1" dirty="0" smtClean="0">
                <a:solidFill>
                  <a:prstClr val="black"/>
                </a:solidFill>
                <a:latin typeface="Meiryo UI" pitchFamily="50" charset="-128"/>
                <a:ea typeface="Meiryo UI" pitchFamily="50" charset="-128"/>
                <a:cs typeface="Meiryo UI" pitchFamily="50" charset="-128"/>
              </a:rPr>
              <a:t>、家族</a:t>
            </a:r>
            <a:endParaRPr lang="en-US" altLang="ja-JP" sz="2000" b="1" dirty="0" smtClean="0">
              <a:solidFill>
                <a:prstClr val="black"/>
              </a:solidFill>
              <a:latin typeface="Meiryo UI" pitchFamily="50" charset="-128"/>
              <a:ea typeface="Meiryo UI" pitchFamily="50" charset="-128"/>
              <a:cs typeface="Meiryo UI" pitchFamily="50" charset="-128"/>
            </a:endParaRPr>
          </a:p>
          <a:p>
            <a:pPr algn="just" eaLnBrk="0" fontAlgn="base" hangingPunct="0">
              <a:lnSpc>
                <a:spcPts val="3000"/>
              </a:lnSpc>
              <a:spcBef>
                <a:spcPts val="0"/>
              </a:spcBef>
            </a:pPr>
            <a:r>
              <a:rPr lang="ja-JP" altLang="en-US" sz="2000" b="1" dirty="0" smtClean="0">
                <a:solidFill>
                  <a:prstClr val="black"/>
                </a:solidFill>
                <a:latin typeface="Meiryo UI" pitchFamily="50" charset="-128"/>
                <a:ea typeface="Meiryo UI" pitchFamily="50" charset="-128"/>
                <a:cs typeface="Meiryo UI" pitchFamily="50" charset="-128"/>
              </a:rPr>
              <a:t> </a:t>
            </a:r>
            <a:r>
              <a:rPr lang="ja-JP" altLang="ja-JP" sz="2000" b="1" dirty="0" smtClean="0">
                <a:solidFill>
                  <a:prstClr val="black"/>
                </a:solidFill>
                <a:latin typeface="Meiryo UI" pitchFamily="50" charset="-128"/>
                <a:ea typeface="Meiryo UI" pitchFamily="50" charset="-128"/>
                <a:cs typeface="Meiryo UI" pitchFamily="50" charset="-128"/>
              </a:rPr>
              <a:t>支援</a:t>
            </a:r>
            <a:r>
              <a:rPr lang="ja-JP" altLang="en-US" sz="2000" b="1" dirty="0" smtClean="0">
                <a:solidFill>
                  <a:prstClr val="black"/>
                </a:solidFill>
                <a:latin typeface="Meiryo UI" pitchFamily="50" charset="-128"/>
                <a:ea typeface="Meiryo UI" pitchFamily="50" charset="-128"/>
                <a:cs typeface="Meiryo UI" pitchFamily="50" charset="-128"/>
              </a:rPr>
              <a:t>等</a:t>
            </a:r>
            <a:r>
              <a:rPr lang="ja-JP" altLang="ja-JP" sz="2000" b="1" dirty="0" smtClean="0">
                <a:solidFill>
                  <a:prstClr val="black"/>
                </a:solidFill>
                <a:latin typeface="Meiryo UI" pitchFamily="50" charset="-128"/>
                <a:ea typeface="Meiryo UI" pitchFamily="50" charset="-128"/>
                <a:cs typeface="Meiryo UI" pitchFamily="50" charset="-128"/>
              </a:rPr>
              <a:t>の</a:t>
            </a:r>
            <a:r>
              <a:rPr lang="ja-JP" altLang="ja-JP" sz="2000" b="1" dirty="0">
                <a:solidFill>
                  <a:srgbClr val="669900"/>
                </a:solidFill>
                <a:latin typeface="Meiryo UI" pitchFamily="50" charset="-128"/>
                <a:ea typeface="Meiryo UI" pitchFamily="50" charset="-128"/>
                <a:cs typeface="Meiryo UI" pitchFamily="50" charset="-128"/>
              </a:rPr>
              <a:t>初期の支援を</a:t>
            </a:r>
            <a:r>
              <a:rPr lang="ja-JP" altLang="ja-JP" sz="2000" b="1" dirty="0" smtClean="0">
                <a:solidFill>
                  <a:srgbClr val="669900"/>
                </a:solidFill>
                <a:latin typeface="Meiryo UI" pitchFamily="50" charset="-128"/>
                <a:ea typeface="Meiryo UI" pitchFamily="50" charset="-128"/>
                <a:cs typeface="Meiryo UI" pitchFamily="50" charset="-128"/>
              </a:rPr>
              <a:t>包括的</a:t>
            </a:r>
            <a:r>
              <a:rPr lang="ja-JP" altLang="en-US" sz="2000" b="1" dirty="0" smtClean="0">
                <a:solidFill>
                  <a:srgbClr val="669900"/>
                </a:solidFill>
                <a:latin typeface="Meiryo UI" pitchFamily="50" charset="-128"/>
                <a:ea typeface="Meiryo UI" pitchFamily="50" charset="-128"/>
                <a:cs typeface="Meiryo UI" pitchFamily="50" charset="-128"/>
              </a:rPr>
              <a:t>･</a:t>
            </a:r>
            <a:r>
              <a:rPr lang="ja-JP" altLang="ja-JP" sz="2000" b="1" dirty="0" smtClean="0">
                <a:solidFill>
                  <a:srgbClr val="669900"/>
                </a:solidFill>
                <a:latin typeface="Meiryo UI" pitchFamily="50" charset="-128"/>
                <a:ea typeface="Meiryo UI" pitchFamily="50" charset="-128"/>
                <a:cs typeface="Meiryo UI" pitchFamily="50" charset="-128"/>
              </a:rPr>
              <a:t>集中的</a:t>
            </a:r>
            <a:endParaRPr lang="en-US" altLang="ja-JP" sz="2000" b="1" dirty="0" smtClean="0">
              <a:solidFill>
                <a:srgbClr val="669900"/>
              </a:solidFill>
              <a:latin typeface="Meiryo UI" pitchFamily="50" charset="-128"/>
              <a:ea typeface="Meiryo UI" pitchFamily="50" charset="-128"/>
              <a:cs typeface="Meiryo UI" pitchFamily="50" charset="-128"/>
            </a:endParaRPr>
          </a:p>
          <a:p>
            <a:pPr algn="just" eaLnBrk="0" fontAlgn="base" hangingPunct="0">
              <a:lnSpc>
                <a:spcPts val="3000"/>
              </a:lnSpc>
              <a:spcBef>
                <a:spcPts val="0"/>
              </a:spcBef>
            </a:pPr>
            <a:r>
              <a:rPr lang="ja-JP" altLang="en-US" sz="2000" b="1" dirty="0" smtClean="0">
                <a:solidFill>
                  <a:srgbClr val="669900"/>
                </a:solidFill>
                <a:latin typeface="Meiryo UI" pitchFamily="50" charset="-128"/>
                <a:ea typeface="Meiryo UI" pitchFamily="50" charset="-128"/>
                <a:cs typeface="Meiryo UI" pitchFamily="50" charset="-128"/>
              </a:rPr>
              <a:t>（</a:t>
            </a:r>
            <a:r>
              <a:rPr lang="ja-JP" altLang="en-US" sz="2000" b="1" dirty="0">
                <a:solidFill>
                  <a:srgbClr val="669900"/>
                </a:solidFill>
                <a:latin typeface="Meiryo UI" pitchFamily="50" charset="-128"/>
                <a:ea typeface="Meiryo UI" pitchFamily="50" charset="-128"/>
                <a:cs typeface="Meiryo UI" pitchFamily="50" charset="-128"/>
              </a:rPr>
              <a:t>おおむね６ヶ月）</a:t>
            </a:r>
            <a:r>
              <a:rPr lang="ja-JP" altLang="ja-JP" sz="2000" b="1" dirty="0">
                <a:solidFill>
                  <a:prstClr val="black"/>
                </a:solidFill>
                <a:latin typeface="Meiryo UI" pitchFamily="50" charset="-128"/>
                <a:ea typeface="Meiryo UI" pitchFamily="50" charset="-128"/>
                <a:cs typeface="Meiryo UI" pitchFamily="50" charset="-128"/>
              </a:rPr>
              <a:t>に行い、自立生活</a:t>
            </a:r>
            <a:r>
              <a:rPr lang="ja-JP" altLang="ja-JP" sz="2000" b="1" dirty="0" smtClean="0">
                <a:solidFill>
                  <a:prstClr val="black"/>
                </a:solidFill>
                <a:latin typeface="Meiryo UI" pitchFamily="50" charset="-128"/>
                <a:ea typeface="Meiryo UI" pitchFamily="50" charset="-128"/>
                <a:cs typeface="Meiryo UI" pitchFamily="50" charset="-128"/>
              </a:rPr>
              <a:t>の</a:t>
            </a:r>
            <a:endParaRPr lang="en-US" altLang="ja-JP" sz="2000" b="1" dirty="0" smtClean="0">
              <a:solidFill>
                <a:prstClr val="black"/>
              </a:solidFill>
              <a:latin typeface="Meiryo UI" pitchFamily="50" charset="-128"/>
              <a:ea typeface="Meiryo UI" pitchFamily="50" charset="-128"/>
              <a:cs typeface="Meiryo UI" pitchFamily="50" charset="-128"/>
            </a:endParaRPr>
          </a:p>
          <a:p>
            <a:pPr algn="just" eaLnBrk="0" fontAlgn="base" hangingPunct="0">
              <a:lnSpc>
                <a:spcPts val="3000"/>
              </a:lnSpc>
              <a:spcBef>
                <a:spcPts val="0"/>
              </a:spcBef>
            </a:pPr>
            <a:r>
              <a:rPr lang="ja-JP" altLang="en-US" sz="2000" b="1" dirty="0" smtClean="0">
                <a:solidFill>
                  <a:prstClr val="black"/>
                </a:solidFill>
                <a:latin typeface="Meiryo UI" pitchFamily="50" charset="-128"/>
                <a:ea typeface="Meiryo UI" pitchFamily="50" charset="-128"/>
                <a:cs typeface="Meiryo UI" pitchFamily="50" charset="-128"/>
              </a:rPr>
              <a:t> </a:t>
            </a:r>
            <a:r>
              <a:rPr lang="ja-JP" altLang="ja-JP" sz="2000" b="1" dirty="0" smtClean="0">
                <a:solidFill>
                  <a:prstClr val="black"/>
                </a:solidFill>
                <a:latin typeface="Meiryo UI" pitchFamily="50" charset="-128"/>
                <a:ea typeface="Meiryo UI" pitchFamily="50" charset="-128"/>
                <a:cs typeface="Meiryo UI" pitchFamily="50" charset="-128"/>
              </a:rPr>
              <a:t>サポート</a:t>
            </a:r>
            <a:r>
              <a:rPr lang="ja-JP" altLang="ja-JP" sz="2000" b="1" dirty="0">
                <a:solidFill>
                  <a:prstClr val="black"/>
                </a:solidFill>
                <a:latin typeface="Meiryo UI" pitchFamily="50" charset="-128"/>
                <a:ea typeface="Meiryo UI" pitchFamily="50" charset="-128"/>
                <a:cs typeface="Meiryo UI" pitchFamily="50" charset="-128"/>
              </a:rPr>
              <a:t>を行う</a:t>
            </a:r>
            <a:r>
              <a:rPr lang="ja-JP" altLang="ja-JP" sz="2000" b="1" dirty="0" smtClean="0">
                <a:solidFill>
                  <a:prstClr val="black"/>
                </a:solidFill>
                <a:latin typeface="Meiryo UI" pitchFamily="50" charset="-128"/>
                <a:ea typeface="Meiryo UI" pitchFamily="50" charset="-128"/>
                <a:cs typeface="Meiryo UI" pitchFamily="50" charset="-128"/>
              </a:rPr>
              <a:t>チーム</a:t>
            </a:r>
            <a:endParaRPr lang="ja-JP" altLang="ja-JP" b="1" dirty="0">
              <a:solidFill>
                <a:prstClr val="black"/>
              </a:solidFill>
              <a:latin typeface="Meiryo UI" pitchFamily="50" charset="-128"/>
              <a:ea typeface="Meiryo UI" pitchFamily="50" charset="-128"/>
              <a:cs typeface="Meiryo UI" pitchFamily="50" charset="-128"/>
            </a:endParaRPr>
          </a:p>
        </p:txBody>
      </p:sp>
      <p:sp>
        <p:nvSpPr>
          <p:cNvPr id="18" name="AutoShape 32"/>
          <p:cNvSpPr>
            <a:spLocks noChangeArrowheads="1"/>
          </p:cNvSpPr>
          <p:nvPr/>
        </p:nvSpPr>
        <p:spPr bwMode="auto">
          <a:xfrm>
            <a:off x="4094154" y="4059024"/>
            <a:ext cx="571869" cy="1003073"/>
          </a:xfrm>
          <a:prstGeom prst="rightArrow">
            <a:avLst>
              <a:gd name="adj1" fmla="val 44750"/>
              <a:gd name="adj2" fmla="val 56046"/>
            </a:avLst>
          </a:prstGeom>
          <a:gradFill rotWithShape="1">
            <a:gsLst>
              <a:gs pos="0">
                <a:srgbClr val="E0F2CE"/>
              </a:gs>
              <a:gs pos="100000">
                <a:srgbClr val="336600"/>
              </a:gs>
            </a:gsLst>
            <a:lin ang="0" scaled="1"/>
          </a:gradFill>
          <a:ln>
            <a:noFill/>
          </a:ln>
          <a:extLst/>
        </p:spPr>
        <p:txBody>
          <a:bodyPr wrap="none" anchor="ctr"/>
          <a:lstStyle/>
          <a:p>
            <a:pPr algn="ctr" defTabSz="1001713" eaLnBrk="1" hangingPunct="1">
              <a:lnSpc>
                <a:spcPct val="90000"/>
              </a:lnSpc>
            </a:pPr>
            <a:endParaRPr lang="ja-JP" altLang="en-US" sz="2000">
              <a:ea typeface="HGP創英角ｺﾞｼｯｸUB" pitchFamily="50" charset="-128"/>
            </a:endParaRPr>
          </a:p>
        </p:txBody>
      </p:sp>
    </p:spTree>
    <p:extLst>
      <p:ext uri="{BB962C8B-B14F-4D97-AF65-F5344CB8AC3E}">
        <p14:creationId xmlns:p14="http://schemas.microsoft.com/office/powerpoint/2010/main" val="4234185304"/>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idx="4294967295"/>
          </p:nvPr>
        </p:nvSpPr>
        <p:spPr>
          <a:xfrm>
            <a:off x="422274" y="224869"/>
            <a:ext cx="8229600" cy="658171"/>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認知症地域支援推進員</a:t>
            </a:r>
          </a:p>
        </p:txBody>
      </p:sp>
      <p:sp>
        <p:nvSpPr>
          <p:cNvPr id="172035" name="Rectangle 3"/>
          <p:cNvSpPr>
            <a:spLocks noChangeArrowheads="1"/>
          </p:cNvSpPr>
          <p:nvPr/>
        </p:nvSpPr>
        <p:spPr bwMode="auto">
          <a:xfrm>
            <a:off x="252412" y="8947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2036" name="Text Box 5"/>
          <p:cNvSpPr txBox="1">
            <a:spLocks noChangeArrowheads="1"/>
          </p:cNvSpPr>
          <p:nvPr/>
        </p:nvSpPr>
        <p:spPr bwMode="auto">
          <a:xfrm>
            <a:off x="0" y="0"/>
            <a:ext cx="23288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28</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2" name="正方形/長方形 1"/>
          <p:cNvSpPr/>
          <p:nvPr/>
        </p:nvSpPr>
        <p:spPr>
          <a:xfrm>
            <a:off x="403761" y="1151140"/>
            <a:ext cx="8312727" cy="1369606"/>
          </a:xfrm>
          <a:prstGeom prst="rect">
            <a:avLst/>
          </a:prstGeom>
        </p:spPr>
        <p:txBody>
          <a:bodyPr wrap="square">
            <a:spAutoFit/>
          </a:bodyPr>
          <a:lstStyle/>
          <a:p>
            <a:r>
              <a:rPr lang="ja-JP" altLang="en-US" sz="1800" b="1" dirty="0">
                <a:solidFill>
                  <a:prstClr val="black"/>
                </a:solidFill>
                <a:latin typeface="Meiryo UI" pitchFamily="50" charset="-128"/>
                <a:ea typeface="Meiryo UI" pitchFamily="50" charset="-128"/>
                <a:cs typeface="Meiryo UI" pitchFamily="50" charset="-128"/>
              </a:rPr>
              <a:t>認知症の人ができる限り住み慣れた良い環境で暮らし続けることができるよう</a:t>
            </a:r>
            <a:r>
              <a:rPr lang="ja-JP" altLang="en-US" sz="1800" b="1" dirty="0" smtClean="0">
                <a:solidFill>
                  <a:prstClr val="black"/>
                </a:solidFill>
                <a:latin typeface="Meiryo UI" pitchFamily="50" charset="-128"/>
                <a:ea typeface="Meiryo UI" pitchFamily="50" charset="-128"/>
                <a:cs typeface="Meiryo UI" pitchFamily="50" charset="-128"/>
              </a:rPr>
              <a:t>、</a:t>
            </a:r>
            <a:endParaRPr lang="en-US" altLang="ja-JP" sz="1800" b="1" dirty="0" smtClean="0">
              <a:solidFill>
                <a:prstClr val="black"/>
              </a:solidFill>
              <a:latin typeface="Meiryo UI" pitchFamily="50" charset="-128"/>
              <a:ea typeface="Meiryo UI" pitchFamily="50" charset="-128"/>
              <a:cs typeface="Meiryo UI" pitchFamily="50" charset="-128"/>
            </a:endParaRPr>
          </a:p>
          <a:p>
            <a:pPr>
              <a:spcBef>
                <a:spcPts val="600"/>
              </a:spcBef>
            </a:pPr>
            <a:r>
              <a:rPr lang="ja-JP" altLang="en-US" sz="2000" b="1" dirty="0" smtClean="0">
                <a:solidFill>
                  <a:prstClr val="black"/>
                </a:solidFill>
                <a:latin typeface="Meiryo UI" pitchFamily="50" charset="-128"/>
                <a:ea typeface="Meiryo UI" pitchFamily="50" charset="-128"/>
                <a:cs typeface="Meiryo UI" pitchFamily="50" charset="-128"/>
              </a:rPr>
              <a:t>    ● 地域</a:t>
            </a:r>
            <a:r>
              <a:rPr lang="ja-JP" altLang="en-US" sz="2000" b="1" dirty="0">
                <a:solidFill>
                  <a:prstClr val="black"/>
                </a:solidFill>
                <a:latin typeface="Meiryo UI" pitchFamily="50" charset="-128"/>
                <a:ea typeface="Meiryo UI" pitchFamily="50" charset="-128"/>
                <a:cs typeface="Meiryo UI" pitchFamily="50" charset="-128"/>
              </a:rPr>
              <a:t>の実情に応じて</a:t>
            </a:r>
            <a:r>
              <a:rPr lang="ja-JP" altLang="en-US" sz="2000" b="1" dirty="0" smtClean="0">
                <a:solidFill>
                  <a:srgbClr val="7030A0"/>
                </a:solidFill>
                <a:latin typeface="Meiryo UI" pitchFamily="50" charset="-128"/>
                <a:ea typeface="Meiryo UI" pitchFamily="50" charset="-128"/>
                <a:cs typeface="Meiryo UI" pitchFamily="50" charset="-128"/>
              </a:rPr>
              <a:t>医療機関</a:t>
            </a:r>
            <a:r>
              <a:rPr lang="ja-JP" altLang="en-US" sz="2000" b="1" dirty="0">
                <a:solidFill>
                  <a:prstClr val="black"/>
                </a:solidFill>
                <a:latin typeface="Meiryo UI" pitchFamily="50" charset="-128"/>
                <a:ea typeface="Meiryo UI" pitchFamily="50" charset="-128"/>
                <a:cs typeface="Meiryo UI" pitchFamily="50" charset="-128"/>
              </a:rPr>
              <a:t>、</a:t>
            </a:r>
            <a:r>
              <a:rPr lang="ja-JP" altLang="en-US" sz="2000" b="1" dirty="0">
                <a:solidFill>
                  <a:srgbClr val="FF9900"/>
                </a:solidFill>
                <a:latin typeface="Meiryo UI" pitchFamily="50" charset="-128"/>
                <a:ea typeface="Meiryo UI" pitchFamily="50" charset="-128"/>
                <a:cs typeface="Meiryo UI" pitchFamily="50" charset="-128"/>
              </a:rPr>
              <a:t>介護サービス事業所</a:t>
            </a:r>
            <a:r>
              <a:rPr lang="ja-JP" altLang="en-US" sz="2000" b="1" dirty="0" smtClean="0">
                <a:solidFill>
                  <a:prstClr val="black"/>
                </a:solidFill>
                <a:latin typeface="Meiryo UI" pitchFamily="50" charset="-128"/>
                <a:ea typeface="Meiryo UI" pitchFamily="50" charset="-128"/>
                <a:cs typeface="Meiryo UI" pitchFamily="50" charset="-128"/>
              </a:rPr>
              <a:t>や</a:t>
            </a:r>
            <a:r>
              <a:rPr lang="ja-JP" altLang="en-US" sz="2000" b="1" dirty="0">
                <a:solidFill>
                  <a:srgbClr val="669900"/>
                </a:solidFill>
                <a:latin typeface="Meiryo UI" pitchFamily="50" charset="-128"/>
                <a:ea typeface="Meiryo UI" pitchFamily="50" charset="-128"/>
                <a:cs typeface="Meiryo UI" pitchFamily="50" charset="-128"/>
              </a:rPr>
              <a:t>地域</a:t>
            </a:r>
            <a:r>
              <a:rPr lang="ja-JP" altLang="en-US" sz="2000" b="1" dirty="0" smtClean="0">
                <a:solidFill>
                  <a:srgbClr val="669900"/>
                </a:solidFill>
                <a:latin typeface="Meiryo UI" pitchFamily="50" charset="-128"/>
                <a:ea typeface="Meiryo UI" pitchFamily="50" charset="-128"/>
                <a:cs typeface="Meiryo UI" pitchFamily="50" charset="-128"/>
              </a:rPr>
              <a:t>の</a:t>
            </a:r>
            <a:r>
              <a:rPr lang="ja-JP" altLang="en-US" sz="2000" b="1" dirty="0">
                <a:solidFill>
                  <a:srgbClr val="669900"/>
                </a:solidFill>
                <a:latin typeface="Meiryo UI" pitchFamily="50" charset="-128"/>
                <a:ea typeface="Meiryo UI" pitchFamily="50" charset="-128"/>
                <a:cs typeface="Meiryo UI" pitchFamily="50" charset="-128"/>
              </a:rPr>
              <a:t>支援機関</a:t>
            </a:r>
            <a:endParaRPr lang="en-US" altLang="ja-JP" sz="2000" b="1" dirty="0" smtClean="0">
              <a:solidFill>
                <a:srgbClr val="669900"/>
              </a:solidFill>
              <a:latin typeface="Meiryo UI" pitchFamily="50" charset="-128"/>
              <a:ea typeface="Meiryo UI" pitchFamily="50" charset="-128"/>
              <a:cs typeface="Meiryo UI" pitchFamily="50" charset="-128"/>
            </a:endParaRPr>
          </a:p>
          <a:p>
            <a:r>
              <a:rPr lang="ja-JP" altLang="en-US" sz="2000" b="1" dirty="0" smtClean="0">
                <a:solidFill>
                  <a:prstClr val="black"/>
                </a:solidFill>
                <a:latin typeface="Meiryo UI" pitchFamily="50" charset="-128"/>
                <a:ea typeface="Meiryo UI" pitchFamily="50" charset="-128"/>
                <a:cs typeface="Meiryo UI" pitchFamily="50" charset="-128"/>
              </a:rPr>
              <a:t>        を</a:t>
            </a:r>
            <a:r>
              <a:rPr lang="ja-JP" altLang="en-US" sz="2000" b="1" dirty="0">
                <a:solidFill>
                  <a:prstClr val="black"/>
                </a:solidFill>
                <a:latin typeface="Meiryo UI" pitchFamily="50" charset="-128"/>
                <a:ea typeface="Meiryo UI" pitchFamily="50" charset="-128"/>
                <a:cs typeface="Meiryo UI" pitchFamily="50" charset="-128"/>
              </a:rPr>
              <a:t>つなぐ連携</a:t>
            </a:r>
            <a:r>
              <a:rPr lang="ja-JP" altLang="en-US" sz="2000" b="1" dirty="0" smtClean="0">
                <a:solidFill>
                  <a:prstClr val="black"/>
                </a:solidFill>
                <a:latin typeface="Meiryo UI" pitchFamily="50" charset="-128"/>
                <a:ea typeface="Meiryo UI" pitchFamily="50" charset="-128"/>
                <a:cs typeface="Meiryo UI" pitchFamily="50" charset="-128"/>
              </a:rPr>
              <a:t>支援</a:t>
            </a:r>
            <a:endParaRPr lang="en-US" altLang="ja-JP" sz="2000" b="1" dirty="0" smtClean="0">
              <a:solidFill>
                <a:prstClr val="black"/>
              </a:solidFill>
              <a:latin typeface="Meiryo UI" pitchFamily="50" charset="-128"/>
              <a:ea typeface="Meiryo UI" pitchFamily="50" charset="-128"/>
              <a:cs typeface="Meiryo UI" pitchFamily="50" charset="-128"/>
            </a:endParaRPr>
          </a:p>
          <a:p>
            <a:r>
              <a:rPr lang="ja-JP" altLang="en-US" sz="2000" b="1" dirty="0" smtClean="0">
                <a:solidFill>
                  <a:prstClr val="black"/>
                </a:solidFill>
                <a:latin typeface="Meiryo UI" pitchFamily="50" charset="-128"/>
                <a:ea typeface="Meiryo UI" pitchFamily="50" charset="-128"/>
                <a:cs typeface="Meiryo UI" pitchFamily="50" charset="-128"/>
              </a:rPr>
              <a:t>    ● 認知症</a:t>
            </a:r>
            <a:r>
              <a:rPr lang="ja-JP" altLang="en-US" sz="2000" b="1" dirty="0">
                <a:solidFill>
                  <a:prstClr val="black"/>
                </a:solidFill>
                <a:latin typeface="Meiryo UI" pitchFamily="50" charset="-128"/>
                <a:ea typeface="Meiryo UI" pitchFamily="50" charset="-128"/>
                <a:cs typeface="Meiryo UI" pitchFamily="50" charset="-128"/>
              </a:rPr>
              <a:t>の人やその家族を支援する</a:t>
            </a:r>
            <a:r>
              <a:rPr lang="ja-JP" altLang="en-US" sz="2000" b="1" dirty="0" smtClean="0">
                <a:solidFill>
                  <a:prstClr val="black"/>
                </a:solidFill>
                <a:latin typeface="Meiryo UI" pitchFamily="50" charset="-128"/>
                <a:ea typeface="Meiryo UI" pitchFamily="50" charset="-128"/>
                <a:cs typeface="Meiryo UI" pitchFamily="50" charset="-128"/>
              </a:rPr>
              <a:t>相談</a:t>
            </a:r>
            <a:r>
              <a:rPr lang="ja-JP" altLang="en-US" sz="2000" b="1" dirty="0">
                <a:solidFill>
                  <a:prstClr val="black"/>
                </a:solidFill>
                <a:latin typeface="Meiryo UI" pitchFamily="50" charset="-128"/>
                <a:ea typeface="Meiryo UI" pitchFamily="50" charset="-128"/>
                <a:cs typeface="Meiryo UI" pitchFamily="50" charset="-128"/>
              </a:rPr>
              <a:t>業務等を</a:t>
            </a:r>
            <a:r>
              <a:rPr lang="ja-JP" altLang="en-US" sz="2000" b="1" dirty="0" smtClean="0">
                <a:solidFill>
                  <a:prstClr val="black"/>
                </a:solidFill>
                <a:latin typeface="Meiryo UI" pitchFamily="50" charset="-128"/>
                <a:ea typeface="Meiryo UI" pitchFamily="50" charset="-128"/>
                <a:cs typeface="Meiryo UI" pitchFamily="50" charset="-128"/>
              </a:rPr>
              <a:t>行う</a:t>
            </a:r>
            <a:endParaRPr lang="ja-JP" altLang="en-US" sz="2000" b="1" dirty="0">
              <a:solidFill>
                <a:prstClr val="black"/>
              </a:solidFill>
              <a:latin typeface="Meiryo UI" pitchFamily="50" charset="-128"/>
              <a:ea typeface="Meiryo UI" pitchFamily="50" charset="-128"/>
              <a:cs typeface="Meiryo UI" pitchFamily="50" charset="-128"/>
            </a:endParaRPr>
          </a:p>
        </p:txBody>
      </p:sp>
      <p:sp>
        <p:nvSpPr>
          <p:cNvPr id="16" name="角丸四角形 15"/>
          <p:cNvSpPr/>
          <p:nvPr/>
        </p:nvSpPr>
        <p:spPr bwMode="auto">
          <a:xfrm>
            <a:off x="570190" y="4143440"/>
            <a:ext cx="3089031" cy="1733832"/>
          </a:xfrm>
          <a:prstGeom prst="roundRect">
            <a:avLst>
              <a:gd name="adj" fmla="val 10237"/>
            </a:avLst>
          </a:prstGeom>
          <a:solidFill>
            <a:srgbClr val="B07BD7"/>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72000" bIns="72000"/>
          <a:lstStyle/>
          <a:p>
            <a:pPr>
              <a:defRPr/>
            </a:pPr>
            <a:endParaRPr lang="en-US" altLang="ja-JP" sz="800" b="1" dirty="0" smtClean="0">
              <a:solidFill>
                <a:schemeClr val="bg1"/>
              </a:solidFill>
              <a:latin typeface="Meiryo UI" pitchFamily="50" charset="-128"/>
              <a:ea typeface="Meiryo UI" pitchFamily="50" charset="-128"/>
              <a:cs typeface="Meiryo UI" pitchFamily="50" charset="-128"/>
            </a:endParaRPr>
          </a:p>
          <a:p>
            <a:pPr>
              <a:spcAft>
                <a:spcPts val="600"/>
              </a:spcAft>
              <a:defRPr/>
            </a:pPr>
            <a:r>
              <a:rPr lang="ja-JP" altLang="en-US" sz="1400" b="1" dirty="0" smtClean="0">
                <a:solidFill>
                  <a:schemeClr val="bg1"/>
                </a:solidFill>
                <a:latin typeface="Meiryo UI" pitchFamily="50" charset="-128"/>
                <a:ea typeface="Meiryo UI" pitchFamily="50" charset="-128"/>
                <a:cs typeface="Meiryo UI" pitchFamily="50" charset="-128"/>
              </a:rPr>
              <a:t>（適切</a:t>
            </a:r>
            <a:r>
              <a:rPr lang="ja-JP" altLang="en-US" sz="1400" b="1" dirty="0">
                <a:solidFill>
                  <a:schemeClr val="bg1"/>
                </a:solidFill>
                <a:latin typeface="Meiryo UI" pitchFamily="50" charset="-128"/>
                <a:ea typeface="Meiryo UI" pitchFamily="50" charset="-128"/>
                <a:cs typeface="Meiryo UI" pitchFamily="50" charset="-128"/>
              </a:rPr>
              <a:t>な医療の</a:t>
            </a:r>
            <a:r>
              <a:rPr lang="ja-JP" altLang="en-US" sz="1400" b="1" dirty="0" smtClean="0">
                <a:solidFill>
                  <a:schemeClr val="bg1"/>
                </a:solidFill>
                <a:latin typeface="Meiryo UI" pitchFamily="50" charset="-128"/>
                <a:ea typeface="Meiryo UI" pitchFamily="50" charset="-128"/>
                <a:cs typeface="Meiryo UI" pitchFamily="50" charset="-128"/>
              </a:rPr>
              <a:t>提供）</a:t>
            </a:r>
            <a:endParaRPr lang="en-US" altLang="ja-JP" sz="1400" b="1" dirty="0">
              <a:solidFill>
                <a:schemeClr val="bg1"/>
              </a:solidFill>
              <a:latin typeface="Meiryo UI" pitchFamily="50" charset="-128"/>
              <a:ea typeface="Meiryo UI" pitchFamily="50" charset="-128"/>
              <a:cs typeface="Meiryo UI" pitchFamily="50" charset="-128"/>
            </a:endParaRPr>
          </a:p>
          <a:p>
            <a:pPr>
              <a:defRPr/>
            </a:pPr>
            <a:r>
              <a:rPr lang="ja-JP" altLang="en-US" sz="1300" b="1" dirty="0" smtClean="0">
                <a:solidFill>
                  <a:schemeClr val="bg1"/>
                </a:solidFill>
                <a:latin typeface="Meiryo UI" pitchFamily="50" charset="-128"/>
                <a:ea typeface="Meiryo UI" pitchFamily="50" charset="-128"/>
                <a:cs typeface="Meiryo UI" pitchFamily="50" charset="-128"/>
              </a:rPr>
              <a:t>○ もの忘れ相談の実施</a:t>
            </a:r>
            <a:endParaRPr lang="en-US" altLang="ja-JP" sz="1300" b="1" dirty="0" smtClean="0">
              <a:solidFill>
                <a:schemeClr val="bg1"/>
              </a:solidFill>
              <a:latin typeface="Meiryo UI" pitchFamily="50" charset="-128"/>
              <a:ea typeface="Meiryo UI" pitchFamily="50" charset="-128"/>
              <a:cs typeface="Meiryo UI" pitchFamily="50" charset="-128"/>
            </a:endParaRPr>
          </a:p>
          <a:p>
            <a:pPr>
              <a:defRPr/>
            </a:pPr>
            <a:r>
              <a:rPr lang="ja-JP" altLang="en-US" sz="1300" b="1" dirty="0" smtClean="0">
                <a:solidFill>
                  <a:schemeClr val="bg1"/>
                </a:solidFill>
                <a:latin typeface="Meiryo UI" pitchFamily="50" charset="-128"/>
                <a:ea typeface="Meiryo UI" pitchFamily="50" charset="-128"/>
                <a:cs typeface="Meiryo UI" pitchFamily="50" charset="-128"/>
              </a:rPr>
              <a:t>○ かかりつけ医、サポート医による適切</a:t>
            </a:r>
            <a:endParaRPr lang="en-US" altLang="ja-JP" sz="1300" b="1" dirty="0" smtClean="0">
              <a:solidFill>
                <a:schemeClr val="bg1"/>
              </a:solidFill>
              <a:latin typeface="Meiryo UI" pitchFamily="50" charset="-128"/>
              <a:ea typeface="Meiryo UI" pitchFamily="50" charset="-128"/>
              <a:cs typeface="Meiryo UI" pitchFamily="50" charset="-128"/>
            </a:endParaRPr>
          </a:p>
          <a:p>
            <a:pPr>
              <a:defRPr/>
            </a:pPr>
            <a:r>
              <a:rPr lang="ja-JP" altLang="en-US" sz="1300" b="1" dirty="0" smtClean="0">
                <a:solidFill>
                  <a:schemeClr val="bg1"/>
                </a:solidFill>
                <a:latin typeface="Meiryo UI" pitchFamily="50" charset="-128"/>
                <a:ea typeface="Meiryo UI" pitchFamily="50" charset="-128"/>
                <a:cs typeface="Meiryo UI" pitchFamily="50" charset="-128"/>
              </a:rPr>
              <a:t>    な医療や介護サービスへのつなぎ</a:t>
            </a:r>
            <a:endParaRPr lang="en-US" altLang="ja-JP" sz="1300" b="1" dirty="0" smtClean="0">
              <a:solidFill>
                <a:schemeClr val="bg1"/>
              </a:solidFill>
              <a:latin typeface="Meiryo UI" pitchFamily="50" charset="-128"/>
              <a:ea typeface="Meiryo UI" pitchFamily="50" charset="-128"/>
              <a:cs typeface="Meiryo UI" pitchFamily="50" charset="-128"/>
            </a:endParaRPr>
          </a:p>
          <a:p>
            <a:pPr marL="177800" indent="-177800">
              <a:defRPr/>
            </a:pPr>
            <a:r>
              <a:rPr lang="ja-JP" altLang="en-US" sz="1300" b="1" dirty="0" smtClean="0">
                <a:solidFill>
                  <a:schemeClr val="bg1"/>
                </a:solidFill>
                <a:latin typeface="Meiryo UI" pitchFamily="50" charset="-128"/>
                <a:ea typeface="Meiryo UI" pitchFamily="50" charset="-128"/>
                <a:cs typeface="Meiryo UI" pitchFamily="50" charset="-128"/>
              </a:rPr>
              <a:t>○ 認知症疾患センター等の専門医療</a:t>
            </a:r>
            <a:endParaRPr lang="en-US" altLang="ja-JP" sz="1300" b="1" dirty="0" smtClean="0">
              <a:solidFill>
                <a:schemeClr val="bg1"/>
              </a:solidFill>
              <a:latin typeface="Meiryo UI" pitchFamily="50" charset="-128"/>
              <a:ea typeface="Meiryo UI" pitchFamily="50" charset="-128"/>
              <a:cs typeface="Meiryo UI" pitchFamily="50" charset="-128"/>
            </a:endParaRPr>
          </a:p>
          <a:p>
            <a:pPr marL="177800" indent="-177800">
              <a:defRPr/>
            </a:pPr>
            <a:r>
              <a:rPr lang="ja-JP" altLang="en-US" sz="1300" b="1" dirty="0">
                <a:solidFill>
                  <a:schemeClr val="bg1"/>
                </a:solidFill>
                <a:latin typeface="Meiryo UI" pitchFamily="50" charset="-128"/>
                <a:ea typeface="Meiryo UI" pitchFamily="50" charset="-128"/>
                <a:cs typeface="Meiryo UI" pitchFamily="50" charset="-128"/>
              </a:rPr>
              <a:t> </a:t>
            </a:r>
            <a:r>
              <a:rPr lang="ja-JP" altLang="en-US" sz="1300" b="1" dirty="0" smtClean="0">
                <a:solidFill>
                  <a:schemeClr val="bg1"/>
                </a:solidFill>
                <a:latin typeface="Meiryo UI" pitchFamily="50" charset="-128"/>
                <a:ea typeface="Meiryo UI" pitchFamily="50" charset="-128"/>
                <a:cs typeface="Meiryo UI" pitchFamily="50" charset="-128"/>
              </a:rPr>
              <a:t>   機関による確定診断</a:t>
            </a:r>
            <a:r>
              <a:rPr lang="ja-JP" altLang="en-US" sz="1300" b="1" dirty="0">
                <a:solidFill>
                  <a:schemeClr val="bg1"/>
                </a:solidFill>
                <a:latin typeface="Meiryo UI" pitchFamily="50" charset="-128"/>
                <a:ea typeface="Meiryo UI" pitchFamily="50" charset="-128"/>
                <a:cs typeface="Meiryo UI" pitchFamily="50" charset="-128"/>
              </a:rPr>
              <a:t>　　　　　　　</a:t>
            </a:r>
            <a:endParaRPr lang="en-US" altLang="ja-JP" sz="1300" b="1" dirty="0" smtClean="0">
              <a:solidFill>
                <a:schemeClr val="bg1"/>
              </a:solidFill>
              <a:latin typeface="Meiryo UI" pitchFamily="50" charset="-128"/>
              <a:ea typeface="Meiryo UI" pitchFamily="50" charset="-128"/>
              <a:cs typeface="Meiryo UI" pitchFamily="50" charset="-128"/>
            </a:endParaRPr>
          </a:p>
          <a:p>
            <a:pPr marL="177800" indent="-177800">
              <a:defRPr/>
            </a:pPr>
            <a:r>
              <a:rPr lang="ja-JP" altLang="en-US" sz="1300" b="1" dirty="0" smtClean="0">
                <a:solidFill>
                  <a:schemeClr val="bg1"/>
                </a:solidFill>
                <a:latin typeface="Meiryo UI" pitchFamily="50" charset="-128"/>
                <a:ea typeface="Meiryo UI" pitchFamily="50" charset="-128"/>
                <a:cs typeface="Meiryo UI" pitchFamily="50" charset="-128"/>
              </a:rPr>
              <a:t>　　　　　　　　　　　　　　　　　　　　　　　等</a:t>
            </a:r>
            <a:endParaRPr lang="en-US" altLang="ja-JP" sz="1300" b="1" dirty="0">
              <a:solidFill>
                <a:schemeClr val="bg1"/>
              </a:solidFill>
              <a:latin typeface="Meiryo UI" pitchFamily="50" charset="-128"/>
              <a:ea typeface="Meiryo UI" pitchFamily="50" charset="-128"/>
              <a:cs typeface="Meiryo UI" pitchFamily="50" charset="-128"/>
            </a:endParaRPr>
          </a:p>
          <a:p>
            <a:pPr>
              <a:spcAft>
                <a:spcPts val="600"/>
              </a:spcAft>
              <a:defRPr/>
            </a:pPr>
            <a:endParaRPr lang="en-US" altLang="ja-JP" sz="1400" b="1" dirty="0">
              <a:solidFill>
                <a:schemeClr val="bg1"/>
              </a:solidFill>
              <a:latin typeface="Meiryo UI" pitchFamily="50" charset="-128"/>
              <a:ea typeface="Meiryo UI" pitchFamily="50" charset="-128"/>
              <a:cs typeface="Meiryo UI" pitchFamily="50" charset="-128"/>
            </a:endParaRPr>
          </a:p>
          <a:p>
            <a:pPr>
              <a:defRPr/>
            </a:pPr>
            <a:endParaRPr lang="en-US" altLang="ja-JP" sz="1400" b="1" dirty="0">
              <a:solidFill>
                <a:schemeClr val="bg1"/>
              </a:solidFill>
              <a:latin typeface="Meiryo UI" pitchFamily="50" charset="-128"/>
              <a:ea typeface="Meiryo UI" pitchFamily="50" charset="-128"/>
              <a:cs typeface="Meiryo UI" pitchFamily="50" charset="-128"/>
            </a:endParaRPr>
          </a:p>
          <a:p>
            <a:pPr>
              <a:defRPr/>
            </a:pPr>
            <a:endParaRPr lang="ja-JP" altLang="en-US" sz="1400" b="1" dirty="0">
              <a:solidFill>
                <a:schemeClr val="bg1"/>
              </a:solidFill>
              <a:latin typeface="Meiryo UI" pitchFamily="50" charset="-128"/>
              <a:ea typeface="Meiryo UI" pitchFamily="50" charset="-128"/>
              <a:cs typeface="Meiryo UI" pitchFamily="50" charset="-128"/>
            </a:endParaRPr>
          </a:p>
        </p:txBody>
      </p:sp>
      <p:sp>
        <p:nvSpPr>
          <p:cNvPr id="17" name="正方形/長方形 16"/>
          <p:cNvSpPr/>
          <p:nvPr/>
        </p:nvSpPr>
        <p:spPr bwMode="auto">
          <a:xfrm>
            <a:off x="985043" y="3955488"/>
            <a:ext cx="1167911" cy="32988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tIns="72000" bIns="72000" anchor="ctr"/>
          <a:lstStyle/>
          <a:p>
            <a:pPr algn="ctr">
              <a:defRPr/>
            </a:pPr>
            <a:r>
              <a:rPr lang="ja-JP" altLang="en-US" sz="1600" b="1" dirty="0" smtClean="0">
                <a:solidFill>
                  <a:schemeClr val="tx1"/>
                </a:solidFill>
                <a:latin typeface="Meiryo UI" pitchFamily="50" charset="-128"/>
                <a:ea typeface="Meiryo UI" pitchFamily="50" charset="-128"/>
                <a:cs typeface="Meiryo UI" pitchFamily="50" charset="-128"/>
              </a:rPr>
              <a:t>医  療</a:t>
            </a:r>
            <a:endParaRPr lang="ja-JP" altLang="en-US" sz="1600" b="1" dirty="0">
              <a:solidFill>
                <a:schemeClr val="tx1"/>
              </a:solidFill>
              <a:latin typeface="Meiryo UI" pitchFamily="50" charset="-128"/>
              <a:ea typeface="Meiryo UI" pitchFamily="50" charset="-128"/>
              <a:cs typeface="Meiryo UI" pitchFamily="50" charset="-128"/>
            </a:endParaRPr>
          </a:p>
        </p:txBody>
      </p:sp>
      <p:sp>
        <p:nvSpPr>
          <p:cNvPr id="18" name="正方形/長方形 17"/>
          <p:cNvSpPr/>
          <p:nvPr/>
        </p:nvSpPr>
        <p:spPr bwMode="auto">
          <a:xfrm>
            <a:off x="1362829" y="6047300"/>
            <a:ext cx="6856535" cy="62216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tIns="72000" bIns="72000" anchor="ctr"/>
          <a:lstStyle/>
          <a:p>
            <a:pPr algn="ctr">
              <a:defRPr/>
            </a:pPr>
            <a:r>
              <a:rPr lang="ja-JP" altLang="en-US" sz="2000" b="1" dirty="0">
                <a:solidFill>
                  <a:srgbClr val="C00000"/>
                </a:solidFill>
                <a:latin typeface="Meiryo UI" pitchFamily="50" charset="-128"/>
                <a:ea typeface="Meiryo UI" pitchFamily="50" charset="-128"/>
                <a:cs typeface="Meiryo UI" pitchFamily="50" charset="-128"/>
              </a:rPr>
              <a:t>市町村における地域ニーズの把握と計画的なサービスの確保</a:t>
            </a:r>
          </a:p>
        </p:txBody>
      </p:sp>
      <p:sp>
        <p:nvSpPr>
          <p:cNvPr id="19" name="角丸四角形 18"/>
          <p:cNvSpPr/>
          <p:nvPr/>
        </p:nvSpPr>
        <p:spPr bwMode="auto">
          <a:xfrm>
            <a:off x="2621440" y="2780581"/>
            <a:ext cx="3930733" cy="1593936"/>
          </a:xfrm>
          <a:prstGeom prst="roundRect">
            <a:avLst>
              <a:gd name="adj" fmla="val 11041"/>
            </a:avLst>
          </a:prstGeom>
          <a:solidFill>
            <a:srgbClr val="88B8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72000" bIns="72000"/>
          <a:lstStyle/>
          <a:p>
            <a:pPr>
              <a:spcBef>
                <a:spcPts val="0"/>
              </a:spcBef>
              <a:spcAft>
                <a:spcPts val="600"/>
              </a:spcAft>
              <a:defRPr/>
            </a:pPr>
            <a:r>
              <a:rPr lang="ja-JP" altLang="en-US" sz="1400" b="1" dirty="0" smtClean="0">
                <a:solidFill>
                  <a:schemeClr val="bg1"/>
                </a:solidFill>
                <a:latin typeface="Meiryo UI" pitchFamily="50" charset="-128"/>
                <a:ea typeface="Meiryo UI" pitchFamily="50" charset="-128"/>
                <a:cs typeface="Meiryo UI" pitchFamily="50" charset="-128"/>
              </a:rPr>
              <a:t>（本人の権利擁護や見守り、家族支援）</a:t>
            </a:r>
            <a:endParaRPr lang="en-US" altLang="ja-JP" sz="1400" b="1" dirty="0" smtClean="0">
              <a:solidFill>
                <a:schemeClr val="bg1"/>
              </a:solidFill>
              <a:latin typeface="Meiryo UI" pitchFamily="50" charset="-128"/>
              <a:ea typeface="Meiryo UI" pitchFamily="50" charset="-128"/>
              <a:cs typeface="Meiryo UI" pitchFamily="50" charset="-128"/>
            </a:endParaRPr>
          </a:p>
          <a:p>
            <a:pPr>
              <a:defRPr/>
            </a:pPr>
            <a:r>
              <a:rPr lang="ja-JP" altLang="en-US" sz="1300" b="1" dirty="0" smtClean="0">
                <a:solidFill>
                  <a:schemeClr val="bg1"/>
                </a:solidFill>
                <a:latin typeface="Meiryo UI" pitchFamily="50" charset="-128"/>
                <a:ea typeface="Meiryo UI" pitchFamily="50" charset="-128"/>
                <a:cs typeface="Meiryo UI" pitchFamily="50" charset="-128"/>
              </a:rPr>
              <a:t>○</a:t>
            </a:r>
            <a:r>
              <a:rPr lang="ja-JP" altLang="en-US" sz="1300" b="1" dirty="0">
                <a:solidFill>
                  <a:schemeClr val="bg1"/>
                </a:solidFill>
                <a:latin typeface="Meiryo UI" pitchFamily="50" charset="-128"/>
                <a:ea typeface="Meiryo UI" pitchFamily="50" charset="-128"/>
                <a:cs typeface="Meiryo UI" pitchFamily="50" charset="-128"/>
              </a:rPr>
              <a:t> </a:t>
            </a:r>
            <a:r>
              <a:rPr lang="ja-JP" altLang="en-US" sz="1300" b="1" dirty="0" smtClean="0">
                <a:solidFill>
                  <a:schemeClr val="bg1"/>
                </a:solidFill>
                <a:latin typeface="Meiryo UI" pitchFamily="50" charset="-128"/>
                <a:ea typeface="Meiryo UI" pitchFamily="50" charset="-128"/>
                <a:cs typeface="Meiryo UI" pitchFamily="50" charset="-128"/>
              </a:rPr>
              <a:t>認知症サポーターの取組の推進</a:t>
            </a:r>
            <a:endParaRPr lang="en-US" altLang="ja-JP" sz="1300" b="1" dirty="0">
              <a:solidFill>
                <a:schemeClr val="bg1"/>
              </a:solidFill>
              <a:latin typeface="Meiryo UI" pitchFamily="50" charset="-128"/>
              <a:ea typeface="Meiryo UI" pitchFamily="50" charset="-128"/>
              <a:cs typeface="Meiryo UI" pitchFamily="50" charset="-128"/>
            </a:endParaRPr>
          </a:p>
          <a:p>
            <a:pPr marL="177800" indent="-177800">
              <a:defRPr/>
            </a:pPr>
            <a:r>
              <a:rPr lang="ja-JP" altLang="en-US" sz="1300" b="1" dirty="0" smtClean="0">
                <a:solidFill>
                  <a:schemeClr val="bg1"/>
                </a:solidFill>
                <a:latin typeface="Meiryo UI" pitchFamily="50" charset="-128"/>
                <a:ea typeface="Meiryo UI" pitchFamily="50" charset="-128"/>
                <a:cs typeface="Meiryo UI" pitchFamily="50" charset="-128"/>
              </a:rPr>
              <a:t>○ 見守り、配食、買い物などの生活支援サービス</a:t>
            </a:r>
            <a:endParaRPr lang="en-US" altLang="ja-JP" sz="1300" b="1" dirty="0" smtClean="0">
              <a:solidFill>
                <a:schemeClr val="bg1"/>
              </a:solidFill>
              <a:latin typeface="Meiryo UI" pitchFamily="50" charset="-128"/>
              <a:ea typeface="Meiryo UI" pitchFamily="50" charset="-128"/>
              <a:cs typeface="Meiryo UI" pitchFamily="50" charset="-128"/>
            </a:endParaRPr>
          </a:p>
          <a:p>
            <a:pPr marL="177800" indent="-177800">
              <a:defRPr/>
            </a:pPr>
            <a:r>
              <a:rPr lang="ja-JP" altLang="en-US" sz="1300" b="1" dirty="0">
                <a:solidFill>
                  <a:schemeClr val="bg1"/>
                </a:solidFill>
                <a:latin typeface="Meiryo UI" pitchFamily="50" charset="-128"/>
                <a:ea typeface="Meiryo UI" pitchFamily="50" charset="-128"/>
                <a:cs typeface="Meiryo UI" pitchFamily="50" charset="-128"/>
              </a:rPr>
              <a:t> </a:t>
            </a:r>
            <a:r>
              <a:rPr lang="ja-JP" altLang="en-US" sz="1300" b="1" dirty="0" smtClean="0">
                <a:solidFill>
                  <a:schemeClr val="bg1"/>
                </a:solidFill>
                <a:latin typeface="Meiryo UI" pitchFamily="50" charset="-128"/>
                <a:ea typeface="Meiryo UI" pitchFamily="50" charset="-128"/>
                <a:cs typeface="Meiryo UI" pitchFamily="50" charset="-128"/>
              </a:rPr>
              <a:t>   や権利擁護などの地域支援事業の活用</a:t>
            </a:r>
            <a:r>
              <a:rPr lang="ja-JP" altLang="en-US" sz="1400" b="1" dirty="0">
                <a:solidFill>
                  <a:schemeClr val="bg1"/>
                </a:solidFill>
                <a:latin typeface="Meiryo UI" pitchFamily="50" charset="-128"/>
                <a:ea typeface="Meiryo UI" pitchFamily="50" charset="-128"/>
                <a:cs typeface="Meiryo UI" pitchFamily="50" charset="-128"/>
              </a:rPr>
              <a:t>　</a:t>
            </a:r>
            <a:endParaRPr lang="en-US" altLang="ja-JP" sz="1400" b="1" dirty="0" smtClean="0">
              <a:solidFill>
                <a:schemeClr val="bg1"/>
              </a:solidFill>
              <a:latin typeface="Meiryo UI" pitchFamily="50" charset="-128"/>
              <a:ea typeface="Meiryo UI" pitchFamily="50" charset="-128"/>
              <a:cs typeface="Meiryo UI" pitchFamily="50" charset="-128"/>
            </a:endParaRPr>
          </a:p>
          <a:p>
            <a:pPr marL="177800" indent="-177800">
              <a:defRPr/>
            </a:pPr>
            <a:r>
              <a:rPr lang="ja-JP" altLang="en-US" sz="1400" b="1" dirty="0" smtClean="0">
                <a:solidFill>
                  <a:schemeClr val="bg1"/>
                </a:solidFill>
                <a:latin typeface="Meiryo UI" pitchFamily="50" charset="-128"/>
                <a:ea typeface="Meiryo UI" pitchFamily="50" charset="-128"/>
                <a:cs typeface="Meiryo UI" pitchFamily="50" charset="-128"/>
              </a:rPr>
              <a:t>○ 認知症の人を介護する家族等のネットワーク</a:t>
            </a:r>
            <a:endParaRPr lang="en-US" altLang="ja-JP" sz="1400" b="1" dirty="0" smtClean="0">
              <a:solidFill>
                <a:schemeClr val="bg1"/>
              </a:solidFill>
              <a:latin typeface="Meiryo UI" pitchFamily="50" charset="-128"/>
              <a:ea typeface="Meiryo UI" pitchFamily="50" charset="-128"/>
              <a:cs typeface="Meiryo UI" pitchFamily="50" charset="-128"/>
            </a:endParaRPr>
          </a:p>
          <a:p>
            <a:pPr marL="177800" indent="-177800">
              <a:defRPr/>
            </a:pPr>
            <a:r>
              <a:rPr lang="ja-JP" altLang="en-US" sz="1400" b="1" dirty="0">
                <a:solidFill>
                  <a:schemeClr val="bg1"/>
                </a:solidFill>
                <a:latin typeface="Meiryo UI" pitchFamily="50" charset="-128"/>
                <a:ea typeface="Meiryo UI" pitchFamily="50" charset="-128"/>
                <a:cs typeface="Meiryo UI" pitchFamily="50" charset="-128"/>
              </a:rPr>
              <a:t> </a:t>
            </a:r>
            <a:r>
              <a:rPr lang="ja-JP" altLang="en-US" sz="1400" b="1" dirty="0" smtClean="0">
                <a:solidFill>
                  <a:schemeClr val="bg1"/>
                </a:solidFill>
                <a:latin typeface="Meiryo UI" pitchFamily="50" charset="-128"/>
                <a:ea typeface="Meiryo UI" pitchFamily="50" charset="-128"/>
                <a:cs typeface="Meiryo UI" pitchFamily="50" charset="-128"/>
              </a:rPr>
              <a:t>   構築支援　　                      </a:t>
            </a:r>
            <a:r>
              <a:rPr lang="ja-JP" altLang="en-US" sz="1300" b="1" dirty="0" smtClean="0">
                <a:solidFill>
                  <a:schemeClr val="bg1"/>
                </a:solidFill>
                <a:latin typeface="Meiryo UI" pitchFamily="50" charset="-128"/>
                <a:ea typeface="Meiryo UI" pitchFamily="50" charset="-128"/>
                <a:cs typeface="Meiryo UI" pitchFamily="50" charset="-128"/>
              </a:rPr>
              <a:t>等</a:t>
            </a:r>
            <a:endParaRPr lang="en-US" altLang="ja-JP" sz="1300" b="1" dirty="0" smtClean="0">
              <a:solidFill>
                <a:schemeClr val="bg1"/>
              </a:solidFill>
              <a:latin typeface="Meiryo UI" pitchFamily="50" charset="-128"/>
              <a:ea typeface="Meiryo UI" pitchFamily="50" charset="-128"/>
              <a:cs typeface="Meiryo UI" pitchFamily="50" charset="-128"/>
            </a:endParaRPr>
          </a:p>
          <a:p>
            <a:pPr>
              <a:defRPr/>
            </a:pPr>
            <a:endParaRPr lang="ja-JP" altLang="en-US" sz="1400" b="1" dirty="0">
              <a:solidFill>
                <a:srgbClr val="002060"/>
              </a:solidFill>
              <a:latin typeface="Meiryo UI" pitchFamily="50" charset="-128"/>
              <a:ea typeface="Meiryo UI" pitchFamily="50" charset="-128"/>
              <a:cs typeface="Meiryo UI" pitchFamily="50" charset="-128"/>
            </a:endParaRPr>
          </a:p>
        </p:txBody>
      </p:sp>
      <p:sp>
        <p:nvSpPr>
          <p:cNvPr id="20" name="角丸四角形 19"/>
          <p:cNvSpPr/>
          <p:nvPr/>
        </p:nvSpPr>
        <p:spPr bwMode="auto">
          <a:xfrm>
            <a:off x="5585642" y="4107505"/>
            <a:ext cx="3236095" cy="1805830"/>
          </a:xfrm>
          <a:prstGeom prst="roundRect">
            <a:avLst>
              <a:gd name="adj" fmla="val 11845"/>
            </a:avLst>
          </a:prstGeom>
          <a:solidFill>
            <a:srgbClr val="FF99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72000" bIns="0" anchor="t" anchorCtr="0"/>
          <a:lstStyle/>
          <a:p>
            <a:pPr>
              <a:defRPr/>
            </a:pPr>
            <a:endParaRPr lang="en-US" altLang="ja-JP" sz="800" b="1" dirty="0" smtClean="0">
              <a:solidFill>
                <a:schemeClr val="bg1"/>
              </a:solidFill>
              <a:latin typeface="Meiryo UI" pitchFamily="50" charset="-128"/>
              <a:ea typeface="Meiryo UI" pitchFamily="50" charset="-128"/>
              <a:cs typeface="Meiryo UI" pitchFamily="50" charset="-128"/>
            </a:endParaRPr>
          </a:p>
          <a:p>
            <a:pPr>
              <a:spcAft>
                <a:spcPts val="600"/>
              </a:spcAft>
              <a:defRPr/>
            </a:pPr>
            <a:r>
              <a:rPr lang="ja-JP" altLang="en-US" sz="1400" b="1" dirty="0" smtClean="0">
                <a:solidFill>
                  <a:schemeClr val="bg1"/>
                </a:solidFill>
                <a:latin typeface="Meiryo UI" pitchFamily="50" charset="-128"/>
                <a:ea typeface="Meiryo UI" pitchFamily="50" charset="-128"/>
                <a:cs typeface="Meiryo UI" pitchFamily="50" charset="-128"/>
              </a:rPr>
              <a:t>（専門的なケアやサービスの提供）</a:t>
            </a:r>
            <a:endParaRPr lang="en-US" altLang="ja-JP" sz="1400" b="1" dirty="0" smtClean="0">
              <a:solidFill>
                <a:schemeClr val="bg1"/>
              </a:solidFill>
              <a:latin typeface="Meiryo UI" pitchFamily="50" charset="-128"/>
              <a:ea typeface="Meiryo UI" pitchFamily="50" charset="-128"/>
              <a:cs typeface="Meiryo UI" pitchFamily="50" charset="-128"/>
            </a:endParaRPr>
          </a:p>
          <a:p>
            <a:pPr>
              <a:defRPr/>
            </a:pPr>
            <a:r>
              <a:rPr lang="ja-JP" altLang="en-US" sz="1300" b="1" dirty="0" smtClean="0">
                <a:solidFill>
                  <a:schemeClr val="bg1"/>
                </a:solidFill>
                <a:latin typeface="Meiryo UI" pitchFamily="50" charset="-128"/>
                <a:ea typeface="Meiryo UI" pitchFamily="50" charset="-128"/>
                <a:cs typeface="Meiryo UI" pitchFamily="50" charset="-128"/>
              </a:rPr>
              <a:t>○</a:t>
            </a:r>
            <a:r>
              <a:rPr lang="ja-JP" altLang="en-US" sz="1300" b="1" dirty="0">
                <a:solidFill>
                  <a:schemeClr val="bg1"/>
                </a:solidFill>
                <a:latin typeface="Meiryo UI" pitchFamily="50" charset="-128"/>
                <a:ea typeface="Meiryo UI" pitchFamily="50" charset="-128"/>
                <a:cs typeface="Meiryo UI" pitchFamily="50" charset="-128"/>
              </a:rPr>
              <a:t> </a:t>
            </a:r>
            <a:r>
              <a:rPr lang="ja-JP" altLang="en-US" sz="1300" b="1" dirty="0" smtClean="0">
                <a:solidFill>
                  <a:schemeClr val="bg1"/>
                </a:solidFill>
                <a:latin typeface="Meiryo UI" pitchFamily="50" charset="-128"/>
                <a:ea typeface="Meiryo UI" pitchFamily="50" charset="-128"/>
                <a:cs typeface="Meiryo UI" pitchFamily="50" charset="-128"/>
              </a:rPr>
              <a:t>介護</a:t>
            </a:r>
            <a:r>
              <a:rPr lang="ja-JP" altLang="en-US" sz="1300" b="1" dirty="0">
                <a:solidFill>
                  <a:schemeClr val="bg1"/>
                </a:solidFill>
                <a:latin typeface="Meiryo UI" pitchFamily="50" charset="-128"/>
                <a:ea typeface="Meiryo UI" pitchFamily="50" charset="-128"/>
                <a:cs typeface="Meiryo UI" pitchFamily="50" charset="-128"/>
              </a:rPr>
              <a:t>保険サービスの充実</a:t>
            </a:r>
            <a:endParaRPr lang="en-US" altLang="ja-JP" sz="1300" b="1" dirty="0">
              <a:solidFill>
                <a:schemeClr val="bg1"/>
              </a:solidFill>
              <a:latin typeface="Meiryo UI" pitchFamily="50" charset="-128"/>
              <a:ea typeface="Meiryo UI" pitchFamily="50" charset="-128"/>
              <a:cs typeface="Meiryo UI" pitchFamily="50" charset="-128"/>
            </a:endParaRPr>
          </a:p>
          <a:p>
            <a:pPr>
              <a:defRPr/>
            </a:pPr>
            <a:r>
              <a:rPr lang="ja-JP" altLang="en-US" sz="1300" b="1" dirty="0">
                <a:solidFill>
                  <a:schemeClr val="bg1"/>
                </a:solidFill>
                <a:latin typeface="Meiryo UI" pitchFamily="50" charset="-128"/>
                <a:ea typeface="Meiryo UI" pitchFamily="50" charset="-128"/>
                <a:cs typeface="Meiryo UI" pitchFamily="50" charset="-128"/>
              </a:rPr>
              <a:t>　　</a:t>
            </a:r>
            <a:r>
              <a:rPr lang="ja-JP" altLang="en-US" sz="1300" b="1" dirty="0" smtClean="0">
                <a:solidFill>
                  <a:schemeClr val="bg1"/>
                </a:solidFill>
                <a:latin typeface="Meiryo UI" pitchFamily="50" charset="-128"/>
                <a:ea typeface="Meiryo UI" pitchFamily="50" charset="-128"/>
                <a:cs typeface="Meiryo UI" pitchFamily="50" charset="-128"/>
              </a:rPr>
              <a:t>  ･施設</a:t>
            </a:r>
            <a:r>
              <a:rPr lang="ja-JP" altLang="en-US" sz="1300" b="1" dirty="0">
                <a:solidFill>
                  <a:schemeClr val="bg1"/>
                </a:solidFill>
                <a:latin typeface="Meiryo UI" pitchFamily="50" charset="-128"/>
                <a:ea typeface="Meiryo UI" pitchFamily="50" charset="-128"/>
                <a:cs typeface="Meiryo UI" pitchFamily="50" charset="-128"/>
              </a:rPr>
              <a:t>・在宅サービスの基盤整備</a:t>
            </a:r>
            <a:endParaRPr lang="en-US" altLang="ja-JP" sz="1300" b="1" dirty="0">
              <a:solidFill>
                <a:schemeClr val="bg1"/>
              </a:solidFill>
              <a:latin typeface="Meiryo UI" pitchFamily="50" charset="-128"/>
              <a:ea typeface="Meiryo UI" pitchFamily="50" charset="-128"/>
              <a:cs typeface="Meiryo UI" pitchFamily="50" charset="-128"/>
            </a:endParaRPr>
          </a:p>
          <a:p>
            <a:pPr>
              <a:defRPr/>
            </a:pPr>
            <a:r>
              <a:rPr lang="ja-JP" altLang="en-US" sz="1300" b="1" dirty="0" smtClean="0">
                <a:solidFill>
                  <a:schemeClr val="bg1"/>
                </a:solidFill>
                <a:latin typeface="Meiryo UI" pitchFamily="50" charset="-128"/>
                <a:ea typeface="Meiryo UI" pitchFamily="50" charset="-128"/>
                <a:cs typeface="Meiryo UI" pitchFamily="50" charset="-128"/>
              </a:rPr>
              <a:t>○ ヘルパー</a:t>
            </a:r>
            <a:r>
              <a:rPr lang="ja-JP" altLang="en-US" sz="1300" b="1" dirty="0">
                <a:solidFill>
                  <a:schemeClr val="bg1"/>
                </a:solidFill>
                <a:latin typeface="Meiryo UI" pitchFamily="50" charset="-128"/>
                <a:ea typeface="Meiryo UI" pitchFamily="50" charset="-128"/>
                <a:cs typeface="Meiryo UI" pitchFamily="50" charset="-128"/>
              </a:rPr>
              <a:t>等</a:t>
            </a:r>
            <a:r>
              <a:rPr lang="ja-JP" altLang="en-US" sz="1300" b="1" dirty="0" smtClean="0">
                <a:solidFill>
                  <a:schemeClr val="bg1"/>
                </a:solidFill>
                <a:latin typeface="Meiryo UI" pitchFamily="50" charset="-128"/>
                <a:ea typeface="Meiryo UI" pitchFamily="50" charset="-128"/>
                <a:cs typeface="Meiryo UI" pitchFamily="50" charset="-128"/>
              </a:rPr>
              <a:t>介護</a:t>
            </a:r>
            <a:r>
              <a:rPr lang="ja-JP" altLang="en-US" sz="1300" b="1" dirty="0">
                <a:solidFill>
                  <a:schemeClr val="bg1"/>
                </a:solidFill>
                <a:latin typeface="Meiryo UI" pitchFamily="50" charset="-128"/>
                <a:ea typeface="Meiryo UI" pitchFamily="50" charset="-128"/>
                <a:cs typeface="Meiryo UI" pitchFamily="50" charset="-128"/>
              </a:rPr>
              <a:t>従事者への研修　</a:t>
            </a:r>
            <a:endParaRPr lang="en-US" altLang="ja-JP" sz="1300" b="1" dirty="0" smtClean="0">
              <a:solidFill>
                <a:schemeClr val="bg1"/>
              </a:solidFill>
              <a:latin typeface="Meiryo UI" pitchFamily="50" charset="-128"/>
              <a:ea typeface="Meiryo UI" pitchFamily="50" charset="-128"/>
              <a:cs typeface="Meiryo UI" pitchFamily="50" charset="-128"/>
            </a:endParaRPr>
          </a:p>
          <a:p>
            <a:pPr>
              <a:defRPr/>
            </a:pPr>
            <a:r>
              <a:rPr lang="en-US" altLang="ja-JP" sz="1200" b="1" dirty="0" smtClean="0">
                <a:solidFill>
                  <a:schemeClr val="bg1"/>
                </a:solidFill>
                <a:latin typeface="Meiryo UI" pitchFamily="50" charset="-128"/>
                <a:ea typeface="Meiryo UI" pitchFamily="50" charset="-128"/>
                <a:cs typeface="Meiryo UI" pitchFamily="50" charset="-128"/>
              </a:rPr>
              <a:t>    </a:t>
            </a:r>
            <a:r>
              <a:rPr lang="ja-JP" altLang="en-US" sz="1200" b="1" dirty="0" smtClean="0">
                <a:solidFill>
                  <a:schemeClr val="bg1"/>
                </a:solidFill>
                <a:latin typeface="Meiryo UI" pitchFamily="50" charset="-128"/>
                <a:ea typeface="Meiryo UI" pitchFamily="50" charset="-128"/>
                <a:cs typeface="Meiryo UI" pitchFamily="50" charset="-128"/>
              </a:rPr>
              <a:t> </a:t>
            </a:r>
            <a:r>
              <a:rPr lang="en-US" altLang="ja-JP" sz="1200" b="1" dirty="0" smtClean="0">
                <a:solidFill>
                  <a:schemeClr val="bg1"/>
                </a:solidFill>
                <a:latin typeface="Meiryo UI" pitchFamily="50" charset="-128"/>
                <a:ea typeface="Meiryo UI" pitchFamily="50" charset="-128"/>
                <a:cs typeface="Meiryo UI" pitchFamily="50" charset="-128"/>
              </a:rPr>
              <a:t>※</a:t>
            </a:r>
            <a:r>
              <a:rPr lang="ja-JP" altLang="en-US" sz="1200" b="1" dirty="0" smtClean="0">
                <a:solidFill>
                  <a:schemeClr val="bg1"/>
                </a:solidFill>
                <a:latin typeface="Meiryo UI" pitchFamily="50" charset="-128"/>
                <a:ea typeface="Meiryo UI" pitchFamily="50" charset="-128"/>
                <a:cs typeface="Meiryo UI" pitchFamily="50" charset="-128"/>
              </a:rPr>
              <a:t>医療介護等の多職種による研修も含む</a:t>
            </a:r>
            <a:r>
              <a:rPr lang="ja-JP" altLang="en-US" sz="1050" b="1" dirty="0">
                <a:solidFill>
                  <a:schemeClr val="bg1"/>
                </a:solidFill>
                <a:latin typeface="Meiryo UI" pitchFamily="50" charset="-128"/>
                <a:ea typeface="Meiryo UI" pitchFamily="50" charset="-128"/>
                <a:cs typeface="Meiryo UI" pitchFamily="50" charset="-128"/>
              </a:rPr>
              <a:t>　</a:t>
            </a:r>
            <a:endParaRPr lang="en-US" altLang="ja-JP" sz="1200" b="1" dirty="0" smtClean="0">
              <a:solidFill>
                <a:schemeClr val="bg1"/>
              </a:solidFill>
              <a:latin typeface="Meiryo UI" pitchFamily="50" charset="-128"/>
              <a:ea typeface="Meiryo UI" pitchFamily="50" charset="-128"/>
              <a:cs typeface="Meiryo UI" pitchFamily="50" charset="-128"/>
            </a:endParaRPr>
          </a:p>
          <a:p>
            <a:pPr>
              <a:spcAft>
                <a:spcPts val="600"/>
              </a:spcAft>
              <a:defRPr/>
            </a:pPr>
            <a:r>
              <a:rPr lang="ja-JP" altLang="en-US" sz="1300" b="1" dirty="0" smtClean="0">
                <a:solidFill>
                  <a:schemeClr val="bg1"/>
                </a:solidFill>
                <a:latin typeface="Meiryo UI" pitchFamily="50" charset="-128"/>
                <a:ea typeface="Meiryo UI" pitchFamily="50" charset="-128"/>
                <a:cs typeface="Meiryo UI" pitchFamily="50" charset="-128"/>
              </a:rPr>
              <a:t>○ 認知症予防のための地域支援事業　　　　　　　　　　　　　　　　　　　　　　</a:t>
            </a:r>
            <a:endParaRPr lang="en-US" altLang="ja-JP" sz="1300" b="1" dirty="0" smtClean="0">
              <a:solidFill>
                <a:schemeClr val="bg1"/>
              </a:solidFill>
              <a:latin typeface="Meiryo UI" pitchFamily="50" charset="-128"/>
              <a:ea typeface="Meiryo UI" pitchFamily="50" charset="-128"/>
              <a:cs typeface="Meiryo UI" pitchFamily="50" charset="-128"/>
            </a:endParaRPr>
          </a:p>
          <a:p>
            <a:pPr>
              <a:spcAft>
                <a:spcPts val="600"/>
              </a:spcAft>
              <a:defRPr/>
            </a:pPr>
            <a:r>
              <a:rPr lang="ja-JP" altLang="en-US" sz="1300" b="1" dirty="0" smtClean="0">
                <a:solidFill>
                  <a:schemeClr val="bg1"/>
                </a:solidFill>
                <a:latin typeface="Meiryo UI" pitchFamily="50" charset="-128"/>
                <a:ea typeface="Meiryo UI" pitchFamily="50" charset="-128"/>
                <a:cs typeface="Meiryo UI" pitchFamily="50" charset="-128"/>
              </a:rPr>
              <a:t>　　　　　　　　　　　　　　　　　　　　　　　　　等</a:t>
            </a:r>
            <a:endParaRPr lang="ja-JP" altLang="en-US" sz="1300" b="1" dirty="0">
              <a:solidFill>
                <a:schemeClr val="bg1"/>
              </a:solidFill>
              <a:latin typeface="Meiryo UI" pitchFamily="50" charset="-128"/>
              <a:ea typeface="Meiryo UI" pitchFamily="50" charset="-128"/>
              <a:cs typeface="Meiryo UI" pitchFamily="50" charset="-128"/>
            </a:endParaRPr>
          </a:p>
        </p:txBody>
      </p:sp>
      <p:sp>
        <p:nvSpPr>
          <p:cNvPr id="21" name="正方形/長方形 20"/>
          <p:cNvSpPr/>
          <p:nvPr/>
        </p:nvSpPr>
        <p:spPr bwMode="auto">
          <a:xfrm>
            <a:off x="7303249" y="3933000"/>
            <a:ext cx="1140069" cy="30082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tIns="72000" bIns="72000" anchor="ctr"/>
          <a:lstStyle/>
          <a:p>
            <a:pPr algn="ctr">
              <a:defRPr/>
            </a:pPr>
            <a:r>
              <a:rPr lang="ja-JP" altLang="en-US" sz="1600" b="1" dirty="0" smtClean="0">
                <a:solidFill>
                  <a:schemeClr val="tx1"/>
                </a:solidFill>
                <a:latin typeface="Meiryo UI" pitchFamily="50" charset="-128"/>
                <a:ea typeface="Meiryo UI" pitchFamily="50" charset="-128"/>
                <a:cs typeface="Meiryo UI" pitchFamily="50" charset="-128"/>
              </a:rPr>
              <a:t>介  護</a:t>
            </a:r>
            <a:endParaRPr lang="ja-JP" altLang="en-US" sz="1600" b="1" dirty="0">
              <a:solidFill>
                <a:schemeClr val="tx1"/>
              </a:solidFill>
              <a:latin typeface="Meiryo UI" pitchFamily="50" charset="-128"/>
              <a:ea typeface="Meiryo UI" pitchFamily="50" charset="-128"/>
              <a:cs typeface="Meiryo UI" pitchFamily="50" charset="-128"/>
            </a:endParaRPr>
          </a:p>
        </p:txBody>
      </p:sp>
      <p:sp>
        <p:nvSpPr>
          <p:cNvPr id="22" name="正方形/長方形 21"/>
          <p:cNvSpPr/>
          <p:nvPr/>
        </p:nvSpPr>
        <p:spPr bwMode="auto">
          <a:xfrm>
            <a:off x="3624365" y="2594632"/>
            <a:ext cx="1800958" cy="276897"/>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tIns="72000" bIns="72000" anchor="ctr"/>
          <a:lstStyle/>
          <a:p>
            <a:pPr algn="ctr">
              <a:defRPr/>
            </a:pPr>
            <a:r>
              <a:rPr lang="ja-JP" altLang="en-US" sz="1600" b="1" dirty="0">
                <a:solidFill>
                  <a:schemeClr val="tx1"/>
                </a:solidFill>
                <a:latin typeface="Meiryo UI" pitchFamily="50" charset="-128"/>
                <a:ea typeface="Meiryo UI" pitchFamily="50" charset="-128"/>
                <a:cs typeface="Meiryo UI" pitchFamily="50" charset="-128"/>
              </a:rPr>
              <a:t>地域のサポート</a:t>
            </a:r>
          </a:p>
        </p:txBody>
      </p:sp>
      <p:sp>
        <p:nvSpPr>
          <p:cNvPr id="3" name="円/楕円 2"/>
          <p:cNvSpPr/>
          <p:nvPr/>
        </p:nvSpPr>
        <p:spPr bwMode="auto">
          <a:xfrm>
            <a:off x="3659221" y="4327017"/>
            <a:ext cx="1926421" cy="1246909"/>
          </a:xfrm>
          <a:prstGeom prst="ellipse">
            <a:avLst/>
          </a:prstGeom>
          <a:noFill/>
          <a:ln w="63500" cap="flat" cmpd="sng" algn="ctr">
            <a:solidFill>
              <a:schemeClr val="bg1">
                <a:lumMod val="6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cxnSp>
        <p:nvCxnSpPr>
          <p:cNvPr id="5" name="直線コネクタ 4"/>
          <p:cNvCxnSpPr>
            <a:stCxn id="3" idx="0"/>
          </p:cNvCxnSpPr>
          <p:nvPr/>
        </p:nvCxnSpPr>
        <p:spPr bwMode="auto">
          <a:xfrm flipH="1">
            <a:off x="4622431" y="4327017"/>
            <a:ext cx="1" cy="458739"/>
          </a:xfrm>
          <a:prstGeom prst="line">
            <a:avLst/>
          </a:prstGeom>
          <a:solidFill>
            <a:srgbClr val="FFFF99"/>
          </a:solidFill>
          <a:ln w="63500" cap="flat" cmpd="sng" algn="ctr">
            <a:solidFill>
              <a:schemeClr val="bg1">
                <a:lumMod val="65000"/>
              </a:schemeClr>
            </a:solidFill>
            <a:prstDash val="solid"/>
            <a:round/>
            <a:headEnd type="none" w="med" len="med"/>
            <a:tailEnd type="none" w="med" len="med"/>
          </a:ln>
          <a:effectLst/>
        </p:spPr>
      </p:cxnSp>
      <p:cxnSp>
        <p:nvCxnSpPr>
          <p:cNvPr id="26" name="直線コネクタ 25"/>
          <p:cNvCxnSpPr>
            <a:endCxn id="3" idx="3"/>
          </p:cNvCxnSpPr>
          <p:nvPr/>
        </p:nvCxnSpPr>
        <p:spPr bwMode="auto">
          <a:xfrm flipH="1">
            <a:off x="3941339" y="5090556"/>
            <a:ext cx="452531" cy="300764"/>
          </a:xfrm>
          <a:prstGeom prst="line">
            <a:avLst/>
          </a:prstGeom>
          <a:solidFill>
            <a:srgbClr val="FFFF99"/>
          </a:solidFill>
          <a:ln w="63500" cap="flat" cmpd="sng" algn="ctr">
            <a:solidFill>
              <a:schemeClr val="bg1">
                <a:lumMod val="65000"/>
              </a:schemeClr>
            </a:solidFill>
            <a:prstDash val="solid"/>
            <a:round/>
            <a:headEnd type="none" w="med" len="med"/>
            <a:tailEnd type="none" w="med" len="med"/>
          </a:ln>
          <a:effectLst/>
        </p:spPr>
      </p:cxnSp>
      <p:cxnSp>
        <p:nvCxnSpPr>
          <p:cNvPr id="27" name="直線コネクタ 26"/>
          <p:cNvCxnSpPr>
            <a:stCxn id="3" idx="5"/>
          </p:cNvCxnSpPr>
          <p:nvPr/>
        </p:nvCxnSpPr>
        <p:spPr bwMode="auto">
          <a:xfrm flipH="1" flipV="1">
            <a:off x="4927231" y="5090556"/>
            <a:ext cx="376293" cy="300764"/>
          </a:xfrm>
          <a:prstGeom prst="line">
            <a:avLst/>
          </a:prstGeom>
          <a:solidFill>
            <a:srgbClr val="FFFF99"/>
          </a:solidFill>
          <a:ln w="63500" cap="flat" cmpd="sng" algn="ctr">
            <a:solidFill>
              <a:schemeClr val="bg1">
                <a:lumMod val="65000"/>
              </a:schemeClr>
            </a:solidFill>
            <a:prstDash val="solid"/>
            <a:round/>
            <a:headEnd type="none" w="med" len="med"/>
            <a:tailEnd type="none" w="med" len="med"/>
          </a:ln>
          <a:effectLst/>
        </p:spPr>
      </p:cxnSp>
      <p:sp>
        <p:nvSpPr>
          <p:cNvPr id="28" name="雲 27"/>
          <p:cNvSpPr/>
          <p:nvPr/>
        </p:nvSpPr>
        <p:spPr bwMode="auto">
          <a:xfrm>
            <a:off x="4131979" y="4709630"/>
            <a:ext cx="947773" cy="531307"/>
          </a:xfrm>
          <a:prstGeom prst="cloud">
            <a:avLst/>
          </a:prstGeom>
          <a:solidFill>
            <a:schemeClr val="bg1"/>
          </a:solidFill>
          <a:ln w="63500" cap="flat" cmpd="sng" algn="ctr">
            <a:solidFill>
              <a:schemeClr val="bg1">
                <a:lumMod val="6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33" name="正方形/長方形 32"/>
          <p:cNvSpPr/>
          <p:nvPr/>
        </p:nvSpPr>
        <p:spPr bwMode="auto">
          <a:xfrm>
            <a:off x="3721952" y="4483485"/>
            <a:ext cx="1800958" cy="907835"/>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tIns="72000" bIns="72000" anchor="ctr"/>
          <a:lstStyle/>
          <a:p>
            <a:pPr algn="ctr">
              <a:defRPr/>
            </a:pPr>
            <a:r>
              <a:rPr lang="ja-JP" altLang="en-US" sz="1800" b="1" dirty="0" smtClean="0">
                <a:solidFill>
                  <a:schemeClr val="tx1"/>
                </a:solidFill>
                <a:latin typeface="Meiryo UI" pitchFamily="50" charset="-128"/>
                <a:ea typeface="Meiryo UI" pitchFamily="50" charset="-128"/>
                <a:cs typeface="Meiryo UI" pitchFamily="50" charset="-128"/>
              </a:rPr>
              <a:t>認知症</a:t>
            </a:r>
            <a:endParaRPr lang="en-US" altLang="ja-JP" sz="1800" b="1" dirty="0" smtClean="0">
              <a:solidFill>
                <a:schemeClr val="tx1"/>
              </a:solidFill>
              <a:latin typeface="Meiryo UI" pitchFamily="50" charset="-128"/>
              <a:ea typeface="Meiryo UI" pitchFamily="50" charset="-128"/>
              <a:cs typeface="Meiryo UI" pitchFamily="50" charset="-128"/>
            </a:endParaRPr>
          </a:p>
          <a:p>
            <a:pPr algn="ctr">
              <a:defRPr/>
            </a:pPr>
            <a:r>
              <a:rPr lang="ja-JP" altLang="en-US" sz="1800" b="1" dirty="0" smtClean="0">
                <a:solidFill>
                  <a:schemeClr val="tx1"/>
                </a:solidFill>
                <a:latin typeface="Meiryo UI" pitchFamily="50" charset="-128"/>
                <a:ea typeface="Meiryo UI" pitchFamily="50" charset="-128"/>
                <a:cs typeface="Meiryo UI" pitchFamily="50" charset="-128"/>
              </a:rPr>
              <a:t>地域支援推進員</a:t>
            </a:r>
            <a:endParaRPr lang="en-US" altLang="ja-JP" sz="1800" b="1" dirty="0" smtClean="0">
              <a:solidFill>
                <a:schemeClr val="tx1"/>
              </a:solidFill>
              <a:latin typeface="Meiryo UI" pitchFamily="50" charset="-128"/>
              <a:ea typeface="Meiryo UI" pitchFamily="50" charset="-128"/>
              <a:cs typeface="Meiryo UI" pitchFamily="50" charset="-128"/>
            </a:endParaRPr>
          </a:p>
          <a:p>
            <a:pPr algn="ctr">
              <a:defRPr/>
            </a:pPr>
            <a:r>
              <a:rPr lang="ja-JP" altLang="en-US" sz="1800" b="1" dirty="0" smtClean="0">
                <a:solidFill>
                  <a:schemeClr val="tx1"/>
                </a:solidFill>
                <a:latin typeface="Meiryo UI" pitchFamily="50" charset="-128"/>
                <a:ea typeface="Meiryo UI" pitchFamily="50" charset="-128"/>
                <a:cs typeface="Meiryo UI" pitchFamily="50" charset="-128"/>
              </a:rPr>
              <a:t>の配置</a:t>
            </a:r>
            <a:endParaRPr lang="ja-JP" altLang="en-US" sz="1800" b="1" dirty="0">
              <a:solidFill>
                <a:schemeClr val="tx1"/>
              </a:solidFill>
              <a:latin typeface="Meiryo UI" pitchFamily="50" charset="-128"/>
              <a:ea typeface="Meiryo UI" pitchFamily="50" charset="-128"/>
              <a:cs typeface="Meiryo UI" pitchFamily="50" charset="-128"/>
            </a:endParaRPr>
          </a:p>
        </p:txBody>
      </p:sp>
      <p:sp>
        <p:nvSpPr>
          <p:cNvPr id="35" name="上矢印 34"/>
          <p:cNvSpPr/>
          <p:nvPr/>
        </p:nvSpPr>
        <p:spPr bwMode="auto">
          <a:xfrm>
            <a:off x="4293814" y="5710832"/>
            <a:ext cx="657235" cy="405005"/>
          </a:xfrm>
          <a:prstGeom prst="upArrow">
            <a:avLst>
              <a:gd name="adj1" fmla="val 50000"/>
              <a:gd name="adj2" fmla="val 50000"/>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tIns="72000" bIns="72000" anchor="ctr"/>
          <a:lstStyle/>
          <a:p>
            <a:pPr algn="ctr">
              <a:defRPr/>
            </a:pPr>
            <a:endParaRPr lang="ja-JP" altLang="en-US" dirty="0">
              <a:solidFill>
                <a:schemeClr val="tx1"/>
              </a:solidFill>
            </a:endParaRPr>
          </a:p>
        </p:txBody>
      </p:sp>
    </p:spTree>
    <p:extLst>
      <p:ext uri="{BB962C8B-B14F-4D97-AF65-F5344CB8AC3E}">
        <p14:creationId xmlns:p14="http://schemas.microsoft.com/office/powerpoint/2010/main" val="1719640783"/>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idx="4294967295"/>
          </p:nvPr>
        </p:nvSpPr>
        <p:spPr>
          <a:xfrm>
            <a:off x="369888" y="225738"/>
            <a:ext cx="8229600" cy="738187"/>
          </a:xfrm>
        </p:spPr>
        <p:txBody>
          <a:bodyPr/>
          <a:lstStyle/>
          <a:p>
            <a:pPr eaLnBrk="1" hangingPunct="1"/>
            <a:r>
              <a:rPr lang="ja-JP" altLang="en-US" sz="3000" b="1" dirty="0" smtClean="0">
                <a:solidFill>
                  <a:schemeClr val="tx1"/>
                </a:solidFill>
                <a:latin typeface="Meiryo UI" pitchFamily="50" charset="-128"/>
                <a:ea typeface="Meiryo UI" pitchFamily="50" charset="-128"/>
                <a:cs typeface="Meiryo UI" pitchFamily="50" charset="-128"/>
              </a:rPr>
              <a:t>若年性認知症の特徴と現状</a:t>
            </a:r>
          </a:p>
        </p:txBody>
      </p:sp>
      <p:sp>
        <p:nvSpPr>
          <p:cNvPr id="174083" name="Rectangle 3"/>
          <p:cNvSpPr>
            <a:spLocks noChangeArrowheads="1"/>
          </p:cNvSpPr>
          <p:nvPr/>
        </p:nvSpPr>
        <p:spPr bwMode="auto">
          <a:xfrm>
            <a:off x="252413" y="9796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4084" name="Text Box 5"/>
          <p:cNvSpPr txBox="1">
            <a:spLocks noChangeArrowheads="1"/>
          </p:cNvSpPr>
          <p:nvPr/>
        </p:nvSpPr>
        <p:spPr bwMode="auto">
          <a:xfrm>
            <a:off x="0" y="0"/>
            <a:ext cx="232886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smtClean="0">
                <a:latin typeface="Meiryo UI" pitchFamily="50" charset="-128"/>
                <a:ea typeface="Meiryo UI" pitchFamily="50" charset="-128"/>
                <a:cs typeface="Meiryo UI" pitchFamily="50" charset="-128"/>
              </a:rPr>
              <a:t>-</a:t>
            </a:r>
            <a:r>
              <a:rPr lang="en-US" altLang="ja-JP" sz="1800" b="1" dirty="0">
                <a:latin typeface="Meiryo UI" pitchFamily="50" charset="-128"/>
                <a:ea typeface="Meiryo UI" pitchFamily="50" charset="-128"/>
                <a:cs typeface="Meiryo UI" pitchFamily="50" charset="-128"/>
              </a:rPr>
              <a:t>29</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8" name="テキスト ボックス 60"/>
          <p:cNvSpPr txBox="1">
            <a:spLocks noChangeArrowheads="1"/>
          </p:cNvSpPr>
          <p:nvPr/>
        </p:nvSpPr>
        <p:spPr bwMode="auto">
          <a:xfrm>
            <a:off x="886511" y="1188711"/>
            <a:ext cx="7628097" cy="1551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square" lIns="0" tIns="44342" rIns="0" bIns="44342">
            <a:spAutoFit/>
          </a:bodyPr>
          <a:lstStyle>
            <a:lvl1pPr defTabSz="828675">
              <a:defRPr kumimoji="1" sz="3200">
                <a:solidFill>
                  <a:schemeClr val="tx1"/>
                </a:solidFill>
                <a:latin typeface="Arial" pitchFamily="34" charset="0"/>
                <a:ea typeface="ＭＳ Ｐゴシック" pitchFamily="50" charset="-128"/>
              </a:defRPr>
            </a:lvl1pPr>
            <a:lvl2pPr defTabSz="828675">
              <a:defRPr kumimoji="1" sz="2800">
                <a:solidFill>
                  <a:schemeClr val="tx1"/>
                </a:solidFill>
                <a:latin typeface="Arial" pitchFamily="34" charset="0"/>
                <a:ea typeface="ＭＳ Ｐゴシック" pitchFamily="50" charset="-128"/>
              </a:defRPr>
            </a:lvl2pPr>
            <a:lvl3pPr defTabSz="828675">
              <a:defRPr kumimoji="1" sz="2400">
                <a:solidFill>
                  <a:schemeClr val="tx1"/>
                </a:solidFill>
                <a:latin typeface="Arial" pitchFamily="34" charset="0"/>
                <a:ea typeface="ＭＳ Ｐゴシック" pitchFamily="50" charset="-128"/>
              </a:defRPr>
            </a:lvl3pPr>
            <a:lvl4pPr defTabSz="828675">
              <a:defRPr kumimoji="1" sz="2000">
                <a:solidFill>
                  <a:schemeClr val="tx1"/>
                </a:solidFill>
                <a:latin typeface="Arial" pitchFamily="34" charset="0"/>
                <a:ea typeface="ＭＳ Ｐゴシック" pitchFamily="50" charset="-128"/>
              </a:defRPr>
            </a:lvl4pPr>
            <a:lvl5pPr defTabSz="828675">
              <a:defRPr kumimoji="1" sz="2000">
                <a:solidFill>
                  <a:schemeClr val="tx1"/>
                </a:solidFill>
                <a:latin typeface="Arial" pitchFamily="34" charset="0"/>
                <a:ea typeface="ＭＳ Ｐゴシック" pitchFamily="50" charset="-128"/>
              </a:defRPr>
            </a:lvl5pPr>
            <a:lvl6pPr defTabSz="828675" eaLnBrk="0" hangingPunct="0">
              <a:defRPr kumimoji="1" sz="2000">
                <a:solidFill>
                  <a:schemeClr val="tx1"/>
                </a:solidFill>
                <a:latin typeface="Arial" pitchFamily="34" charset="0"/>
                <a:ea typeface="ＭＳ Ｐゴシック" pitchFamily="50" charset="-128"/>
              </a:defRPr>
            </a:lvl6pPr>
            <a:lvl7pPr defTabSz="828675" eaLnBrk="0" hangingPunct="0">
              <a:defRPr kumimoji="1" sz="2000">
                <a:solidFill>
                  <a:schemeClr val="tx1"/>
                </a:solidFill>
                <a:latin typeface="Arial" pitchFamily="34" charset="0"/>
                <a:ea typeface="ＭＳ Ｐゴシック" pitchFamily="50" charset="-128"/>
              </a:defRPr>
            </a:lvl7pPr>
            <a:lvl8pPr defTabSz="828675" eaLnBrk="0" hangingPunct="0">
              <a:defRPr kumimoji="1" sz="2000">
                <a:solidFill>
                  <a:schemeClr val="tx1"/>
                </a:solidFill>
                <a:latin typeface="Arial" pitchFamily="34" charset="0"/>
                <a:ea typeface="ＭＳ Ｐゴシック" pitchFamily="50" charset="-128"/>
              </a:defRPr>
            </a:lvl8pPr>
            <a:lvl9pPr defTabSz="828675"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●全国における若年性認知症者数は </a:t>
            </a:r>
            <a:r>
              <a:rPr lang="en-US" altLang="ja-JP" sz="1700" b="1" dirty="0" smtClean="0">
                <a:solidFill>
                  <a:srgbClr val="669900"/>
                </a:solidFill>
                <a:latin typeface="Meiryo UI" pitchFamily="50" charset="-128"/>
                <a:ea typeface="Meiryo UI" pitchFamily="50" charset="-128"/>
                <a:cs typeface="Meiryo UI" pitchFamily="50" charset="-128"/>
              </a:rPr>
              <a:t>3.78</a:t>
            </a:r>
            <a:r>
              <a:rPr lang="ja-JP" altLang="en-US" sz="1700" b="1" dirty="0" smtClean="0">
                <a:solidFill>
                  <a:srgbClr val="669900"/>
                </a:solidFill>
                <a:latin typeface="Meiryo UI" pitchFamily="50" charset="-128"/>
                <a:ea typeface="Meiryo UI" pitchFamily="50" charset="-128"/>
                <a:cs typeface="Meiryo UI" pitchFamily="50" charset="-128"/>
              </a:rPr>
              <a:t>万人 </a:t>
            </a: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と推計</a:t>
            </a:r>
            <a:endParaRPr lang="en-US" altLang="ja-JP" sz="1700" b="1" dirty="0" smtClean="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600"/>
              </a:spcBef>
            </a:pP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a:t>
            </a:r>
            <a:r>
              <a:rPr lang="en-US" altLang="ja-JP" sz="1700" b="1" dirty="0" smtClean="0">
                <a:solidFill>
                  <a:schemeClr val="tx1">
                    <a:lumMod val="50000"/>
                    <a:lumOff val="50000"/>
                  </a:schemeClr>
                </a:solidFill>
                <a:latin typeface="Meiryo UI" pitchFamily="50" charset="-128"/>
                <a:ea typeface="Meiryo UI" pitchFamily="50" charset="-128"/>
                <a:cs typeface="Meiryo UI" pitchFamily="50" charset="-128"/>
              </a:rPr>
              <a:t>18~64</a:t>
            </a: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歳人口における人口</a:t>
            </a:r>
            <a:r>
              <a:rPr lang="en-US" altLang="ja-JP" sz="1700" b="1" dirty="0" smtClean="0">
                <a:solidFill>
                  <a:schemeClr val="tx1">
                    <a:lumMod val="50000"/>
                    <a:lumOff val="50000"/>
                  </a:schemeClr>
                </a:solidFill>
                <a:latin typeface="Meiryo UI" pitchFamily="50" charset="-128"/>
                <a:ea typeface="Meiryo UI" pitchFamily="50" charset="-128"/>
                <a:cs typeface="Meiryo UI" pitchFamily="50" charset="-128"/>
              </a:rPr>
              <a:t>10</a:t>
            </a: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万人当たり若年認知症者数は</a:t>
            </a:r>
            <a:r>
              <a:rPr lang="en-US" altLang="ja-JP" sz="1700" b="1" dirty="0" smtClean="0">
                <a:solidFill>
                  <a:schemeClr val="tx1">
                    <a:lumMod val="50000"/>
                    <a:lumOff val="50000"/>
                  </a:schemeClr>
                </a:solidFill>
                <a:latin typeface="Meiryo UI" pitchFamily="50" charset="-128"/>
                <a:ea typeface="Meiryo UI" pitchFamily="50" charset="-128"/>
                <a:cs typeface="Meiryo UI" pitchFamily="50" charset="-128"/>
              </a:rPr>
              <a:t>47.6</a:t>
            </a: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人</a:t>
            </a:r>
            <a:endParaRPr lang="en-US" altLang="ja-JP" sz="1700" b="1" dirty="0" smtClean="0">
              <a:solidFill>
                <a:schemeClr val="tx1">
                  <a:lumMod val="50000"/>
                  <a:lumOff val="50000"/>
                </a:schemeClr>
              </a:solidFill>
              <a:latin typeface="Meiryo UI" pitchFamily="50" charset="-128"/>
              <a:ea typeface="Meiryo UI" pitchFamily="50" charset="-128"/>
              <a:cs typeface="Meiryo UI" pitchFamily="50" charset="-128"/>
            </a:endParaRPr>
          </a:p>
          <a:p>
            <a:pPr eaLnBrk="1" hangingPunct="1">
              <a:spcBef>
                <a:spcPts val="600"/>
              </a:spcBef>
            </a:pP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●基礎疾患としては、</a:t>
            </a:r>
            <a:r>
              <a:rPr lang="ja-JP" altLang="en-US" sz="1700" b="1" dirty="0" smtClean="0">
                <a:solidFill>
                  <a:srgbClr val="669900"/>
                </a:solidFill>
                <a:latin typeface="Meiryo UI" pitchFamily="50" charset="-128"/>
                <a:ea typeface="Meiryo UI" pitchFamily="50" charset="-128"/>
                <a:cs typeface="Meiryo UI" pitchFamily="50" charset="-128"/>
              </a:rPr>
              <a:t>脳血管性認知症</a:t>
            </a:r>
            <a:r>
              <a:rPr lang="en-US" altLang="ja-JP" sz="1700" b="1" dirty="0" smtClean="0">
                <a:solidFill>
                  <a:srgbClr val="669900"/>
                </a:solidFill>
                <a:latin typeface="Meiryo UI" pitchFamily="50" charset="-128"/>
                <a:ea typeface="Meiryo UI" pitchFamily="50" charset="-128"/>
                <a:cs typeface="Meiryo UI" pitchFamily="50" charset="-128"/>
              </a:rPr>
              <a:t>39.8</a:t>
            </a:r>
            <a:r>
              <a:rPr lang="ja-JP" altLang="en-US" sz="1700" b="1" dirty="0" smtClean="0">
                <a:solidFill>
                  <a:srgbClr val="669900"/>
                </a:solidFill>
                <a:latin typeface="Meiryo UI" pitchFamily="50" charset="-128"/>
                <a:ea typeface="Meiryo UI" pitchFamily="50" charset="-128"/>
                <a:cs typeface="Meiryo UI" pitchFamily="50" charset="-128"/>
              </a:rPr>
              <a:t>％、アルツハイマー病</a:t>
            </a:r>
            <a:r>
              <a:rPr lang="en-US" altLang="ja-JP" sz="1700" b="1" dirty="0" smtClean="0">
                <a:solidFill>
                  <a:srgbClr val="669900"/>
                </a:solidFill>
                <a:latin typeface="Meiryo UI" pitchFamily="50" charset="-128"/>
                <a:ea typeface="Meiryo UI" pitchFamily="50" charset="-128"/>
                <a:cs typeface="Meiryo UI" pitchFamily="50" charset="-128"/>
              </a:rPr>
              <a:t>25.4</a:t>
            </a:r>
            <a:r>
              <a:rPr lang="ja-JP" altLang="en-US" sz="1700" b="1" dirty="0" smtClean="0">
                <a:solidFill>
                  <a:srgbClr val="669900"/>
                </a:solidFill>
                <a:latin typeface="Meiryo UI" pitchFamily="50" charset="-128"/>
                <a:ea typeface="Meiryo UI" pitchFamily="50" charset="-128"/>
                <a:cs typeface="Meiryo UI" pitchFamily="50" charset="-128"/>
              </a:rPr>
              <a:t>％、</a:t>
            </a:r>
            <a:endParaRPr lang="en-US" altLang="ja-JP" sz="1700" b="1" dirty="0" smtClean="0">
              <a:solidFill>
                <a:srgbClr val="669900"/>
              </a:solidFill>
              <a:latin typeface="Meiryo UI" pitchFamily="50" charset="-128"/>
              <a:ea typeface="Meiryo UI" pitchFamily="50" charset="-128"/>
              <a:cs typeface="Meiryo UI" pitchFamily="50" charset="-128"/>
            </a:endParaRPr>
          </a:p>
          <a:p>
            <a:pPr eaLnBrk="1" hangingPunct="1"/>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  頭部外傷後遺症</a:t>
            </a:r>
            <a:r>
              <a:rPr lang="en-US" altLang="ja-JP" sz="1700" b="1" dirty="0" smtClean="0">
                <a:solidFill>
                  <a:schemeClr val="tx1">
                    <a:lumMod val="50000"/>
                    <a:lumOff val="50000"/>
                  </a:schemeClr>
                </a:solidFill>
                <a:latin typeface="Meiryo UI" pitchFamily="50" charset="-128"/>
                <a:ea typeface="Meiryo UI" pitchFamily="50" charset="-128"/>
                <a:cs typeface="Meiryo UI" pitchFamily="50" charset="-128"/>
              </a:rPr>
              <a:t>7.7</a:t>
            </a: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％、前頭側頭葉変性症</a:t>
            </a:r>
            <a:r>
              <a:rPr lang="en-US" altLang="ja-JP" sz="1700" b="1" dirty="0" smtClean="0">
                <a:solidFill>
                  <a:schemeClr val="tx1">
                    <a:lumMod val="50000"/>
                    <a:lumOff val="50000"/>
                  </a:schemeClr>
                </a:solidFill>
                <a:latin typeface="Meiryo UI" pitchFamily="50" charset="-128"/>
                <a:ea typeface="Meiryo UI" pitchFamily="50" charset="-128"/>
                <a:cs typeface="Meiryo UI" pitchFamily="50" charset="-128"/>
              </a:rPr>
              <a:t>3.7</a:t>
            </a: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％、アルコール性認知症</a:t>
            </a:r>
            <a:r>
              <a:rPr lang="en-US" altLang="ja-JP" sz="1700" b="1" dirty="0" smtClean="0">
                <a:solidFill>
                  <a:schemeClr val="tx1">
                    <a:lumMod val="50000"/>
                    <a:lumOff val="50000"/>
                  </a:schemeClr>
                </a:solidFill>
                <a:latin typeface="Meiryo UI" pitchFamily="50" charset="-128"/>
                <a:ea typeface="Meiryo UI" pitchFamily="50" charset="-128"/>
                <a:cs typeface="Meiryo UI" pitchFamily="50" charset="-128"/>
              </a:rPr>
              <a:t>3.5</a:t>
            </a: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a:t>
            </a:r>
            <a:endParaRPr lang="en-US" altLang="ja-JP" sz="1700" b="1" dirty="0" smtClean="0">
              <a:solidFill>
                <a:schemeClr val="tx1">
                  <a:lumMod val="50000"/>
                  <a:lumOff val="50000"/>
                </a:schemeClr>
              </a:solidFill>
              <a:latin typeface="Meiryo UI" pitchFamily="50" charset="-128"/>
              <a:ea typeface="Meiryo UI" pitchFamily="50" charset="-128"/>
              <a:cs typeface="Meiryo UI" pitchFamily="50" charset="-128"/>
            </a:endParaRPr>
          </a:p>
          <a:p>
            <a:pPr eaLnBrk="1" hangingPunct="1"/>
            <a:r>
              <a:rPr lang="ja-JP" altLang="en-US" sz="17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  レビー小体型認知症</a:t>
            </a:r>
            <a:r>
              <a:rPr lang="en-US" altLang="ja-JP" sz="1700" b="1" dirty="0" smtClean="0">
                <a:solidFill>
                  <a:schemeClr val="tx1">
                    <a:lumMod val="50000"/>
                    <a:lumOff val="50000"/>
                  </a:schemeClr>
                </a:solidFill>
                <a:latin typeface="Meiryo UI" pitchFamily="50" charset="-128"/>
                <a:ea typeface="Meiryo UI" pitchFamily="50" charset="-128"/>
                <a:cs typeface="Meiryo UI" pitchFamily="50" charset="-128"/>
              </a:rPr>
              <a:t>3.0</a:t>
            </a:r>
            <a:r>
              <a:rPr lang="ja-JP" altLang="en-US" sz="1700" b="1" dirty="0" smtClean="0">
                <a:solidFill>
                  <a:schemeClr val="tx1">
                    <a:lumMod val="50000"/>
                    <a:lumOff val="50000"/>
                  </a:schemeClr>
                </a:solidFill>
                <a:latin typeface="Meiryo UI" pitchFamily="50" charset="-128"/>
                <a:ea typeface="Meiryo UI" pitchFamily="50" charset="-128"/>
                <a:cs typeface="Meiryo UI" pitchFamily="50" charset="-128"/>
              </a:rPr>
              <a:t>％の順であった。</a:t>
            </a:r>
            <a:endParaRPr lang="ja-JP" altLang="en-US" sz="1700" b="1" dirty="0">
              <a:solidFill>
                <a:schemeClr val="tx1">
                  <a:lumMod val="50000"/>
                  <a:lumOff val="50000"/>
                </a:schemeClr>
              </a:solidFill>
              <a:latin typeface="Meiryo UI" pitchFamily="50" charset="-128"/>
              <a:ea typeface="Meiryo UI" pitchFamily="50" charset="-128"/>
              <a:cs typeface="Meiryo UI" pitchFamily="50" charset="-128"/>
            </a:endParaRPr>
          </a:p>
        </p:txBody>
      </p:sp>
      <p:sp>
        <p:nvSpPr>
          <p:cNvPr id="10" name="角丸四角形 9"/>
          <p:cNvSpPr/>
          <p:nvPr/>
        </p:nvSpPr>
        <p:spPr bwMode="auto">
          <a:xfrm>
            <a:off x="579380" y="2844971"/>
            <a:ext cx="4121179" cy="3612975"/>
          </a:xfrm>
          <a:prstGeom prst="roundRect">
            <a:avLst>
              <a:gd name="adj" fmla="val 5917"/>
            </a:avLst>
          </a:prstGeom>
          <a:solidFill>
            <a:srgbClr val="88B8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72000" bIns="72000"/>
          <a:lstStyle/>
          <a:p>
            <a:pPr algn="ctr">
              <a:spcBef>
                <a:spcPts val="0"/>
              </a:spcBef>
              <a:spcAft>
                <a:spcPts val="600"/>
              </a:spcAft>
              <a:defRPr/>
            </a:pPr>
            <a:r>
              <a:rPr lang="ja-JP" altLang="en-US" sz="1800" b="1" dirty="0" smtClean="0">
                <a:solidFill>
                  <a:schemeClr val="bg1"/>
                </a:solidFill>
                <a:latin typeface="Meiryo UI" pitchFamily="50" charset="-128"/>
                <a:ea typeface="Meiryo UI" pitchFamily="50" charset="-128"/>
                <a:cs typeface="Meiryo UI" pitchFamily="50" charset="-128"/>
              </a:rPr>
              <a:t>認知症高齢者</a:t>
            </a:r>
            <a:r>
              <a:rPr lang="ja-JP" altLang="en-US" sz="1800" b="1" dirty="0">
                <a:solidFill>
                  <a:schemeClr val="bg1"/>
                </a:solidFill>
                <a:latin typeface="Meiryo UI" pitchFamily="50" charset="-128"/>
                <a:ea typeface="Meiryo UI" pitchFamily="50" charset="-128"/>
                <a:cs typeface="Meiryo UI" pitchFamily="50" charset="-128"/>
              </a:rPr>
              <a:t>と</a:t>
            </a:r>
            <a:r>
              <a:rPr lang="ja-JP" altLang="en-US" sz="1800" b="1" dirty="0" smtClean="0">
                <a:solidFill>
                  <a:schemeClr val="bg1"/>
                </a:solidFill>
                <a:latin typeface="Meiryo UI" pitchFamily="50" charset="-128"/>
                <a:ea typeface="Meiryo UI" pitchFamily="50" charset="-128"/>
                <a:cs typeface="Meiryo UI" pitchFamily="50" charset="-128"/>
              </a:rPr>
              <a:t>の違い</a:t>
            </a:r>
            <a:endParaRPr lang="en-US" altLang="ja-JP" sz="1800" b="1" dirty="0" smtClean="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smtClean="0">
                <a:solidFill>
                  <a:schemeClr val="bg1"/>
                </a:solidFill>
                <a:latin typeface="Meiryo UI" pitchFamily="50" charset="-128"/>
                <a:ea typeface="Meiryo UI" pitchFamily="50" charset="-128"/>
                <a:cs typeface="Meiryo UI" pitchFamily="50" charset="-128"/>
              </a:rPr>
              <a:t>● 発症年齢が若い</a:t>
            </a:r>
            <a:endParaRPr lang="en-US" altLang="ja-JP" sz="1500" b="1" dirty="0" smtClean="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smtClean="0">
                <a:solidFill>
                  <a:schemeClr val="bg1"/>
                </a:solidFill>
                <a:latin typeface="Meiryo UI" pitchFamily="50" charset="-128"/>
                <a:ea typeface="Meiryo UI" pitchFamily="50" charset="-128"/>
                <a:cs typeface="Meiryo UI" pitchFamily="50" charset="-128"/>
              </a:rPr>
              <a:t>● 男性に多い</a:t>
            </a:r>
            <a:endParaRPr lang="en-US" altLang="ja-JP" sz="1500" b="1" dirty="0" smtClean="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smtClean="0">
                <a:solidFill>
                  <a:schemeClr val="bg1"/>
                </a:solidFill>
                <a:latin typeface="Meiryo UI" pitchFamily="50" charset="-128"/>
                <a:ea typeface="Meiryo UI" pitchFamily="50" charset="-128"/>
                <a:cs typeface="Meiryo UI" pitchFamily="50" charset="-128"/>
              </a:rPr>
              <a:t>● 初発症状が認知症特有でなく、診断しにくい</a:t>
            </a:r>
            <a:endParaRPr lang="en-US" altLang="ja-JP" sz="1500" b="1" dirty="0" smtClean="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smtClean="0">
                <a:solidFill>
                  <a:schemeClr val="bg1"/>
                </a:solidFill>
                <a:latin typeface="Meiryo UI" pitchFamily="50" charset="-128"/>
                <a:ea typeface="Meiryo UI" pitchFamily="50" charset="-128"/>
                <a:cs typeface="Meiryo UI" pitchFamily="50" charset="-128"/>
              </a:rPr>
              <a:t>● 異常であることには気が付くが、受診が遅れる</a:t>
            </a:r>
            <a:endParaRPr lang="en-US" altLang="ja-JP" sz="1500" b="1" dirty="0" smtClean="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smtClean="0">
                <a:solidFill>
                  <a:schemeClr val="bg1"/>
                </a:solidFill>
                <a:latin typeface="Meiryo UI" pitchFamily="50" charset="-128"/>
                <a:ea typeface="Meiryo UI" pitchFamily="50" charset="-128"/>
                <a:cs typeface="Meiryo UI" pitchFamily="50" charset="-128"/>
              </a:rPr>
              <a:t>● 経済的な問題が大きい</a:t>
            </a:r>
            <a:endParaRPr lang="en-US" altLang="ja-JP" sz="1500" b="1" dirty="0" smtClean="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smtClean="0">
                <a:solidFill>
                  <a:schemeClr val="bg1"/>
                </a:solidFill>
                <a:latin typeface="Meiryo UI" pitchFamily="50" charset="-128"/>
                <a:ea typeface="Meiryo UI" pitchFamily="50" charset="-128"/>
                <a:cs typeface="Meiryo UI" pitchFamily="50" charset="-128"/>
              </a:rPr>
              <a:t>● 主介護者が配偶者に集中する</a:t>
            </a:r>
            <a:endParaRPr lang="en-US" altLang="ja-JP" sz="1500" b="1" dirty="0" smtClean="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smtClean="0">
                <a:solidFill>
                  <a:schemeClr val="bg1"/>
                </a:solidFill>
                <a:latin typeface="Meiryo UI" pitchFamily="50" charset="-128"/>
                <a:ea typeface="Meiryo UI" pitchFamily="50" charset="-128"/>
                <a:cs typeface="Meiryo UI" pitchFamily="50" charset="-128"/>
              </a:rPr>
              <a:t>● 本人や配偶者の親などの介護が重なり、時に</a:t>
            </a:r>
            <a:endParaRPr lang="en-US" altLang="ja-JP" sz="1500" b="1" dirty="0" smtClean="0">
              <a:solidFill>
                <a:schemeClr val="bg1"/>
              </a:solidFill>
              <a:latin typeface="Meiryo UI" pitchFamily="50" charset="-128"/>
              <a:ea typeface="Meiryo UI" pitchFamily="50" charset="-128"/>
              <a:cs typeface="Meiryo UI" pitchFamily="50" charset="-128"/>
            </a:endParaRPr>
          </a:p>
          <a:p>
            <a:pPr>
              <a:spcBef>
                <a:spcPts val="300"/>
              </a:spcBef>
              <a:defRPr/>
            </a:pPr>
            <a:r>
              <a:rPr lang="ja-JP" altLang="en-US" sz="1500" b="1" dirty="0">
                <a:solidFill>
                  <a:schemeClr val="bg1"/>
                </a:solidFill>
                <a:latin typeface="Meiryo UI" pitchFamily="50" charset="-128"/>
                <a:ea typeface="Meiryo UI" pitchFamily="50" charset="-128"/>
                <a:cs typeface="Meiryo UI" pitchFamily="50" charset="-128"/>
              </a:rPr>
              <a:t> </a:t>
            </a:r>
            <a:r>
              <a:rPr lang="ja-JP" altLang="en-US" sz="1500" b="1" dirty="0" smtClean="0">
                <a:solidFill>
                  <a:schemeClr val="bg1"/>
                </a:solidFill>
                <a:latin typeface="Meiryo UI" pitchFamily="50" charset="-128"/>
                <a:ea typeface="Meiryo UI" pitchFamily="50" charset="-128"/>
                <a:cs typeface="Meiryo UI" pitchFamily="50" charset="-128"/>
              </a:rPr>
              <a:t>   複数介護となる。</a:t>
            </a:r>
            <a:endParaRPr lang="en-US" altLang="ja-JP" sz="1500" b="1" dirty="0" smtClean="0">
              <a:solidFill>
                <a:schemeClr val="bg1"/>
              </a:solidFill>
              <a:latin typeface="Meiryo UI" pitchFamily="50" charset="-128"/>
              <a:ea typeface="Meiryo UI" pitchFamily="50" charset="-128"/>
              <a:cs typeface="Meiryo UI" pitchFamily="50" charset="-128"/>
            </a:endParaRPr>
          </a:p>
          <a:p>
            <a:pPr>
              <a:spcBef>
                <a:spcPts val="600"/>
              </a:spcBef>
              <a:defRPr/>
            </a:pPr>
            <a:r>
              <a:rPr lang="ja-JP" altLang="en-US" sz="1500" b="1" dirty="0" smtClean="0">
                <a:solidFill>
                  <a:schemeClr val="bg1"/>
                </a:solidFill>
                <a:latin typeface="Meiryo UI" pitchFamily="50" charset="-128"/>
                <a:ea typeface="Meiryo UI" pitchFamily="50" charset="-128"/>
                <a:cs typeface="Meiryo UI" pitchFamily="50" charset="-128"/>
              </a:rPr>
              <a:t>● 家庭内での課題が多い</a:t>
            </a:r>
            <a:endParaRPr lang="en-US" altLang="ja-JP" sz="1500" b="1" dirty="0" smtClean="0">
              <a:solidFill>
                <a:schemeClr val="bg1"/>
              </a:solidFill>
              <a:latin typeface="Meiryo UI" pitchFamily="50" charset="-128"/>
              <a:ea typeface="Meiryo UI" pitchFamily="50" charset="-128"/>
              <a:cs typeface="Meiryo UI" pitchFamily="50" charset="-128"/>
            </a:endParaRPr>
          </a:p>
          <a:p>
            <a:pPr>
              <a:spcBef>
                <a:spcPts val="300"/>
              </a:spcBef>
              <a:defRPr/>
            </a:pPr>
            <a:r>
              <a:rPr lang="ja-JP" altLang="en-US" sz="1500" b="1" dirty="0">
                <a:solidFill>
                  <a:schemeClr val="bg1"/>
                </a:solidFill>
                <a:latin typeface="Meiryo UI" pitchFamily="50" charset="-128"/>
                <a:ea typeface="Meiryo UI" pitchFamily="50" charset="-128"/>
                <a:cs typeface="Meiryo UI" pitchFamily="50" charset="-128"/>
              </a:rPr>
              <a:t> </a:t>
            </a:r>
            <a:r>
              <a:rPr lang="ja-JP" altLang="en-US" sz="1500" b="1" dirty="0" smtClean="0">
                <a:solidFill>
                  <a:schemeClr val="bg1"/>
                </a:solidFill>
                <a:latin typeface="Meiryo UI" pitchFamily="50" charset="-128"/>
                <a:ea typeface="Meiryo UI" pitchFamily="50" charset="-128"/>
                <a:cs typeface="Meiryo UI" pitchFamily="50" charset="-128"/>
              </a:rPr>
              <a:t> （就労、子供の教育・結婚 等）</a:t>
            </a:r>
            <a:endParaRPr lang="en-US" altLang="ja-JP" sz="1500" b="1" dirty="0" smtClean="0">
              <a:solidFill>
                <a:schemeClr val="bg1"/>
              </a:solidFill>
              <a:latin typeface="Meiryo UI" pitchFamily="50" charset="-128"/>
              <a:ea typeface="Meiryo UI" pitchFamily="50" charset="-128"/>
              <a:cs typeface="Meiryo UI" pitchFamily="50" charset="-128"/>
            </a:endParaRPr>
          </a:p>
          <a:p>
            <a:pPr>
              <a:defRPr/>
            </a:pPr>
            <a:endParaRPr lang="en-US" altLang="ja-JP" sz="1300" b="1" dirty="0" smtClean="0">
              <a:solidFill>
                <a:schemeClr val="bg1"/>
              </a:solidFill>
              <a:latin typeface="Meiryo UI" pitchFamily="50" charset="-128"/>
              <a:ea typeface="Meiryo UI" pitchFamily="50" charset="-128"/>
              <a:cs typeface="Meiryo UI" pitchFamily="50" charset="-128"/>
            </a:endParaRPr>
          </a:p>
          <a:p>
            <a:pPr>
              <a:defRPr/>
            </a:pPr>
            <a:endParaRPr lang="ja-JP" altLang="en-US" sz="1400" b="1" dirty="0">
              <a:solidFill>
                <a:srgbClr val="002060"/>
              </a:solidFill>
              <a:latin typeface="Meiryo UI" pitchFamily="50" charset="-128"/>
              <a:ea typeface="Meiryo UI" pitchFamily="50" charset="-128"/>
              <a:cs typeface="Meiryo UI" pitchFamily="50" charset="-128"/>
            </a:endParaRPr>
          </a:p>
        </p:txBody>
      </p:sp>
      <p:sp>
        <p:nvSpPr>
          <p:cNvPr id="11" name="角丸四角形 10"/>
          <p:cNvSpPr/>
          <p:nvPr/>
        </p:nvSpPr>
        <p:spPr bwMode="auto">
          <a:xfrm>
            <a:off x="4700559" y="3048000"/>
            <a:ext cx="4280771" cy="3337008"/>
          </a:xfrm>
          <a:prstGeom prst="roundRect">
            <a:avLst>
              <a:gd name="adj" fmla="val 7499"/>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tIns="72000" bIns="72000"/>
          <a:lstStyle/>
          <a:p>
            <a:pPr algn="ctr">
              <a:spcBef>
                <a:spcPts val="0"/>
              </a:spcBef>
              <a:spcAft>
                <a:spcPts val="600"/>
              </a:spcAft>
              <a:defRPr/>
            </a:pPr>
            <a:r>
              <a:rPr lang="ja-JP" altLang="en-US" sz="1400" b="1" dirty="0" smtClean="0">
                <a:solidFill>
                  <a:schemeClr val="tx1">
                    <a:lumMod val="50000"/>
                    <a:lumOff val="50000"/>
                  </a:schemeClr>
                </a:solidFill>
                <a:latin typeface="Meiryo UI" pitchFamily="50" charset="-128"/>
                <a:ea typeface="Meiryo UI" pitchFamily="50" charset="-128"/>
                <a:cs typeface="Meiryo UI" pitchFamily="50" charset="-128"/>
              </a:rPr>
              <a:t>＜認知症高齢者の電話相談と比較した際の特徴＞</a:t>
            </a:r>
            <a:endParaRPr lang="en-US" altLang="ja-JP" sz="1400" b="1" dirty="0" smtClean="0">
              <a:solidFill>
                <a:schemeClr val="tx1">
                  <a:lumMod val="50000"/>
                  <a:lumOff val="50000"/>
                </a:schemeClr>
              </a:solidFill>
              <a:latin typeface="Meiryo UI" pitchFamily="50" charset="-128"/>
              <a:ea typeface="Meiryo UI" pitchFamily="50" charset="-128"/>
              <a:cs typeface="Meiryo UI" pitchFamily="50" charset="-128"/>
            </a:endParaRPr>
          </a:p>
          <a:p>
            <a:pPr>
              <a:spcBef>
                <a:spcPts val="1200"/>
              </a:spcBef>
              <a:defRPr/>
            </a:pP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 ･ 若年性認知症及び若年認知症疑いの方からの相談</a:t>
            </a:r>
            <a:endPar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    では男性が多い（</a:t>
            </a:r>
            <a:r>
              <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rPr>
              <a:t>H24</a:t>
            </a: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年度：</a:t>
            </a:r>
            <a:r>
              <a:rPr lang="en-US" altLang="ja-JP" sz="1200" b="1" dirty="0">
                <a:solidFill>
                  <a:schemeClr val="tx1">
                    <a:lumMod val="50000"/>
                    <a:lumOff val="50000"/>
                  </a:schemeClr>
                </a:solidFill>
                <a:latin typeface="Meiryo UI" pitchFamily="50" charset="-128"/>
                <a:ea typeface="Meiryo UI" pitchFamily="50" charset="-128"/>
                <a:cs typeface="Meiryo UI" pitchFamily="50" charset="-128"/>
              </a:rPr>
              <a:t>39.1</a:t>
            </a:r>
            <a:r>
              <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rPr>
              <a:t>%</a:t>
            </a: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a:t>
            </a:r>
            <a:endPar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200" b="1" dirty="0" smtClean="0">
                <a:solidFill>
                  <a:srgbClr val="0070C0"/>
                </a:solidFill>
                <a:latin typeface="Meiryo UI" pitchFamily="50" charset="-128"/>
                <a:ea typeface="Meiryo UI" pitchFamily="50" charset="-128"/>
                <a:cs typeface="Meiryo UI" pitchFamily="50" charset="-128"/>
              </a:rPr>
              <a:t>※</a:t>
            </a:r>
            <a:r>
              <a:rPr lang="ja-JP" altLang="en-US" sz="1200" b="1" dirty="0" smtClean="0">
                <a:solidFill>
                  <a:srgbClr val="0070C0"/>
                </a:solidFill>
                <a:latin typeface="Meiryo UI" pitchFamily="50" charset="-128"/>
                <a:ea typeface="Meiryo UI" pitchFamily="50" charset="-128"/>
                <a:cs typeface="Meiryo UI" pitchFamily="50" charset="-128"/>
              </a:rPr>
              <a:t>認知症高齢者からの相談では男性は </a:t>
            </a:r>
            <a:r>
              <a:rPr lang="en-US" altLang="ja-JP" sz="1200" b="1">
                <a:solidFill>
                  <a:srgbClr val="0070C0"/>
                </a:solidFill>
                <a:latin typeface="Meiryo UI" pitchFamily="50" charset="-128"/>
                <a:ea typeface="Meiryo UI" pitchFamily="50" charset="-128"/>
                <a:cs typeface="Meiryo UI" pitchFamily="50" charset="-128"/>
              </a:rPr>
              <a:t>9.1</a:t>
            </a:r>
            <a:r>
              <a:rPr lang="en-US" altLang="ja-JP" sz="1200" b="1" smtClean="0">
                <a:solidFill>
                  <a:srgbClr val="0070C0"/>
                </a:solidFill>
                <a:latin typeface="Meiryo UI" pitchFamily="50" charset="-128"/>
                <a:ea typeface="Meiryo UI" pitchFamily="50" charset="-128"/>
                <a:cs typeface="Meiryo UI" pitchFamily="50" charset="-128"/>
              </a:rPr>
              <a:t>%</a:t>
            </a:r>
            <a:endParaRPr lang="en-US" altLang="ja-JP" sz="1200" b="1" dirty="0" smtClean="0">
              <a:solidFill>
                <a:srgbClr val="0070C0"/>
              </a:solidFill>
              <a:latin typeface="Meiryo UI" pitchFamily="50" charset="-128"/>
              <a:ea typeface="Meiryo UI" pitchFamily="50" charset="-128"/>
              <a:cs typeface="Meiryo UI" pitchFamily="50" charset="-128"/>
            </a:endParaRPr>
          </a:p>
          <a:p>
            <a:pPr>
              <a:spcBef>
                <a:spcPts val="1200"/>
              </a:spcBef>
              <a:defRPr/>
            </a:pP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  ･ 本人からの相談が多い（</a:t>
            </a:r>
            <a:r>
              <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rPr>
              <a:t>H24</a:t>
            </a: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年度：</a:t>
            </a:r>
            <a:r>
              <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rPr>
              <a:t>40.0%</a:t>
            </a: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a:t>
            </a:r>
            <a:endPar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       </a:t>
            </a:r>
            <a:r>
              <a:rPr lang="en-US" altLang="ja-JP" sz="1200" b="1" dirty="0" smtClean="0">
                <a:solidFill>
                  <a:srgbClr val="0070C0"/>
                </a:solidFill>
                <a:latin typeface="Meiryo UI" pitchFamily="50" charset="-128"/>
                <a:ea typeface="Meiryo UI" pitchFamily="50" charset="-128"/>
                <a:cs typeface="Meiryo UI" pitchFamily="50" charset="-128"/>
              </a:rPr>
              <a:t>※</a:t>
            </a:r>
            <a:r>
              <a:rPr lang="ja-JP" altLang="en-US" sz="1200" b="1" dirty="0" smtClean="0">
                <a:solidFill>
                  <a:srgbClr val="0070C0"/>
                </a:solidFill>
                <a:latin typeface="Meiryo UI" pitchFamily="50" charset="-128"/>
                <a:ea typeface="Meiryo UI" pitchFamily="50" charset="-128"/>
                <a:cs typeface="Meiryo UI" pitchFamily="50" charset="-128"/>
              </a:rPr>
              <a:t>認知症高齢者からの相談では本人からは </a:t>
            </a:r>
            <a:r>
              <a:rPr lang="en-US" altLang="ja-JP" sz="1200" b="1" dirty="0" smtClean="0">
                <a:solidFill>
                  <a:srgbClr val="0070C0"/>
                </a:solidFill>
                <a:latin typeface="Meiryo UI" pitchFamily="50" charset="-128"/>
                <a:ea typeface="Meiryo UI" pitchFamily="50" charset="-128"/>
                <a:cs typeface="Meiryo UI" pitchFamily="50" charset="-128"/>
              </a:rPr>
              <a:t>0.9</a:t>
            </a:r>
            <a:r>
              <a:rPr lang="ja-JP" altLang="en-US" sz="1200" b="1" dirty="0" smtClean="0">
                <a:solidFill>
                  <a:srgbClr val="0070C0"/>
                </a:solidFill>
                <a:latin typeface="Meiryo UI" pitchFamily="50" charset="-128"/>
                <a:ea typeface="Meiryo UI" pitchFamily="50" charset="-128"/>
                <a:cs typeface="Meiryo UI" pitchFamily="50" charset="-128"/>
              </a:rPr>
              <a:t>％</a:t>
            </a:r>
            <a:endParaRPr lang="en-US" altLang="ja-JP" sz="1200" b="1" dirty="0" smtClean="0">
              <a:solidFill>
                <a:srgbClr val="0070C0"/>
              </a:solidFill>
              <a:latin typeface="Meiryo UI" pitchFamily="50" charset="-128"/>
              <a:ea typeface="Meiryo UI" pitchFamily="50" charset="-128"/>
              <a:cs typeface="Meiryo UI" pitchFamily="50" charset="-128"/>
            </a:endParaRPr>
          </a:p>
          <a:p>
            <a:pPr>
              <a:spcBef>
                <a:spcPts val="1200"/>
              </a:spcBef>
              <a:defRPr/>
            </a:pP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  ･ 社会資源や就労に関する情報提供や経済的な問題に</a:t>
            </a:r>
            <a:endPar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r>
              <a:rPr lang="ja-JP" altLang="en-US" sz="1200" b="1" dirty="0">
                <a:solidFill>
                  <a:schemeClr val="tx1">
                    <a:lumMod val="50000"/>
                    <a:lumOff val="50000"/>
                  </a:schemeClr>
                </a:solidFill>
                <a:latin typeface="Meiryo UI" pitchFamily="50" charset="-128"/>
                <a:ea typeface="Meiryo UI" pitchFamily="50" charset="-128"/>
                <a:cs typeface="Meiryo UI" pitchFamily="50" charset="-128"/>
              </a:rPr>
              <a:t> </a:t>
            </a:r>
            <a:r>
              <a:rPr lang="ja-JP" altLang="en-US" sz="1200" b="1" dirty="0" smtClean="0">
                <a:solidFill>
                  <a:schemeClr val="tx1">
                    <a:lumMod val="50000"/>
                    <a:lumOff val="50000"/>
                  </a:schemeClr>
                </a:solidFill>
                <a:latin typeface="Meiryo UI" pitchFamily="50" charset="-128"/>
                <a:ea typeface="Meiryo UI" pitchFamily="50" charset="-128"/>
                <a:cs typeface="Meiryo UI" pitchFamily="50" charset="-128"/>
              </a:rPr>
              <a:t>    関する相談が多い</a:t>
            </a:r>
            <a:endParaRPr lang="en-US" altLang="ja-JP" sz="1200" b="1" dirty="0" smtClean="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endParaRPr lang="en-US" altLang="ja-JP" sz="1200" b="1" dirty="0">
              <a:solidFill>
                <a:schemeClr val="tx1">
                  <a:lumMod val="50000"/>
                  <a:lumOff val="50000"/>
                </a:schemeClr>
              </a:solidFill>
              <a:latin typeface="Meiryo UI" pitchFamily="50" charset="-128"/>
              <a:ea typeface="Meiryo UI" pitchFamily="50" charset="-128"/>
              <a:cs typeface="Meiryo UI" pitchFamily="50" charset="-128"/>
            </a:endParaRPr>
          </a:p>
          <a:p>
            <a:pPr>
              <a:spcBef>
                <a:spcPts val="600"/>
              </a:spcBef>
              <a:defRPr/>
            </a:pPr>
            <a:r>
              <a:rPr lang="ja-JP" altLang="en-US" sz="1100" b="1" dirty="0" smtClean="0">
                <a:solidFill>
                  <a:srgbClr val="0070C0"/>
                </a:solidFill>
                <a:latin typeface="Meiryo UI" pitchFamily="50" charset="-128"/>
                <a:ea typeface="Meiryo UI" pitchFamily="50" charset="-128"/>
                <a:cs typeface="Meiryo UI" pitchFamily="50" charset="-128"/>
              </a:rPr>
              <a:t>            </a:t>
            </a:r>
            <a:r>
              <a:rPr lang="en-US" altLang="ja-JP" sz="1100" b="1" dirty="0" smtClean="0">
                <a:solidFill>
                  <a:srgbClr val="0070C0"/>
                </a:solidFill>
                <a:latin typeface="Meiryo UI" pitchFamily="50" charset="-128"/>
                <a:ea typeface="Meiryo UI" pitchFamily="50" charset="-128"/>
                <a:cs typeface="Meiryo UI" pitchFamily="50" charset="-128"/>
              </a:rPr>
              <a:t>※</a:t>
            </a:r>
            <a:r>
              <a:rPr lang="ja-JP" altLang="en-US" sz="1100" b="1" dirty="0" smtClean="0">
                <a:solidFill>
                  <a:srgbClr val="0070C0"/>
                </a:solidFill>
                <a:latin typeface="Meiryo UI" pitchFamily="50" charset="-128"/>
                <a:ea typeface="Meiryo UI" pitchFamily="50" charset="-128"/>
                <a:cs typeface="Meiryo UI" pitchFamily="50" charset="-128"/>
              </a:rPr>
              <a:t>の認知症高齢者の電話相談における割合は：</a:t>
            </a:r>
            <a:endParaRPr lang="en-US" altLang="ja-JP" sz="1100" b="1" dirty="0" smtClean="0">
              <a:solidFill>
                <a:srgbClr val="0070C0"/>
              </a:solidFill>
              <a:latin typeface="Meiryo UI" pitchFamily="50" charset="-128"/>
              <a:ea typeface="Meiryo UI" pitchFamily="50" charset="-128"/>
              <a:cs typeface="Meiryo UI" pitchFamily="50" charset="-128"/>
            </a:endParaRPr>
          </a:p>
          <a:p>
            <a:pPr>
              <a:spcBef>
                <a:spcPts val="300"/>
              </a:spcBef>
              <a:defRPr/>
            </a:pPr>
            <a:r>
              <a:rPr lang="ja-JP" altLang="en-US" sz="1100" b="1" dirty="0">
                <a:solidFill>
                  <a:srgbClr val="0070C0"/>
                </a:solidFill>
                <a:latin typeface="Meiryo UI" pitchFamily="50" charset="-128"/>
                <a:ea typeface="Meiryo UI" pitchFamily="50" charset="-128"/>
                <a:cs typeface="Meiryo UI" pitchFamily="50" charset="-128"/>
              </a:rPr>
              <a:t> </a:t>
            </a:r>
            <a:r>
              <a:rPr lang="ja-JP" altLang="en-US" sz="1100" b="1" dirty="0" smtClean="0">
                <a:solidFill>
                  <a:srgbClr val="0070C0"/>
                </a:solidFill>
                <a:latin typeface="Meiryo UI" pitchFamily="50" charset="-128"/>
                <a:ea typeface="Meiryo UI" pitchFamily="50" charset="-128"/>
                <a:cs typeface="Meiryo UI" pitchFamily="50" charset="-128"/>
              </a:rPr>
              <a:t>                           「日本認知症ケア学会誌  </a:t>
            </a:r>
            <a:r>
              <a:rPr lang="en-US" altLang="ja-JP" sz="1100" b="1" dirty="0" smtClean="0">
                <a:solidFill>
                  <a:srgbClr val="0070C0"/>
                </a:solidFill>
                <a:latin typeface="Meiryo UI" pitchFamily="50" charset="-128"/>
                <a:ea typeface="Meiryo UI" pitchFamily="50" charset="-128"/>
                <a:cs typeface="Meiryo UI" pitchFamily="50" charset="-128"/>
              </a:rPr>
              <a:t>2010</a:t>
            </a:r>
            <a:r>
              <a:rPr lang="ja-JP" altLang="en-US" sz="1100" b="1" dirty="0" smtClean="0">
                <a:solidFill>
                  <a:srgbClr val="0070C0"/>
                </a:solidFill>
                <a:latin typeface="Meiryo UI" pitchFamily="50" charset="-128"/>
                <a:ea typeface="Meiryo UI" pitchFamily="50" charset="-128"/>
                <a:cs typeface="Meiryo UI" pitchFamily="50" charset="-128"/>
              </a:rPr>
              <a:t>」を引用</a:t>
            </a:r>
            <a:endParaRPr lang="en-US" altLang="ja-JP" sz="1100" b="1" dirty="0" smtClean="0">
              <a:solidFill>
                <a:srgbClr val="0070C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351766358"/>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idx="4294967295"/>
          </p:nvPr>
        </p:nvSpPr>
        <p:spPr>
          <a:xfrm>
            <a:off x="560388" y="461963"/>
            <a:ext cx="8015287" cy="606425"/>
          </a:xfrm>
        </p:spPr>
        <p:txBody>
          <a:bodyPr anchorCtr="1"/>
          <a:lstStyle/>
          <a:p>
            <a:pPr defTabSz="1001713" eaLnBrk="1" hangingPunct="1">
              <a:lnSpc>
                <a:spcPct val="110000"/>
              </a:lnSpc>
            </a:pPr>
            <a:r>
              <a:rPr lang="ja-JP" altLang="en-US" sz="2900" b="1" smtClean="0">
                <a:solidFill>
                  <a:schemeClr val="tx1"/>
                </a:solidFill>
                <a:latin typeface="Meiryo UI" pitchFamily="50" charset="-128"/>
                <a:ea typeface="Meiryo UI" pitchFamily="50" charset="-128"/>
                <a:cs typeface="Meiryo UI" pitchFamily="50" charset="-128"/>
              </a:rPr>
              <a:t>若年性認知症の人への支援</a:t>
            </a:r>
            <a:r>
              <a:rPr lang="en-US" altLang="ja-JP" sz="2900" b="1" smtClean="0">
                <a:solidFill>
                  <a:schemeClr val="tx1"/>
                </a:solidFill>
                <a:latin typeface="Meiryo UI" pitchFamily="50" charset="-128"/>
                <a:ea typeface="Meiryo UI" pitchFamily="50" charset="-128"/>
                <a:cs typeface="Meiryo UI" pitchFamily="50" charset="-128"/>
              </a:rPr>
              <a:t>(</a:t>
            </a:r>
            <a:r>
              <a:rPr lang="ja-JP" altLang="en-US" sz="2900" b="1" smtClean="0">
                <a:solidFill>
                  <a:schemeClr val="tx1"/>
                </a:solidFill>
                <a:latin typeface="Meiryo UI" pitchFamily="50" charset="-128"/>
                <a:ea typeface="Meiryo UI" pitchFamily="50" charset="-128"/>
                <a:cs typeface="Meiryo UI" pitchFamily="50" charset="-128"/>
              </a:rPr>
              <a:t>制度</a:t>
            </a:r>
            <a:r>
              <a:rPr lang="en-US" altLang="ja-JP" sz="2900" b="1" smtClean="0">
                <a:solidFill>
                  <a:schemeClr val="tx1"/>
                </a:solidFill>
                <a:latin typeface="Meiryo UI" pitchFamily="50" charset="-128"/>
                <a:ea typeface="Meiryo UI" pitchFamily="50" charset="-128"/>
                <a:cs typeface="Meiryo UI" pitchFamily="50" charset="-128"/>
              </a:rPr>
              <a:t>)</a:t>
            </a:r>
          </a:p>
        </p:txBody>
      </p:sp>
      <p:sp>
        <p:nvSpPr>
          <p:cNvPr id="175107" name="Text Box 4"/>
          <p:cNvSpPr txBox="1">
            <a:spLocks noChangeArrowheads="1"/>
          </p:cNvSpPr>
          <p:nvPr/>
        </p:nvSpPr>
        <p:spPr bwMode="auto">
          <a:xfrm>
            <a:off x="1828800" y="4341813"/>
            <a:ext cx="2938463" cy="26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6" tIns="41468" rIns="82936" bIns="4146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endParaRPr lang="ja-JP" altLang="ja-JP" sz="1200"/>
          </a:p>
        </p:txBody>
      </p:sp>
      <p:sp>
        <p:nvSpPr>
          <p:cNvPr id="175108" name="Rectangle 6"/>
          <p:cNvSpPr>
            <a:spLocks noChangeArrowheads="1"/>
          </p:cNvSpPr>
          <p:nvPr/>
        </p:nvSpPr>
        <p:spPr bwMode="auto">
          <a:xfrm>
            <a:off x="969963" y="1481138"/>
            <a:ext cx="7610475" cy="505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p>
            <a:pPr eaLnBrk="1" hangingPunct="1"/>
            <a:r>
              <a:rPr lang="en-US" altLang="ja-JP" sz="2200" b="1" dirty="0">
                <a:solidFill>
                  <a:srgbClr val="609000"/>
                </a:solidFill>
                <a:latin typeface="Meiryo UI" pitchFamily="50" charset="-128"/>
                <a:ea typeface="Meiryo UI" pitchFamily="50" charset="-128"/>
                <a:cs typeface="Meiryo UI" pitchFamily="50" charset="-128"/>
              </a:rPr>
              <a:t>●</a:t>
            </a:r>
            <a:r>
              <a:rPr lang="ja-JP" altLang="en-US" sz="2200" b="1" dirty="0">
                <a:solidFill>
                  <a:srgbClr val="609000"/>
                </a:solidFill>
                <a:latin typeface="Meiryo UI" pitchFamily="50" charset="-128"/>
                <a:ea typeface="Meiryo UI" pitchFamily="50" charset="-128"/>
                <a:cs typeface="Meiryo UI" pitchFamily="50" charset="-128"/>
              </a:rPr>
              <a:t>精神通院医療費の助成（自立支援医療）</a:t>
            </a:r>
          </a:p>
          <a:p>
            <a:pPr eaLnBrk="1" hangingPunct="1">
              <a:spcBef>
                <a:spcPct val="30000"/>
              </a:spcBef>
            </a:pPr>
            <a:r>
              <a:rPr lang="ja-JP" altLang="en-US" sz="2200" b="1" dirty="0">
                <a:solidFill>
                  <a:srgbClr val="609000"/>
                </a:solidFill>
                <a:latin typeface="Meiryo UI" pitchFamily="50" charset="-128"/>
                <a:ea typeface="Meiryo UI" pitchFamily="50" charset="-128"/>
                <a:cs typeface="Meiryo UI" pitchFamily="50" charset="-128"/>
              </a:rPr>
              <a:t>●精神障害者保健福祉手帳／身体障害者手帳</a:t>
            </a:r>
          </a:p>
          <a:p>
            <a:pPr eaLnBrk="1" hangingPunct="1"/>
            <a:r>
              <a:rPr lang="ja-JP" altLang="en-US" sz="2200" b="1" dirty="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・税制上の優遇措置の他、自治体により種々の助成制度</a:t>
            </a:r>
          </a:p>
          <a:p>
            <a:pPr eaLnBrk="1" hangingPunct="1">
              <a:spcBef>
                <a:spcPct val="30000"/>
              </a:spcBef>
            </a:pPr>
            <a:r>
              <a:rPr lang="ja-JP" altLang="en-US" sz="2200" b="1" dirty="0">
                <a:solidFill>
                  <a:srgbClr val="609000"/>
                </a:solidFill>
                <a:latin typeface="Meiryo UI" pitchFamily="50" charset="-128"/>
                <a:ea typeface="Meiryo UI" pitchFamily="50" charset="-128"/>
                <a:cs typeface="Meiryo UI" pitchFamily="50" charset="-128"/>
              </a:rPr>
              <a:t>●障害者雇用施策を活用した雇用継続等の支援</a:t>
            </a:r>
          </a:p>
          <a:p>
            <a:pPr eaLnBrk="1" hangingPunct="1">
              <a:spcBef>
                <a:spcPct val="30000"/>
              </a:spcBef>
            </a:pPr>
            <a:r>
              <a:rPr lang="ja-JP" altLang="en-US" sz="2200" b="1" dirty="0">
                <a:solidFill>
                  <a:srgbClr val="609000"/>
                </a:solidFill>
                <a:latin typeface="Meiryo UI" pitchFamily="50" charset="-128"/>
                <a:ea typeface="Meiryo UI" pitchFamily="50" charset="-128"/>
                <a:cs typeface="Meiryo UI" pitchFamily="50" charset="-128"/>
              </a:rPr>
              <a:t>●障害者自立支援法によるサービス・支援</a:t>
            </a:r>
          </a:p>
          <a:p>
            <a:pPr eaLnBrk="1" hangingPunct="1"/>
            <a:r>
              <a:rPr lang="ja-JP" altLang="en-US" sz="2200" b="1" dirty="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・就労支援サービスや外出支援サービス等がある</a:t>
            </a:r>
          </a:p>
          <a:p>
            <a:pPr eaLnBrk="1" hangingPunct="1">
              <a:spcBef>
                <a:spcPct val="30000"/>
              </a:spcBef>
            </a:pPr>
            <a:r>
              <a:rPr lang="en-US" altLang="ja-JP" sz="2200" b="1" dirty="0">
                <a:solidFill>
                  <a:srgbClr val="609000"/>
                </a:solidFill>
                <a:latin typeface="Meiryo UI" pitchFamily="50" charset="-128"/>
                <a:ea typeface="Meiryo UI" pitchFamily="50" charset="-128"/>
                <a:cs typeface="Meiryo UI" pitchFamily="50" charset="-128"/>
              </a:rPr>
              <a:t>●</a:t>
            </a:r>
            <a:r>
              <a:rPr lang="ja-JP" altLang="en-US" sz="2200" b="1" dirty="0">
                <a:solidFill>
                  <a:srgbClr val="609000"/>
                </a:solidFill>
                <a:latin typeface="Meiryo UI" pitchFamily="50" charset="-128"/>
                <a:ea typeface="Meiryo UI" pitchFamily="50" charset="-128"/>
                <a:cs typeface="Meiryo UI" pitchFamily="50" charset="-128"/>
              </a:rPr>
              <a:t>介護保険の在宅・施設サービス</a:t>
            </a:r>
          </a:p>
          <a:p>
            <a:pPr eaLnBrk="1" hangingPunct="1"/>
            <a:r>
              <a:rPr lang="ja-JP" altLang="en-US" sz="2200" b="1" dirty="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・第２号被保険者（</a:t>
            </a:r>
            <a:r>
              <a:rPr lang="en-US" altLang="ja-JP" sz="1800" b="1" dirty="0">
                <a:solidFill>
                  <a:srgbClr val="5F5F5F"/>
                </a:solidFill>
                <a:latin typeface="Meiryo UI" pitchFamily="50" charset="-128"/>
                <a:ea typeface="Meiryo UI" pitchFamily="50" charset="-128"/>
                <a:cs typeface="Meiryo UI" pitchFamily="50" charset="-128"/>
              </a:rPr>
              <a:t>40</a:t>
            </a:r>
            <a:r>
              <a:rPr lang="ja-JP" altLang="en-US" sz="1800" b="1" dirty="0">
                <a:solidFill>
                  <a:srgbClr val="5F5F5F"/>
                </a:solidFill>
                <a:latin typeface="Meiryo UI" pitchFamily="50" charset="-128"/>
                <a:ea typeface="Meiryo UI" pitchFamily="50" charset="-128"/>
                <a:cs typeface="Meiryo UI" pitchFamily="50" charset="-128"/>
              </a:rPr>
              <a:t>～</a:t>
            </a:r>
            <a:r>
              <a:rPr lang="en-US" altLang="ja-JP" sz="1800" b="1" dirty="0">
                <a:solidFill>
                  <a:srgbClr val="5F5F5F"/>
                </a:solidFill>
                <a:latin typeface="Meiryo UI" pitchFamily="50" charset="-128"/>
                <a:ea typeface="Meiryo UI" pitchFamily="50" charset="-128"/>
                <a:cs typeface="Meiryo UI" pitchFamily="50" charset="-128"/>
              </a:rPr>
              <a:t>64</a:t>
            </a:r>
            <a:r>
              <a:rPr lang="ja-JP" altLang="en-US" sz="1800" b="1" dirty="0">
                <a:solidFill>
                  <a:srgbClr val="5F5F5F"/>
                </a:solidFill>
                <a:latin typeface="Meiryo UI" pitchFamily="50" charset="-128"/>
                <a:ea typeface="Meiryo UI" pitchFamily="50" charset="-128"/>
                <a:cs typeface="Meiryo UI" pitchFamily="50" charset="-128"/>
              </a:rPr>
              <a:t>歳）の特定疾病に該当する</a:t>
            </a:r>
          </a:p>
          <a:p>
            <a:pPr eaLnBrk="1" hangingPunct="1">
              <a:spcBef>
                <a:spcPct val="30000"/>
              </a:spcBef>
            </a:pPr>
            <a:r>
              <a:rPr lang="ja-JP" altLang="en-US" sz="2200" b="1" dirty="0">
                <a:solidFill>
                  <a:srgbClr val="609000"/>
                </a:solidFill>
                <a:latin typeface="Meiryo UI" pitchFamily="50" charset="-128"/>
                <a:ea typeface="Meiryo UI" pitchFamily="50" charset="-128"/>
                <a:cs typeface="Meiryo UI" pitchFamily="50" charset="-128"/>
              </a:rPr>
              <a:t>●障害年金</a:t>
            </a:r>
          </a:p>
          <a:p>
            <a:pPr eaLnBrk="1" hangingPunct="1"/>
            <a:r>
              <a:rPr lang="ja-JP" altLang="en-US" sz="2200" b="1" dirty="0">
                <a:solidFill>
                  <a:srgbClr val="5F5F5F"/>
                </a:solidFill>
                <a:latin typeface="Meiryo UI" pitchFamily="50" charset="-128"/>
                <a:ea typeface="Meiryo UI" pitchFamily="50" charset="-128"/>
                <a:cs typeface="Meiryo UI" pitchFamily="50" charset="-128"/>
              </a:rPr>
              <a:t>　　</a:t>
            </a:r>
            <a:r>
              <a:rPr lang="ja-JP" altLang="en-US" sz="1800" b="1" dirty="0">
                <a:solidFill>
                  <a:srgbClr val="5F5F5F"/>
                </a:solidFill>
                <a:latin typeface="Meiryo UI" pitchFamily="50" charset="-128"/>
                <a:ea typeface="Meiryo UI" pitchFamily="50" charset="-128"/>
                <a:cs typeface="Meiryo UI" pitchFamily="50" charset="-128"/>
              </a:rPr>
              <a:t>・年金加入者が一定の障害状態になった場合に支給</a:t>
            </a:r>
          </a:p>
          <a:p>
            <a:pPr eaLnBrk="1" hangingPunct="1">
              <a:spcBef>
                <a:spcPct val="30000"/>
              </a:spcBef>
            </a:pPr>
            <a:r>
              <a:rPr lang="ja-JP" altLang="en-US" sz="2200" b="1" dirty="0">
                <a:solidFill>
                  <a:srgbClr val="609000"/>
                </a:solidFill>
                <a:latin typeface="Meiryo UI" pitchFamily="50" charset="-128"/>
                <a:ea typeface="Meiryo UI" pitchFamily="50" charset="-128"/>
                <a:cs typeface="Meiryo UI" pitchFamily="50" charset="-128"/>
              </a:rPr>
              <a:t>●若年性認知症コールセンター</a:t>
            </a:r>
          </a:p>
          <a:p>
            <a:pPr eaLnBrk="1" hangingPunct="1">
              <a:spcBef>
                <a:spcPct val="30000"/>
              </a:spcBef>
            </a:pPr>
            <a:r>
              <a:rPr lang="ja-JP" altLang="en-US" sz="2200" b="1" dirty="0">
                <a:solidFill>
                  <a:srgbClr val="609000"/>
                </a:solidFill>
                <a:latin typeface="Meiryo UI" pitchFamily="50" charset="-128"/>
                <a:ea typeface="Meiryo UI" pitchFamily="50" charset="-128"/>
                <a:cs typeface="Meiryo UI" pitchFamily="50" charset="-128"/>
              </a:rPr>
              <a:t>●公益社団法人 認知症の人と家族の会</a:t>
            </a:r>
            <a:r>
              <a:rPr lang="ja-JP" altLang="en-US" sz="1800" b="1" dirty="0">
                <a:solidFill>
                  <a:schemeClr val="bg2"/>
                </a:solidFill>
                <a:latin typeface="Meiryo UI" pitchFamily="50" charset="-128"/>
                <a:ea typeface="Meiryo UI" pitchFamily="50" charset="-128"/>
                <a:cs typeface="Meiryo UI" pitchFamily="50" charset="-128"/>
              </a:rPr>
              <a:t>（各都道府県支部等）</a:t>
            </a:r>
          </a:p>
          <a:p>
            <a:pPr eaLnBrk="1" hangingPunct="1"/>
            <a:endParaRPr lang="en-US" altLang="ja-JP" sz="2000" b="1" dirty="0">
              <a:latin typeface="Meiryo UI" pitchFamily="50" charset="-128"/>
              <a:ea typeface="Meiryo UI" pitchFamily="50" charset="-128"/>
              <a:cs typeface="Meiryo UI" pitchFamily="50" charset="-128"/>
            </a:endParaRPr>
          </a:p>
        </p:txBody>
      </p:sp>
      <p:sp>
        <p:nvSpPr>
          <p:cNvPr id="175109" name="Rectangle 3"/>
          <p:cNvSpPr>
            <a:spLocks noChangeArrowheads="1"/>
          </p:cNvSpPr>
          <p:nvPr/>
        </p:nvSpPr>
        <p:spPr bwMode="auto">
          <a:xfrm>
            <a:off x="252413" y="10985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5110" name="Text Box 5"/>
          <p:cNvSpPr txBox="1">
            <a:spLocks noChangeArrowheads="1"/>
          </p:cNvSpPr>
          <p:nvPr/>
        </p:nvSpPr>
        <p:spPr bwMode="auto">
          <a:xfrm>
            <a:off x="0" y="0"/>
            <a:ext cx="23193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30</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12493779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テキスト ボックス 4"/>
          <p:cNvSpPr txBox="1">
            <a:spLocks noChangeArrowheads="1"/>
          </p:cNvSpPr>
          <p:nvPr/>
        </p:nvSpPr>
        <p:spPr bwMode="auto">
          <a:xfrm>
            <a:off x="1250950" y="1449388"/>
            <a:ext cx="7219950"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r>
              <a:rPr lang="ja-JP" altLang="ja-JP" sz="2400" b="1" dirty="0">
                <a:solidFill>
                  <a:srgbClr val="000000"/>
                </a:solidFill>
                <a:latin typeface="HGP創英角ｺﾞｼｯｸUB" pitchFamily="50" charset="-128"/>
                <a:ea typeface="メイリオ" pitchFamily="50" charset="-128"/>
                <a:cs typeface="メイリオ" pitchFamily="50" charset="-128"/>
              </a:rPr>
              <a:t> 警察庁が設置した有識者検討会</a:t>
            </a:r>
            <a:r>
              <a:rPr lang="ja-JP" altLang="en-US" sz="2400" b="1" dirty="0" smtClean="0">
                <a:solidFill>
                  <a:srgbClr val="000000"/>
                </a:solidFill>
                <a:latin typeface="HGP創英角ｺﾞｼｯｸUB" pitchFamily="50" charset="-128"/>
                <a:ea typeface="メイリオ" pitchFamily="50" charset="-128"/>
                <a:cs typeface="メイリオ" pitchFamily="50" charset="-128"/>
              </a:rPr>
              <a:t>が </a:t>
            </a:r>
            <a:r>
              <a:rPr lang="ja-JP" altLang="ja-JP" sz="2400" b="1" dirty="0" smtClean="0">
                <a:solidFill>
                  <a:srgbClr val="000000"/>
                </a:solidFill>
                <a:latin typeface="HGP創英角ｺﾞｼｯｸUB" pitchFamily="50" charset="-128"/>
                <a:ea typeface="メイリオ" pitchFamily="50" charset="-128"/>
                <a:cs typeface="メイリオ" pitchFamily="50" charset="-128"/>
              </a:rPr>
              <a:t>免許</a:t>
            </a:r>
            <a:r>
              <a:rPr lang="ja-JP" altLang="ja-JP" sz="2400" b="1" dirty="0">
                <a:solidFill>
                  <a:srgbClr val="000000"/>
                </a:solidFill>
                <a:latin typeface="HGP創英角ｺﾞｼｯｸUB" pitchFamily="50" charset="-128"/>
                <a:ea typeface="メイリオ" pitchFamily="50" charset="-128"/>
                <a:cs typeface="メイリオ" pitchFamily="50" charset="-128"/>
              </a:rPr>
              <a:t>制度を</a:t>
            </a:r>
            <a:endParaRPr lang="ja-JP" altLang="en-US" sz="2400" b="1" dirty="0">
              <a:solidFill>
                <a:srgbClr val="000000"/>
              </a:solidFill>
              <a:latin typeface="HGP創英角ｺﾞｼｯｸUB" pitchFamily="50" charset="-128"/>
              <a:ea typeface="メイリオ" pitchFamily="50" charset="-128"/>
              <a:cs typeface="メイリオ" pitchFamily="50" charset="-128"/>
            </a:endParaRPr>
          </a:p>
          <a:p>
            <a:r>
              <a:rPr lang="ja-JP" altLang="ja-JP" sz="2400" b="1" dirty="0">
                <a:solidFill>
                  <a:srgbClr val="000000"/>
                </a:solidFill>
                <a:latin typeface="HGP創英角ｺﾞｼｯｸUB" pitchFamily="50" charset="-128"/>
                <a:ea typeface="メイリオ" pitchFamily="50" charset="-128"/>
                <a:cs typeface="メイリオ" pitchFamily="50" charset="-128"/>
              </a:rPr>
              <a:t> 見直すべきだとの提言</a:t>
            </a:r>
            <a:endParaRPr lang="ja-JP" altLang="en-US" sz="2400" b="1" dirty="0">
              <a:solidFill>
                <a:srgbClr val="000000"/>
              </a:solidFill>
              <a:latin typeface="HGP創英角ｺﾞｼｯｸUB" pitchFamily="50" charset="-128"/>
              <a:ea typeface="メイリオ" pitchFamily="50" charset="-128"/>
              <a:cs typeface="メイリオ" pitchFamily="50" charset="-128"/>
            </a:endParaRPr>
          </a:p>
          <a:p>
            <a:endParaRPr lang="en-US" altLang="ja-JP" sz="800" b="1" dirty="0">
              <a:solidFill>
                <a:srgbClr val="000000"/>
              </a:solidFill>
              <a:latin typeface="HGP創英角ｺﾞｼｯｸUB" pitchFamily="50" charset="-128"/>
              <a:ea typeface="メイリオ" pitchFamily="50" charset="-128"/>
              <a:cs typeface="メイリオ" pitchFamily="50" charset="-128"/>
            </a:endParaRPr>
          </a:p>
          <a:p>
            <a:r>
              <a:rPr lang="ja-JP" altLang="en-US" sz="2400" b="1" dirty="0">
                <a:solidFill>
                  <a:srgbClr val="000000"/>
                </a:solidFill>
                <a:latin typeface="HGP創英角ｺﾞｼｯｸUB" pitchFamily="50" charset="-128"/>
                <a:ea typeface="メイリオ" pitchFamily="50" charset="-128"/>
                <a:cs typeface="メイリオ" pitchFamily="50" charset="-128"/>
              </a:rPr>
              <a:t> </a:t>
            </a:r>
            <a:r>
              <a:rPr lang="ja-JP" altLang="en-US" sz="2400" b="1" dirty="0" smtClean="0">
                <a:solidFill>
                  <a:srgbClr val="000000"/>
                </a:solidFill>
                <a:latin typeface="HGP創英角ｺﾞｼｯｸUB" pitchFamily="50" charset="-128"/>
                <a:ea typeface="メイリオ" pitchFamily="50" charset="-128"/>
                <a:cs typeface="メイリオ" pitchFamily="50" charset="-128"/>
              </a:rPr>
              <a:t>道路交通法一部改正（平成</a:t>
            </a:r>
            <a:r>
              <a:rPr lang="en-US" altLang="ja-JP" sz="2400" b="1" dirty="0">
                <a:solidFill>
                  <a:srgbClr val="000000"/>
                </a:solidFill>
                <a:latin typeface="メイリオ" pitchFamily="50" charset="-128"/>
                <a:ea typeface="メイリオ" pitchFamily="50" charset="-128"/>
                <a:cs typeface="メイリオ" pitchFamily="50" charset="-128"/>
              </a:rPr>
              <a:t>25</a:t>
            </a:r>
            <a:r>
              <a:rPr lang="ja-JP" altLang="en-US" sz="2400" b="1" dirty="0">
                <a:solidFill>
                  <a:srgbClr val="000000"/>
                </a:solidFill>
                <a:latin typeface="メイリオ" pitchFamily="50" charset="-128"/>
                <a:ea typeface="メイリオ" pitchFamily="50" charset="-128"/>
                <a:cs typeface="メイリオ" pitchFamily="50" charset="-128"/>
              </a:rPr>
              <a:t>年</a:t>
            </a:r>
            <a:r>
              <a:rPr lang="en-US" altLang="ja-JP" sz="2400" b="1" dirty="0">
                <a:solidFill>
                  <a:srgbClr val="000000"/>
                </a:solidFill>
                <a:latin typeface="メイリオ" pitchFamily="50" charset="-128"/>
                <a:ea typeface="メイリオ" pitchFamily="50" charset="-128"/>
                <a:cs typeface="メイリオ" pitchFamily="50" charset="-128"/>
              </a:rPr>
              <a:t>6</a:t>
            </a:r>
            <a:r>
              <a:rPr lang="ja-JP" altLang="en-US" sz="2400" b="1" dirty="0">
                <a:solidFill>
                  <a:srgbClr val="000000"/>
                </a:solidFill>
                <a:latin typeface="メイリオ" pitchFamily="50" charset="-128"/>
                <a:ea typeface="メイリオ" pitchFamily="50" charset="-128"/>
                <a:cs typeface="メイリオ" pitchFamily="50" charset="-128"/>
              </a:rPr>
              <a:t>月</a:t>
            </a:r>
            <a:r>
              <a:rPr lang="en-US" altLang="ja-JP" sz="2400" b="1" dirty="0">
                <a:solidFill>
                  <a:srgbClr val="000000"/>
                </a:solidFill>
                <a:latin typeface="メイリオ" pitchFamily="50" charset="-128"/>
                <a:ea typeface="メイリオ" pitchFamily="50" charset="-128"/>
                <a:cs typeface="メイリオ" pitchFamily="50" charset="-128"/>
              </a:rPr>
              <a:t>14</a:t>
            </a:r>
            <a:r>
              <a:rPr lang="ja-JP" altLang="en-US" sz="2400" b="1" dirty="0">
                <a:solidFill>
                  <a:srgbClr val="000000"/>
                </a:solidFill>
                <a:latin typeface="メイリオ" pitchFamily="50" charset="-128"/>
                <a:ea typeface="メイリオ" pitchFamily="50" charset="-128"/>
                <a:cs typeface="メイリオ" pitchFamily="50" charset="-128"/>
              </a:rPr>
              <a:t>日</a:t>
            </a:r>
            <a:r>
              <a:rPr lang="ja-JP" altLang="en-US" sz="2400" b="1" dirty="0" smtClean="0">
                <a:solidFill>
                  <a:srgbClr val="000000"/>
                </a:solidFill>
                <a:latin typeface="メイリオ" pitchFamily="50" charset="-128"/>
                <a:ea typeface="メイリオ" pitchFamily="50" charset="-128"/>
                <a:cs typeface="メイリオ" pitchFamily="50" charset="-128"/>
              </a:rPr>
              <a:t>公</a:t>
            </a:r>
            <a:r>
              <a:rPr lang="ja-JP" altLang="en-US" sz="2400" b="1" dirty="0" smtClean="0">
                <a:solidFill>
                  <a:srgbClr val="000000"/>
                </a:solidFill>
                <a:latin typeface="HGP創英角ｺﾞｼｯｸUB" pitchFamily="50" charset="-128"/>
                <a:ea typeface="メイリオ" pitchFamily="50" charset="-128"/>
                <a:cs typeface="メイリオ" pitchFamily="50" charset="-128"/>
              </a:rPr>
              <a:t>布）</a:t>
            </a:r>
            <a:endParaRPr lang="en-US" altLang="ja-JP" sz="2400" b="1" dirty="0">
              <a:solidFill>
                <a:srgbClr val="000000"/>
              </a:solidFill>
              <a:latin typeface="HGP創英角ｺﾞｼｯｸUB" pitchFamily="50" charset="-128"/>
              <a:ea typeface="メイリオ" pitchFamily="50" charset="-128"/>
              <a:cs typeface="メイリオ" pitchFamily="50" charset="-128"/>
            </a:endParaRPr>
          </a:p>
          <a:p>
            <a:r>
              <a:rPr lang="ja-JP" altLang="en-US" sz="2400" b="1" dirty="0">
                <a:solidFill>
                  <a:srgbClr val="000000"/>
                </a:solidFill>
                <a:latin typeface="HGP創英角ｺﾞｼｯｸUB" pitchFamily="50" charset="-128"/>
                <a:ea typeface="メイリオ" pitchFamily="50" charset="-128"/>
                <a:cs typeface="メイリオ" pitchFamily="50" charset="-128"/>
              </a:rPr>
              <a:t>「一定の病気等」に罹っているドライバー対策</a:t>
            </a:r>
          </a:p>
        </p:txBody>
      </p:sp>
      <p:sp>
        <p:nvSpPr>
          <p:cNvPr id="80900" name="テキスト ボックス 5"/>
          <p:cNvSpPr txBox="1">
            <a:spLocks noChangeArrowheads="1"/>
          </p:cNvSpPr>
          <p:nvPr/>
        </p:nvSpPr>
        <p:spPr bwMode="auto">
          <a:xfrm>
            <a:off x="1638300" y="3465513"/>
            <a:ext cx="605155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r>
              <a:rPr lang="ja-JP" altLang="ja-JP" sz="2400" b="1" dirty="0">
                <a:solidFill>
                  <a:srgbClr val="669900"/>
                </a:solidFill>
                <a:ea typeface="メイリオ" pitchFamily="50" charset="-128"/>
                <a:cs typeface="メイリオ" pitchFamily="50" charset="-128"/>
              </a:rPr>
              <a:t>●</a:t>
            </a:r>
            <a:r>
              <a:rPr lang="ja-JP" altLang="ja-JP" sz="2400" b="1" dirty="0">
                <a:solidFill>
                  <a:srgbClr val="000000"/>
                </a:solidFill>
                <a:ea typeface="メイリオ" pitchFamily="50" charset="-128"/>
                <a:cs typeface="メイリオ" pitchFamily="50" charset="-128"/>
              </a:rPr>
              <a:t>病状の虚偽申告で</a:t>
            </a:r>
            <a:r>
              <a:rPr lang="ja-JP" altLang="en-US" sz="2400" b="1" dirty="0">
                <a:solidFill>
                  <a:srgbClr val="000000"/>
                </a:solidFill>
                <a:ea typeface="メイリオ" pitchFamily="50" charset="-128"/>
                <a:cs typeface="メイリオ" pitchFamily="50" charset="-128"/>
              </a:rPr>
              <a:t>罰則</a:t>
            </a:r>
          </a:p>
          <a:p>
            <a:pPr eaLnBrk="1" hangingPunct="1"/>
            <a:endParaRPr lang="en-US" altLang="ja-JP" sz="800" b="1" dirty="0">
              <a:solidFill>
                <a:srgbClr val="000000"/>
              </a:solidFill>
              <a:ea typeface="メイリオ" pitchFamily="50" charset="-128"/>
              <a:cs typeface="メイリオ" pitchFamily="50" charset="-128"/>
            </a:endParaRPr>
          </a:p>
          <a:p>
            <a:r>
              <a:rPr lang="ja-JP" altLang="ja-JP" sz="2400" b="1" dirty="0" smtClean="0">
                <a:solidFill>
                  <a:srgbClr val="669900"/>
                </a:solidFill>
                <a:ea typeface="メイリオ" pitchFamily="50" charset="-128"/>
                <a:cs typeface="メイリオ" pitchFamily="50" charset="-128"/>
              </a:rPr>
              <a:t>●</a:t>
            </a:r>
            <a:r>
              <a:rPr lang="ja-JP" altLang="en-US" sz="2400" b="1" dirty="0" smtClean="0">
                <a:ea typeface="メイリオ" pitchFamily="50" charset="-128"/>
                <a:cs typeface="メイリオ" pitchFamily="50" charset="-128"/>
              </a:rPr>
              <a:t>一定</a:t>
            </a:r>
            <a:r>
              <a:rPr lang="ja-JP" altLang="en-US" sz="2400" b="1" dirty="0">
                <a:ea typeface="メイリオ" pitchFamily="50" charset="-128"/>
                <a:cs typeface="メイリオ" pitchFamily="50" charset="-128"/>
              </a:rPr>
              <a:t>の病気等に該当する者を診断</a:t>
            </a:r>
            <a:r>
              <a:rPr lang="ja-JP" altLang="en-US" sz="2400" b="1" dirty="0" smtClean="0">
                <a:ea typeface="メイリオ" pitchFamily="50" charset="-128"/>
                <a:cs typeface="メイリオ" pitchFamily="50" charset="-128"/>
              </a:rPr>
              <a:t>した</a:t>
            </a:r>
            <a:endParaRPr lang="en-US" altLang="ja-JP" sz="2400" b="1" dirty="0" smtClean="0">
              <a:ea typeface="メイリオ" pitchFamily="50" charset="-128"/>
              <a:cs typeface="メイリオ" pitchFamily="50" charset="-128"/>
            </a:endParaRPr>
          </a:p>
          <a:p>
            <a:r>
              <a:rPr lang="ja-JP" altLang="en-US" sz="2400" b="1" dirty="0">
                <a:ea typeface="メイリオ" pitchFamily="50" charset="-128"/>
                <a:cs typeface="メイリオ" pitchFamily="50" charset="-128"/>
              </a:rPr>
              <a:t> </a:t>
            </a:r>
            <a:r>
              <a:rPr lang="ja-JP" altLang="en-US" sz="2400" b="1" dirty="0" smtClean="0">
                <a:ea typeface="メイリオ" pitchFamily="50" charset="-128"/>
                <a:cs typeface="メイリオ" pitchFamily="50" charset="-128"/>
              </a:rPr>
              <a:t>   医師</a:t>
            </a:r>
            <a:r>
              <a:rPr lang="ja-JP" altLang="en-US" sz="2400" b="1" dirty="0">
                <a:ea typeface="メイリオ" pitchFamily="50" charset="-128"/>
                <a:cs typeface="メイリオ" pitchFamily="50" charset="-128"/>
              </a:rPr>
              <a:t>による任意の届出制度</a:t>
            </a:r>
          </a:p>
          <a:p>
            <a:endParaRPr lang="en-US" altLang="ja-JP" sz="800" b="1" dirty="0">
              <a:solidFill>
                <a:srgbClr val="000000"/>
              </a:solidFill>
              <a:ea typeface="メイリオ" pitchFamily="50" charset="-128"/>
              <a:cs typeface="メイリオ" pitchFamily="50" charset="-128"/>
            </a:endParaRPr>
          </a:p>
          <a:p>
            <a:r>
              <a:rPr lang="en-US" altLang="ja-JP" sz="2400" b="1" dirty="0">
                <a:solidFill>
                  <a:srgbClr val="669900"/>
                </a:solidFill>
                <a:ea typeface="メイリオ" pitchFamily="50" charset="-128"/>
                <a:cs typeface="メイリオ" pitchFamily="50" charset="-128"/>
              </a:rPr>
              <a:t>●</a:t>
            </a:r>
            <a:r>
              <a:rPr lang="ja-JP" altLang="en-US" sz="2400" b="1" dirty="0">
                <a:solidFill>
                  <a:srgbClr val="000000"/>
                </a:solidFill>
                <a:ea typeface="メイリオ" pitchFamily="50" charset="-128"/>
                <a:cs typeface="メイリオ" pitchFamily="50" charset="-128"/>
              </a:rPr>
              <a:t>免許再取得時の試験一部免除</a:t>
            </a:r>
          </a:p>
          <a:p>
            <a:endParaRPr lang="en-US" altLang="ja-JP" sz="800" b="1" dirty="0">
              <a:solidFill>
                <a:srgbClr val="000000"/>
              </a:solidFill>
              <a:ea typeface="メイリオ" pitchFamily="50" charset="-128"/>
              <a:cs typeface="メイリオ" pitchFamily="50" charset="-128"/>
            </a:endParaRPr>
          </a:p>
          <a:p>
            <a:r>
              <a:rPr lang="en-US" altLang="ja-JP" sz="2400" b="1" dirty="0">
                <a:solidFill>
                  <a:srgbClr val="669900"/>
                </a:solidFill>
                <a:ea typeface="メイリオ" pitchFamily="50" charset="-128"/>
                <a:cs typeface="メイリオ" pitchFamily="50" charset="-128"/>
              </a:rPr>
              <a:t>●</a:t>
            </a:r>
            <a:r>
              <a:rPr lang="ja-JP" altLang="en-US" sz="2400" b="1" dirty="0">
                <a:solidFill>
                  <a:srgbClr val="000000"/>
                </a:solidFill>
                <a:ea typeface="メイリオ" pitchFamily="50" charset="-128"/>
                <a:cs typeface="メイリオ" pitchFamily="50" charset="-128"/>
              </a:rPr>
              <a:t>交通事故情報データベースの一部拡充</a:t>
            </a:r>
            <a:endParaRPr lang="en-US" altLang="ja-JP" sz="2400" b="1" dirty="0">
              <a:solidFill>
                <a:srgbClr val="000000"/>
              </a:solidFill>
              <a:ea typeface="メイリオ" pitchFamily="50" charset="-128"/>
              <a:cs typeface="メイリオ" pitchFamily="50" charset="-128"/>
            </a:endParaRPr>
          </a:p>
        </p:txBody>
      </p:sp>
      <p:sp>
        <p:nvSpPr>
          <p:cNvPr id="80905" name="Rectangle 2"/>
          <p:cNvSpPr>
            <a:spLocks noChangeArrowheads="1"/>
          </p:cNvSpPr>
          <p:nvPr/>
        </p:nvSpPr>
        <p:spPr bwMode="auto">
          <a:xfrm>
            <a:off x="1485900" y="307975"/>
            <a:ext cx="625792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r>
              <a:rPr lang="ja-JP" altLang="en-US" sz="3000" b="1">
                <a:latin typeface="メイリオ" pitchFamily="50" charset="-128"/>
                <a:ea typeface="メイリオ" pitchFamily="50" charset="-128"/>
                <a:cs typeface="メイリオ" pitchFamily="50" charset="-128"/>
              </a:rPr>
              <a:t>認知症の人と運転</a:t>
            </a:r>
            <a:endParaRPr lang="ja-JP" altLang="en-US" sz="3000">
              <a:latin typeface="HGP創英角ｺﾞｼｯｸUB" pitchFamily="50" charset="-128"/>
              <a:ea typeface="HGP創英角ｺﾞｼｯｸUB" pitchFamily="50" charset="-128"/>
            </a:endParaRPr>
          </a:p>
        </p:txBody>
      </p:sp>
      <p:sp>
        <p:nvSpPr>
          <p:cNvPr id="80906" name="Rectangle 3"/>
          <p:cNvSpPr>
            <a:spLocks noChangeArrowheads="1"/>
          </p:cNvSpPr>
          <p:nvPr/>
        </p:nvSpPr>
        <p:spPr bwMode="auto">
          <a:xfrm>
            <a:off x="309563" y="973138"/>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80909" name="Rectangle 13"/>
          <p:cNvSpPr>
            <a:spLocks noChangeArrowheads="1"/>
          </p:cNvSpPr>
          <p:nvPr/>
        </p:nvSpPr>
        <p:spPr bwMode="auto">
          <a:xfrm>
            <a:off x="1438275" y="3305175"/>
            <a:ext cx="6276975" cy="2543175"/>
          </a:xfrm>
          <a:prstGeom prst="rect">
            <a:avLst/>
          </a:prstGeom>
          <a:noFill/>
          <a:ln w="44450" cap="rnd">
            <a:solidFill>
              <a:srgbClr val="66990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1" name="Text Box 5"/>
          <p:cNvSpPr txBox="1">
            <a:spLocks noChangeArrowheads="1"/>
          </p:cNvSpPr>
          <p:nvPr/>
        </p:nvSpPr>
        <p:spPr bwMode="auto">
          <a:xfrm>
            <a:off x="0" y="0"/>
            <a:ext cx="231933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31</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50849612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AutoShape 32"/>
          <p:cNvSpPr>
            <a:spLocks noChangeArrowheads="1"/>
          </p:cNvSpPr>
          <p:nvPr/>
        </p:nvSpPr>
        <p:spPr bwMode="auto">
          <a:xfrm rot="5400000">
            <a:off x="4291806" y="2875757"/>
            <a:ext cx="250825" cy="912812"/>
          </a:xfrm>
          <a:prstGeom prst="rightArrow">
            <a:avLst>
              <a:gd name="adj1" fmla="val 44750"/>
              <a:gd name="adj2" fmla="val 5604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defTabSz="1001713" eaLnBrk="1" hangingPunct="1">
              <a:lnSpc>
                <a:spcPct val="90000"/>
              </a:lnSpc>
            </a:pPr>
            <a:endParaRPr lang="ja-JP" altLang="en-US" sz="2000">
              <a:ea typeface="HGP創英角ｺﾞｼｯｸUB" pitchFamily="50" charset="-128"/>
            </a:endParaRPr>
          </a:p>
        </p:txBody>
      </p:sp>
      <p:sp>
        <p:nvSpPr>
          <p:cNvPr id="176131" name="Text Box 9"/>
          <p:cNvSpPr txBox="1">
            <a:spLocks noChangeArrowheads="1"/>
          </p:cNvSpPr>
          <p:nvPr/>
        </p:nvSpPr>
        <p:spPr bwMode="auto">
          <a:xfrm>
            <a:off x="300038" y="419446"/>
            <a:ext cx="85550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2800" b="1" dirty="0">
                <a:latin typeface="Meiryo UI" pitchFamily="50" charset="-128"/>
                <a:ea typeface="Meiryo UI" pitchFamily="50" charset="-128"/>
                <a:cs typeface="Meiryo UI" pitchFamily="50" charset="-128"/>
              </a:rPr>
              <a:t>75</a:t>
            </a:r>
            <a:r>
              <a:rPr lang="ja-JP" altLang="en-US" sz="2800" b="1" dirty="0">
                <a:latin typeface="Meiryo UI" pitchFamily="50" charset="-128"/>
                <a:ea typeface="Meiryo UI" pitchFamily="50" charset="-128"/>
                <a:cs typeface="Meiryo UI" pitchFamily="50" charset="-128"/>
              </a:rPr>
              <a:t>歳以上の運転者の免許証更新 手続等の流れ</a:t>
            </a:r>
          </a:p>
        </p:txBody>
      </p:sp>
      <p:sp>
        <p:nvSpPr>
          <p:cNvPr id="176132" name="AutoShape 2"/>
          <p:cNvSpPr>
            <a:spLocks noChangeArrowheads="1"/>
          </p:cNvSpPr>
          <p:nvPr/>
        </p:nvSpPr>
        <p:spPr bwMode="auto">
          <a:xfrm>
            <a:off x="2124075" y="1716088"/>
            <a:ext cx="4618038" cy="1477962"/>
          </a:xfrm>
          <a:prstGeom prst="roundRect">
            <a:avLst>
              <a:gd name="adj" fmla="val 12681"/>
            </a:avLst>
          </a:prstGeom>
          <a:solidFill>
            <a:srgbClr val="99CCFF"/>
          </a:solidFill>
          <a:ln>
            <a:noFill/>
          </a:ln>
          <a:extLst>
            <a:ext uri="{91240B29-F687-4F45-9708-019B960494DF}">
              <a14:hiddenLine xmlns:a14="http://schemas.microsoft.com/office/drawing/2010/main" w="3175">
                <a:solidFill>
                  <a:schemeClr val="tx1"/>
                </a:solidFill>
                <a:round/>
                <a:headEnd/>
                <a:tailEnd/>
              </a14:hiddenLine>
            </a:ext>
          </a:extLst>
        </p:spPr>
        <p:txBody>
          <a:bodyPr wrap="none" anchor="ctr"/>
          <a:lstStyle/>
          <a:p>
            <a:pPr algn="ctr" eaLnBrk="1" hangingPunct="1"/>
            <a:r>
              <a:rPr lang="ja-JP" altLang="en-US" sz="1400" b="1">
                <a:latin typeface="Meiryo UI" pitchFamily="50" charset="-128"/>
                <a:ea typeface="Meiryo UI" pitchFamily="50" charset="-128"/>
                <a:cs typeface="Meiryo UI" pitchFamily="50" charset="-128"/>
              </a:rPr>
              <a:t>　　　　　</a:t>
            </a:r>
            <a:r>
              <a:rPr lang="ja-JP" altLang="en-US" sz="1200" b="1">
                <a:latin typeface="Meiryo UI" pitchFamily="50" charset="-128"/>
                <a:ea typeface="Meiryo UI" pitchFamily="50" charset="-128"/>
                <a:cs typeface="Meiryo UI" pitchFamily="50" charset="-128"/>
              </a:rPr>
              <a:t>検査結果は本人に教示（公安委員会にも通知）</a:t>
            </a:r>
          </a:p>
          <a:p>
            <a:pPr algn="ctr" eaLnBrk="1" hangingPunct="1"/>
            <a:endParaRPr lang="ja-JP" altLang="en-US" sz="1200" b="1">
              <a:latin typeface="Meiryo UI" pitchFamily="50" charset="-128"/>
              <a:ea typeface="Meiryo UI" pitchFamily="50" charset="-128"/>
              <a:cs typeface="Meiryo UI" pitchFamily="50" charset="-128"/>
            </a:endParaRPr>
          </a:p>
          <a:p>
            <a:pPr algn="ctr" eaLnBrk="1" hangingPunct="1"/>
            <a:endParaRPr lang="ja-JP" altLang="en-US" sz="1400" b="1">
              <a:latin typeface="Meiryo UI" pitchFamily="50" charset="-128"/>
              <a:ea typeface="Meiryo UI" pitchFamily="50" charset="-128"/>
              <a:cs typeface="Meiryo UI" pitchFamily="50" charset="-128"/>
            </a:endParaRPr>
          </a:p>
          <a:p>
            <a:pPr algn="ctr" eaLnBrk="1" hangingPunct="1"/>
            <a:endParaRPr lang="ja-JP" altLang="en-US" sz="1400" b="1">
              <a:latin typeface="Meiryo UI" pitchFamily="50" charset="-128"/>
              <a:ea typeface="Meiryo UI" pitchFamily="50" charset="-128"/>
              <a:cs typeface="Meiryo UI" pitchFamily="50" charset="-128"/>
            </a:endParaRPr>
          </a:p>
          <a:p>
            <a:pPr algn="ctr" eaLnBrk="1" hangingPunct="1"/>
            <a:endParaRPr lang="ja-JP" altLang="en-US" sz="1400" b="1">
              <a:latin typeface="Meiryo UI" pitchFamily="50" charset="-128"/>
              <a:ea typeface="Meiryo UI" pitchFamily="50" charset="-128"/>
              <a:cs typeface="Meiryo UI" pitchFamily="50" charset="-128"/>
            </a:endParaRPr>
          </a:p>
          <a:p>
            <a:pPr algn="ctr" eaLnBrk="1" hangingPunct="1"/>
            <a:endParaRPr lang="ja-JP" altLang="en-US" sz="1400" b="1">
              <a:latin typeface="Meiryo UI" pitchFamily="50" charset="-128"/>
              <a:ea typeface="Meiryo UI" pitchFamily="50" charset="-128"/>
              <a:cs typeface="Meiryo UI" pitchFamily="50" charset="-128"/>
            </a:endParaRPr>
          </a:p>
        </p:txBody>
      </p:sp>
      <p:sp>
        <p:nvSpPr>
          <p:cNvPr id="176133" name="Text Box 15"/>
          <p:cNvSpPr txBox="1">
            <a:spLocks noChangeArrowheads="1"/>
          </p:cNvSpPr>
          <p:nvPr/>
        </p:nvSpPr>
        <p:spPr bwMode="auto">
          <a:xfrm>
            <a:off x="1706563" y="1558925"/>
            <a:ext cx="1465262" cy="414338"/>
          </a:xfrm>
          <a:prstGeom prst="rect">
            <a:avLst/>
          </a:prstGeom>
          <a:solidFill>
            <a:schemeClr val="bg1"/>
          </a:solidFill>
          <a:ln w="15875">
            <a:solidFill>
              <a:schemeClr val="tx1"/>
            </a:solidFill>
            <a:miter lim="800000"/>
            <a:headEnd/>
            <a:tailEnd/>
          </a:ln>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25000"/>
              </a:lnSpc>
              <a:spcBef>
                <a:spcPct val="50000"/>
              </a:spcBef>
            </a:pPr>
            <a:r>
              <a:rPr lang="ja-JP" altLang="en-US" sz="1600" b="1">
                <a:latin typeface="Meiryo UI" pitchFamily="50" charset="-128"/>
                <a:ea typeface="Meiryo UI" pitchFamily="50" charset="-128"/>
                <a:cs typeface="Meiryo UI" pitchFamily="50" charset="-128"/>
              </a:rPr>
              <a:t>認知機能検査</a:t>
            </a:r>
          </a:p>
        </p:txBody>
      </p:sp>
      <p:sp>
        <p:nvSpPr>
          <p:cNvPr id="176134" name="Text Box 15"/>
          <p:cNvSpPr txBox="1">
            <a:spLocks noChangeArrowheads="1"/>
          </p:cNvSpPr>
          <p:nvPr/>
        </p:nvSpPr>
        <p:spPr bwMode="auto">
          <a:xfrm>
            <a:off x="2297113" y="5635625"/>
            <a:ext cx="2006600" cy="346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5000"/>
              </a:lnSpc>
              <a:spcBef>
                <a:spcPct val="50000"/>
              </a:spcBef>
            </a:pPr>
            <a:r>
              <a:rPr lang="ja-JP" altLang="en-US" sz="1400" b="1">
                <a:solidFill>
                  <a:srgbClr val="5F5F5F"/>
                </a:solidFill>
                <a:latin typeface="Meiryo UI" pitchFamily="50" charset="-128"/>
                <a:ea typeface="Meiryo UI" pitchFamily="50" charset="-128"/>
                <a:cs typeface="Meiryo UI" pitchFamily="50" charset="-128"/>
              </a:rPr>
              <a:t>認知症と判明</a:t>
            </a:r>
          </a:p>
        </p:txBody>
      </p:sp>
      <p:sp>
        <p:nvSpPr>
          <p:cNvPr id="176135" name="AutoShape 5"/>
          <p:cNvSpPr>
            <a:spLocks noChangeArrowheads="1"/>
          </p:cNvSpPr>
          <p:nvPr/>
        </p:nvSpPr>
        <p:spPr bwMode="auto">
          <a:xfrm rot="5400000">
            <a:off x="7119144" y="3288507"/>
            <a:ext cx="257175" cy="1036637"/>
          </a:xfrm>
          <a:prstGeom prst="downArrow">
            <a:avLst>
              <a:gd name="adj1" fmla="val 49389"/>
              <a:gd name="adj2" fmla="val 80879"/>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6136" name="Rectangle 13"/>
          <p:cNvSpPr>
            <a:spLocks noChangeArrowheads="1"/>
          </p:cNvSpPr>
          <p:nvPr/>
        </p:nvSpPr>
        <p:spPr bwMode="auto">
          <a:xfrm>
            <a:off x="5651500" y="2192338"/>
            <a:ext cx="2124075" cy="14287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ja-JP" altLang="en-US" sz="3200" b="1">
              <a:ea typeface="HGPｺﾞｼｯｸM" pitchFamily="50" charset="-128"/>
            </a:endParaRPr>
          </a:p>
        </p:txBody>
      </p:sp>
      <p:sp>
        <p:nvSpPr>
          <p:cNvPr id="176137" name="Rectangle 14"/>
          <p:cNvSpPr>
            <a:spLocks noChangeArrowheads="1"/>
          </p:cNvSpPr>
          <p:nvPr/>
        </p:nvSpPr>
        <p:spPr bwMode="auto">
          <a:xfrm rot="5400000">
            <a:off x="6903244" y="2994819"/>
            <a:ext cx="1614487" cy="13017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ja-JP" altLang="en-US" sz="3200" b="1">
              <a:ea typeface="HGPｺﾞｼｯｸM" pitchFamily="50" charset="-128"/>
            </a:endParaRPr>
          </a:p>
        </p:txBody>
      </p:sp>
      <p:sp>
        <p:nvSpPr>
          <p:cNvPr id="176138" name="Rectangle 15"/>
          <p:cNvSpPr>
            <a:spLocks noChangeArrowheads="1"/>
          </p:cNvSpPr>
          <p:nvPr/>
        </p:nvSpPr>
        <p:spPr bwMode="auto">
          <a:xfrm>
            <a:off x="1079500" y="2192338"/>
            <a:ext cx="2052638" cy="142875"/>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ja-JP" altLang="en-US" sz="3200" b="1">
              <a:ea typeface="HGPｺﾞｼｯｸM" pitchFamily="50" charset="-128"/>
            </a:endParaRPr>
          </a:p>
        </p:txBody>
      </p:sp>
      <p:sp>
        <p:nvSpPr>
          <p:cNvPr id="176139" name="Rectangle 16"/>
          <p:cNvSpPr>
            <a:spLocks noChangeArrowheads="1"/>
          </p:cNvSpPr>
          <p:nvPr/>
        </p:nvSpPr>
        <p:spPr bwMode="auto">
          <a:xfrm rot="5400000">
            <a:off x="330200" y="2995613"/>
            <a:ext cx="1631950" cy="133350"/>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ja-JP" altLang="en-US" sz="3200" b="1">
              <a:ea typeface="HGPｺﾞｼｯｸM" pitchFamily="50" charset="-128"/>
            </a:endParaRPr>
          </a:p>
        </p:txBody>
      </p:sp>
      <p:sp>
        <p:nvSpPr>
          <p:cNvPr id="176140" name="AutoShape 5"/>
          <p:cNvSpPr>
            <a:spLocks noChangeArrowheads="1"/>
          </p:cNvSpPr>
          <p:nvPr/>
        </p:nvSpPr>
        <p:spPr bwMode="auto">
          <a:xfrm rot="16200000" flipH="1">
            <a:off x="1612106" y="3147219"/>
            <a:ext cx="293688" cy="1358900"/>
          </a:xfrm>
          <a:prstGeom prst="downArrow">
            <a:avLst>
              <a:gd name="adj1" fmla="val 50241"/>
              <a:gd name="adj2" fmla="val 87571"/>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wrap="none" anchor="ctr"/>
          <a:lstStyle/>
          <a:p>
            <a:pPr eaLnBrk="1" hangingPunct="1"/>
            <a:endParaRPr lang="ja-JP" altLang="en-US" sz="1800"/>
          </a:p>
        </p:txBody>
      </p:sp>
      <p:sp>
        <p:nvSpPr>
          <p:cNvPr id="176141" name="AutoShape 38"/>
          <p:cNvSpPr>
            <a:spLocks noChangeArrowheads="1"/>
          </p:cNvSpPr>
          <p:nvPr/>
        </p:nvSpPr>
        <p:spPr bwMode="auto">
          <a:xfrm>
            <a:off x="3132138" y="3500438"/>
            <a:ext cx="2943225" cy="342900"/>
          </a:xfrm>
          <a:prstGeom prst="roundRect">
            <a:avLst>
              <a:gd name="adj" fmla="val 16667"/>
            </a:avLst>
          </a:prstGeom>
          <a:solidFill>
            <a:srgbClr val="FFAC31"/>
          </a:solidFill>
          <a:ln>
            <a:noFill/>
          </a:ln>
          <a:extLst>
            <a:ext uri="{91240B29-F687-4F45-9708-019B960494DF}">
              <a14:hiddenLine xmlns:a14="http://schemas.microsoft.com/office/drawing/2010/main" w="9525" algn="ctr">
                <a:solidFill>
                  <a:schemeClr val="tx1"/>
                </a:solidFill>
                <a:round/>
                <a:headEnd/>
                <a:tailEnd/>
              </a14:hiddenLine>
            </a:ext>
          </a:extLst>
        </p:spPr>
        <p:txBody>
          <a:bodyPr wrap="none" anchor="ctr"/>
          <a:lstStyle/>
          <a:p>
            <a:pPr algn="ctr" eaLnBrk="1" hangingPunct="1">
              <a:spcBef>
                <a:spcPct val="50000"/>
              </a:spcBef>
            </a:pPr>
            <a:r>
              <a:rPr kumimoji="0" lang="ja-JP" altLang="ja-JP" sz="1200" b="1" dirty="0">
                <a:latin typeface="Meiryo UI" pitchFamily="50" charset="-128"/>
                <a:ea typeface="Meiryo UI" pitchFamily="50" charset="-128"/>
                <a:cs typeface="Meiryo UI" pitchFamily="50" charset="-128"/>
              </a:rPr>
              <a:t>　　　　　　</a:t>
            </a:r>
            <a:r>
              <a:rPr kumimoji="0" lang="ja-JP" altLang="ja-JP" sz="1200" b="1" dirty="0" smtClean="0">
                <a:latin typeface="Meiryo UI" pitchFamily="50" charset="-128"/>
                <a:ea typeface="Meiryo UI" pitchFamily="50" charset="-128"/>
                <a:cs typeface="Meiryo UI" pitchFamily="50" charset="-128"/>
              </a:rPr>
              <a:t>検査</a:t>
            </a:r>
            <a:r>
              <a:rPr kumimoji="0" lang="ja-JP" altLang="ja-JP" sz="1200" b="1" dirty="0">
                <a:latin typeface="Meiryo UI" pitchFamily="50" charset="-128"/>
                <a:ea typeface="Meiryo UI" pitchFamily="50" charset="-128"/>
                <a:cs typeface="Meiryo UI" pitchFamily="50" charset="-128"/>
              </a:rPr>
              <a:t>に基づいた講習を実施</a:t>
            </a:r>
          </a:p>
        </p:txBody>
      </p:sp>
      <p:sp>
        <p:nvSpPr>
          <p:cNvPr id="176142" name="Text Box 22"/>
          <p:cNvSpPr txBox="1">
            <a:spLocks noChangeArrowheads="1"/>
          </p:cNvSpPr>
          <p:nvPr/>
        </p:nvSpPr>
        <p:spPr bwMode="auto">
          <a:xfrm>
            <a:off x="2346325" y="3867150"/>
            <a:ext cx="4156075" cy="29312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80000"/>
              </a:lnSpc>
              <a:spcBef>
                <a:spcPct val="50000"/>
              </a:spcBef>
            </a:pPr>
            <a:r>
              <a:rPr lang="ja-JP" altLang="en-US" sz="1200" b="1">
                <a:solidFill>
                  <a:srgbClr val="000000"/>
                </a:solidFill>
                <a:latin typeface="Meiryo UI" pitchFamily="50" charset="-128"/>
                <a:ea typeface="Meiryo UI" pitchFamily="50" charset="-128"/>
                <a:cs typeface="Meiryo UI" pitchFamily="50" charset="-128"/>
              </a:rPr>
              <a:t>（基準行為の例：信号無視、指定場所一時不停止等）</a:t>
            </a:r>
          </a:p>
        </p:txBody>
      </p:sp>
      <p:sp>
        <p:nvSpPr>
          <p:cNvPr id="176143" name="Text Box 15"/>
          <p:cNvSpPr txBox="1">
            <a:spLocks noChangeArrowheads="1"/>
          </p:cNvSpPr>
          <p:nvPr/>
        </p:nvSpPr>
        <p:spPr bwMode="auto">
          <a:xfrm>
            <a:off x="2705100" y="3332163"/>
            <a:ext cx="1117600" cy="374650"/>
          </a:xfrm>
          <a:prstGeom prst="rect">
            <a:avLst/>
          </a:prstGeom>
          <a:solidFill>
            <a:schemeClr val="bg1"/>
          </a:solidFill>
          <a:ln w="15875">
            <a:solidFill>
              <a:schemeClr val="tx1"/>
            </a:solidFill>
            <a:miter lim="800000"/>
            <a:headEnd/>
            <a:tailEnd/>
          </a:ln>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25000"/>
              </a:lnSpc>
              <a:spcBef>
                <a:spcPct val="50000"/>
              </a:spcBef>
            </a:pPr>
            <a:r>
              <a:rPr lang="ja-JP" altLang="en-US" sz="1400" b="1" dirty="0">
                <a:latin typeface="Meiryo UI" pitchFamily="50" charset="-128"/>
                <a:ea typeface="Meiryo UI" pitchFamily="50" charset="-128"/>
                <a:cs typeface="Meiryo UI" pitchFamily="50" charset="-128"/>
              </a:rPr>
              <a:t>高齢者講習</a:t>
            </a:r>
          </a:p>
        </p:txBody>
      </p:sp>
      <p:sp>
        <p:nvSpPr>
          <p:cNvPr id="176144" name="Text Box 15"/>
          <p:cNvSpPr txBox="1">
            <a:spLocks noChangeArrowheads="1"/>
          </p:cNvSpPr>
          <p:nvPr/>
        </p:nvSpPr>
        <p:spPr bwMode="auto">
          <a:xfrm>
            <a:off x="2806700" y="2795588"/>
            <a:ext cx="3386138" cy="284162"/>
          </a:xfrm>
          <a:prstGeom prst="rect">
            <a:avLst/>
          </a:prstGeom>
          <a:solidFill>
            <a:schemeClr val="bg1"/>
          </a:solidFill>
          <a:ln w="9525">
            <a:solidFill>
              <a:schemeClr val="tx1"/>
            </a:solidFill>
            <a:prstDash val="dash"/>
            <a:miter lim="800000"/>
            <a:headEnd/>
            <a:tailEnd/>
          </a:ln>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a:solidFill>
                  <a:srgbClr val="5F5F5F"/>
                </a:solidFill>
                <a:latin typeface="Meiryo UI" pitchFamily="50" charset="-128"/>
                <a:ea typeface="Meiryo UI" pitchFamily="50" charset="-128"/>
                <a:cs typeface="Meiryo UI" pitchFamily="50" charset="-128"/>
              </a:rPr>
              <a:t>こうしたおそれがない者</a:t>
            </a:r>
          </a:p>
        </p:txBody>
      </p:sp>
      <p:sp>
        <p:nvSpPr>
          <p:cNvPr id="176145" name="Text Box 15"/>
          <p:cNvSpPr txBox="1">
            <a:spLocks noChangeArrowheads="1"/>
          </p:cNvSpPr>
          <p:nvPr/>
        </p:nvSpPr>
        <p:spPr bwMode="auto">
          <a:xfrm>
            <a:off x="2806700" y="2486025"/>
            <a:ext cx="3384550" cy="284163"/>
          </a:xfrm>
          <a:prstGeom prst="rect">
            <a:avLst/>
          </a:prstGeom>
          <a:solidFill>
            <a:schemeClr val="bg1"/>
          </a:solidFill>
          <a:ln w="9525">
            <a:solidFill>
              <a:schemeClr val="tx1"/>
            </a:solidFill>
            <a:prstDash val="dash"/>
            <a:miter lim="800000"/>
            <a:headEnd/>
            <a:tailEnd/>
          </a:ln>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200" b="1">
                <a:solidFill>
                  <a:srgbClr val="5F5F5F"/>
                </a:solidFill>
                <a:latin typeface="Meiryo UI" pitchFamily="50" charset="-128"/>
                <a:ea typeface="Meiryo UI" pitchFamily="50" charset="-128"/>
                <a:cs typeface="Meiryo UI" pitchFamily="50" charset="-128"/>
              </a:rPr>
              <a:t>認知症機能が低下しているおそれがある者</a:t>
            </a:r>
          </a:p>
        </p:txBody>
      </p:sp>
      <p:sp>
        <p:nvSpPr>
          <p:cNvPr id="176146" name="Text Box 15"/>
          <p:cNvSpPr txBox="1">
            <a:spLocks noChangeArrowheads="1"/>
          </p:cNvSpPr>
          <p:nvPr/>
        </p:nvSpPr>
        <p:spPr bwMode="auto">
          <a:xfrm>
            <a:off x="2808288" y="2082800"/>
            <a:ext cx="3384550" cy="329311"/>
          </a:xfrm>
          <a:prstGeom prst="rect">
            <a:avLst/>
          </a:prstGeom>
          <a:solidFill>
            <a:schemeClr val="bg1"/>
          </a:solidFill>
          <a:ln w="19050">
            <a:solidFill>
              <a:schemeClr val="tx1"/>
            </a:solidFill>
            <a:miter lim="800000"/>
            <a:headEnd/>
            <a:tailEnd/>
          </a:ln>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0000"/>
              </a:lnSpc>
              <a:spcBef>
                <a:spcPct val="60000"/>
              </a:spcBef>
            </a:pPr>
            <a:r>
              <a:rPr lang="ja-JP" altLang="en-US" sz="1400" b="1">
                <a:latin typeface="Meiryo UI" pitchFamily="50" charset="-128"/>
                <a:ea typeface="Meiryo UI" pitchFamily="50" charset="-128"/>
                <a:cs typeface="Meiryo UI" pitchFamily="50" charset="-128"/>
              </a:rPr>
              <a:t>認知症のおそれがある者</a:t>
            </a:r>
            <a:r>
              <a:rPr lang="ja-JP" altLang="en-US" sz="1200" b="1">
                <a:solidFill>
                  <a:schemeClr val="bg1"/>
                </a:solidFill>
                <a:latin typeface="Meiryo UI" pitchFamily="50" charset="-128"/>
                <a:ea typeface="Meiryo UI" pitchFamily="50" charset="-128"/>
                <a:cs typeface="Meiryo UI" pitchFamily="50" charset="-128"/>
              </a:rPr>
              <a:t>　</a:t>
            </a:r>
          </a:p>
        </p:txBody>
      </p:sp>
      <p:sp>
        <p:nvSpPr>
          <p:cNvPr id="176147" name="Text Box 15"/>
          <p:cNvSpPr txBox="1">
            <a:spLocks noChangeArrowheads="1"/>
          </p:cNvSpPr>
          <p:nvPr/>
        </p:nvSpPr>
        <p:spPr bwMode="auto">
          <a:xfrm>
            <a:off x="2279650" y="6203950"/>
            <a:ext cx="2006600"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1400" b="1">
                <a:solidFill>
                  <a:srgbClr val="5F5F5F"/>
                </a:solidFill>
                <a:latin typeface="Meiryo UI" pitchFamily="50" charset="-128"/>
                <a:ea typeface="Meiryo UI" pitchFamily="50" charset="-128"/>
                <a:cs typeface="Meiryo UI" pitchFamily="50" charset="-128"/>
              </a:rPr>
              <a:t>免許の取消し等の処分</a:t>
            </a:r>
          </a:p>
        </p:txBody>
      </p:sp>
      <p:sp>
        <p:nvSpPr>
          <p:cNvPr id="176148" name="Text Box 15"/>
          <p:cNvSpPr txBox="1">
            <a:spLocks noChangeArrowheads="1"/>
          </p:cNvSpPr>
          <p:nvPr/>
        </p:nvSpPr>
        <p:spPr bwMode="auto">
          <a:xfrm>
            <a:off x="4578350" y="5646738"/>
            <a:ext cx="2159000" cy="346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5000"/>
              </a:lnSpc>
              <a:spcBef>
                <a:spcPct val="50000"/>
              </a:spcBef>
            </a:pPr>
            <a:r>
              <a:rPr lang="ja-JP" altLang="en-US" sz="1400" b="1">
                <a:solidFill>
                  <a:srgbClr val="5F5F5F"/>
                </a:solidFill>
                <a:latin typeface="Meiryo UI" pitchFamily="50" charset="-128"/>
                <a:ea typeface="Meiryo UI" pitchFamily="50" charset="-128"/>
                <a:cs typeface="Meiryo UI" pitchFamily="50" charset="-128"/>
              </a:rPr>
              <a:t>認知症でないと判明</a:t>
            </a:r>
          </a:p>
        </p:txBody>
      </p:sp>
      <p:sp>
        <p:nvSpPr>
          <p:cNvPr id="176149" name="Text Box 15"/>
          <p:cNvSpPr txBox="1">
            <a:spLocks noChangeArrowheads="1"/>
          </p:cNvSpPr>
          <p:nvPr/>
        </p:nvSpPr>
        <p:spPr bwMode="auto">
          <a:xfrm>
            <a:off x="5051425" y="6216650"/>
            <a:ext cx="1063625" cy="304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5000"/>
              </a:lnSpc>
              <a:spcBef>
                <a:spcPct val="50000"/>
              </a:spcBef>
            </a:pPr>
            <a:r>
              <a:rPr lang="ja-JP" altLang="en-US" sz="1200" b="1">
                <a:solidFill>
                  <a:srgbClr val="5F5F5F"/>
                </a:solidFill>
                <a:latin typeface="Meiryo UI" pitchFamily="50" charset="-128"/>
                <a:ea typeface="Meiryo UI" pitchFamily="50" charset="-128"/>
                <a:cs typeface="Meiryo UI" pitchFamily="50" charset="-128"/>
              </a:rPr>
              <a:t>免許継続</a:t>
            </a:r>
          </a:p>
        </p:txBody>
      </p:sp>
      <p:sp>
        <p:nvSpPr>
          <p:cNvPr id="176150" name="AutoShape 44"/>
          <p:cNvSpPr>
            <a:spLocks noChangeArrowheads="1"/>
          </p:cNvSpPr>
          <p:nvPr/>
        </p:nvSpPr>
        <p:spPr bwMode="auto">
          <a:xfrm rot="5400000">
            <a:off x="3215482" y="5349081"/>
            <a:ext cx="215900" cy="360363"/>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6151" name="AutoShape 44"/>
          <p:cNvSpPr>
            <a:spLocks noChangeArrowheads="1"/>
          </p:cNvSpPr>
          <p:nvPr/>
        </p:nvSpPr>
        <p:spPr bwMode="auto">
          <a:xfrm rot="5400000">
            <a:off x="5476082" y="5350668"/>
            <a:ext cx="215900" cy="360363"/>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6152" name="AutoShape 44"/>
          <p:cNvSpPr>
            <a:spLocks noChangeArrowheads="1"/>
          </p:cNvSpPr>
          <p:nvPr/>
        </p:nvSpPr>
        <p:spPr bwMode="auto">
          <a:xfrm rot="5400000">
            <a:off x="3225007" y="5915818"/>
            <a:ext cx="215900" cy="360363"/>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sz="1800"/>
          </a:p>
        </p:txBody>
      </p:sp>
      <p:sp>
        <p:nvSpPr>
          <p:cNvPr id="176153" name="Text Box 15"/>
          <p:cNvSpPr txBox="1">
            <a:spLocks noChangeArrowheads="1"/>
          </p:cNvSpPr>
          <p:nvPr/>
        </p:nvSpPr>
        <p:spPr bwMode="auto">
          <a:xfrm>
            <a:off x="6110288" y="6216650"/>
            <a:ext cx="968375" cy="304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5000"/>
              </a:lnSpc>
              <a:spcBef>
                <a:spcPct val="50000"/>
              </a:spcBef>
            </a:pPr>
            <a:r>
              <a:rPr lang="ja-JP" altLang="en-US" sz="1200" b="1" dirty="0">
                <a:solidFill>
                  <a:srgbClr val="5F5F5F"/>
                </a:solidFill>
                <a:latin typeface="Meiryo UI" pitchFamily="50" charset="-128"/>
                <a:ea typeface="Meiryo UI" pitchFamily="50" charset="-128"/>
                <a:cs typeface="Meiryo UI" pitchFamily="50" charset="-128"/>
              </a:rPr>
              <a:t>次回更新</a:t>
            </a:r>
          </a:p>
        </p:txBody>
      </p:sp>
      <p:sp>
        <p:nvSpPr>
          <p:cNvPr id="176154" name="Oval 42"/>
          <p:cNvSpPr>
            <a:spLocks noChangeArrowheads="1"/>
          </p:cNvSpPr>
          <p:nvPr/>
        </p:nvSpPr>
        <p:spPr bwMode="auto">
          <a:xfrm>
            <a:off x="2471738" y="1077844"/>
            <a:ext cx="3848100" cy="39528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prstDash val="dash"/>
                <a:round/>
                <a:headEnd/>
                <a:tailEnd/>
              </a14:hiddenLine>
            </a:ext>
          </a:extLst>
        </p:spPr>
        <p:txBody>
          <a:bodyPr wrap="none" anchor="ctr"/>
          <a:lstStyle/>
          <a:p>
            <a:pPr algn="ctr" eaLnBrk="1" hangingPunct="1">
              <a:spcBef>
                <a:spcPct val="20000"/>
              </a:spcBef>
            </a:pPr>
            <a:r>
              <a:rPr lang="en-US" altLang="ja-JP" sz="1600" b="1" dirty="0">
                <a:solidFill>
                  <a:srgbClr val="000000"/>
                </a:solidFill>
                <a:latin typeface="Meiryo UI" pitchFamily="50" charset="-128"/>
                <a:ea typeface="Meiryo UI" pitchFamily="50" charset="-128"/>
                <a:cs typeface="Meiryo UI" pitchFamily="50" charset="-128"/>
              </a:rPr>
              <a:t>75</a:t>
            </a:r>
            <a:r>
              <a:rPr lang="ja-JP" altLang="en-US" sz="1600" b="1" dirty="0">
                <a:solidFill>
                  <a:srgbClr val="000000"/>
                </a:solidFill>
                <a:latin typeface="Meiryo UI" pitchFamily="50" charset="-128"/>
                <a:ea typeface="Meiryo UI" pitchFamily="50" charset="-128"/>
                <a:cs typeface="Meiryo UI" pitchFamily="50" charset="-128"/>
              </a:rPr>
              <a:t>歳以上の高齢運転者</a:t>
            </a:r>
          </a:p>
        </p:txBody>
      </p:sp>
      <p:sp>
        <p:nvSpPr>
          <p:cNvPr id="176155" name="Text Box 24"/>
          <p:cNvSpPr txBox="1">
            <a:spLocks noChangeArrowheads="1"/>
          </p:cNvSpPr>
          <p:nvPr/>
        </p:nvSpPr>
        <p:spPr bwMode="auto">
          <a:xfrm>
            <a:off x="7059613" y="2676525"/>
            <a:ext cx="1327150" cy="782638"/>
          </a:xfrm>
          <a:prstGeom prst="rect">
            <a:avLst/>
          </a:prstGeom>
          <a:solidFill>
            <a:schemeClr val="bg1"/>
          </a:solidFill>
          <a:ln w="15875">
            <a:solidFill>
              <a:srgbClr val="808080"/>
            </a:solidFill>
            <a:prstDash val="dash"/>
            <a:miter lim="800000"/>
            <a:headEnd/>
            <a:tailEnd/>
          </a:ln>
        </p:spPr>
        <p:txBody>
          <a:bodyPr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05000"/>
              </a:lnSpc>
            </a:pPr>
            <a:r>
              <a:rPr lang="ja-JP" altLang="en-US" sz="1300" b="1" dirty="0">
                <a:solidFill>
                  <a:schemeClr val="bg2"/>
                </a:solidFill>
                <a:latin typeface="Meiryo UI" pitchFamily="50" charset="-128"/>
                <a:ea typeface="Meiryo UI" pitchFamily="50" charset="-128"/>
                <a:cs typeface="Meiryo UI" pitchFamily="50" charset="-128"/>
              </a:rPr>
              <a:t>更新後に</a:t>
            </a:r>
          </a:p>
          <a:p>
            <a:pPr algn="ctr" eaLnBrk="1" hangingPunct="1">
              <a:lnSpc>
                <a:spcPct val="105000"/>
              </a:lnSpc>
            </a:pPr>
            <a:r>
              <a:rPr lang="ja-JP" altLang="en-US" sz="1300" b="1" dirty="0">
                <a:solidFill>
                  <a:schemeClr val="bg2"/>
                </a:solidFill>
                <a:latin typeface="Meiryo UI" pitchFamily="50" charset="-128"/>
                <a:ea typeface="Meiryo UI" pitchFamily="50" charset="-128"/>
                <a:cs typeface="Meiryo UI" pitchFamily="50" charset="-128"/>
              </a:rPr>
              <a:t>基準行為を</a:t>
            </a:r>
          </a:p>
          <a:p>
            <a:pPr algn="ctr" eaLnBrk="1" hangingPunct="1">
              <a:lnSpc>
                <a:spcPct val="105000"/>
              </a:lnSpc>
            </a:pPr>
            <a:r>
              <a:rPr lang="ja-JP" altLang="en-US" sz="1300" b="1" dirty="0" smtClean="0">
                <a:solidFill>
                  <a:schemeClr val="bg2"/>
                </a:solidFill>
                <a:latin typeface="Meiryo UI" pitchFamily="50" charset="-128"/>
                <a:ea typeface="Meiryo UI" pitchFamily="50" charset="-128"/>
                <a:cs typeface="Meiryo UI" pitchFamily="50" charset="-128"/>
              </a:rPr>
              <a:t>した場合</a:t>
            </a:r>
            <a:endParaRPr lang="ja-JP" altLang="en-US" sz="1300" b="1" dirty="0">
              <a:solidFill>
                <a:schemeClr val="bg2"/>
              </a:solidFill>
              <a:latin typeface="Meiryo UI" pitchFamily="50" charset="-128"/>
              <a:ea typeface="Meiryo UI" pitchFamily="50" charset="-128"/>
              <a:cs typeface="Meiryo UI" pitchFamily="50" charset="-128"/>
            </a:endParaRPr>
          </a:p>
        </p:txBody>
      </p:sp>
      <p:sp>
        <p:nvSpPr>
          <p:cNvPr id="176156" name="Text Box 24"/>
          <p:cNvSpPr txBox="1">
            <a:spLocks noChangeArrowheads="1"/>
          </p:cNvSpPr>
          <p:nvPr/>
        </p:nvSpPr>
        <p:spPr bwMode="auto">
          <a:xfrm>
            <a:off x="436563" y="2551113"/>
            <a:ext cx="1433512" cy="990600"/>
          </a:xfrm>
          <a:prstGeom prst="rect">
            <a:avLst/>
          </a:prstGeom>
          <a:solidFill>
            <a:schemeClr val="bg1"/>
          </a:solidFill>
          <a:ln w="15875">
            <a:solidFill>
              <a:srgbClr val="808080"/>
            </a:solidFill>
            <a:prstDash val="dash"/>
            <a:miter lim="800000"/>
            <a:headEnd/>
            <a:tailEnd/>
          </a:ln>
        </p:spPr>
        <p:txBody>
          <a:bodyPr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05000"/>
              </a:lnSpc>
            </a:pPr>
            <a:r>
              <a:rPr lang="ja-JP" altLang="en-US" sz="1300" b="1">
                <a:solidFill>
                  <a:schemeClr val="bg2"/>
                </a:solidFill>
                <a:latin typeface="Meiryo UI" pitchFamily="50" charset="-128"/>
                <a:ea typeface="Meiryo UI" pitchFamily="50" charset="-128"/>
                <a:cs typeface="Meiryo UI" pitchFamily="50" charset="-128"/>
              </a:rPr>
              <a:t>更新期間満了日 </a:t>
            </a:r>
            <a:r>
              <a:rPr lang="en-US" altLang="ja-JP" sz="1300" b="1">
                <a:solidFill>
                  <a:schemeClr val="bg2"/>
                </a:solidFill>
                <a:latin typeface="Meiryo UI" pitchFamily="50" charset="-128"/>
                <a:ea typeface="Meiryo UI" pitchFamily="50" charset="-128"/>
                <a:cs typeface="Meiryo UI" pitchFamily="50" charset="-128"/>
              </a:rPr>
              <a:t>1</a:t>
            </a:r>
            <a:r>
              <a:rPr lang="ja-JP" altLang="en-US" sz="1300" b="1">
                <a:solidFill>
                  <a:schemeClr val="bg2"/>
                </a:solidFill>
                <a:latin typeface="Meiryo UI" pitchFamily="50" charset="-128"/>
                <a:ea typeface="Meiryo UI" pitchFamily="50" charset="-128"/>
                <a:cs typeface="Meiryo UI" pitchFamily="50" charset="-128"/>
              </a:rPr>
              <a:t>年前以後に</a:t>
            </a:r>
          </a:p>
          <a:p>
            <a:pPr algn="ctr" eaLnBrk="1" hangingPunct="1">
              <a:lnSpc>
                <a:spcPct val="105000"/>
              </a:lnSpc>
            </a:pPr>
            <a:r>
              <a:rPr lang="ja-JP" altLang="en-US" sz="1300" b="1">
                <a:solidFill>
                  <a:schemeClr val="bg2"/>
                </a:solidFill>
                <a:latin typeface="Meiryo UI" pitchFamily="50" charset="-128"/>
                <a:ea typeface="Meiryo UI" pitchFamily="50" charset="-128"/>
                <a:cs typeface="Meiryo UI" pitchFamily="50" charset="-128"/>
              </a:rPr>
              <a:t>基準行為を</a:t>
            </a:r>
          </a:p>
          <a:p>
            <a:pPr algn="ctr" eaLnBrk="1" hangingPunct="1">
              <a:lnSpc>
                <a:spcPct val="105000"/>
              </a:lnSpc>
            </a:pPr>
            <a:r>
              <a:rPr lang="ja-JP" altLang="en-US" sz="1300" b="1">
                <a:solidFill>
                  <a:schemeClr val="bg2"/>
                </a:solidFill>
                <a:latin typeface="Meiryo UI" pitchFamily="50" charset="-128"/>
                <a:ea typeface="Meiryo UI" pitchFamily="50" charset="-128"/>
                <a:cs typeface="Meiryo UI" pitchFamily="50" charset="-128"/>
              </a:rPr>
              <a:t>していた場合</a:t>
            </a:r>
          </a:p>
        </p:txBody>
      </p:sp>
      <p:sp>
        <p:nvSpPr>
          <p:cNvPr id="176157" name="AutoShape 44"/>
          <p:cNvSpPr>
            <a:spLocks noChangeArrowheads="1"/>
          </p:cNvSpPr>
          <p:nvPr/>
        </p:nvSpPr>
        <p:spPr bwMode="auto">
          <a:xfrm rot="5400000">
            <a:off x="5476875" y="5908675"/>
            <a:ext cx="217488" cy="388938"/>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eaLnBrk="1" hangingPunct="1"/>
            <a:endParaRPr lang="ja-JP" altLang="en-US" sz="1800"/>
          </a:p>
        </p:txBody>
      </p:sp>
      <p:sp>
        <p:nvSpPr>
          <p:cNvPr id="176158" name="AutoShape 44"/>
          <p:cNvSpPr>
            <a:spLocks noChangeArrowheads="1"/>
          </p:cNvSpPr>
          <p:nvPr/>
        </p:nvSpPr>
        <p:spPr bwMode="auto">
          <a:xfrm>
            <a:off x="5991225" y="6205538"/>
            <a:ext cx="198438" cy="312737"/>
          </a:xfrm>
          <a:prstGeom prst="rightArrow">
            <a:avLst>
              <a:gd name="adj1" fmla="val 45593"/>
              <a:gd name="adj2" fmla="val 4780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wrap="none" anchor="ctr"/>
          <a:lstStyle/>
          <a:p>
            <a:pPr eaLnBrk="1" hangingPunct="1"/>
            <a:endParaRPr lang="ja-JP" altLang="en-US" sz="1800"/>
          </a:p>
        </p:txBody>
      </p:sp>
      <p:sp>
        <p:nvSpPr>
          <p:cNvPr id="176159" name="AutoShape 32"/>
          <p:cNvSpPr>
            <a:spLocks noChangeArrowheads="1"/>
          </p:cNvSpPr>
          <p:nvPr/>
        </p:nvSpPr>
        <p:spPr bwMode="auto">
          <a:xfrm rot="5400000">
            <a:off x="4318794" y="1216819"/>
            <a:ext cx="169863" cy="657225"/>
          </a:xfrm>
          <a:prstGeom prst="rightArrow">
            <a:avLst>
              <a:gd name="adj1" fmla="val 44750"/>
              <a:gd name="adj2" fmla="val 56046"/>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lgn="ctr" defTabSz="1001713" eaLnBrk="1" hangingPunct="1">
              <a:lnSpc>
                <a:spcPct val="90000"/>
              </a:lnSpc>
            </a:pPr>
            <a:endParaRPr lang="ja-JP" altLang="en-US" sz="2000">
              <a:ea typeface="HGP創英角ｺﾞｼｯｸUB" pitchFamily="50" charset="-128"/>
            </a:endParaRPr>
          </a:p>
        </p:txBody>
      </p:sp>
      <p:sp>
        <p:nvSpPr>
          <p:cNvPr id="176160" name="AutoShape 38"/>
          <p:cNvSpPr>
            <a:spLocks noChangeArrowheads="1"/>
          </p:cNvSpPr>
          <p:nvPr/>
        </p:nvSpPr>
        <p:spPr bwMode="auto">
          <a:xfrm>
            <a:off x="2149475" y="4545013"/>
            <a:ext cx="4551363" cy="533400"/>
          </a:xfrm>
          <a:prstGeom prst="roundRect">
            <a:avLst>
              <a:gd name="adj" fmla="val 16667"/>
            </a:avLst>
          </a:prstGeom>
          <a:solidFill>
            <a:srgbClr val="88D8B0"/>
          </a:solidFill>
          <a:ln>
            <a:noFill/>
          </a:ln>
          <a:extLst/>
        </p:spPr>
        <p:txBody>
          <a:bodyPr wrap="none" anchor="ctr"/>
          <a:lstStyle/>
          <a:p>
            <a:pPr eaLnBrk="1" hangingPunct="1">
              <a:lnSpc>
                <a:spcPct val="150000"/>
              </a:lnSpc>
              <a:spcBef>
                <a:spcPts val="600"/>
              </a:spcBef>
            </a:pPr>
            <a:r>
              <a:rPr kumimoji="0" lang="ja-JP" altLang="ja-JP" sz="1600" b="1" dirty="0">
                <a:latin typeface="Meiryo UI" pitchFamily="50" charset="-128"/>
                <a:ea typeface="Meiryo UI" pitchFamily="50" charset="-128"/>
                <a:cs typeface="Meiryo UI" pitchFamily="50" charset="-128"/>
              </a:rPr>
              <a:t>     </a:t>
            </a:r>
            <a:r>
              <a:rPr kumimoji="0" lang="ja-JP" altLang="ja-JP" sz="1500" b="1" dirty="0">
                <a:latin typeface="Meiryo UI" pitchFamily="50" charset="-128"/>
                <a:ea typeface="Meiryo UI" pitchFamily="50" charset="-128"/>
                <a:cs typeface="Meiryo UI" pitchFamily="50" charset="-128"/>
              </a:rPr>
              <a:t>専門医の診断         </a:t>
            </a:r>
            <a:r>
              <a:rPr kumimoji="0" lang="ja-JP" altLang="ja-JP" sz="1500" b="1" dirty="0">
                <a:solidFill>
                  <a:srgbClr val="FF5050"/>
                </a:solidFill>
                <a:latin typeface="Meiryo UI" pitchFamily="50" charset="-128"/>
                <a:ea typeface="Meiryo UI" pitchFamily="50" charset="-128"/>
                <a:cs typeface="Meiryo UI" pitchFamily="50" charset="-128"/>
              </a:rPr>
              <a:t>主治医の診断書の提出</a:t>
            </a:r>
            <a:r>
              <a:rPr kumimoji="0" lang="ja-JP" altLang="ja-JP" sz="1600" b="1" baseline="30000" dirty="0">
                <a:solidFill>
                  <a:srgbClr val="FF5050"/>
                </a:solidFill>
                <a:latin typeface="Meiryo UI" pitchFamily="50" charset="-128"/>
                <a:ea typeface="Meiryo UI" pitchFamily="50" charset="-128"/>
                <a:cs typeface="Meiryo UI" pitchFamily="50" charset="-128"/>
              </a:rPr>
              <a:t>※</a:t>
            </a:r>
          </a:p>
        </p:txBody>
      </p:sp>
      <p:sp>
        <p:nvSpPr>
          <p:cNvPr id="176161" name="Text Box 15"/>
          <p:cNvSpPr txBox="1">
            <a:spLocks noChangeArrowheads="1"/>
          </p:cNvSpPr>
          <p:nvPr/>
        </p:nvSpPr>
        <p:spPr bwMode="auto">
          <a:xfrm>
            <a:off x="1109663" y="4649788"/>
            <a:ext cx="1308100" cy="352425"/>
          </a:xfrm>
          <a:prstGeom prst="rect">
            <a:avLst/>
          </a:prstGeom>
          <a:solidFill>
            <a:schemeClr val="bg1"/>
          </a:solidFill>
          <a:ln w="15875">
            <a:solidFill>
              <a:schemeClr val="tx1"/>
            </a:solidFill>
            <a:miter lim="800000"/>
            <a:headEnd/>
            <a:tailEnd/>
          </a:ln>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115000"/>
              </a:lnSpc>
              <a:spcBef>
                <a:spcPct val="50000"/>
              </a:spcBef>
            </a:pPr>
            <a:r>
              <a:rPr lang="ja-JP" altLang="en-US" sz="1400" b="1">
                <a:latin typeface="Meiryo UI" pitchFamily="50" charset="-128"/>
                <a:ea typeface="Meiryo UI" pitchFamily="50" charset="-128"/>
                <a:cs typeface="Meiryo UI" pitchFamily="50" charset="-128"/>
              </a:rPr>
              <a:t>臨時適性検査</a:t>
            </a:r>
          </a:p>
        </p:txBody>
      </p:sp>
      <p:sp>
        <p:nvSpPr>
          <p:cNvPr id="176162" name="Text Box 24"/>
          <p:cNvSpPr txBox="1">
            <a:spLocks noChangeArrowheads="1"/>
          </p:cNvSpPr>
          <p:nvPr/>
        </p:nvSpPr>
        <p:spPr bwMode="auto">
          <a:xfrm>
            <a:off x="6732588" y="4635500"/>
            <a:ext cx="1889125" cy="47778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5875">
                <a:solidFill>
                  <a:schemeClr val="tx1"/>
                </a:solidFill>
                <a:prstDash val="dash"/>
                <a:miter lim="800000"/>
                <a:headEnd/>
                <a:tailEnd/>
              </a14:hiddenLine>
            </a:ext>
          </a:extLst>
        </p:spPr>
        <p:txBody>
          <a:bodyPr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90000"/>
              </a:lnSpc>
            </a:pPr>
            <a:r>
              <a:rPr lang="en-US" altLang="ja-JP" sz="1200" b="1" dirty="0">
                <a:solidFill>
                  <a:srgbClr val="FF5050"/>
                </a:solidFill>
                <a:latin typeface="Meiryo UI" pitchFamily="50" charset="-128"/>
                <a:ea typeface="Meiryo UI" pitchFamily="50" charset="-128"/>
                <a:cs typeface="Meiryo UI" pitchFamily="50" charset="-128"/>
              </a:rPr>
              <a:t>※</a:t>
            </a:r>
            <a:r>
              <a:rPr lang="ja-JP" altLang="en-US" sz="1200" b="1" dirty="0">
                <a:solidFill>
                  <a:srgbClr val="FF5050"/>
                </a:solidFill>
                <a:latin typeface="Meiryo UI" pitchFamily="50" charset="-128"/>
                <a:ea typeface="Meiryo UI" pitchFamily="50" charset="-128"/>
                <a:cs typeface="Meiryo UI" pitchFamily="50" charset="-128"/>
              </a:rPr>
              <a:t>認知症用の</a:t>
            </a:r>
          </a:p>
          <a:p>
            <a:pPr eaLnBrk="1" hangingPunct="1">
              <a:lnSpc>
                <a:spcPct val="90000"/>
              </a:lnSpc>
            </a:pPr>
            <a:r>
              <a:rPr lang="ja-JP" altLang="en-US" sz="1200" b="1" dirty="0">
                <a:solidFill>
                  <a:srgbClr val="FF5050"/>
                </a:solidFill>
                <a:latin typeface="Meiryo UI" pitchFamily="50" charset="-128"/>
                <a:ea typeface="Meiryo UI" pitchFamily="50" charset="-128"/>
                <a:cs typeface="Meiryo UI" pitchFamily="50" charset="-128"/>
              </a:rPr>
              <a:t>  </a:t>
            </a:r>
            <a:r>
              <a:rPr lang="ja-JP" altLang="en-US" sz="1200" b="1" dirty="0" smtClean="0">
                <a:solidFill>
                  <a:srgbClr val="FF5050"/>
                </a:solidFill>
                <a:latin typeface="Meiryo UI" pitchFamily="50" charset="-128"/>
                <a:ea typeface="Meiryo UI" pitchFamily="50" charset="-128"/>
                <a:cs typeface="Meiryo UI" pitchFamily="50" charset="-128"/>
              </a:rPr>
              <a:t> </a:t>
            </a:r>
            <a:r>
              <a:rPr lang="ja-JP" altLang="en-US" sz="1200" b="1" dirty="0">
                <a:solidFill>
                  <a:srgbClr val="FF5050"/>
                </a:solidFill>
                <a:latin typeface="Meiryo UI" pitchFamily="50" charset="-128"/>
                <a:ea typeface="Meiryo UI" pitchFamily="50" charset="-128"/>
                <a:cs typeface="Meiryo UI" pitchFamily="50" charset="-128"/>
              </a:rPr>
              <a:t>診断書様式による</a:t>
            </a:r>
          </a:p>
        </p:txBody>
      </p:sp>
      <p:sp>
        <p:nvSpPr>
          <p:cNvPr id="176163" name="Rectangle 13"/>
          <p:cNvSpPr>
            <a:spLocks noChangeArrowheads="1"/>
          </p:cNvSpPr>
          <p:nvPr/>
        </p:nvSpPr>
        <p:spPr bwMode="auto">
          <a:xfrm>
            <a:off x="3238500" y="5408613"/>
            <a:ext cx="2428875" cy="6667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ja-JP" altLang="en-US" sz="3200" b="1">
              <a:ea typeface="HGPｺﾞｼｯｸM" pitchFamily="50" charset="-128"/>
            </a:endParaRPr>
          </a:p>
        </p:txBody>
      </p:sp>
      <p:sp>
        <p:nvSpPr>
          <p:cNvPr id="176164" name="Rectangle 13"/>
          <p:cNvSpPr>
            <a:spLocks noChangeArrowheads="1"/>
          </p:cNvSpPr>
          <p:nvPr/>
        </p:nvSpPr>
        <p:spPr bwMode="auto">
          <a:xfrm>
            <a:off x="4283075" y="5091113"/>
            <a:ext cx="238125" cy="16192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ja-JP" altLang="en-US" sz="3200" b="1">
              <a:ea typeface="HGPｺﾞｼｯｸM" pitchFamily="50" charset="-128"/>
            </a:endParaRPr>
          </a:p>
        </p:txBody>
      </p:sp>
      <p:sp>
        <p:nvSpPr>
          <p:cNvPr id="176165" name="Text Box 22"/>
          <p:cNvSpPr txBox="1">
            <a:spLocks noChangeArrowheads="1"/>
          </p:cNvSpPr>
          <p:nvPr/>
        </p:nvSpPr>
        <p:spPr bwMode="auto">
          <a:xfrm>
            <a:off x="3873500" y="4279900"/>
            <a:ext cx="1079500" cy="293121"/>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txBody>
          <a:bodyPr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80000"/>
              </a:lnSpc>
              <a:spcBef>
                <a:spcPct val="50000"/>
              </a:spcBef>
            </a:pPr>
            <a:r>
              <a:rPr lang="ja-JP" altLang="en-US" sz="1200" b="1">
                <a:solidFill>
                  <a:srgbClr val="000000"/>
                </a:solidFill>
                <a:latin typeface="Meiryo UI" pitchFamily="50" charset="-128"/>
                <a:ea typeface="Meiryo UI" pitchFamily="50" charset="-128"/>
                <a:cs typeface="Meiryo UI" pitchFamily="50" charset="-128"/>
              </a:rPr>
              <a:t>受  診</a:t>
            </a:r>
          </a:p>
        </p:txBody>
      </p:sp>
      <p:sp>
        <p:nvSpPr>
          <p:cNvPr id="176166" name="AutoShape 44"/>
          <p:cNvSpPr>
            <a:spLocks noChangeArrowheads="1"/>
          </p:cNvSpPr>
          <p:nvPr/>
        </p:nvSpPr>
        <p:spPr bwMode="auto">
          <a:xfrm rot="5400000">
            <a:off x="3207544" y="4360069"/>
            <a:ext cx="282575" cy="360363"/>
          </a:xfrm>
          <a:prstGeom prst="rightArrow">
            <a:avLst>
              <a:gd name="adj1" fmla="val 52426"/>
              <a:gd name="adj2" fmla="val 34273"/>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6167" name="AutoShape 44"/>
          <p:cNvSpPr>
            <a:spLocks noChangeArrowheads="1"/>
          </p:cNvSpPr>
          <p:nvPr/>
        </p:nvSpPr>
        <p:spPr bwMode="auto">
          <a:xfrm rot="5400000">
            <a:off x="5368132" y="4356893"/>
            <a:ext cx="311150" cy="360363"/>
          </a:xfrm>
          <a:prstGeom prst="rightArrow">
            <a:avLst>
              <a:gd name="adj1" fmla="val 51546"/>
              <a:gd name="adj2" fmla="val 32144"/>
            </a:avLst>
          </a:prstGeom>
          <a:gradFill rotWithShape="1">
            <a:gsLst>
              <a:gs pos="0">
                <a:srgbClr val="C0C0C0"/>
              </a:gs>
              <a:gs pos="100000">
                <a:srgbClr val="3B3B3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6168" name="Rectangle 13"/>
          <p:cNvSpPr>
            <a:spLocks noChangeArrowheads="1"/>
          </p:cNvSpPr>
          <p:nvPr/>
        </p:nvSpPr>
        <p:spPr bwMode="auto">
          <a:xfrm>
            <a:off x="3263900" y="4386263"/>
            <a:ext cx="847725" cy="5715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ja-JP" altLang="en-US" sz="3200" b="1">
              <a:ea typeface="HGPｺﾞｼｯｸM" pitchFamily="50" charset="-128"/>
            </a:endParaRPr>
          </a:p>
        </p:txBody>
      </p:sp>
      <p:sp>
        <p:nvSpPr>
          <p:cNvPr id="176169" name="Rectangle 13"/>
          <p:cNvSpPr>
            <a:spLocks noChangeArrowheads="1"/>
          </p:cNvSpPr>
          <p:nvPr/>
        </p:nvSpPr>
        <p:spPr bwMode="auto">
          <a:xfrm>
            <a:off x="4651375" y="4383088"/>
            <a:ext cx="962025" cy="66675"/>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ja-JP" altLang="en-US" sz="3200" b="1">
              <a:ea typeface="HGPｺﾞｼｯｸM" pitchFamily="50" charset="-128"/>
            </a:endParaRPr>
          </a:p>
        </p:txBody>
      </p:sp>
      <p:sp>
        <p:nvSpPr>
          <p:cNvPr id="176170" name="Rectangle 13"/>
          <p:cNvSpPr>
            <a:spLocks noChangeArrowheads="1"/>
          </p:cNvSpPr>
          <p:nvPr/>
        </p:nvSpPr>
        <p:spPr bwMode="auto">
          <a:xfrm>
            <a:off x="4286250" y="4141788"/>
            <a:ext cx="276225" cy="114300"/>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eaLnBrk="1" hangingPunct="1"/>
            <a:endParaRPr lang="ja-JP" altLang="en-US" sz="3200" b="1">
              <a:ea typeface="HGPｺﾞｼｯｸM" pitchFamily="50" charset="-128"/>
            </a:endParaRPr>
          </a:p>
        </p:txBody>
      </p:sp>
      <p:sp>
        <p:nvSpPr>
          <p:cNvPr id="176171" name="Text Box 22"/>
          <p:cNvSpPr txBox="1">
            <a:spLocks noChangeArrowheads="1"/>
          </p:cNvSpPr>
          <p:nvPr/>
        </p:nvSpPr>
        <p:spPr bwMode="auto">
          <a:xfrm>
            <a:off x="3895725" y="5264150"/>
            <a:ext cx="1012825" cy="2931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991" tIns="71991" rIns="71991" bIns="71991">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lnSpc>
                <a:spcPct val="80000"/>
              </a:lnSpc>
              <a:spcBef>
                <a:spcPct val="50000"/>
              </a:spcBef>
            </a:pPr>
            <a:r>
              <a:rPr lang="ja-JP" altLang="en-US" sz="1200" b="1">
                <a:solidFill>
                  <a:srgbClr val="000000"/>
                </a:solidFill>
                <a:latin typeface="Meiryo UI" pitchFamily="50" charset="-128"/>
                <a:ea typeface="Meiryo UI" pitchFamily="50" charset="-128"/>
                <a:cs typeface="Meiryo UI" pitchFamily="50" charset="-128"/>
              </a:rPr>
              <a:t>診断の結果</a:t>
            </a:r>
          </a:p>
        </p:txBody>
      </p:sp>
      <p:sp>
        <p:nvSpPr>
          <p:cNvPr id="176172" name="Rectangle 3"/>
          <p:cNvSpPr>
            <a:spLocks noChangeArrowheads="1"/>
          </p:cNvSpPr>
          <p:nvPr/>
        </p:nvSpPr>
        <p:spPr bwMode="auto">
          <a:xfrm>
            <a:off x="252413" y="96996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6173" name="Text Box 5"/>
          <p:cNvSpPr txBox="1">
            <a:spLocks noChangeArrowheads="1"/>
          </p:cNvSpPr>
          <p:nvPr/>
        </p:nvSpPr>
        <p:spPr bwMode="auto">
          <a:xfrm>
            <a:off x="0" y="0"/>
            <a:ext cx="2338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32</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215424989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ext Box 9"/>
          <p:cNvSpPr txBox="1">
            <a:spLocks noChangeArrowheads="1"/>
          </p:cNvSpPr>
          <p:nvPr/>
        </p:nvSpPr>
        <p:spPr bwMode="auto">
          <a:xfrm>
            <a:off x="309438" y="410015"/>
            <a:ext cx="85550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5" rIns="91428" bIns="45715">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en-US" altLang="ja-JP" sz="2800" b="1" dirty="0">
                <a:solidFill>
                  <a:srgbClr val="000000"/>
                </a:solidFill>
                <a:latin typeface="Meiryo UI" pitchFamily="50" charset="-128"/>
                <a:ea typeface="Meiryo UI" pitchFamily="50" charset="-128"/>
                <a:cs typeface="Meiryo UI" pitchFamily="50" charset="-128"/>
              </a:rPr>
              <a:t>75</a:t>
            </a:r>
            <a:r>
              <a:rPr lang="ja-JP" altLang="en-US" sz="2800" b="1" dirty="0">
                <a:solidFill>
                  <a:srgbClr val="000000"/>
                </a:solidFill>
                <a:latin typeface="Meiryo UI" pitchFamily="50" charset="-128"/>
                <a:ea typeface="Meiryo UI" pitchFamily="50" charset="-128"/>
                <a:cs typeface="Meiryo UI" pitchFamily="50" charset="-128"/>
              </a:rPr>
              <a:t>歳以上の運転者の免許証更新 診断書作成</a:t>
            </a:r>
          </a:p>
        </p:txBody>
      </p:sp>
      <p:sp>
        <p:nvSpPr>
          <p:cNvPr id="177155" name="Rectangle 3"/>
          <p:cNvSpPr>
            <a:spLocks noChangeArrowheads="1"/>
          </p:cNvSpPr>
          <p:nvPr/>
        </p:nvSpPr>
        <p:spPr bwMode="auto">
          <a:xfrm>
            <a:off x="309438" y="93438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solidFill>
                <a:srgbClr val="000000"/>
              </a:solidFill>
            </a:endParaRPr>
          </a:p>
        </p:txBody>
      </p:sp>
      <p:sp>
        <p:nvSpPr>
          <p:cNvPr id="177156" name="Text Box 5"/>
          <p:cNvSpPr txBox="1">
            <a:spLocks noChangeArrowheads="1"/>
          </p:cNvSpPr>
          <p:nvPr/>
        </p:nvSpPr>
        <p:spPr bwMode="auto">
          <a:xfrm>
            <a:off x="0" y="0"/>
            <a:ext cx="233838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solidFill>
                  <a:srgbClr val="000000"/>
                </a:solidFill>
                <a:latin typeface="Meiryo UI" pitchFamily="50" charset="-128"/>
                <a:ea typeface="Meiryo UI" pitchFamily="50" charset="-128"/>
                <a:cs typeface="Meiryo UI" pitchFamily="50" charset="-128"/>
              </a:rPr>
              <a:t>＜連携と</a:t>
            </a:r>
            <a:r>
              <a:rPr lang="ja-JP" altLang="en-US" sz="1800" b="1" dirty="0">
                <a:latin typeface="Meiryo UI" pitchFamily="50" charset="-128"/>
                <a:ea typeface="Meiryo UI" pitchFamily="50" charset="-128"/>
                <a:cs typeface="Meiryo UI" pitchFamily="50" charset="-128"/>
              </a:rPr>
              <a:t>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33</a:t>
            </a:r>
            <a:r>
              <a:rPr lang="ja-JP" altLang="en-US" sz="1800" b="1" dirty="0" smtClean="0">
                <a:solidFill>
                  <a:srgbClr val="000000"/>
                </a:solidFill>
                <a:latin typeface="Meiryo UI" pitchFamily="50" charset="-128"/>
                <a:ea typeface="Meiryo UI" pitchFamily="50" charset="-128"/>
                <a:cs typeface="Meiryo UI" pitchFamily="50" charset="-128"/>
              </a:rPr>
              <a:t>＞</a:t>
            </a:r>
            <a:endParaRPr lang="ja-JP" altLang="en-US" sz="1800" b="1" dirty="0">
              <a:solidFill>
                <a:srgbClr val="000000"/>
              </a:solidFill>
              <a:latin typeface="Meiryo UI" pitchFamily="50" charset="-128"/>
              <a:ea typeface="Meiryo UI" pitchFamily="50" charset="-128"/>
              <a:cs typeface="Meiryo UI" pitchFamily="50" charset="-128"/>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4092" y="1187193"/>
            <a:ext cx="3516746" cy="55913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9562" y="1090538"/>
            <a:ext cx="3516746" cy="5470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正方形/長方形 1"/>
          <p:cNvSpPr/>
          <p:nvPr/>
        </p:nvSpPr>
        <p:spPr bwMode="auto">
          <a:xfrm>
            <a:off x="1033312" y="1210943"/>
            <a:ext cx="486729" cy="142504"/>
          </a:xfrm>
          <a:prstGeom prst="rect">
            <a:avLst/>
          </a:prstGeom>
          <a:solidFill>
            <a:srgbClr val="C00000">
              <a:alpha val="25000"/>
            </a:srgb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0" name="正方形/長方形 9"/>
          <p:cNvSpPr/>
          <p:nvPr/>
        </p:nvSpPr>
        <p:spPr bwMode="auto">
          <a:xfrm>
            <a:off x="1033312" y="2111489"/>
            <a:ext cx="700564" cy="142504"/>
          </a:xfrm>
          <a:prstGeom prst="rect">
            <a:avLst/>
          </a:prstGeom>
          <a:solidFill>
            <a:srgbClr val="C00000">
              <a:alpha val="25000"/>
            </a:srgb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1" name="正方形/長方形 10"/>
          <p:cNvSpPr/>
          <p:nvPr/>
        </p:nvSpPr>
        <p:spPr bwMode="auto">
          <a:xfrm>
            <a:off x="1033312" y="4068939"/>
            <a:ext cx="3229930" cy="142504"/>
          </a:xfrm>
          <a:prstGeom prst="rect">
            <a:avLst/>
          </a:prstGeom>
          <a:solidFill>
            <a:srgbClr val="C00000">
              <a:alpha val="25000"/>
            </a:srgb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2" name="正方形/長方形 11"/>
          <p:cNvSpPr/>
          <p:nvPr/>
        </p:nvSpPr>
        <p:spPr bwMode="auto">
          <a:xfrm>
            <a:off x="4627825" y="4328217"/>
            <a:ext cx="2081733" cy="142504"/>
          </a:xfrm>
          <a:prstGeom prst="rect">
            <a:avLst/>
          </a:prstGeom>
          <a:solidFill>
            <a:srgbClr val="C00000">
              <a:alpha val="25000"/>
            </a:srgb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
        <p:nvSpPr>
          <p:cNvPr id="13" name="正方形/長方形 12"/>
          <p:cNvSpPr/>
          <p:nvPr/>
        </p:nvSpPr>
        <p:spPr bwMode="auto">
          <a:xfrm>
            <a:off x="4627825" y="1210943"/>
            <a:ext cx="2770502" cy="142504"/>
          </a:xfrm>
          <a:prstGeom prst="rect">
            <a:avLst/>
          </a:prstGeom>
          <a:solidFill>
            <a:srgbClr val="C00000">
              <a:alpha val="25000"/>
            </a:srgbClr>
          </a:solidFill>
          <a:ln w="9525" cap="flat" cmpd="sng" algn="ctr">
            <a:no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endParaRPr>
          </a:p>
        </p:txBody>
      </p:sp>
    </p:spTree>
    <p:extLst>
      <p:ext uri="{BB962C8B-B14F-4D97-AF65-F5344CB8AC3E}">
        <p14:creationId xmlns:p14="http://schemas.microsoft.com/office/powerpoint/2010/main" val="206194958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ChangeArrowheads="1"/>
          </p:cNvSpPr>
          <p:nvPr/>
        </p:nvSpPr>
        <p:spPr bwMode="auto">
          <a:xfrm>
            <a:off x="1020763" y="1276350"/>
            <a:ext cx="6985000" cy="1586120"/>
          </a:xfrm>
          <a:prstGeom prst="rect">
            <a:avLst/>
          </a:prstGeom>
          <a:solidFill>
            <a:srgbClr val="E3F1E4"/>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ja-JP" altLang="en-US"/>
          </a:p>
        </p:txBody>
      </p:sp>
      <p:sp>
        <p:nvSpPr>
          <p:cNvPr id="178179" name="Rectangle 2"/>
          <p:cNvSpPr>
            <a:spLocks noGrp="1" noChangeArrowheads="1"/>
          </p:cNvSpPr>
          <p:nvPr>
            <p:ph type="title" idx="4294967295"/>
          </p:nvPr>
        </p:nvSpPr>
        <p:spPr>
          <a:xfrm>
            <a:off x="365125" y="320675"/>
            <a:ext cx="8229600" cy="661988"/>
          </a:xfrm>
        </p:spPr>
        <p:txBody>
          <a:bodyPr/>
          <a:lstStyle/>
          <a:p>
            <a:pPr eaLnBrk="1" hangingPunct="1"/>
            <a:r>
              <a:rPr lang="ja-JP" altLang="en-US" sz="3000" b="1" smtClean="0">
                <a:solidFill>
                  <a:schemeClr val="tx1"/>
                </a:solidFill>
                <a:latin typeface="Meiryo UI" pitchFamily="50" charset="-128"/>
                <a:ea typeface="Meiryo UI" pitchFamily="50" charset="-128"/>
                <a:cs typeface="Meiryo UI" pitchFamily="50" charset="-128"/>
              </a:rPr>
              <a:t>認知症と成年後見制度</a:t>
            </a:r>
          </a:p>
        </p:txBody>
      </p:sp>
      <p:sp>
        <p:nvSpPr>
          <p:cNvPr id="178180" name="Rectangle 5"/>
          <p:cNvSpPr>
            <a:spLocks noGrp="1" noChangeArrowheads="1"/>
          </p:cNvSpPr>
          <p:nvPr>
            <p:ph type="body" idx="4294967295"/>
          </p:nvPr>
        </p:nvSpPr>
        <p:spPr>
          <a:xfrm>
            <a:off x="1027113" y="1187450"/>
            <a:ext cx="7902575" cy="5222875"/>
          </a:xfrm>
        </p:spPr>
        <p:txBody>
          <a:bodyPr/>
          <a:lstStyle/>
          <a:p>
            <a:pPr eaLnBrk="1" hangingPunct="1">
              <a:lnSpc>
                <a:spcPct val="80000"/>
              </a:lnSpc>
              <a:buClr>
                <a:srgbClr val="009999"/>
              </a:buClr>
              <a:buSzPct val="120000"/>
              <a:buFont typeface="Wingdings" pitchFamily="2" charset="2"/>
              <a:buNone/>
            </a:pPr>
            <a:endParaRPr lang="en-US" altLang="ja-JP" sz="800" b="1" dirty="0" smtClean="0">
              <a:solidFill>
                <a:srgbClr val="3399FF"/>
              </a:solidFill>
              <a:latin typeface="Meiryo UI" pitchFamily="50" charset="-128"/>
              <a:ea typeface="Meiryo UI" pitchFamily="50" charset="-128"/>
              <a:cs typeface="Meiryo UI" pitchFamily="50" charset="-128"/>
            </a:endParaRPr>
          </a:p>
          <a:p>
            <a:pPr eaLnBrk="1" hangingPunct="1">
              <a:buClr>
                <a:srgbClr val="009999"/>
              </a:buClr>
              <a:buSzPct val="120000"/>
              <a:buFont typeface="Wingdings" pitchFamily="2" charset="2"/>
              <a:buNone/>
            </a:pPr>
            <a:r>
              <a:rPr lang="en-US" altLang="ja-JP" sz="1800" b="1" dirty="0" smtClean="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高齢者 ： 平成</a:t>
            </a:r>
            <a:r>
              <a:rPr lang="en-US" altLang="ja-JP" sz="1800" b="1" dirty="0" smtClean="0">
                <a:latin typeface="Meiryo UI" pitchFamily="50" charset="-128"/>
                <a:ea typeface="Meiryo UI" pitchFamily="50" charset="-128"/>
                <a:cs typeface="Meiryo UI" pitchFamily="50" charset="-128"/>
              </a:rPr>
              <a:t>12</a:t>
            </a:r>
            <a:r>
              <a:rPr lang="ja-JP" altLang="en-US" sz="1800" b="1" dirty="0" smtClean="0">
                <a:latin typeface="Meiryo UI" pitchFamily="50" charset="-128"/>
                <a:ea typeface="Meiryo UI" pitchFamily="50" charset="-128"/>
                <a:cs typeface="Meiryo UI" pitchFamily="50" charset="-128"/>
              </a:rPr>
              <a:t>年より介護保険制度導入</a:t>
            </a:r>
          </a:p>
          <a:p>
            <a:pPr eaLnBrk="1" hangingPunct="1">
              <a:buClr>
                <a:srgbClr val="009999"/>
              </a:buClr>
              <a:buSzPct val="120000"/>
              <a:buFont typeface="Wingdings" pitchFamily="2" charset="2"/>
              <a:buNone/>
            </a:pPr>
            <a:r>
              <a:rPr lang="ja-JP" altLang="en-US" sz="1800" b="1" dirty="0" smtClean="0">
                <a:latin typeface="Meiryo UI" pitchFamily="50" charset="-128"/>
                <a:ea typeface="Meiryo UI" pitchFamily="50" charset="-128"/>
                <a:cs typeface="Meiryo UI" pitchFamily="50" charset="-128"/>
              </a:rPr>
              <a:t>     障害者 ： 平成</a:t>
            </a:r>
            <a:r>
              <a:rPr lang="en-US" altLang="ja-JP" sz="1800" b="1" dirty="0" smtClean="0">
                <a:latin typeface="Meiryo UI" pitchFamily="50" charset="-128"/>
                <a:ea typeface="Meiryo UI" pitchFamily="50" charset="-128"/>
                <a:cs typeface="Meiryo UI" pitchFamily="50" charset="-128"/>
              </a:rPr>
              <a:t>15</a:t>
            </a:r>
            <a:r>
              <a:rPr lang="ja-JP" altLang="en-US" sz="1800" b="1" dirty="0" smtClean="0">
                <a:latin typeface="Meiryo UI" pitchFamily="50" charset="-128"/>
                <a:ea typeface="Meiryo UI" pitchFamily="50" charset="-128"/>
                <a:cs typeface="Meiryo UI" pitchFamily="50" charset="-128"/>
              </a:rPr>
              <a:t>年度より支援費制度導入</a:t>
            </a:r>
          </a:p>
          <a:p>
            <a:pPr eaLnBrk="1" hangingPunct="1">
              <a:buFont typeface="Wingdings" pitchFamily="2" charset="2"/>
              <a:buNone/>
            </a:pPr>
            <a:r>
              <a:rPr lang="ja-JP" altLang="en-US" sz="1800" b="1" dirty="0" smtClean="0">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     平成</a:t>
            </a:r>
            <a:r>
              <a:rPr lang="en-US" altLang="ja-JP" sz="1800" b="1" dirty="0" smtClean="0">
                <a:latin typeface="Meiryo UI" pitchFamily="50" charset="-128"/>
                <a:ea typeface="Meiryo UI" pitchFamily="50" charset="-128"/>
                <a:cs typeface="Meiryo UI" pitchFamily="50" charset="-128"/>
              </a:rPr>
              <a:t>18</a:t>
            </a:r>
            <a:r>
              <a:rPr lang="ja-JP" altLang="en-US" sz="1800" b="1" dirty="0" smtClean="0">
                <a:latin typeface="Meiryo UI" pitchFamily="50" charset="-128"/>
                <a:ea typeface="Meiryo UI" pitchFamily="50" charset="-128"/>
                <a:cs typeface="Meiryo UI" pitchFamily="50" charset="-128"/>
              </a:rPr>
              <a:t>年度から 障害者自立支援法 へ</a:t>
            </a:r>
            <a:endParaRPr lang="en-US" altLang="ja-JP" sz="1800" b="1" dirty="0" smtClean="0">
              <a:latin typeface="Meiryo UI" pitchFamily="50" charset="-128"/>
              <a:ea typeface="Meiryo UI" pitchFamily="50" charset="-128"/>
              <a:cs typeface="Meiryo UI" pitchFamily="50" charset="-128"/>
            </a:endParaRPr>
          </a:p>
          <a:p>
            <a:pPr eaLnBrk="1" hangingPunct="1">
              <a:buFont typeface="Wingdings" pitchFamily="2" charset="2"/>
              <a:buNone/>
            </a:pPr>
            <a:r>
              <a:rPr lang="ja-JP" altLang="en-US" sz="1800" b="1" dirty="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                      平成</a:t>
            </a:r>
            <a:r>
              <a:rPr lang="en-US" altLang="ja-JP" sz="1800" b="1" dirty="0" smtClean="0">
                <a:latin typeface="Meiryo UI" pitchFamily="50" charset="-128"/>
                <a:ea typeface="Meiryo UI" pitchFamily="50" charset="-128"/>
                <a:cs typeface="Meiryo UI" pitchFamily="50" charset="-128"/>
              </a:rPr>
              <a:t>25</a:t>
            </a:r>
            <a:r>
              <a:rPr lang="ja-JP" altLang="en-US" sz="1800" b="1" dirty="0" smtClean="0">
                <a:latin typeface="Meiryo UI" pitchFamily="50" charset="-128"/>
                <a:ea typeface="Meiryo UI" pitchFamily="50" charset="-128"/>
                <a:cs typeface="Meiryo UI" pitchFamily="50" charset="-128"/>
              </a:rPr>
              <a:t>年度から 障害者総合支援法 へ</a:t>
            </a:r>
          </a:p>
          <a:p>
            <a:pPr eaLnBrk="1" hangingPunct="1">
              <a:lnSpc>
                <a:spcPct val="140000"/>
              </a:lnSpc>
              <a:buFont typeface="Wingdings" pitchFamily="2" charset="2"/>
              <a:buNone/>
            </a:pPr>
            <a:endParaRPr lang="ja-JP" altLang="en-US" sz="1200" b="1" dirty="0" smtClean="0">
              <a:solidFill>
                <a:srgbClr val="609000"/>
              </a:solidFill>
              <a:latin typeface="Meiryo UI" pitchFamily="50" charset="-128"/>
              <a:ea typeface="Meiryo UI" pitchFamily="50" charset="-128"/>
              <a:cs typeface="Meiryo UI" pitchFamily="50" charset="-128"/>
            </a:endParaRPr>
          </a:p>
          <a:p>
            <a:pPr eaLnBrk="1" hangingPunct="1">
              <a:lnSpc>
                <a:spcPct val="140000"/>
              </a:lnSpc>
              <a:buFont typeface="Wingdings" pitchFamily="2" charset="2"/>
              <a:buNone/>
            </a:pPr>
            <a:endParaRPr lang="ja-JP" altLang="en-US" sz="800" b="1" dirty="0" smtClean="0">
              <a:solidFill>
                <a:srgbClr val="609000"/>
              </a:solidFill>
              <a:latin typeface="Meiryo UI" pitchFamily="50" charset="-128"/>
              <a:ea typeface="Meiryo UI" pitchFamily="50" charset="-128"/>
              <a:cs typeface="Meiryo UI" pitchFamily="50" charset="-128"/>
            </a:endParaRPr>
          </a:p>
          <a:p>
            <a:pPr eaLnBrk="1" hangingPunct="1">
              <a:lnSpc>
                <a:spcPct val="80000"/>
              </a:lnSpc>
              <a:buFont typeface="Wingdings" pitchFamily="2" charset="2"/>
              <a:buNone/>
            </a:pPr>
            <a:r>
              <a:rPr lang="ja-JP" altLang="en-US" sz="2000" b="1" dirty="0" smtClean="0">
                <a:solidFill>
                  <a:srgbClr val="609000"/>
                </a:solidFill>
                <a:latin typeface="Meiryo UI" pitchFamily="50" charset="-128"/>
                <a:ea typeface="Meiryo UI" pitchFamily="50" charset="-128"/>
                <a:cs typeface="Meiryo UI" pitchFamily="50" charset="-128"/>
              </a:rPr>
              <a:t>「措置」から「契約」へと制度を転換</a:t>
            </a:r>
          </a:p>
          <a:p>
            <a:pPr eaLnBrk="1" hangingPunct="1">
              <a:lnSpc>
                <a:spcPct val="80000"/>
              </a:lnSpc>
              <a:buFont typeface="Wingdings" pitchFamily="2" charset="2"/>
              <a:buNone/>
            </a:pPr>
            <a:endParaRPr lang="ja-JP" altLang="en-US" sz="500" b="1" dirty="0" smtClean="0">
              <a:solidFill>
                <a:srgbClr val="609000"/>
              </a:solidFill>
              <a:latin typeface="Meiryo UI" pitchFamily="50" charset="-128"/>
              <a:ea typeface="Meiryo UI" pitchFamily="50" charset="-128"/>
              <a:cs typeface="Meiryo UI" pitchFamily="50" charset="-128"/>
            </a:endParaRPr>
          </a:p>
          <a:p>
            <a:pPr eaLnBrk="1" hangingPunct="1">
              <a:buFont typeface="Wingdings" pitchFamily="2" charset="2"/>
              <a:buNone/>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高齢者、障害者が</a:t>
            </a:r>
            <a:r>
              <a:rPr lang="ja-JP" altLang="en-US" sz="1800" b="1" u="sng" dirty="0" smtClean="0">
                <a:latin typeface="Meiryo UI" pitchFamily="50" charset="-128"/>
                <a:ea typeface="Meiryo UI" pitchFamily="50" charset="-128"/>
                <a:cs typeface="Meiryo UI" pitchFamily="50" charset="-128"/>
              </a:rPr>
              <a:t>自らの意思で</a:t>
            </a:r>
            <a:r>
              <a:rPr lang="ja-JP" altLang="en-US" sz="1800" b="1" dirty="0" smtClean="0">
                <a:latin typeface="Meiryo UI" pitchFamily="50" charset="-128"/>
                <a:ea typeface="Meiryo UI" pitchFamily="50" charset="-128"/>
                <a:cs typeface="Meiryo UI" pitchFamily="50" charset="-128"/>
              </a:rPr>
              <a:t>サービスを選択し、</a:t>
            </a:r>
            <a:r>
              <a:rPr lang="ja-JP" altLang="en-US" sz="1800" b="1" u="sng" dirty="0" smtClean="0">
                <a:latin typeface="Meiryo UI" pitchFamily="50" charset="-128"/>
                <a:ea typeface="Meiryo UI" pitchFamily="50" charset="-128"/>
                <a:cs typeface="Meiryo UI" pitchFamily="50" charset="-128"/>
              </a:rPr>
              <a:t>契約</a:t>
            </a:r>
            <a:r>
              <a:rPr lang="ja-JP" altLang="en-US" sz="1800" b="1" u="sng" dirty="0">
                <a:latin typeface="Meiryo UI" pitchFamily="50" charset="-128"/>
                <a:ea typeface="Meiryo UI" pitchFamily="50" charset="-128"/>
                <a:cs typeface="Meiryo UI" pitchFamily="50" charset="-128"/>
              </a:rPr>
              <a:t>に基づき</a:t>
            </a:r>
            <a:endParaRPr lang="ja-JP" altLang="en-US" sz="1800" b="1" u="sng" dirty="0" smtClean="0">
              <a:latin typeface="Meiryo UI" pitchFamily="50" charset="-128"/>
              <a:ea typeface="Meiryo UI" pitchFamily="50" charset="-128"/>
              <a:cs typeface="Meiryo UI" pitchFamily="50" charset="-128"/>
            </a:endParaRPr>
          </a:p>
          <a:p>
            <a:pPr eaLnBrk="1" hangingPunct="1">
              <a:buFont typeface="Wingdings" pitchFamily="2" charset="2"/>
              <a:buNone/>
            </a:pPr>
            <a:r>
              <a:rPr lang="ja-JP" altLang="en-US" sz="1800" b="1" dirty="0" smtClean="0">
                <a:latin typeface="Meiryo UI" pitchFamily="50" charset="-128"/>
                <a:ea typeface="Meiryo UI" pitchFamily="50" charset="-128"/>
                <a:cs typeface="Meiryo UI" pitchFamily="50" charset="-128"/>
              </a:rPr>
              <a:t>　  　</a:t>
            </a:r>
            <a:r>
              <a:rPr lang="ja-JP" altLang="en-US" sz="1800" b="1" u="sng" dirty="0" smtClean="0">
                <a:latin typeface="Meiryo UI" pitchFamily="50" charset="-128"/>
                <a:ea typeface="Meiryo UI" pitchFamily="50" charset="-128"/>
                <a:cs typeface="Meiryo UI" pitchFamily="50" charset="-128"/>
              </a:rPr>
              <a:t>介護・福祉サービスを利用</a:t>
            </a:r>
            <a:r>
              <a:rPr lang="ja-JP" altLang="en-US" sz="1800" b="1" dirty="0" smtClean="0">
                <a:latin typeface="Meiryo UI" pitchFamily="50" charset="-128"/>
                <a:ea typeface="Meiryo UI" pitchFamily="50" charset="-128"/>
                <a:cs typeface="Meiryo UI" pitchFamily="50" charset="-128"/>
              </a:rPr>
              <a:t>する仕組みを導入</a:t>
            </a:r>
          </a:p>
          <a:p>
            <a:pPr eaLnBrk="1" hangingPunct="1">
              <a:buFont typeface="Wingdings" pitchFamily="2" charset="2"/>
              <a:buNone/>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認知症等の障害により判断能力が不十分な者が行う</a:t>
            </a:r>
            <a:r>
              <a:rPr lang="ja-JP" altLang="en-US" sz="1800" b="1" dirty="0">
                <a:latin typeface="Meiryo UI" pitchFamily="50" charset="-128"/>
                <a:ea typeface="Meiryo UI" pitchFamily="50" charset="-128"/>
                <a:cs typeface="Meiryo UI" pitchFamily="50" charset="-128"/>
              </a:rPr>
              <a:t>契約という</a:t>
            </a:r>
            <a:endParaRPr lang="ja-JP" altLang="en-US" sz="1800" b="1" dirty="0" smtClean="0">
              <a:latin typeface="Meiryo UI" pitchFamily="50" charset="-128"/>
              <a:ea typeface="Meiryo UI" pitchFamily="50" charset="-128"/>
              <a:cs typeface="Meiryo UI" pitchFamily="50" charset="-128"/>
            </a:endParaRPr>
          </a:p>
          <a:p>
            <a:pPr eaLnBrk="1" hangingPunct="1">
              <a:buFont typeface="Wingdings" pitchFamily="2" charset="2"/>
              <a:buNone/>
            </a:pPr>
            <a:r>
              <a:rPr lang="ja-JP" altLang="en-US" sz="1800" b="1" dirty="0" smtClean="0">
                <a:latin typeface="Meiryo UI" pitchFamily="50" charset="-128"/>
                <a:ea typeface="Meiryo UI" pitchFamily="50" charset="-128"/>
                <a:cs typeface="Meiryo UI" pitchFamily="50" charset="-128"/>
              </a:rPr>
              <a:t>　  　法律行為を支援する仕組みが不可欠となる</a:t>
            </a:r>
          </a:p>
          <a:p>
            <a:pPr eaLnBrk="1" hangingPunct="1">
              <a:lnSpc>
                <a:spcPct val="80000"/>
              </a:lnSpc>
              <a:buFont typeface="Wingdings" pitchFamily="2" charset="2"/>
              <a:buNone/>
            </a:pPr>
            <a:endParaRPr lang="ja-JP" altLang="en-US" sz="1400" b="1" dirty="0" smtClean="0">
              <a:solidFill>
                <a:srgbClr val="609000"/>
              </a:solidFill>
              <a:latin typeface="Meiryo UI" pitchFamily="50" charset="-128"/>
              <a:ea typeface="Meiryo UI" pitchFamily="50" charset="-128"/>
              <a:cs typeface="Meiryo UI" pitchFamily="50" charset="-128"/>
            </a:endParaRPr>
          </a:p>
          <a:p>
            <a:pPr eaLnBrk="1" hangingPunct="1">
              <a:lnSpc>
                <a:spcPct val="80000"/>
              </a:lnSpc>
              <a:buFont typeface="Wingdings" pitchFamily="2" charset="2"/>
              <a:buNone/>
            </a:pPr>
            <a:r>
              <a:rPr lang="ja-JP" altLang="en-US" sz="2000" b="1" dirty="0" smtClean="0">
                <a:solidFill>
                  <a:srgbClr val="609000"/>
                </a:solidFill>
                <a:latin typeface="Meiryo UI" pitchFamily="50" charset="-128"/>
                <a:ea typeface="Meiryo UI" pitchFamily="50" charset="-128"/>
                <a:cs typeface="Meiryo UI" pitchFamily="50" charset="-128"/>
              </a:rPr>
              <a:t>  高齢者</a:t>
            </a:r>
            <a:r>
              <a:rPr lang="en-US" altLang="ja-JP" sz="2000" b="1" dirty="0" smtClean="0">
                <a:solidFill>
                  <a:srgbClr val="609000"/>
                </a:solidFill>
                <a:latin typeface="Meiryo UI" pitchFamily="50" charset="-128"/>
                <a:ea typeface="Meiryo UI" pitchFamily="50" charset="-128"/>
                <a:cs typeface="Meiryo UI" pitchFamily="50" charset="-128"/>
              </a:rPr>
              <a:t>･</a:t>
            </a:r>
            <a:r>
              <a:rPr lang="ja-JP" altLang="en-US" sz="2000" b="1" dirty="0" smtClean="0">
                <a:solidFill>
                  <a:srgbClr val="609000"/>
                </a:solidFill>
                <a:latin typeface="Meiryo UI" pitchFamily="50" charset="-128"/>
                <a:ea typeface="Meiryo UI" pitchFamily="50" charset="-128"/>
                <a:cs typeface="Meiryo UI" pitchFamily="50" charset="-128"/>
              </a:rPr>
              <a:t>障害者等の尊厳の保持</a:t>
            </a:r>
          </a:p>
          <a:p>
            <a:pPr eaLnBrk="1" hangingPunct="1">
              <a:lnSpc>
                <a:spcPct val="80000"/>
              </a:lnSpc>
              <a:buFont typeface="Wingdings" pitchFamily="2" charset="2"/>
              <a:buNone/>
            </a:pPr>
            <a:endParaRPr lang="ja-JP" altLang="en-US" sz="500" b="1" dirty="0" smtClean="0">
              <a:solidFill>
                <a:srgbClr val="609000"/>
              </a:solidFill>
              <a:latin typeface="Meiryo UI" pitchFamily="50" charset="-128"/>
              <a:ea typeface="Meiryo UI" pitchFamily="50" charset="-128"/>
              <a:cs typeface="Meiryo UI" pitchFamily="50" charset="-128"/>
            </a:endParaRPr>
          </a:p>
          <a:p>
            <a:pPr eaLnBrk="1" hangingPunct="1">
              <a:buFont typeface="Wingdings" pitchFamily="2" charset="2"/>
              <a:buNone/>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判断能力が不十分な認知症の人の尊厳の保持のためにも</a:t>
            </a:r>
            <a:r>
              <a:rPr lang="ja-JP" altLang="en-US" sz="1800" b="1" dirty="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必要</a:t>
            </a:r>
          </a:p>
          <a:p>
            <a:pPr eaLnBrk="1" hangingPunct="1">
              <a:buFont typeface="Wingdings" pitchFamily="2" charset="2"/>
              <a:buNone/>
            </a:pPr>
            <a:r>
              <a:rPr lang="ja-JP" altLang="en-US" sz="1800" b="1" dirty="0" smtClean="0">
                <a:latin typeface="Meiryo UI" pitchFamily="50" charset="-128"/>
                <a:ea typeface="Meiryo UI" pitchFamily="50" charset="-128"/>
                <a:cs typeface="Meiryo UI" pitchFamily="50" charset="-128"/>
              </a:rPr>
              <a:t>　　  に</a:t>
            </a:r>
            <a:r>
              <a:rPr lang="ja-JP" altLang="en-US" sz="1800" b="1" dirty="0">
                <a:latin typeface="Meiryo UI" pitchFamily="50" charset="-128"/>
                <a:ea typeface="Meiryo UI" pitchFamily="50" charset="-128"/>
                <a:cs typeface="Meiryo UI" pitchFamily="50" charset="-128"/>
              </a:rPr>
              <a:t>応じて</a:t>
            </a:r>
            <a:r>
              <a:rPr lang="ja-JP" altLang="en-US" sz="1800" b="1" dirty="0" smtClean="0">
                <a:latin typeface="Meiryo UI" pitchFamily="50" charset="-128"/>
                <a:ea typeface="Meiryo UI" pitchFamily="50" charset="-128"/>
                <a:cs typeface="Meiryo UI" pitchFamily="50" charset="-128"/>
              </a:rPr>
              <a:t>本人の意思を代弁しうる仕組みが不可欠</a:t>
            </a:r>
          </a:p>
          <a:p>
            <a:pPr eaLnBrk="1" hangingPunct="1">
              <a:buFont typeface="Wingdings" pitchFamily="2" charset="2"/>
              <a:buNone/>
            </a:pPr>
            <a:r>
              <a:rPr lang="ja-JP" altLang="en-US" sz="1800" b="1" dirty="0" smtClean="0">
                <a:latin typeface="Meiryo UI" pitchFamily="50" charset="-128"/>
                <a:ea typeface="Meiryo UI" pitchFamily="50" charset="-128"/>
                <a:cs typeface="Meiryo UI" pitchFamily="50" charset="-128"/>
              </a:rPr>
              <a:t>　  </a:t>
            </a:r>
            <a:r>
              <a:rPr lang="en-US" altLang="ja-JP" sz="1800" b="1" dirty="0" smtClean="0">
                <a:latin typeface="Meiryo UI" pitchFamily="50" charset="-128"/>
                <a:ea typeface="Meiryo UI" pitchFamily="50" charset="-128"/>
                <a:cs typeface="Meiryo UI" pitchFamily="50" charset="-128"/>
              </a:rPr>
              <a:t>･</a:t>
            </a:r>
            <a:r>
              <a:rPr lang="ja-JP" altLang="en-US" sz="1800" b="1" dirty="0" smtClean="0">
                <a:latin typeface="Meiryo UI" pitchFamily="50" charset="-128"/>
                <a:ea typeface="Meiryo UI" pitchFamily="50" charset="-128"/>
                <a:cs typeface="Meiryo UI" pitchFamily="50" charset="-128"/>
              </a:rPr>
              <a:t>高齢者虐待への対応、消費者被害等の未然防止にも有効</a:t>
            </a:r>
            <a:endParaRPr lang="ja-JP" altLang="en-US" sz="2000" b="1" dirty="0" smtClean="0">
              <a:solidFill>
                <a:srgbClr val="FFFF00"/>
              </a:solidFill>
              <a:latin typeface="Meiryo UI" pitchFamily="50" charset="-128"/>
              <a:ea typeface="Meiryo UI" pitchFamily="50" charset="-128"/>
              <a:cs typeface="Meiryo UI" pitchFamily="50" charset="-128"/>
            </a:endParaRPr>
          </a:p>
        </p:txBody>
      </p:sp>
      <p:sp>
        <p:nvSpPr>
          <p:cNvPr id="178181" name="Rectangle 3"/>
          <p:cNvSpPr>
            <a:spLocks noChangeArrowheads="1"/>
          </p:cNvSpPr>
          <p:nvPr/>
        </p:nvSpPr>
        <p:spPr bwMode="auto">
          <a:xfrm>
            <a:off x="252413" y="10271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8182" name="Text Box 5"/>
          <p:cNvSpPr txBox="1">
            <a:spLocks noChangeArrowheads="1"/>
          </p:cNvSpPr>
          <p:nvPr/>
        </p:nvSpPr>
        <p:spPr bwMode="auto">
          <a:xfrm>
            <a:off x="0" y="0"/>
            <a:ext cx="244316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34</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44958586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AutoShape 50"/>
          <p:cNvSpPr>
            <a:spLocks noChangeArrowheads="1"/>
          </p:cNvSpPr>
          <p:nvPr/>
        </p:nvSpPr>
        <p:spPr bwMode="auto">
          <a:xfrm>
            <a:off x="6523038" y="1854200"/>
            <a:ext cx="1117600" cy="642938"/>
          </a:xfrm>
          <a:prstGeom prst="rightArrow">
            <a:avLst>
              <a:gd name="adj1" fmla="val 50130"/>
              <a:gd name="adj2" fmla="val 40020"/>
            </a:avLst>
          </a:prstGeom>
          <a:gradFill rotWithShape="1">
            <a:gsLst>
              <a:gs pos="0">
                <a:srgbClr val="FFFFFF"/>
              </a:gs>
              <a:gs pos="100000">
                <a:srgbClr val="FF6363"/>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endParaRPr lang="ja-JP" altLang="en-US" sz="1800"/>
          </a:p>
        </p:txBody>
      </p:sp>
      <p:sp>
        <p:nvSpPr>
          <p:cNvPr id="179203" name="AutoShape 54"/>
          <p:cNvSpPr>
            <a:spLocks noChangeArrowheads="1"/>
          </p:cNvSpPr>
          <p:nvPr/>
        </p:nvSpPr>
        <p:spPr bwMode="auto">
          <a:xfrm>
            <a:off x="2817813" y="1893888"/>
            <a:ext cx="2157412" cy="585787"/>
          </a:xfrm>
          <a:prstGeom prst="rightArrow">
            <a:avLst>
              <a:gd name="adj1" fmla="val 55926"/>
              <a:gd name="adj2" fmla="val 39455"/>
            </a:avLst>
          </a:prstGeom>
          <a:gradFill rotWithShape="1">
            <a:gsLst>
              <a:gs pos="0">
                <a:srgbClr val="FFFFFF"/>
              </a:gs>
              <a:gs pos="100000">
                <a:srgbClr val="5ECA9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endParaRPr lang="ja-JP" altLang="en-US" sz="1800">
              <a:solidFill>
                <a:schemeClr val="folHlink"/>
              </a:solidFill>
            </a:endParaRPr>
          </a:p>
        </p:txBody>
      </p:sp>
      <p:sp>
        <p:nvSpPr>
          <p:cNvPr id="179204" name="Line 30"/>
          <p:cNvSpPr>
            <a:spLocks noChangeShapeType="1"/>
          </p:cNvSpPr>
          <p:nvPr/>
        </p:nvSpPr>
        <p:spPr bwMode="auto">
          <a:xfrm>
            <a:off x="8093075" y="2146300"/>
            <a:ext cx="261938" cy="0"/>
          </a:xfrm>
          <a:prstGeom prst="line">
            <a:avLst/>
          </a:prstGeom>
          <a:noFill/>
          <a:ln w="44450" cap="rnd">
            <a:solidFill>
              <a:srgbClr val="808080"/>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ja-JP" altLang="en-US"/>
          </a:p>
        </p:txBody>
      </p:sp>
      <p:sp>
        <p:nvSpPr>
          <p:cNvPr id="179205" name="Text Box 21"/>
          <p:cNvSpPr txBox="1">
            <a:spLocks noChangeArrowheads="1"/>
          </p:cNvSpPr>
          <p:nvPr/>
        </p:nvSpPr>
        <p:spPr bwMode="auto">
          <a:xfrm>
            <a:off x="5248275" y="4672013"/>
            <a:ext cx="10287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600" b="1">
                <a:latin typeface="Meiryo UI" pitchFamily="50" charset="-128"/>
                <a:ea typeface="Meiryo UI" pitchFamily="50" charset="-128"/>
                <a:cs typeface="Meiryo UI" pitchFamily="50" charset="-128"/>
              </a:rPr>
              <a:t>調  査</a:t>
            </a:r>
            <a:endParaRPr lang="en-US" altLang="ja-JP" sz="1600" b="1">
              <a:latin typeface="Meiryo UI" pitchFamily="50" charset="-128"/>
              <a:ea typeface="Meiryo UI" pitchFamily="50" charset="-128"/>
              <a:cs typeface="Meiryo UI" pitchFamily="50" charset="-128"/>
            </a:endParaRPr>
          </a:p>
          <a:p>
            <a:pPr algn="ctr" eaLnBrk="1" hangingPunct="1"/>
            <a:r>
              <a:rPr lang="ja-JP" altLang="en-US" sz="1600" b="1">
                <a:latin typeface="Meiryo UI" pitchFamily="50" charset="-128"/>
                <a:ea typeface="Meiryo UI" pitchFamily="50" charset="-128"/>
                <a:cs typeface="Meiryo UI" pitchFamily="50" charset="-128"/>
              </a:rPr>
              <a:t>審  問</a:t>
            </a:r>
            <a:endParaRPr lang="en-US" altLang="ja-JP" sz="1600" b="1">
              <a:latin typeface="Meiryo UI" pitchFamily="50" charset="-128"/>
              <a:ea typeface="Meiryo UI" pitchFamily="50" charset="-128"/>
              <a:cs typeface="Meiryo UI" pitchFamily="50" charset="-128"/>
            </a:endParaRPr>
          </a:p>
          <a:p>
            <a:pPr algn="ctr" eaLnBrk="1" hangingPunct="1"/>
            <a:r>
              <a:rPr lang="ja-JP" altLang="en-US" sz="1600" b="1">
                <a:latin typeface="Meiryo UI" pitchFamily="50" charset="-128"/>
                <a:ea typeface="Meiryo UI" pitchFamily="50" charset="-128"/>
                <a:cs typeface="Meiryo UI" pitchFamily="50" charset="-128"/>
              </a:rPr>
              <a:t>鑑  定</a:t>
            </a:r>
            <a:endParaRPr lang="en-US" altLang="ja-JP" sz="1600" b="1">
              <a:latin typeface="Meiryo UI" pitchFamily="50" charset="-128"/>
              <a:ea typeface="Meiryo UI" pitchFamily="50" charset="-128"/>
              <a:cs typeface="Meiryo UI" pitchFamily="50" charset="-128"/>
            </a:endParaRPr>
          </a:p>
          <a:p>
            <a:pPr algn="ctr" eaLnBrk="1" hangingPunct="1"/>
            <a:r>
              <a:rPr lang="ja-JP" altLang="en-US" sz="1600" b="1">
                <a:latin typeface="Meiryo UI" pitchFamily="50" charset="-128"/>
                <a:ea typeface="Meiryo UI" pitchFamily="50" charset="-128"/>
                <a:cs typeface="Meiryo UI" pitchFamily="50" charset="-128"/>
              </a:rPr>
              <a:t>        </a:t>
            </a:r>
            <a:r>
              <a:rPr lang="ja-JP" altLang="en-US" sz="1400" b="1">
                <a:latin typeface="Meiryo UI" pitchFamily="50" charset="-128"/>
                <a:ea typeface="Meiryo UI" pitchFamily="50" charset="-128"/>
                <a:cs typeface="Meiryo UI" pitchFamily="50" charset="-128"/>
              </a:rPr>
              <a:t>等</a:t>
            </a:r>
          </a:p>
        </p:txBody>
      </p:sp>
      <p:sp>
        <p:nvSpPr>
          <p:cNvPr id="179206" name="AutoShape 2"/>
          <p:cNvSpPr>
            <a:spLocks noChangeArrowheads="1"/>
          </p:cNvSpPr>
          <p:nvPr/>
        </p:nvSpPr>
        <p:spPr bwMode="auto">
          <a:xfrm>
            <a:off x="1036638" y="1784350"/>
            <a:ext cx="1228725" cy="838200"/>
          </a:xfrm>
          <a:prstGeom prst="roundRect">
            <a:avLst>
              <a:gd name="adj" fmla="val 7736"/>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1" hangingPunct="1"/>
            <a:endParaRPr lang="ja-JP" altLang="en-US" sz="1800"/>
          </a:p>
        </p:txBody>
      </p:sp>
      <p:sp>
        <p:nvSpPr>
          <p:cNvPr id="179207" name="Text Box 5"/>
          <p:cNvSpPr txBox="1">
            <a:spLocks noChangeArrowheads="1"/>
          </p:cNvSpPr>
          <p:nvPr/>
        </p:nvSpPr>
        <p:spPr bwMode="auto">
          <a:xfrm>
            <a:off x="2570163" y="249997"/>
            <a:ext cx="41243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3000" b="1" dirty="0">
                <a:latin typeface="Meiryo UI" pitchFamily="50" charset="-128"/>
                <a:ea typeface="Meiryo UI" pitchFamily="50" charset="-128"/>
                <a:cs typeface="Meiryo UI" pitchFamily="50" charset="-128"/>
              </a:rPr>
              <a:t>成年後見制度の仕組み</a:t>
            </a:r>
          </a:p>
        </p:txBody>
      </p:sp>
      <p:sp>
        <p:nvSpPr>
          <p:cNvPr id="179208" name="Rectangle 6"/>
          <p:cNvSpPr>
            <a:spLocks noChangeArrowheads="1"/>
          </p:cNvSpPr>
          <p:nvPr/>
        </p:nvSpPr>
        <p:spPr bwMode="auto">
          <a:xfrm>
            <a:off x="258763" y="1419225"/>
            <a:ext cx="704850" cy="160020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1" hangingPunct="1"/>
            <a:endParaRPr lang="ja-JP" altLang="en-US" sz="1800"/>
          </a:p>
        </p:txBody>
      </p:sp>
      <p:sp>
        <p:nvSpPr>
          <p:cNvPr id="179209" name="Text Box 7"/>
          <p:cNvSpPr txBox="1">
            <a:spLocks noChangeArrowheads="1"/>
          </p:cNvSpPr>
          <p:nvPr/>
        </p:nvSpPr>
        <p:spPr bwMode="auto">
          <a:xfrm>
            <a:off x="377151" y="1558925"/>
            <a:ext cx="430887"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600" b="1">
                <a:latin typeface="Meiryo UI" pitchFamily="50" charset="-128"/>
                <a:ea typeface="Meiryo UI" pitchFamily="50" charset="-128"/>
                <a:cs typeface="Meiryo UI" pitchFamily="50" charset="-128"/>
              </a:rPr>
              <a:t>任意後見制度</a:t>
            </a:r>
          </a:p>
        </p:txBody>
      </p:sp>
      <p:sp>
        <p:nvSpPr>
          <p:cNvPr id="179210" name="Text Box 8"/>
          <p:cNvSpPr txBox="1">
            <a:spLocks noChangeArrowheads="1"/>
          </p:cNvSpPr>
          <p:nvPr/>
        </p:nvSpPr>
        <p:spPr bwMode="auto">
          <a:xfrm>
            <a:off x="1065213" y="1165225"/>
            <a:ext cx="1111250" cy="274638"/>
          </a:xfrm>
          <a:prstGeom prst="rect">
            <a:avLst/>
          </a:prstGeom>
          <a:solidFill>
            <a:srgbClr val="42C081"/>
          </a:solidFill>
          <a:ln>
            <a:noFill/>
          </a:ln>
          <a:extLst>
            <a:ext uri="{91240B29-F687-4F45-9708-019B960494DF}">
              <a14:hiddenLine xmlns:a14="http://schemas.microsoft.com/office/drawing/2010/main" w="6350">
                <a:solidFill>
                  <a:schemeClr val="tx1"/>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200" b="1">
                <a:solidFill>
                  <a:schemeClr val="bg1"/>
                </a:solidFill>
                <a:latin typeface="Meiryo UI" pitchFamily="50" charset="-128"/>
                <a:ea typeface="Meiryo UI" pitchFamily="50" charset="-128"/>
                <a:cs typeface="Meiryo UI" pitchFamily="50" charset="-128"/>
              </a:rPr>
              <a:t>対象となる人</a:t>
            </a:r>
          </a:p>
        </p:txBody>
      </p:sp>
      <p:sp>
        <p:nvSpPr>
          <p:cNvPr id="179211" name="Text Box 9"/>
          <p:cNvSpPr txBox="1">
            <a:spLocks noChangeArrowheads="1"/>
          </p:cNvSpPr>
          <p:nvPr/>
        </p:nvSpPr>
        <p:spPr bwMode="auto">
          <a:xfrm>
            <a:off x="1192213" y="2154238"/>
            <a:ext cx="8699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2000" b="1">
                <a:solidFill>
                  <a:srgbClr val="FF4D4D"/>
                </a:solidFill>
                <a:latin typeface="Meiryo UI" pitchFamily="50" charset="-128"/>
                <a:ea typeface="Meiryo UI" pitchFamily="50" charset="-128"/>
                <a:cs typeface="Meiryo UI" pitchFamily="50" charset="-128"/>
              </a:rPr>
              <a:t>正 常</a:t>
            </a:r>
          </a:p>
        </p:txBody>
      </p:sp>
      <p:sp>
        <p:nvSpPr>
          <p:cNvPr id="179212" name="Rectangle 10"/>
          <p:cNvSpPr>
            <a:spLocks noChangeArrowheads="1"/>
          </p:cNvSpPr>
          <p:nvPr/>
        </p:nvSpPr>
        <p:spPr bwMode="auto">
          <a:xfrm>
            <a:off x="5003800" y="1182688"/>
            <a:ext cx="1506538" cy="5338762"/>
          </a:xfrm>
          <a:prstGeom prst="rect">
            <a:avLst/>
          </a:prstGeom>
          <a:noFill/>
          <a:ln w="31750">
            <a:solidFill>
              <a:srgbClr val="F89400"/>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a:p>
            <a:pPr eaLnBrk="1" hangingPunct="1"/>
            <a:endParaRPr lang="ja-JP" altLang="en-US" sz="1800"/>
          </a:p>
        </p:txBody>
      </p:sp>
      <p:sp>
        <p:nvSpPr>
          <p:cNvPr id="179213" name="Text Box 13"/>
          <p:cNvSpPr txBox="1">
            <a:spLocks noChangeArrowheads="1"/>
          </p:cNvSpPr>
          <p:nvPr/>
        </p:nvSpPr>
        <p:spPr bwMode="auto">
          <a:xfrm>
            <a:off x="5054600" y="1631950"/>
            <a:ext cx="14414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1400" b="1">
                <a:solidFill>
                  <a:srgbClr val="F89400"/>
                </a:solidFill>
                <a:latin typeface="Meiryo UI" pitchFamily="50" charset="-128"/>
                <a:ea typeface="Meiryo UI" pitchFamily="50" charset="-128"/>
                <a:cs typeface="Meiryo UI" pitchFamily="50" charset="-128"/>
              </a:rPr>
              <a:t>[</a:t>
            </a:r>
            <a:r>
              <a:rPr lang="ja-JP" altLang="en-US" sz="1400" b="1">
                <a:solidFill>
                  <a:srgbClr val="F89400"/>
                </a:solidFill>
                <a:latin typeface="Meiryo UI" pitchFamily="50" charset="-128"/>
                <a:ea typeface="Meiryo UI" pitchFamily="50" charset="-128"/>
                <a:cs typeface="Meiryo UI" pitchFamily="50" charset="-128"/>
              </a:rPr>
              <a:t>申立できる人</a:t>
            </a:r>
            <a:r>
              <a:rPr lang="en-US" altLang="ja-JP" sz="1400" b="1">
                <a:solidFill>
                  <a:srgbClr val="F89400"/>
                </a:solidFill>
                <a:latin typeface="Meiryo UI" pitchFamily="50" charset="-128"/>
                <a:ea typeface="Meiryo UI" pitchFamily="50" charset="-128"/>
                <a:cs typeface="Meiryo UI" pitchFamily="50" charset="-128"/>
              </a:rPr>
              <a:t>]</a:t>
            </a:r>
          </a:p>
        </p:txBody>
      </p:sp>
      <p:sp>
        <p:nvSpPr>
          <p:cNvPr id="179214" name="Text Box 14"/>
          <p:cNvSpPr txBox="1">
            <a:spLocks noChangeArrowheads="1"/>
          </p:cNvSpPr>
          <p:nvPr/>
        </p:nvSpPr>
        <p:spPr bwMode="auto">
          <a:xfrm>
            <a:off x="4954588" y="1981200"/>
            <a:ext cx="166211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r>
              <a:rPr lang="en-US" altLang="ja-JP" sz="1400" b="1" dirty="0">
                <a:latin typeface="Meiryo UI" pitchFamily="50" charset="-128"/>
                <a:ea typeface="Meiryo UI" pitchFamily="50" charset="-128"/>
                <a:cs typeface="Meiryo UI" pitchFamily="50" charset="-128"/>
              </a:rPr>
              <a:t>○</a:t>
            </a:r>
            <a:r>
              <a:rPr lang="ja-JP" altLang="en-US" sz="1400" b="1" dirty="0">
                <a:latin typeface="Meiryo UI" pitchFamily="50" charset="-128"/>
                <a:ea typeface="Meiryo UI" pitchFamily="50" charset="-128"/>
                <a:cs typeface="Meiryo UI" pitchFamily="50" charset="-128"/>
              </a:rPr>
              <a:t>本人</a:t>
            </a:r>
            <a:r>
              <a:rPr lang="en-US" altLang="ja-JP" sz="1400" b="1" dirty="0">
                <a:latin typeface="Meiryo UI" pitchFamily="50" charset="-128"/>
                <a:ea typeface="Meiryo UI" pitchFamily="50" charset="-128"/>
                <a:cs typeface="Meiryo UI" pitchFamily="50" charset="-128"/>
              </a:rPr>
              <a:t>･</a:t>
            </a:r>
            <a:r>
              <a:rPr lang="ja-JP" altLang="en-US" sz="1400" b="1" dirty="0" smtClean="0">
                <a:latin typeface="Meiryo UI" pitchFamily="50" charset="-128"/>
                <a:ea typeface="Meiryo UI" pitchFamily="50" charset="-128"/>
                <a:cs typeface="Meiryo UI" pitchFamily="50" charset="-128"/>
              </a:rPr>
              <a:t>配偶者</a:t>
            </a:r>
            <a:r>
              <a:rPr lang="en-US" altLang="ja-JP" sz="1400" b="1" dirty="0">
                <a:latin typeface="Meiryo UI" pitchFamily="50" charset="-128"/>
                <a:ea typeface="Meiryo UI" pitchFamily="50" charset="-128"/>
                <a:cs typeface="Meiryo UI" pitchFamily="50" charset="-128"/>
              </a:rPr>
              <a:t>･</a:t>
            </a:r>
            <a:endParaRPr lang="ja-JP" altLang="en-US" sz="1400" b="1" dirty="0">
              <a:latin typeface="Meiryo UI" pitchFamily="50" charset="-128"/>
              <a:ea typeface="Meiryo UI" pitchFamily="50" charset="-128"/>
              <a:cs typeface="Meiryo UI" pitchFamily="50" charset="-128"/>
            </a:endParaRPr>
          </a:p>
          <a:p>
            <a:pPr eaLnBrk="1" hangingPunct="1"/>
            <a:r>
              <a:rPr lang="ja-JP" altLang="en-US" sz="1400" b="1" dirty="0" smtClean="0">
                <a:latin typeface="Meiryo UI" pitchFamily="50" charset="-128"/>
                <a:ea typeface="Meiryo UI" pitchFamily="50" charset="-128"/>
                <a:cs typeface="Meiryo UI" pitchFamily="50" charset="-128"/>
              </a:rPr>
              <a:t>   </a:t>
            </a:r>
            <a:r>
              <a:rPr lang="en-US" altLang="ja-JP" sz="1400" b="1" dirty="0" smtClean="0">
                <a:latin typeface="Meiryo UI" pitchFamily="50" charset="-128"/>
                <a:ea typeface="Meiryo UI" pitchFamily="50" charset="-128"/>
                <a:cs typeface="Meiryo UI" pitchFamily="50" charset="-128"/>
              </a:rPr>
              <a:t>4</a:t>
            </a:r>
            <a:r>
              <a:rPr lang="ja-JP" altLang="en-US" sz="1400" b="1" dirty="0">
                <a:latin typeface="Meiryo UI" pitchFamily="50" charset="-128"/>
                <a:ea typeface="Meiryo UI" pitchFamily="50" charset="-128"/>
                <a:cs typeface="Meiryo UI" pitchFamily="50" charset="-128"/>
              </a:rPr>
              <a:t>親等内の</a:t>
            </a:r>
          </a:p>
          <a:p>
            <a:pPr eaLnBrk="1" hangingPunct="1"/>
            <a:r>
              <a:rPr lang="ja-JP" altLang="en-US" sz="1400" b="1" dirty="0">
                <a:latin typeface="Meiryo UI" pitchFamily="50" charset="-128"/>
                <a:ea typeface="Meiryo UI" pitchFamily="50" charset="-128"/>
                <a:cs typeface="Meiryo UI" pitchFamily="50" charset="-128"/>
              </a:rPr>
              <a:t>   </a:t>
            </a:r>
            <a:r>
              <a:rPr lang="ja-JP" altLang="en-US" sz="1400" b="1" dirty="0" smtClean="0">
                <a:latin typeface="Meiryo UI" pitchFamily="50" charset="-128"/>
                <a:ea typeface="Meiryo UI" pitchFamily="50" charset="-128"/>
                <a:cs typeface="Meiryo UI" pitchFamily="50" charset="-128"/>
              </a:rPr>
              <a:t> 親族</a:t>
            </a:r>
            <a:r>
              <a:rPr lang="ja-JP" altLang="en-US" sz="1400" b="1" dirty="0">
                <a:latin typeface="Meiryo UI" pitchFamily="50" charset="-128"/>
                <a:ea typeface="Meiryo UI" pitchFamily="50" charset="-128"/>
                <a:cs typeface="Meiryo UI" pitchFamily="50" charset="-128"/>
              </a:rPr>
              <a:t>等</a:t>
            </a:r>
          </a:p>
          <a:p>
            <a:pPr eaLnBrk="1" hangingPunct="1"/>
            <a:r>
              <a:rPr lang="en-US" altLang="ja-JP" sz="1400" b="1" dirty="0">
                <a:latin typeface="Meiryo UI" pitchFamily="50" charset="-128"/>
                <a:ea typeface="Meiryo UI" pitchFamily="50" charset="-128"/>
                <a:cs typeface="Meiryo UI" pitchFamily="50" charset="-128"/>
              </a:rPr>
              <a:t>○</a:t>
            </a:r>
            <a:r>
              <a:rPr lang="ja-JP" altLang="en-US" sz="1400" b="1" dirty="0">
                <a:latin typeface="Meiryo UI" pitchFamily="50" charset="-128"/>
                <a:ea typeface="Meiryo UI" pitchFamily="50" charset="-128"/>
                <a:cs typeface="Meiryo UI" pitchFamily="50" charset="-128"/>
              </a:rPr>
              <a:t>身寄りのない人</a:t>
            </a:r>
            <a:r>
              <a:rPr lang="en-US" altLang="ja-JP" sz="1400" b="1" dirty="0">
                <a:latin typeface="Meiryo UI" pitchFamily="50" charset="-128"/>
                <a:ea typeface="Meiryo UI" pitchFamily="50" charset="-128"/>
                <a:cs typeface="Meiryo UI" pitchFamily="50" charset="-128"/>
              </a:rPr>
              <a:t>･</a:t>
            </a:r>
            <a:endParaRPr lang="ja-JP" altLang="en-US" sz="1400" b="1" dirty="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 </a:t>
            </a:r>
            <a:r>
              <a:rPr lang="ja-JP" altLang="en-US" sz="1400" b="1" dirty="0" smtClean="0">
                <a:latin typeface="Meiryo UI" pitchFamily="50" charset="-128"/>
                <a:ea typeface="Meiryo UI" pitchFamily="50" charset="-128"/>
                <a:cs typeface="Meiryo UI" pitchFamily="50" charset="-128"/>
              </a:rPr>
              <a:t>  親族</a:t>
            </a:r>
            <a:r>
              <a:rPr lang="ja-JP" altLang="en-US" sz="1400" b="1" dirty="0">
                <a:latin typeface="Meiryo UI" pitchFamily="50" charset="-128"/>
                <a:ea typeface="Meiryo UI" pitchFamily="50" charset="-128"/>
                <a:cs typeface="Meiryo UI" pitchFamily="50" charset="-128"/>
              </a:rPr>
              <a:t>が</a:t>
            </a:r>
            <a:r>
              <a:rPr lang="ja-JP" altLang="en-US" sz="1400" b="1" dirty="0" smtClean="0">
                <a:latin typeface="Meiryo UI" pitchFamily="50" charset="-128"/>
                <a:ea typeface="Meiryo UI" pitchFamily="50" charset="-128"/>
                <a:cs typeface="Meiryo UI" pitchFamily="50" charset="-128"/>
              </a:rPr>
              <a:t>拒否した</a:t>
            </a:r>
            <a:endParaRPr lang="ja-JP" altLang="en-US" sz="1400" b="1" dirty="0">
              <a:latin typeface="Meiryo UI" pitchFamily="50" charset="-128"/>
              <a:ea typeface="Meiryo UI" pitchFamily="50" charset="-128"/>
              <a:cs typeface="Meiryo UI" pitchFamily="50" charset="-128"/>
            </a:endParaRPr>
          </a:p>
          <a:p>
            <a:pPr eaLnBrk="1" hangingPunct="1"/>
            <a:r>
              <a:rPr lang="ja-JP" altLang="en-US" sz="1400" b="1" dirty="0">
                <a:latin typeface="Meiryo UI" pitchFamily="50" charset="-128"/>
                <a:ea typeface="Meiryo UI" pitchFamily="50" charset="-128"/>
                <a:cs typeface="Meiryo UI" pitchFamily="50" charset="-128"/>
              </a:rPr>
              <a:t>   </a:t>
            </a:r>
            <a:r>
              <a:rPr lang="ja-JP" altLang="en-US" sz="1400" b="1" dirty="0" smtClean="0">
                <a:latin typeface="Meiryo UI" pitchFamily="50" charset="-128"/>
                <a:ea typeface="Meiryo UI" pitchFamily="50" charset="-128"/>
                <a:cs typeface="Meiryo UI" pitchFamily="50" charset="-128"/>
              </a:rPr>
              <a:t>場合は市町村</a:t>
            </a:r>
            <a:endParaRPr lang="ja-JP" altLang="en-US" sz="1400" b="1" dirty="0">
              <a:latin typeface="Meiryo UI" pitchFamily="50" charset="-128"/>
              <a:ea typeface="Meiryo UI" pitchFamily="50" charset="-128"/>
              <a:cs typeface="Meiryo UI" pitchFamily="50" charset="-128"/>
            </a:endParaRPr>
          </a:p>
        </p:txBody>
      </p:sp>
      <p:sp>
        <p:nvSpPr>
          <p:cNvPr id="179215" name="Text Box 19"/>
          <p:cNvSpPr txBox="1">
            <a:spLocks noChangeArrowheads="1"/>
          </p:cNvSpPr>
          <p:nvPr/>
        </p:nvSpPr>
        <p:spPr bwMode="auto">
          <a:xfrm>
            <a:off x="5343525" y="4022725"/>
            <a:ext cx="8270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600" b="1">
                <a:latin typeface="Meiryo UI" pitchFamily="50" charset="-128"/>
                <a:ea typeface="Meiryo UI" pitchFamily="50" charset="-128"/>
                <a:cs typeface="Meiryo UI" pitchFamily="50" charset="-128"/>
              </a:rPr>
              <a:t>申 立</a:t>
            </a:r>
          </a:p>
        </p:txBody>
      </p:sp>
      <p:sp>
        <p:nvSpPr>
          <p:cNvPr id="179216" name="Text Box 22"/>
          <p:cNvSpPr txBox="1">
            <a:spLocks noChangeArrowheads="1"/>
          </p:cNvSpPr>
          <p:nvPr/>
        </p:nvSpPr>
        <p:spPr bwMode="auto">
          <a:xfrm>
            <a:off x="5180013" y="3667125"/>
            <a:ext cx="1143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en-US" altLang="ja-JP" sz="1400" b="1">
                <a:solidFill>
                  <a:srgbClr val="F89400"/>
                </a:solidFill>
                <a:latin typeface="Meiryo UI" pitchFamily="50" charset="-128"/>
                <a:ea typeface="Meiryo UI" pitchFamily="50" charset="-128"/>
                <a:cs typeface="Meiryo UI" pitchFamily="50" charset="-128"/>
              </a:rPr>
              <a:t>[</a:t>
            </a:r>
            <a:r>
              <a:rPr lang="ja-JP" altLang="en-US" sz="1400" b="1">
                <a:solidFill>
                  <a:srgbClr val="F89400"/>
                </a:solidFill>
                <a:latin typeface="Meiryo UI" pitchFamily="50" charset="-128"/>
                <a:ea typeface="Meiryo UI" pitchFamily="50" charset="-128"/>
                <a:cs typeface="Meiryo UI" pitchFamily="50" charset="-128"/>
              </a:rPr>
              <a:t>手続き</a:t>
            </a:r>
            <a:r>
              <a:rPr lang="en-US" altLang="ja-JP" sz="1400" b="1">
                <a:solidFill>
                  <a:srgbClr val="F89400"/>
                </a:solidFill>
                <a:latin typeface="Meiryo UI" pitchFamily="50" charset="-128"/>
                <a:ea typeface="Meiryo UI" pitchFamily="50" charset="-128"/>
                <a:cs typeface="Meiryo UI" pitchFamily="50" charset="-128"/>
              </a:rPr>
              <a:t>]</a:t>
            </a:r>
          </a:p>
        </p:txBody>
      </p:sp>
      <p:sp>
        <p:nvSpPr>
          <p:cNvPr id="179217" name="Text Box 24"/>
          <p:cNvSpPr txBox="1">
            <a:spLocks noChangeArrowheads="1"/>
          </p:cNvSpPr>
          <p:nvPr/>
        </p:nvSpPr>
        <p:spPr bwMode="auto">
          <a:xfrm>
            <a:off x="5391150" y="6003925"/>
            <a:ext cx="8270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600" b="1">
                <a:latin typeface="Meiryo UI" pitchFamily="50" charset="-128"/>
                <a:ea typeface="Meiryo UI" pitchFamily="50" charset="-128"/>
                <a:cs typeface="Meiryo UI" pitchFamily="50" charset="-128"/>
              </a:rPr>
              <a:t>審 判</a:t>
            </a:r>
          </a:p>
        </p:txBody>
      </p:sp>
      <p:sp>
        <p:nvSpPr>
          <p:cNvPr id="179218" name="Text Box 27"/>
          <p:cNvSpPr txBox="1">
            <a:spLocks noChangeArrowheads="1"/>
          </p:cNvSpPr>
          <p:nvPr/>
        </p:nvSpPr>
        <p:spPr bwMode="auto">
          <a:xfrm>
            <a:off x="7065963" y="1585913"/>
            <a:ext cx="777875"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200" b="1">
                <a:solidFill>
                  <a:srgbClr val="FF4D4D"/>
                </a:solidFill>
                <a:latin typeface="Meiryo UI" pitchFamily="50" charset="-128"/>
                <a:ea typeface="Meiryo UI" pitchFamily="50" charset="-128"/>
                <a:cs typeface="Meiryo UI" pitchFamily="50" charset="-128"/>
              </a:rPr>
              <a:t>選任</a:t>
            </a:r>
          </a:p>
        </p:txBody>
      </p:sp>
      <p:sp>
        <p:nvSpPr>
          <p:cNvPr id="179219" name="AutoShape 29"/>
          <p:cNvSpPr>
            <a:spLocks noChangeArrowheads="1"/>
          </p:cNvSpPr>
          <p:nvPr/>
        </p:nvSpPr>
        <p:spPr bwMode="auto">
          <a:xfrm>
            <a:off x="2292350" y="1892300"/>
            <a:ext cx="280988" cy="585788"/>
          </a:xfrm>
          <a:prstGeom prst="rightArrow">
            <a:avLst>
              <a:gd name="adj1" fmla="val 55852"/>
              <a:gd name="adj2" fmla="val 64407"/>
            </a:avLst>
          </a:prstGeom>
          <a:solidFill>
            <a:srgbClr val="5ECA9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endParaRPr lang="ja-JP" altLang="en-US" sz="1800">
              <a:solidFill>
                <a:schemeClr val="folHlink"/>
              </a:solidFill>
            </a:endParaRPr>
          </a:p>
        </p:txBody>
      </p:sp>
      <p:sp>
        <p:nvSpPr>
          <p:cNvPr id="179220" name="Text Box 39"/>
          <p:cNvSpPr txBox="1">
            <a:spLocks noChangeArrowheads="1"/>
          </p:cNvSpPr>
          <p:nvPr/>
        </p:nvSpPr>
        <p:spPr bwMode="auto">
          <a:xfrm>
            <a:off x="6505575" y="1585913"/>
            <a:ext cx="538163"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200" b="1">
                <a:solidFill>
                  <a:srgbClr val="FF4D4D"/>
                </a:solidFill>
                <a:latin typeface="Meiryo UI" pitchFamily="50" charset="-128"/>
                <a:ea typeface="Meiryo UI" pitchFamily="50" charset="-128"/>
                <a:cs typeface="Meiryo UI" pitchFamily="50" charset="-128"/>
              </a:rPr>
              <a:t>選任</a:t>
            </a:r>
          </a:p>
        </p:txBody>
      </p:sp>
      <p:sp>
        <p:nvSpPr>
          <p:cNvPr id="179221" name="Text Box 40"/>
          <p:cNvSpPr txBox="1">
            <a:spLocks noChangeArrowheads="1"/>
          </p:cNvSpPr>
          <p:nvPr/>
        </p:nvSpPr>
        <p:spPr bwMode="auto">
          <a:xfrm>
            <a:off x="6915706" y="1582738"/>
            <a:ext cx="369332"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200" b="1">
                <a:latin typeface="Meiryo UI" pitchFamily="50" charset="-128"/>
                <a:ea typeface="Meiryo UI" pitchFamily="50" charset="-128"/>
                <a:cs typeface="Meiryo UI" pitchFamily="50" charset="-128"/>
              </a:rPr>
              <a:t>任意後見監督人</a:t>
            </a:r>
          </a:p>
        </p:txBody>
      </p:sp>
      <p:sp>
        <p:nvSpPr>
          <p:cNvPr id="179222" name="AutoShape 50"/>
          <p:cNvSpPr>
            <a:spLocks noChangeArrowheads="1"/>
          </p:cNvSpPr>
          <p:nvPr/>
        </p:nvSpPr>
        <p:spPr bwMode="auto">
          <a:xfrm>
            <a:off x="6526213" y="5524500"/>
            <a:ext cx="1117600" cy="642938"/>
          </a:xfrm>
          <a:prstGeom prst="rightArrow">
            <a:avLst>
              <a:gd name="adj1" fmla="val 50130"/>
              <a:gd name="adj2" fmla="val 40020"/>
            </a:avLst>
          </a:prstGeom>
          <a:gradFill rotWithShape="1">
            <a:gsLst>
              <a:gs pos="0">
                <a:srgbClr val="FFFFFF"/>
              </a:gs>
              <a:gs pos="100000">
                <a:srgbClr val="3399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endParaRPr lang="ja-JP" altLang="en-US" sz="1800"/>
          </a:p>
        </p:txBody>
      </p:sp>
      <p:sp>
        <p:nvSpPr>
          <p:cNvPr id="179223" name="AutoShape 54"/>
          <p:cNvSpPr>
            <a:spLocks noChangeArrowheads="1"/>
          </p:cNvSpPr>
          <p:nvPr/>
        </p:nvSpPr>
        <p:spPr bwMode="auto">
          <a:xfrm>
            <a:off x="2268538" y="3079750"/>
            <a:ext cx="2654300" cy="763588"/>
          </a:xfrm>
          <a:prstGeom prst="rightArrow">
            <a:avLst>
              <a:gd name="adj1" fmla="val 40991"/>
              <a:gd name="adj2" fmla="val 45785"/>
            </a:avLst>
          </a:prstGeom>
          <a:gradFill rotWithShape="1">
            <a:gsLst>
              <a:gs pos="0">
                <a:srgbClr val="FFFFFF"/>
              </a:gs>
              <a:gs pos="100000">
                <a:srgbClr val="5ECA9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endParaRPr lang="ja-JP" altLang="en-US" sz="1800">
              <a:solidFill>
                <a:schemeClr val="folHlink"/>
              </a:solidFill>
            </a:endParaRPr>
          </a:p>
        </p:txBody>
      </p:sp>
      <p:sp>
        <p:nvSpPr>
          <p:cNvPr id="179224" name="Rectangle 55"/>
          <p:cNvSpPr>
            <a:spLocks noChangeArrowheads="1"/>
          </p:cNvSpPr>
          <p:nvPr/>
        </p:nvSpPr>
        <p:spPr bwMode="auto">
          <a:xfrm>
            <a:off x="258763" y="3019425"/>
            <a:ext cx="352425" cy="320040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1" hangingPunct="1"/>
            <a:endParaRPr lang="ja-JP" altLang="en-US" sz="1800"/>
          </a:p>
        </p:txBody>
      </p:sp>
      <p:sp>
        <p:nvSpPr>
          <p:cNvPr id="179225" name="Text Box 56"/>
          <p:cNvSpPr txBox="1">
            <a:spLocks noChangeArrowheads="1"/>
          </p:cNvSpPr>
          <p:nvPr/>
        </p:nvSpPr>
        <p:spPr bwMode="auto">
          <a:xfrm>
            <a:off x="203354" y="3798887"/>
            <a:ext cx="430887" cy="178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dist" eaLnBrk="1" hangingPunct="1"/>
            <a:r>
              <a:rPr lang="ja-JP" altLang="en-US" sz="1600" b="1" dirty="0" smtClean="0">
                <a:latin typeface="Meiryo UI" pitchFamily="50" charset="-128"/>
                <a:ea typeface="Meiryo UI" pitchFamily="50" charset="-128"/>
                <a:cs typeface="Meiryo UI" pitchFamily="50" charset="-128"/>
              </a:rPr>
              <a:t>法定後見</a:t>
            </a:r>
            <a:r>
              <a:rPr lang="ja-JP" altLang="en-US" sz="1600" b="1" dirty="0">
                <a:latin typeface="Meiryo UI" pitchFamily="50" charset="-128"/>
                <a:ea typeface="Meiryo UI" pitchFamily="50" charset="-128"/>
                <a:cs typeface="Meiryo UI" pitchFamily="50" charset="-128"/>
              </a:rPr>
              <a:t>制度</a:t>
            </a:r>
          </a:p>
        </p:txBody>
      </p:sp>
      <p:sp>
        <p:nvSpPr>
          <p:cNvPr id="179226" name="Rectangle 57"/>
          <p:cNvSpPr>
            <a:spLocks noChangeArrowheads="1"/>
          </p:cNvSpPr>
          <p:nvPr/>
        </p:nvSpPr>
        <p:spPr bwMode="auto">
          <a:xfrm>
            <a:off x="609600" y="3019425"/>
            <a:ext cx="354013" cy="106680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1" hangingPunct="1"/>
            <a:endParaRPr lang="ja-JP" altLang="en-US" sz="1800"/>
          </a:p>
        </p:txBody>
      </p:sp>
      <p:sp>
        <p:nvSpPr>
          <p:cNvPr id="179227" name="Rectangle 58"/>
          <p:cNvSpPr>
            <a:spLocks noChangeArrowheads="1"/>
          </p:cNvSpPr>
          <p:nvPr/>
        </p:nvSpPr>
        <p:spPr bwMode="auto">
          <a:xfrm>
            <a:off x="609600" y="4086225"/>
            <a:ext cx="354013" cy="106680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1" hangingPunct="1"/>
            <a:endParaRPr lang="ja-JP" altLang="en-US" sz="1800"/>
          </a:p>
        </p:txBody>
      </p:sp>
      <p:sp>
        <p:nvSpPr>
          <p:cNvPr id="179228" name="Rectangle 59"/>
          <p:cNvSpPr>
            <a:spLocks noChangeArrowheads="1"/>
          </p:cNvSpPr>
          <p:nvPr/>
        </p:nvSpPr>
        <p:spPr bwMode="auto">
          <a:xfrm>
            <a:off x="609600" y="5153025"/>
            <a:ext cx="354013" cy="106680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1" hangingPunct="1"/>
            <a:endParaRPr lang="ja-JP" altLang="en-US" sz="1800"/>
          </a:p>
        </p:txBody>
      </p:sp>
      <p:sp>
        <p:nvSpPr>
          <p:cNvPr id="179229" name="Text Box 60"/>
          <p:cNvSpPr txBox="1">
            <a:spLocks noChangeArrowheads="1"/>
          </p:cNvSpPr>
          <p:nvPr/>
        </p:nvSpPr>
        <p:spPr bwMode="auto">
          <a:xfrm>
            <a:off x="567993" y="3114675"/>
            <a:ext cx="41549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500" b="1" dirty="0">
                <a:latin typeface="Meiryo UI" pitchFamily="50" charset="-128"/>
                <a:ea typeface="Meiryo UI" pitchFamily="50" charset="-128"/>
                <a:cs typeface="Meiryo UI" pitchFamily="50" charset="-128"/>
              </a:rPr>
              <a:t>補助</a:t>
            </a:r>
            <a:r>
              <a:rPr lang="ja-JP" altLang="en-US" sz="1500" b="1" dirty="0">
                <a:solidFill>
                  <a:schemeClr val="bg2"/>
                </a:solidFill>
                <a:latin typeface="Meiryo UI" pitchFamily="50" charset="-128"/>
                <a:ea typeface="Meiryo UI" pitchFamily="50" charset="-128"/>
                <a:cs typeface="Meiryo UI" pitchFamily="50" charset="-128"/>
              </a:rPr>
              <a:t>類型</a:t>
            </a:r>
          </a:p>
        </p:txBody>
      </p:sp>
      <p:sp>
        <p:nvSpPr>
          <p:cNvPr id="179230" name="Text Box 61"/>
          <p:cNvSpPr txBox="1">
            <a:spLocks noChangeArrowheads="1"/>
          </p:cNvSpPr>
          <p:nvPr/>
        </p:nvSpPr>
        <p:spPr bwMode="auto">
          <a:xfrm>
            <a:off x="567993" y="4181475"/>
            <a:ext cx="41549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500" b="1" dirty="0">
                <a:latin typeface="Meiryo UI" pitchFamily="50" charset="-128"/>
                <a:ea typeface="Meiryo UI" pitchFamily="50" charset="-128"/>
                <a:cs typeface="Meiryo UI" pitchFamily="50" charset="-128"/>
              </a:rPr>
              <a:t>保佐</a:t>
            </a:r>
            <a:r>
              <a:rPr lang="ja-JP" altLang="en-US" sz="1500" b="1" dirty="0">
                <a:solidFill>
                  <a:schemeClr val="bg2"/>
                </a:solidFill>
                <a:latin typeface="Meiryo UI" pitchFamily="50" charset="-128"/>
                <a:ea typeface="Meiryo UI" pitchFamily="50" charset="-128"/>
                <a:cs typeface="Meiryo UI" pitchFamily="50" charset="-128"/>
              </a:rPr>
              <a:t>類型</a:t>
            </a:r>
          </a:p>
        </p:txBody>
      </p:sp>
      <p:sp>
        <p:nvSpPr>
          <p:cNvPr id="179231" name="Text Box 62"/>
          <p:cNvSpPr txBox="1">
            <a:spLocks noChangeArrowheads="1"/>
          </p:cNvSpPr>
          <p:nvPr/>
        </p:nvSpPr>
        <p:spPr bwMode="auto">
          <a:xfrm>
            <a:off x="567993" y="5248275"/>
            <a:ext cx="41549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500" b="1" dirty="0">
                <a:latin typeface="Meiryo UI" pitchFamily="50" charset="-128"/>
                <a:ea typeface="Meiryo UI" pitchFamily="50" charset="-128"/>
                <a:cs typeface="Meiryo UI" pitchFamily="50" charset="-128"/>
              </a:rPr>
              <a:t>後見</a:t>
            </a:r>
            <a:r>
              <a:rPr lang="ja-JP" altLang="en-US" sz="1500" b="1" dirty="0">
                <a:solidFill>
                  <a:schemeClr val="bg2"/>
                </a:solidFill>
                <a:latin typeface="Meiryo UI" pitchFamily="50" charset="-128"/>
                <a:ea typeface="Meiryo UI" pitchFamily="50" charset="-128"/>
                <a:cs typeface="Meiryo UI" pitchFamily="50" charset="-128"/>
              </a:rPr>
              <a:t>類型</a:t>
            </a:r>
          </a:p>
        </p:txBody>
      </p:sp>
      <p:sp>
        <p:nvSpPr>
          <p:cNvPr id="179232" name="AutoShape 63"/>
          <p:cNvSpPr>
            <a:spLocks noChangeArrowheads="1"/>
          </p:cNvSpPr>
          <p:nvPr/>
        </p:nvSpPr>
        <p:spPr bwMode="auto">
          <a:xfrm>
            <a:off x="1023938" y="2925763"/>
            <a:ext cx="1228725" cy="1012825"/>
          </a:xfrm>
          <a:prstGeom prst="roundRect">
            <a:avLst>
              <a:gd name="adj" fmla="val 7736"/>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1" hangingPunct="1"/>
            <a:endParaRPr lang="ja-JP" altLang="en-US" sz="1800"/>
          </a:p>
        </p:txBody>
      </p:sp>
      <p:sp>
        <p:nvSpPr>
          <p:cNvPr id="179233" name="Text Box 64"/>
          <p:cNvSpPr txBox="1">
            <a:spLocks noChangeArrowheads="1"/>
          </p:cNvSpPr>
          <p:nvPr/>
        </p:nvSpPr>
        <p:spPr bwMode="auto">
          <a:xfrm>
            <a:off x="1081088" y="3021013"/>
            <a:ext cx="11985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400" b="1">
                <a:latin typeface="Meiryo UI" pitchFamily="50" charset="-128"/>
                <a:ea typeface="Meiryo UI" pitchFamily="50" charset="-128"/>
                <a:cs typeface="Meiryo UI" pitchFamily="50" charset="-128"/>
              </a:rPr>
              <a:t>判断能力が</a:t>
            </a:r>
          </a:p>
          <a:p>
            <a:pPr eaLnBrk="1" hangingPunct="1"/>
            <a:r>
              <a:rPr lang="ja-JP" altLang="en-US" sz="1400" b="1">
                <a:latin typeface="Meiryo UI" pitchFamily="50" charset="-128"/>
                <a:ea typeface="Meiryo UI" pitchFamily="50" charset="-128"/>
                <a:cs typeface="Meiryo UI" pitchFamily="50" charset="-128"/>
              </a:rPr>
              <a:t>不充分な人</a:t>
            </a:r>
          </a:p>
        </p:txBody>
      </p:sp>
      <p:sp>
        <p:nvSpPr>
          <p:cNvPr id="179234" name="AutoShape 65"/>
          <p:cNvSpPr>
            <a:spLocks noChangeArrowheads="1"/>
          </p:cNvSpPr>
          <p:nvPr/>
        </p:nvSpPr>
        <p:spPr bwMode="auto">
          <a:xfrm>
            <a:off x="1023938" y="4071938"/>
            <a:ext cx="1228725" cy="1104900"/>
          </a:xfrm>
          <a:prstGeom prst="roundRect">
            <a:avLst>
              <a:gd name="adj" fmla="val 7736"/>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1" hangingPunct="1"/>
            <a:endParaRPr lang="ja-JP" altLang="en-US" sz="1800"/>
          </a:p>
        </p:txBody>
      </p:sp>
      <p:sp>
        <p:nvSpPr>
          <p:cNvPr id="179235" name="Text Box 66"/>
          <p:cNvSpPr txBox="1">
            <a:spLocks noChangeArrowheads="1"/>
          </p:cNvSpPr>
          <p:nvPr/>
        </p:nvSpPr>
        <p:spPr bwMode="auto">
          <a:xfrm>
            <a:off x="1071563" y="4164013"/>
            <a:ext cx="1198562" cy="66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lnSpc>
                <a:spcPct val="90000"/>
              </a:lnSpc>
            </a:pPr>
            <a:r>
              <a:rPr lang="ja-JP" altLang="en-US" sz="1400" b="1">
                <a:latin typeface="Meiryo UI" pitchFamily="50" charset="-128"/>
                <a:ea typeface="Meiryo UI" pitchFamily="50" charset="-128"/>
                <a:cs typeface="Meiryo UI" pitchFamily="50" charset="-128"/>
              </a:rPr>
              <a:t>判断能力が</a:t>
            </a:r>
          </a:p>
          <a:p>
            <a:pPr eaLnBrk="1" hangingPunct="1">
              <a:lnSpc>
                <a:spcPct val="90000"/>
              </a:lnSpc>
            </a:pPr>
            <a:r>
              <a:rPr lang="ja-JP" altLang="en-US" sz="1400" b="1">
                <a:latin typeface="Meiryo UI" pitchFamily="50" charset="-128"/>
                <a:ea typeface="Meiryo UI" pitchFamily="50" charset="-128"/>
                <a:cs typeface="Meiryo UI" pitchFamily="50" charset="-128"/>
              </a:rPr>
              <a:t>著しく</a:t>
            </a:r>
          </a:p>
          <a:p>
            <a:pPr eaLnBrk="1" hangingPunct="1">
              <a:lnSpc>
                <a:spcPct val="90000"/>
              </a:lnSpc>
            </a:pPr>
            <a:r>
              <a:rPr lang="ja-JP" altLang="en-US" sz="1400" b="1">
                <a:latin typeface="Meiryo UI" pitchFamily="50" charset="-128"/>
                <a:ea typeface="Meiryo UI" pitchFamily="50" charset="-128"/>
                <a:cs typeface="Meiryo UI" pitchFamily="50" charset="-128"/>
              </a:rPr>
              <a:t>不充分な人</a:t>
            </a:r>
          </a:p>
        </p:txBody>
      </p:sp>
      <p:sp>
        <p:nvSpPr>
          <p:cNvPr id="179236" name="AutoShape 67"/>
          <p:cNvSpPr>
            <a:spLocks noChangeArrowheads="1"/>
          </p:cNvSpPr>
          <p:nvPr/>
        </p:nvSpPr>
        <p:spPr bwMode="auto">
          <a:xfrm>
            <a:off x="1023938" y="5318125"/>
            <a:ext cx="1228725" cy="1012825"/>
          </a:xfrm>
          <a:prstGeom prst="roundRect">
            <a:avLst>
              <a:gd name="adj" fmla="val 7736"/>
            </a:avLst>
          </a:prstGeom>
          <a:noFill/>
          <a:ln w="15875">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p>
            <a:pPr eaLnBrk="1" hangingPunct="1"/>
            <a:endParaRPr lang="ja-JP" altLang="en-US" sz="1800"/>
          </a:p>
        </p:txBody>
      </p:sp>
      <p:sp>
        <p:nvSpPr>
          <p:cNvPr id="179237" name="Text Box 68"/>
          <p:cNvSpPr txBox="1">
            <a:spLocks noChangeArrowheads="1"/>
          </p:cNvSpPr>
          <p:nvPr/>
        </p:nvSpPr>
        <p:spPr bwMode="auto">
          <a:xfrm>
            <a:off x="998538" y="5400675"/>
            <a:ext cx="13890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400" b="1">
                <a:latin typeface="Meiryo UI" pitchFamily="50" charset="-128"/>
                <a:ea typeface="Meiryo UI" pitchFamily="50" charset="-128"/>
                <a:cs typeface="Meiryo UI" pitchFamily="50" charset="-128"/>
              </a:rPr>
              <a:t>ほとんど判断</a:t>
            </a:r>
          </a:p>
          <a:p>
            <a:pPr eaLnBrk="1" hangingPunct="1"/>
            <a:r>
              <a:rPr lang="ja-JP" altLang="en-US" sz="1400" b="1">
                <a:latin typeface="Meiryo UI" pitchFamily="50" charset="-128"/>
                <a:ea typeface="Meiryo UI" pitchFamily="50" charset="-128"/>
                <a:cs typeface="Meiryo UI" pitchFamily="50" charset="-128"/>
              </a:rPr>
              <a:t>できない人</a:t>
            </a:r>
          </a:p>
        </p:txBody>
      </p:sp>
      <p:sp>
        <p:nvSpPr>
          <p:cNvPr id="179238" name="Text Box 81"/>
          <p:cNvSpPr txBox="1">
            <a:spLocks noChangeArrowheads="1"/>
          </p:cNvSpPr>
          <p:nvPr/>
        </p:nvSpPr>
        <p:spPr bwMode="auto">
          <a:xfrm>
            <a:off x="1008063" y="3517900"/>
            <a:ext cx="1244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600" b="1">
                <a:solidFill>
                  <a:srgbClr val="339966"/>
                </a:solidFill>
                <a:latin typeface="Meiryo UI" pitchFamily="50" charset="-128"/>
                <a:ea typeface="Meiryo UI" pitchFamily="50" charset="-128"/>
                <a:cs typeface="Meiryo UI" pitchFamily="50" charset="-128"/>
              </a:rPr>
              <a:t>軽度認知症</a:t>
            </a:r>
          </a:p>
        </p:txBody>
      </p:sp>
      <p:sp>
        <p:nvSpPr>
          <p:cNvPr id="179239" name="Text Box 82"/>
          <p:cNvSpPr txBox="1">
            <a:spLocks noChangeArrowheads="1"/>
          </p:cNvSpPr>
          <p:nvPr/>
        </p:nvSpPr>
        <p:spPr bwMode="auto">
          <a:xfrm>
            <a:off x="868363" y="4818063"/>
            <a:ext cx="15192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500" b="1">
                <a:solidFill>
                  <a:srgbClr val="339966"/>
                </a:solidFill>
                <a:latin typeface="Meiryo UI" pitchFamily="50" charset="-128"/>
                <a:ea typeface="Meiryo UI" pitchFamily="50" charset="-128"/>
                <a:cs typeface="Meiryo UI" pitchFamily="50" charset="-128"/>
              </a:rPr>
              <a:t>中等度認知症</a:t>
            </a:r>
          </a:p>
        </p:txBody>
      </p:sp>
      <p:sp>
        <p:nvSpPr>
          <p:cNvPr id="179240" name="Text Box 83"/>
          <p:cNvSpPr txBox="1">
            <a:spLocks noChangeArrowheads="1"/>
          </p:cNvSpPr>
          <p:nvPr/>
        </p:nvSpPr>
        <p:spPr bwMode="auto">
          <a:xfrm>
            <a:off x="1008063" y="5915025"/>
            <a:ext cx="1244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600" b="1">
                <a:solidFill>
                  <a:srgbClr val="339966"/>
                </a:solidFill>
                <a:latin typeface="Meiryo UI" pitchFamily="50" charset="-128"/>
                <a:ea typeface="Meiryo UI" pitchFamily="50" charset="-128"/>
                <a:cs typeface="Meiryo UI" pitchFamily="50" charset="-128"/>
              </a:rPr>
              <a:t>高度認知症</a:t>
            </a:r>
          </a:p>
        </p:txBody>
      </p:sp>
      <p:sp>
        <p:nvSpPr>
          <p:cNvPr id="179241" name="Text Box 84"/>
          <p:cNvSpPr txBox="1">
            <a:spLocks noChangeArrowheads="1"/>
          </p:cNvSpPr>
          <p:nvPr/>
        </p:nvSpPr>
        <p:spPr bwMode="auto">
          <a:xfrm>
            <a:off x="1127125" y="1863725"/>
            <a:ext cx="11160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400" b="1">
                <a:latin typeface="Meiryo UI" pitchFamily="50" charset="-128"/>
                <a:ea typeface="Meiryo UI" pitchFamily="50" charset="-128"/>
                <a:cs typeface="Meiryo UI" pitchFamily="50" charset="-128"/>
              </a:rPr>
              <a:t>今元気な人</a:t>
            </a:r>
          </a:p>
        </p:txBody>
      </p:sp>
      <p:sp>
        <p:nvSpPr>
          <p:cNvPr id="179242" name="AutoShape 79"/>
          <p:cNvSpPr>
            <a:spLocks noChangeArrowheads="1"/>
          </p:cNvSpPr>
          <p:nvPr/>
        </p:nvSpPr>
        <p:spPr bwMode="auto">
          <a:xfrm flipV="1">
            <a:off x="5622925" y="4379913"/>
            <a:ext cx="309563" cy="134937"/>
          </a:xfrm>
          <a:prstGeom prst="triangle">
            <a:avLst>
              <a:gd name="adj" fmla="val 50000"/>
            </a:avLst>
          </a:prstGeom>
          <a:solidFill>
            <a:schemeClr val="bg2">
              <a:alpha val="63136"/>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endParaRPr lang="ja-JP" altLang="en-US"/>
          </a:p>
        </p:txBody>
      </p:sp>
      <p:sp>
        <p:nvSpPr>
          <p:cNvPr id="179243" name="AutoShape 80"/>
          <p:cNvSpPr>
            <a:spLocks noChangeArrowheads="1"/>
          </p:cNvSpPr>
          <p:nvPr/>
        </p:nvSpPr>
        <p:spPr bwMode="auto">
          <a:xfrm flipV="1">
            <a:off x="5632450" y="5718175"/>
            <a:ext cx="309563" cy="144463"/>
          </a:xfrm>
          <a:prstGeom prst="triangle">
            <a:avLst>
              <a:gd name="adj" fmla="val 50000"/>
            </a:avLst>
          </a:prstGeom>
          <a:solidFill>
            <a:schemeClr val="bg2">
              <a:alpha val="63136"/>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eaLnBrk="1" hangingPunct="1"/>
            <a:endParaRPr lang="ja-JP" altLang="en-US"/>
          </a:p>
        </p:txBody>
      </p:sp>
      <p:sp>
        <p:nvSpPr>
          <p:cNvPr id="179244" name="AutoShape 3"/>
          <p:cNvSpPr>
            <a:spLocks noChangeArrowheads="1"/>
          </p:cNvSpPr>
          <p:nvPr/>
        </p:nvSpPr>
        <p:spPr bwMode="auto">
          <a:xfrm>
            <a:off x="5268913" y="3995738"/>
            <a:ext cx="981075" cy="325437"/>
          </a:xfrm>
          <a:prstGeom prst="roundRect">
            <a:avLst>
              <a:gd name="adj" fmla="val 32685"/>
            </a:avLst>
          </a:prstGeom>
          <a:noFill/>
          <a:ln w="6350">
            <a:solidFill>
              <a:schemeClr val="tx1"/>
            </a:solidFill>
            <a:round/>
            <a:headEnd/>
            <a:tailEnd/>
          </a:ln>
          <a:extLst>
            <a:ext uri="{909E8E84-426E-40DD-AFC4-6F175D3DCCD1}">
              <a14:hiddenFill xmlns:a14="http://schemas.microsoft.com/office/drawing/2010/main">
                <a:solidFill>
                  <a:schemeClr val="accent1">
                    <a:alpha val="70195"/>
                  </a:schemeClr>
                </a:solidFill>
              </a14:hiddenFill>
            </a:ext>
          </a:extLst>
        </p:spPr>
        <p:txBody>
          <a:bodyPr anchor="ctr">
            <a:spAutoFit/>
          </a:bodyPr>
          <a:lstStyle/>
          <a:p>
            <a:pPr eaLnBrk="1" hangingPunct="1"/>
            <a:endParaRPr lang="ja-JP" altLang="en-US" sz="1200"/>
          </a:p>
        </p:txBody>
      </p:sp>
      <p:sp>
        <p:nvSpPr>
          <p:cNvPr id="179245" name="AutoShape 3"/>
          <p:cNvSpPr>
            <a:spLocks noChangeArrowheads="1"/>
          </p:cNvSpPr>
          <p:nvPr/>
        </p:nvSpPr>
        <p:spPr bwMode="auto">
          <a:xfrm>
            <a:off x="5216525" y="4573588"/>
            <a:ext cx="1082675" cy="1087437"/>
          </a:xfrm>
          <a:prstGeom prst="roundRect">
            <a:avLst>
              <a:gd name="adj" fmla="val 13037"/>
            </a:avLst>
          </a:prstGeom>
          <a:noFill/>
          <a:ln w="6350">
            <a:solidFill>
              <a:schemeClr val="tx1"/>
            </a:solidFill>
            <a:round/>
            <a:headEnd/>
            <a:tailEnd/>
          </a:ln>
          <a:extLst>
            <a:ext uri="{909E8E84-426E-40DD-AFC4-6F175D3DCCD1}">
              <a14:hiddenFill xmlns:a14="http://schemas.microsoft.com/office/drawing/2010/main">
                <a:solidFill>
                  <a:schemeClr val="accent1">
                    <a:alpha val="70195"/>
                  </a:schemeClr>
                </a:solidFill>
              </a14:hiddenFill>
            </a:ext>
          </a:extLst>
        </p:spPr>
        <p:txBody>
          <a:bodyPr anchor="ctr">
            <a:spAutoFit/>
          </a:bodyPr>
          <a:lstStyle/>
          <a:p>
            <a:pPr eaLnBrk="1" hangingPunct="1"/>
            <a:endParaRPr lang="ja-JP" altLang="en-US" sz="1200"/>
          </a:p>
          <a:p>
            <a:pPr eaLnBrk="1" hangingPunct="1"/>
            <a:endParaRPr lang="ja-JP" altLang="en-US" sz="1200"/>
          </a:p>
          <a:p>
            <a:pPr eaLnBrk="1" hangingPunct="1"/>
            <a:endParaRPr lang="ja-JP" altLang="en-US" sz="1200"/>
          </a:p>
          <a:p>
            <a:pPr eaLnBrk="1" hangingPunct="1"/>
            <a:endParaRPr lang="ja-JP" altLang="en-US" sz="1200"/>
          </a:p>
          <a:p>
            <a:pPr eaLnBrk="1" hangingPunct="1"/>
            <a:endParaRPr lang="ja-JP" altLang="en-US" sz="1200"/>
          </a:p>
        </p:txBody>
      </p:sp>
      <p:sp>
        <p:nvSpPr>
          <p:cNvPr id="179246" name="AutoShape 3"/>
          <p:cNvSpPr>
            <a:spLocks noChangeArrowheads="1"/>
          </p:cNvSpPr>
          <p:nvPr/>
        </p:nvSpPr>
        <p:spPr bwMode="auto">
          <a:xfrm>
            <a:off x="5305425" y="5978525"/>
            <a:ext cx="971550" cy="315913"/>
          </a:xfrm>
          <a:prstGeom prst="roundRect">
            <a:avLst>
              <a:gd name="adj" fmla="val 25602"/>
            </a:avLst>
          </a:prstGeom>
          <a:noFill/>
          <a:ln w="6350">
            <a:solidFill>
              <a:schemeClr val="tx1"/>
            </a:solidFill>
            <a:round/>
            <a:headEnd/>
            <a:tailEnd/>
          </a:ln>
          <a:extLst>
            <a:ext uri="{909E8E84-426E-40DD-AFC4-6F175D3DCCD1}">
              <a14:hiddenFill xmlns:a14="http://schemas.microsoft.com/office/drawing/2010/main">
                <a:solidFill>
                  <a:schemeClr val="accent1">
                    <a:alpha val="70195"/>
                  </a:schemeClr>
                </a:solidFill>
              </a14:hiddenFill>
            </a:ext>
          </a:extLst>
        </p:spPr>
        <p:txBody>
          <a:bodyPr anchor="ctr">
            <a:spAutoFit/>
          </a:bodyPr>
          <a:lstStyle/>
          <a:p>
            <a:pPr eaLnBrk="1" hangingPunct="1"/>
            <a:endParaRPr lang="ja-JP" altLang="en-US" sz="1200"/>
          </a:p>
        </p:txBody>
      </p:sp>
      <p:sp>
        <p:nvSpPr>
          <p:cNvPr id="179247" name="Rectangle 3"/>
          <p:cNvSpPr>
            <a:spLocks noChangeArrowheads="1"/>
          </p:cNvSpPr>
          <p:nvPr/>
        </p:nvSpPr>
        <p:spPr bwMode="auto">
          <a:xfrm>
            <a:off x="309563" y="843791"/>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79248" name="Text Box 5"/>
          <p:cNvSpPr txBox="1">
            <a:spLocks noChangeArrowheads="1"/>
          </p:cNvSpPr>
          <p:nvPr/>
        </p:nvSpPr>
        <p:spPr bwMode="auto">
          <a:xfrm>
            <a:off x="0" y="0"/>
            <a:ext cx="22717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35</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
        <p:nvSpPr>
          <p:cNvPr id="179249" name="AutoShape 54"/>
          <p:cNvSpPr>
            <a:spLocks noChangeArrowheads="1"/>
          </p:cNvSpPr>
          <p:nvPr/>
        </p:nvSpPr>
        <p:spPr bwMode="auto">
          <a:xfrm>
            <a:off x="2312988" y="4248150"/>
            <a:ext cx="2654300" cy="763588"/>
          </a:xfrm>
          <a:prstGeom prst="rightArrow">
            <a:avLst>
              <a:gd name="adj1" fmla="val 40991"/>
              <a:gd name="adj2" fmla="val 45785"/>
            </a:avLst>
          </a:prstGeom>
          <a:gradFill rotWithShape="1">
            <a:gsLst>
              <a:gs pos="0">
                <a:srgbClr val="FFFFFF"/>
              </a:gs>
              <a:gs pos="100000">
                <a:srgbClr val="5ECA9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endParaRPr lang="ja-JP" altLang="en-US" sz="1800">
              <a:solidFill>
                <a:schemeClr val="folHlink"/>
              </a:solidFill>
            </a:endParaRPr>
          </a:p>
        </p:txBody>
      </p:sp>
      <p:sp>
        <p:nvSpPr>
          <p:cNvPr id="179250" name="AutoShape 54"/>
          <p:cNvSpPr>
            <a:spLocks noChangeArrowheads="1"/>
          </p:cNvSpPr>
          <p:nvPr/>
        </p:nvSpPr>
        <p:spPr bwMode="auto">
          <a:xfrm>
            <a:off x="2290763" y="5445125"/>
            <a:ext cx="2654300" cy="763588"/>
          </a:xfrm>
          <a:prstGeom prst="rightArrow">
            <a:avLst>
              <a:gd name="adj1" fmla="val 40991"/>
              <a:gd name="adj2" fmla="val 45785"/>
            </a:avLst>
          </a:prstGeom>
          <a:gradFill rotWithShape="1">
            <a:gsLst>
              <a:gs pos="0">
                <a:srgbClr val="FFFFFF"/>
              </a:gs>
              <a:gs pos="100000">
                <a:srgbClr val="5ECA9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endParaRPr lang="ja-JP" altLang="en-US" sz="1800">
              <a:solidFill>
                <a:schemeClr val="folHlink"/>
              </a:solidFill>
            </a:endParaRPr>
          </a:p>
        </p:txBody>
      </p:sp>
      <p:sp>
        <p:nvSpPr>
          <p:cNvPr id="179251" name="Rectangle 89"/>
          <p:cNvSpPr>
            <a:spLocks noChangeArrowheads="1"/>
          </p:cNvSpPr>
          <p:nvPr/>
        </p:nvSpPr>
        <p:spPr bwMode="auto">
          <a:xfrm>
            <a:off x="2571750" y="1704975"/>
            <a:ext cx="1085850" cy="971550"/>
          </a:xfrm>
          <a:prstGeom prst="rect">
            <a:avLst/>
          </a:prstGeom>
          <a:solidFill>
            <a:srgbClr val="FFBFC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9252" name="Rectangle 90"/>
          <p:cNvSpPr>
            <a:spLocks noChangeArrowheads="1"/>
          </p:cNvSpPr>
          <p:nvPr/>
        </p:nvSpPr>
        <p:spPr bwMode="auto">
          <a:xfrm>
            <a:off x="3730625" y="1711325"/>
            <a:ext cx="847725" cy="971550"/>
          </a:xfrm>
          <a:prstGeom prst="rect">
            <a:avLst/>
          </a:prstGeom>
          <a:solidFill>
            <a:srgbClr val="FF6363"/>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9253" name="Text Box 36"/>
          <p:cNvSpPr txBox="1">
            <a:spLocks noChangeArrowheads="1"/>
          </p:cNvSpPr>
          <p:nvPr/>
        </p:nvSpPr>
        <p:spPr bwMode="auto">
          <a:xfrm>
            <a:off x="2489200" y="2128838"/>
            <a:ext cx="12128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a:solidFill>
                  <a:schemeClr val="bg2"/>
                </a:solidFill>
                <a:latin typeface="Meiryo UI" pitchFamily="50" charset="-128"/>
                <a:ea typeface="Meiryo UI" pitchFamily="50" charset="-128"/>
                <a:cs typeface="Meiryo UI" pitchFamily="50" charset="-128"/>
              </a:rPr>
              <a:t>任意後見</a:t>
            </a:r>
          </a:p>
          <a:p>
            <a:pPr algn="ctr" eaLnBrk="1" hangingPunct="1"/>
            <a:r>
              <a:rPr lang="ja-JP" altLang="en-US" sz="1400" b="1">
                <a:solidFill>
                  <a:schemeClr val="bg2"/>
                </a:solidFill>
                <a:latin typeface="Meiryo UI" pitchFamily="50" charset="-128"/>
                <a:ea typeface="Meiryo UI" pitchFamily="50" charset="-128"/>
                <a:cs typeface="Meiryo UI" pitchFamily="50" charset="-128"/>
              </a:rPr>
              <a:t>契約を結ぶ</a:t>
            </a:r>
          </a:p>
        </p:txBody>
      </p:sp>
      <p:sp>
        <p:nvSpPr>
          <p:cNvPr id="179254" name="Text Box 38"/>
          <p:cNvSpPr txBox="1">
            <a:spLocks noChangeArrowheads="1"/>
          </p:cNvSpPr>
          <p:nvPr/>
        </p:nvSpPr>
        <p:spPr bwMode="auto">
          <a:xfrm>
            <a:off x="3713163" y="1836738"/>
            <a:ext cx="8509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a:solidFill>
                  <a:schemeClr val="bg1"/>
                </a:solidFill>
                <a:latin typeface="Meiryo UI" pitchFamily="50" charset="-128"/>
                <a:ea typeface="Meiryo UI" pitchFamily="50" charset="-128"/>
                <a:cs typeface="Meiryo UI" pitchFamily="50" charset="-128"/>
              </a:rPr>
              <a:t>判断が</a:t>
            </a:r>
          </a:p>
          <a:p>
            <a:pPr algn="ctr" eaLnBrk="1" hangingPunct="1"/>
            <a:r>
              <a:rPr lang="ja-JP" altLang="en-US" sz="1400" b="1">
                <a:solidFill>
                  <a:schemeClr val="bg1"/>
                </a:solidFill>
                <a:latin typeface="Meiryo UI" pitchFamily="50" charset="-128"/>
                <a:ea typeface="Meiryo UI" pitchFamily="50" charset="-128"/>
                <a:cs typeface="Meiryo UI" pitchFamily="50" charset="-128"/>
              </a:rPr>
              <a:t>喪失</a:t>
            </a:r>
          </a:p>
          <a:p>
            <a:pPr algn="ctr" eaLnBrk="1" hangingPunct="1"/>
            <a:r>
              <a:rPr lang="ja-JP" altLang="en-US" sz="1400" b="1">
                <a:solidFill>
                  <a:schemeClr val="bg1"/>
                </a:solidFill>
                <a:latin typeface="Meiryo UI" pitchFamily="50" charset="-128"/>
                <a:ea typeface="Meiryo UI" pitchFamily="50" charset="-128"/>
                <a:cs typeface="Meiryo UI" pitchFamily="50" charset="-128"/>
              </a:rPr>
              <a:t>したら</a:t>
            </a:r>
          </a:p>
        </p:txBody>
      </p:sp>
      <p:sp>
        <p:nvSpPr>
          <p:cNvPr id="179255" name="Text Box 87"/>
          <p:cNvSpPr txBox="1">
            <a:spLocks noChangeArrowheads="1"/>
          </p:cNvSpPr>
          <p:nvPr/>
        </p:nvSpPr>
        <p:spPr bwMode="auto">
          <a:xfrm>
            <a:off x="2547938" y="1754188"/>
            <a:ext cx="11255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a:solidFill>
                  <a:srgbClr val="CC0000"/>
                </a:solidFill>
                <a:latin typeface="Meiryo UI" pitchFamily="50" charset="-128"/>
                <a:ea typeface="Meiryo UI" pitchFamily="50" charset="-128"/>
                <a:cs typeface="Meiryo UI" pitchFamily="50" charset="-128"/>
              </a:rPr>
              <a:t>公証人役場</a:t>
            </a:r>
          </a:p>
        </p:txBody>
      </p:sp>
      <p:sp>
        <p:nvSpPr>
          <p:cNvPr id="179256" name="Text Box 8"/>
          <p:cNvSpPr txBox="1">
            <a:spLocks noChangeArrowheads="1"/>
          </p:cNvSpPr>
          <p:nvPr/>
        </p:nvSpPr>
        <p:spPr bwMode="auto">
          <a:xfrm>
            <a:off x="8234363" y="1038225"/>
            <a:ext cx="692150" cy="488950"/>
          </a:xfrm>
          <a:prstGeom prst="rect">
            <a:avLst/>
          </a:prstGeom>
          <a:solidFill>
            <a:srgbClr val="42C081"/>
          </a:solidFill>
          <a:ln>
            <a:noFill/>
          </a:ln>
          <a:extLst>
            <a:ext uri="{91240B29-F687-4F45-9708-019B960494DF}">
              <a14:hiddenLine xmlns:a14="http://schemas.microsoft.com/office/drawing/2010/main" w="6350">
                <a:solidFill>
                  <a:schemeClr val="tx1"/>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300" b="1">
                <a:solidFill>
                  <a:schemeClr val="bg1"/>
                </a:solidFill>
                <a:latin typeface="Meiryo UI" pitchFamily="50" charset="-128"/>
                <a:ea typeface="Meiryo UI" pitchFamily="50" charset="-128"/>
                <a:cs typeface="Meiryo UI" pitchFamily="50" charset="-128"/>
              </a:rPr>
              <a:t>できる</a:t>
            </a:r>
          </a:p>
          <a:p>
            <a:pPr algn="ctr" eaLnBrk="1" hangingPunct="1"/>
            <a:r>
              <a:rPr lang="ja-JP" altLang="en-US" sz="1300" b="1">
                <a:solidFill>
                  <a:schemeClr val="bg1"/>
                </a:solidFill>
                <a:latin typeface="Meiryo UI" pitchFamily="50" charset="-128"/>
                <a:ea typeface="Meiryo UI" pitchFamily="50" charset="-128"/>
                <a:cs typeface="Meiryo UI" pitchFamily="50" charset="-128"/>
              </a:rPr>
              <a:t>こと</a:t>
            </a:r>
          </a:p>
        </p:txBody>
      </p:sp>
      <p:sp>
        <p:nvSpPr>
          <p:cNvPr id="179257" name="Text Box 8"/>
          <p:cNvSpPr txBox="1">
            <a:spLocks noChangeArrowheads="1"/>
          </p:cNvSpPr>
          <p:nvPr/>
        </p:nvSpPr>
        <p:spPr bwMode="auto">
          <a:xfrm>
            <a:off x="7488238" y="1035050"/>
            <a:ext cx="701675" cy="488950"/>
          </a:xfrm>
          <a:prstGeom prst="rect">
            <a:avLst/>
          </a:prstGeom>
          <a:solidFill>
            <a:srgbClr val="42C081"/>
          </a:solidFill>
          <a:ln>
            <a:noFill/>
          </a:ln>
          <a:extLst>
            <a:ext uri="{91240B29-F687-4F45-9708-019B960494DF}">
              <a14:hiddenLine xmlns:a14="http://schemas.microsoft.com/office/drawing/2010/main" w="6350">
                <a:solidFill>
                  <a:schemeClr val="tx1"/>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300" b="1">
                <a:solidFill>
                  <a:schemeClr val="bg1"/>
                </a:solidFill>
                <a:latin typeface="Meiryo UI" pitchFamily="50" charset="-128"/>
                <a:ea typeface="Meiryo UI" pitchFamily="50" charset="-128"/>
                <a:cs typeface="Meiryo UI" pitchFamily="50" charset="-128"/>
              </a:rPr>
              <a:t>支援</a:t>
            </a:r>
          </a:p>
          <a:p>
            <a:pPr algn="ctr" eaLnBrk="1" hangingPunct="1"/>
            <a:r>
              <a:rPr lang="ja-JP" altLang="en-US" sz="1300" b="1">
                <a:solidFill>
                  <a:schemeClr val="bg1"/>
                </a:solidFill>
                <a:latin typeface="Meiryo UI" pitchFamily="50" charset="-128"/>
                <a:ea typeface="Meiryo UI" pitchFamily="50" charset="-128"/>
                <a:cs typeface="Meiryo UI" pitchFamily="50" charset="-128"/>
              </a:rPr>
              <a:t>する人</a:t>
            </a:r>
          </a:p>
        </p:txBody>
      </p:sp>
      <p:sp>
        <p:nvSpPr>
          <p:cNvPr id="179258" name="Text Box 8"/>
          <p:cNvSpPr txBox="1">
            <a:spLocks noChangeArrowheads="1"/>
          </p:cNvSpPr>
          <p:nvPr/>
        </p:nvSpPr>
        <p:spPr bwMode="auto">
          <a:xfrm>
            <a:off x="5141913" y="1279525"/>
            <a:ext cx="1225550" cy="290513"/>
          </a:xfrm>
          <a:prstGeom prst="rect">
            <a:avLst/>
          </a:prstGeom>
          <a:solidFill>
            <a:srgbClr val="F89400"/>
          </a:solidFill>
          <a:ln>
            <a:noFill/>
          </a:ln>
          <a:extLst>
            <a:ext uri="{91240B29-F687-4F45-9708-019B960494DF}">
              <a14:hiddenLine xmlns:a14="http://schemas.microsoft.com/office/drawing/2010/main" w="6350">
                <a:solidFill>
                  <a:schemeClr val="tx1"/>
                </a:solidFill>
                <a:miter lim="800000"/>
                <a:headEnd/>
                <a:tailEnd/>
              </a14:hiddenLine>
            </a:ext>
          </a:extLst>
        </p:spPr>
        <p:txBody>
          <a:bodyPr>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300" b="1">
                <a:solidFill>
                  <a:schemeClr val="bg1"/>
                </a:solidFill>
                <a:latin typeface="Meiryo UI" pitchFamily="50" charset="-128"/>
                <a:ea typeface="Meiryo UI" pitchFamily="50" charset="-128"/>
                <a:cs typeface="Meiryo UI" pitchFamily="50" charset="-128"/>
              </a:rPr>
              <a:t>家庭裁判所</a:t>
            </a:r>
          </a:p>
        </p:txBody>
      </p:sp>
      <p:sp>
        <p:nvSpPr>
          <p:cNvPr id="179259" name="AutoShape 50"/>
          <p:cNvSpPr>
            <a:spLocks noChangeArrowheads="1"/>
          </p:cNvSpPr>
          <p:nvPr/>
        </p:nvSpPr>
        <p:spPr bwMode="auto">
          <a:xfrm>
            <a:off x="6529388" y="3155950"/>
            <a:ext cx="1117600" cy="642938"/>
          </a:xfrm>
          <a:prstGeom prst="rightArrow">
            <a:avLst>
              <a:gd name="adj1" fmla="val 50130"/>
              <a:gd name="adj2" fmla="val 40020"/>
            </a:avLst>
          </a:prstGeom>
          <a:gradFill rotWithShape="1">
            <a:gsLst>
              <a:gs pos="0">
                <a:srgbClr val="FFFFFF"/>
              </a:gs>
              <a:gs pos="100000">
                <a:srgbClr val="3399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endParaRPr lang="ja-JP" altLang="en-US" sz="1800"/>
          </a:p>
        </p:txBody>
      </p:sp>
      <p:sp>
        <p:nvSpPr>
          <p:cNvPr id="179260" name="AutoShape 50"/>
          <p:cNvSpPr>
            <a:spLocks noChangeArrowheads="1"/>
          </p:cNvSpPr>
          <p:nvPr/>
        </p:nvSpPr>
        <p:spPr bwMode="auto">
          <a:xfrm>
            <a:off x="6526213" y="4352925"/>
            <a:ext cx="1117600" cy="642938"/>
          </a:xfrm>
          <a:prstGeom prst="rightArrow">
            <a:avLst>
              <a:gd name="adj1" fmla="val 50130"/>
              <a:gd name="adj2" fmla="val 40020"/>
            </a:avLst>
          </a:prstGeom>
          <a:gradFill rotWithShape="1">
            <a:gsLst>
              <a:gs pos="0">
                <a:srgbClr val="FFFFFF"/>
              </a:gs>
              <a:gs pos="100000">
                <a:srgbClr val="3399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eaLnBrk="1" hangingPunct="1"/>
            <a:endParaRPr lang="ja-JP" altLang="en-US" sz="1800"/>
          </a:p>
        </p:txBody>
      </p:sp>
      <p:sp>
        <p:nvSpPr>
          <p:cNvPr id="179261" name="Text Box 44"/>
          <p:cNvSpPr txBox="1">
            <a:spLocks noChangeArrowheads="1"/>
          </p:cNvSpPr>
          <p:nvPr/>
        </p:nvSpPr>
        <p:spPr bwMode="auto">
          <a:xfrm>
            <a:off x="8326032" y="1409700"/>
            <a:ext cx="40011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dirty="0">
                <a:solidFill>
                  <a:schemeClr val="bg2"/>
                </a:solidFill>
                <a:latin typeface="Meiryo UI" pitchFamily="50" charset="-128"/>
                <a:ea typeface="Meiryo UI" pitchFamily="50" charset="-128"/>
                <a:cs typeface="Meiryo UI" pitchFamily="50" charset="-128"/>
              </a:rPr>
              <a:t>特定の行為</a:t>
            </a:r>
          </a:p>
        </p:txBody>
      </p:sp>
      <p:sp>
        <p:nvSpPr>
          <p:cNvPr id="179262" name="Text Box 70"/>
          <p:cNvSpPr txBox="1">
            <a:spLocks noChangeArrowheads="1"/>
          </p:cNvSpPr>
          <p:nvPr/>
        </p:nvSpPr>
        <p:spPr bwMode="auto">
          <a:xfrm>
            <a:off x="7653419" y="2867025"/>
            <a:ext cx="415498"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500" b="1">
                <a:solidFill>
                  <a:srgbClr val="2B85C9"/>
                </a:solidFill>
                <a:latin typeface="Meiryo UI" pitchFamily="50" charset="-128"/>
                <a:ea typeface="Meiryo UI" pitchFamily="50" charset="-128"/>
                <a:cs typeface="Meiryo UI" pitchFamily="50" charset="-128"/>
              </a:rPr>
              <a:t>補助人</a:t>
            </a:r>
          </a:p>
        </p:txBody>
      </p:sp>
      <p:sp>
        <p:nvSpPr>
          <p:cNvPr id="179263" name="Text Box 72"/>
          <p:cNvSpPr txBox="1">
            <a:spLocks noChangeArrowheads="1"/>
          </p:cNvSpPr>
          <p:nvPr/>
        </p:nvSpPr>
        <p:spPr bwMode="auto">
          <a:xfrm>
            <a:off x="7661357" y="4162425"/>
            <a:ext cx="415498"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500" b="1">
                <a:solidFill>
                  <a:srgbClr val="2B85C9"/>
                </a:solidFill>
                <a:latin typeface="Meiryo UI" pitchFamily="50" charset="-128"/>
                <a:ea typeface="Meiryo UI" pitchFamily="50" charset="-128"/>
                <a:cs typeface="Meiryo UI" pitchFamily="50" charset="-128"/>
              </a:rPr>
              <a:t>保佐人</a:t>
            </a:r>
          </a:p>
        </p:txBody>
      </p:sp>
      <p:sp>
        <p:nvSpPr>
          <p:cNvPr id="179264" name="Text Box 74"/>
          <p:cNvSpPr txBox="1">
            <a:spLocks noChangeArrowheads="1"/>
          </p:cNvSpPr>
          <p:nvPr/>
        </p:nvSpPr>
        <p:spPr bwMode="auto">
          <a:xfrm>
            <a:off x="7661357" y="5041900"/>
            <a:ext cx="415498"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500" b="1">
                <a:solidFill>
                  <a:srgbClr val="2B85C9"/>
                </a:solidFill>
                <a:latin typeface="Meiryo UI" pitchFamily="50" charset="-128"/>
                <a:ea typeface="Meiryo UI" pitchFamily="50" charset="-128"/>
                <a:cs typeface="Meiryo UI" pitchFamily="50" charset="-128"/>
              </a:rPr>
              <a:t>成年後見人</a:t>
            </a:r>
          </a:p>
        </p:txBody>
      </p:sp>
      <p:sp>
        <p:nvSpPr>
          <p:cNvPr id="179265" name="Text Box 76"/>
          <p:cNvSpPr txBox="1">
            <a:spLocks noChangeArrowheads="1"/>
          </p:cNvSpPr>
          <p:nvPr/>
        </p:nvSpPr>
        <p:spPr bwMode="auto">
          <a:xfrm>
            <a:off x="8318095" y="2636838"/>
            <a:ext cx="40011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a:solidFill>
                  <a:schemeClr val="bg2"/>
                </a:solidFill>
                <a:latin typeface="Meiryo UI" pitchFamily="50" charset="-128"/>
                <a:ea typeface="Meiryo UI" pitchFamily="50" charset="-128"/>
                <a:cs typeface="Meiryo UI" pitchFamily="50" charset="-128"/>
              </a:rPr>
              <a:t>特定の行為</a:t>
            </a:r>
          </a:p>
        </p:txBody>
      </p:sp>
      <p:sp>
        <p:nvSpPr>
          <p:cNvPr id="179266" name="Text Box 78"/>
          <p:cNvSpPr txBox="1">
            <a:spLocks noChangeArrowheads="1"/>
          </p:cNvSpPr>
          <p:nvPr/>
        </p:nvSpPr>
        <p:spPr bwMode="auto">
          <a:xfrm>
            <a:off x="8311745" y="3894138"/>
            <a:ext cx="40011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400" b="1">
                <a:solidFill>
                  <a:schemeClr val="bg2"/>
                </a:solidFill>
                <a:latin typeface="Meiryo UI" pitchFamily="50" charset="-128"/>
                <a:ea typeface="Meiryo UI" pitchFamily="50" charset="-128"/>
                <a:cs typeface="Meiryo UI" pitchFamily="50" charset="-128"/>
              </a:rPr>
              <a:t>法定の行為</a:t>
            </a:r>
          </a:p>
        </p:txBody>
      </p:sp>
      <p:sp>
        <p:nvSpPr>
          <p:cNvPr id="179267" name="Text Box 80"/>
          <p:cNvSpPr txBox="1">
            <a:spLocks noChangeArrowheads="1"/>
          </p:cNvSpPr>
          <p:nvPr/>
        </p:nvSpPr>
        <p:spPr bwMode="auto">
          <a:xfrm>
            <a:off x="8333484" y="5073650"/>
            <a:ext cx="384721" cy="178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defTabSz="762000">
              <a:defRPr kumimoji="1" sz="3200">
                <a:solidFill>
                  <a:schemeClr val="tx1"/>
                </a:solidFill>
                <a:latin typeface="Arial" pitchFamily="34" charset="0"/>
                <a:ea typeface="ＭＳ Ｐゴシック" pitchFamily="50" charset="-128"/>
              </a:defRPr>
            </a:lvl1pPr>
            <a:lvl2pPr defTabSz="762000">
              <a:defRPr kumimoji="1" sz="2800">
                <a:solidFill>
                  <a:schemeClr val="tx1"/>
                </a:solidFill>
                <a:latin typeface="Arial" pitchFamily="34" charset="0"/>
                <a:ea typeface="ＭＳ Ｐゴシック" pitchFamily="50" charset="-128"/>
              </a:defRPr>
            </a:lvl2pPr>
            <a:lvl3pPr defTabSz="762000">
              <a:defRPr kumimoji="1" sz="2400">
                <a:solidFill>
                  <a:schemeClr val="tx1"/>
                </a:solidFill>
                <a:latin typeface="Arial" pitchFamily="34" charset="0"/>
                <a:ea typeface="ＭＳ Ｐゴシック" pitchFamily="50" charset="-128"/>
              </a:defRPr>
            </a:lvl3pPr>
            <a:lvl4pPr defTabSz="762000">
              <a:defRPr kumimoji="1" sz="2000">
                <a:solidFill>
                  <a:schemeClr val="tx1"/>
                </a:solidFill>
                <a:latin typeface="Arial" pitchFamily="34" charset="0"/>
                <a:ea typeface="ＭＳ Ｐゴシック" pitchFamily="50" charset="-128"/>
              </a:defRPr>
            </a:lvl4pPr>
            <a:lvl5pPr defTabSz="762000">
              <a:defRPr kumimoji="1" sz="2000">
                <a:solidFill>
                  <a:schemeClr val="tx1"/>
                </a:solidFill>
                <a:latin typeface="Arial" pitchFamily="34" charset="0"/>
                <a:ea typeface="ＭＳ Ｐゴシック" pitchFamily="50" charset="-128"/>
              </a:defRPr>
            </a:lvl5pPr>
            <a:lvl6pPr defTabSz="762000" eaLnBrk="0" hangingPunct="0">
              <a:defRPr kumimoji="1" sz="2000">
                <a:solidFill>
                  <a:schemeClr val="tx1"/>
                </a:solidFill>
                <a:latin typeface="Arial" pitchFamily="34" charset="0"/>
                <a:ea typeface="ＭＳ Ｐゴシック" pitchFamily="50" charset="-128"/>
              </a:defRPr>
            </a:lvl6pPr>
            <a:lvl7pPr defTabSz="762000" eaLnBrk="0" hangingPunct="0">
              <a:defRPr kumimoji="1" sz="2000">
                <a:solidFill>
                  <a:schemeClr val="tx1"/>
                </a:solidFill>
                <a:latin typeface="Arial" pitchFamily="34" charset="0"/>
                <a:ea typeface="ＭＳ Ｐゴシック" pitchFamily="50" charset="-128"/>
              </a:defRPr>
            </a:lvl7pPr>
            <a:lvl8pPr defTabSz="762000" eaLnBrk="0" hangingPunct="0">
              <a:defRPr kumimoji="1" sz="2000">
                <a:solidFill>
                  <a:schemeClr val="tx1"/>
                </a:solidFill>
                <a:latin typeface="Arial" pitchFamily="34" charset="0"/>
                <a:ea typeface="ＭＳ Ｐゴシック" pitchFamily="50" charset="-128"/>
              </a:defRPr>
            </a:lvl8pPr>
            <a:lvl9pPr defTabSz="762000" eaLnBrk="0" hangingPunct="0">
              <a:defRPr kumimoji="1" sz="2000">
                <a:solidFill>
                  <a:schemeClr val="tx1"/>
                </a:solidFill>
                <a:latin typeface="Arial" pitchFamily="34" charset="0"/>
                <a:ea typeface="ＭＳ Ｐゴシック" pitchFamily="50" charset="-128"/>
              </a:defRPr>
            </a:lvl9pPr>
          </a:lstStyle>
          <a:p>
            <a:pPr algn="ctr" eaLnBrk="1" hangingPunct="1"/>
            <a:r>
              <a:rPr lang="ja-JP" altLang="en-US" sz="1300" b="1">
                <a:solidFill>
                  <a:schemeClr val="bg2"/>
                </a:solidFill>
                <a:latin typeface="Meiryo UI" pitchFamily="50" charset="-128"/>
                <a:ea typeface="Meiryo UI" pitchFamily="50" charset="-128"/>
                <a:cs typeface="Meiryo UI" pitchFamily="50" charset="-128"/>
              </a:rPr>
              <a:t>すべての行為</a:t>
            </a:r>
          </a:p>
        </p:txBody>
      </p:sp>
      <p:sp>
        <p:nvSpPr>
          <p:cNvPr id="179268" name="Text Box 103"/>
          <p:cNvSpPr txBox="1">
            <a:spLocks noChangeArrowheads="1"/>
          </p:cNvSpPr>
          <p:nvPr/>
        </p:nvSpPr>
        <p:spPr bwMode="auto">
          <a:xfrm>
            <a:off x="7668807" y="1619250"/>
            <a:ext cx="400110"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algn="ctr">
              <a:spcBef>
                <a:spcPct val="50000"/>
              </a:spcBef>
            </a:pPr>
            <a:r>
              <a:rPr lang="ja-JP" altLang="en-US" sz="1400" b="1" dirty="0">
                <a:latin typeface="Meiryo UI" pitchFamily="50" charset="-128"/>
                <a:ea typeface="Meiryo UI" pitchFamily="50" charset="-128"/>
                <a:cs typeface="Meiryo UI" pitchFamily="50" charset="-128"/>
              </a:rPr>
              <a:t>任意後見人</a:t>
            </a:r>
          </a:p>
        </p:txBody>
      </p:sp>
      <p:sp>
        <p:nvSpPr>
          <p:cNvPr id="179269" name="Rectangle 104"/>
          <p:cNvSpPr>
            <a:spLocks noChangeArrowheads="1"/>
          </p:cNvSpPr>
          <p:nvPr/>
        </p:nvSpPr>
        <p:spPr bwMode="auto">
          <a:xfrm>
            <a:off x="7705725" y="1619250"/>
            <a:ext cx="342900" cy="1104900"/>
          </a:xfrm>
          <a:prstGeom prst="rect">
            <a:avLst/>
          </a:prstGeom>
          <a:noFill/>
          <a:ln w="22225">
            <a:solidFill>
              <a:srgbClr val="80808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9270" name="Rectangle 105"/>
          <p:cNvSpPr>
            <a:spLocks noChangeArrowheads="1"/>
          </p:cNvSpPr>
          <p:nvPr/>
        </p:nvSpPr>
        <p:spPr bwMode="auto">
          <a:xfrm>
            <a:off x="7693025" y="2892425"/>
            <a:ext cx="342900" cy="1104900"/>
          </a:xfrm>
          <a:prstGeom prst="rect">
            <a:avLst/>
          </a:prstGeom>
          <a:noFill/>
          <a:ln w="22225">
            <a:solidFill>
              <a:srgbClr val="80808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9271" name="Rectangle 106"/>
          <p:cNvSpPr>
            <a:spLocks noChangeArrowheads="1"/>
          </p:cNvSpPr>
          <p:nvPr/>
        </p:nvSpPr>
        <p:spPr bwMode="auto">
          <a:xfrm>
            <a:off x="7699375" y="4165600"/>
            <a:ext cx="342900" cy="1104900"/>
          </a:xfrm>
          <a:prstGeom prst="rect">
            <a:avLst/>
          </a:prstGeom>
          <a:noFill/>
          <a:ln w="22225">
            <a:solidFill>
              <a:srgbClr val="80808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9272" name="Rectangle 107"/>
          <p:cNvSpPr>
            <a:spLocks noChangeArrowheads="1"/>
          </p:cNvSpPr>
          <p:nvPr/>
        </p:nvSpPr>
        <p:spPr bwMode="auto">
          <a:xfrm>
            <a:off x="7705725" y="5372100"/>
            <a:ext cx="342900" cy="1104900"/>
          </a:xfrm>
          <a:prstGeom prst="rect">
            <a:avLst/>
          </a:prstGeom>
          <a:noFill/>
          <a:ln w="22225">
            <a:solidFill>
              <a:srgbClr val="80808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9273" name="Rectangle 108"/>
          <p:cNvSpPr>
            <a:spLocks noChangeArrowheads="1"/>
          </p:cNvSpPr>
          <p:nvPr/>
        </p:nvSpPr>
        <p:spPr bwMode="auto">
          <a:xfrm>
            <a:off x="8340725" y="1625600"/>
            <a:ext cx="342900" cy="1104900"/>
          </a:xfrm>
          <a:prstGeom prst="rect">
            <a:avLst/>
          </a:prstGeom>
          <a:noFill/>
          <a:ln w="19050" cap="rnd">
            <a:solidFill>
              <a:srgbClr val="80808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9274" name="Rectangle 109"/>
          <p:cNvSpPr>
            <a:spLocks noChangeArrowheads="1"/>
          </p:cNvSpPr>
          <p:nvPr/>
        </p:nvSpPr>
        <p:spPr bwMode="auto">
          <a:xfrm>
            <a:off x="8347075" y="2921000"/>
            <a:ext cx="342900" cy="1104900"/>
          </a:xfrm>
          <a:prstGeom prst="rect">
            <a:avLst/>
          </a:prstGeom>
          <a:noFill/>
          <a:ln w="19050" cap="rnd">
            <a:solidFill>
              <a:srgbClr val="80808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9275" name="Rectangle 110"/>
          <p:cNvSpPr>
            <a:spLocks noChangeArrowheads="1"/>
          </p:cNvSpPr>
          <p:nvPr/>
        </p:nvSpPr>
        <p:spPr bwMode="auto">
          <a:xfrm>
            <a:off x="8362950" y="4194175"/>
            <a:ext cx="342900" cy="1104900"/>
          </a:xfrm>
          <a:prstGeom prst="rect">
            <a:avLst/>
          </a:prstGeom>
          <a:noFill/>
          <a:ln w="19050" cap="rnd">
            <a:solidFill>
              <a:srgbClr val="80808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9276" name="Rectangle 111"/>
          <p:cNvSpPr>
            <a:spLocks noChangeArrowheads="1"/>
          </p:cNvSpPr>
          <p:nvPr/>
        </p:nvSpPr>
        <p:spPr bwMode="auto">
          <a:xfrm>
            <a:off x="8350250" y="5419725"/>
            <a:ext cx="342900" cy="1104900"/>
          </a:xfrm>
          <a:prstGeom prst="rect">
            <a:avLst/>
          </a:prstGeom>
          <a:noFill/>
          <a:ln w="19050" cap="rnd">
            <a:solidFill>
              <a:srgbClr val="808080"/>
            </a:solidFill>
            <a:prstDash val="sysDot"/>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79277" name="Line 30"/>
          <p:cNvSpPr>
            <a:spLocks noChangeShapeType="1"/>
          </p:cNvSpPr>
          <p:nvPr/>
        </p:nvSpPr>
        <p:spPr bwMode="auto">
          <a:xfrm>
            <a:off x="8099425" y="4714875"/>
            <a:ext cx="242888" cy="0"/>
          </a:xfrm>
          <a:prstGeom prst="line">
            <a:avLst/>
          </a:prstGeom>
          <a:noFill/>
          <a:ln w="44450" cap="rnd">
            <a:solidFill>
              <a:srgbClr val="808080"/>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ja-JP" altLang="en-US"/>
          </a:p>
        </p:txBody>
      </p:sp>
      <p:sp>
        <p:nvSpPr>
          <p:cNvPr id="179278" name="Line 30"/>
          <p:cNvSpPr>
            <a:spLocks noChangeShapeType="1"/>
          </p:cNvSpPr>
          <p:nvPr/>
        </p:nvSpPr>
        <p:spPr bwMode="auto">
          <a:xfrm flipV="1">
            <a:off x="8086725" y="5959475"/>
            <a:ext cx="242888" cy="9525"/>
          </a:xfrm>
          <a:prstGeom prst="line">
            <a:avLst/>
          </a:prstGeom>
          <a:noFill/>
          <a:ln w="44450" cap="rnd">
            <a:solidFill>
              <a:srgbClr val="808080"/>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ja-JP" altLang="en-US"/>
          </a:p>
        </p:txBody>
      </p:sp>
      <p:sp>
        <p:nvSpPr>
          <p:cNvPr id="179279" name="Line 30"/>
          <p:cNvSpPr>
            <a:spLocks noChangeShapeType="1"/>
          </p:cNvSpPr>
          <p:nvPr/>
        </p:nvSpPr>
        <p:spPr bwMode="auto">
          <a:xfrm flipV="1">
            <a:off x="8083550" y="3422650"/>
            <a:ext cx="261938" cy="9525"/>
          </a:xfrm>
          <a:prstGeom prst="line">
            <a:avLst/>
          </a:prstGeom>
          <a:noFill/>
          <a:ln w="44450" cap="rnd">
            <a:solidFill>
              <a:srgbClr val="808080"/>
            </a:solidFill>
            <a:prstDash val="sysDot"/>
            <a:round/>
            <a:headEnd/>
            <a:tailEnd/>
          </a:ln>
          <a:extLst>
            <a:ext uri="{909E8E84-426E-40DD-AFC4-6F175D3DCCD1}">
              <a14:hiddenFill xmlns:a14="http://schemas.microsoft.com/office/drawing/2010/main">
                <a:noFill/>
              </a14:hiddenFill>
            </a:ext>
          </a:extLst>
        </p:spPr>
        <p:txBody>
          <a:bodyPr>
            <a:spAutoFit/>
          </a:bodyPr>
          <a:lstStyle/>
          <a:p>
            <a:endParaRPr lang="ja-JP" altLang="en-US"/>
          </a:p>
        </p:txBody>
      </p:sp>
    </p:spTree>
    <p:extLst>
      <p:ext uri="{BB962C8B-B14F-4D97-AF65-F5344CB8AC3E}">
        <p14:creationId xmlns:p14="http://schemas.microsoft.com/office/powerpoint/2010/main" val="3599143089"/>
      </p:ext>
    </p:extLst>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idx="4294967295"/>
          </p:nvPr>
        </p:nvSpPr>
        <p:spPr>
          <a:xfrm>
            <a:off x="1652588" y="361950"/>
            <a:ext cx="5600700" cy="598488"/>
          </a:xfrm>
        </p:spPr>
        <p:txBody>
          <a:bodyPr/>
          <a:lstStyle/>
          <a:p>
            <a:pPr eaLnBrk="1" hangingPunct="1"/>
            <a:r>
              <a:rPr lang="ja-JP" altLang="en-US" sz="3000" b="1" smtClean="0">
                <a:solidFill>
                  <a:schemeClr val="tx1"/>
                </a:solidFill>
                <a:latin typeface="Meiryo UI" pitchFamily="50" charset="-128"/>
                <a:ea typeface="Meiryo UI" pitchFamily="50" charset="-128"/>
                <a:cs typeface="Meiryo UI" pitchFamily="50" charset="-128"/>
              </a:rPr>
              <a:t>日常生活自立支援事業</a:t>
            </a:r>
          </a:p>
        </p:txBody>
      </p:sp>
      <p:sp>
        <p:nvSpPr>
          <p:cNvPr id="88068" name="Text Box 4"/>
          <p:cNvSpPr txBox="1">
            <a:spLocks noChangeArrowheads="1"/>
          </p:cNvSpPr>
          <p:nvPr/>
        </p:nvSpPr>
        <p:spPr bwMode="auto">
          <a:xfrm>
            <a:off x="519113" y="1498660"/>
            <a:ext cx="8359775" cy="4524315"/>
          </a:xfrm>
          <a:prstGeom prst="rect">
            <a:avLst/>
          </a:prstGeom>
          <a:noFill/>
          <a:ln w="9525" algn="ctr">
            <a:noFill/>
            <a:miter lim="800000"/>
            <a:headEnd/>
            <a:tailEnd/>
          </a:ln>
          <a:effectLst/>
        </p:spPr>
        <p:txBody>
          <a:bodyPr anchor="b">
            <a:spAutoFit/>
          </a:bodyPr>
          <a:lstStyle>
            <a:lvl1pPr algn="r">
              <a:defRPr kumimoji="1" sz="3600">
                <a:solidFill>
                  <a:schemeClr val="tx1"/>
                </a:solidFill>
                <a:latin typeface="Arial" panose="020B0604020202020204" pitchFamily="34" charset="0"/>
                <a:ea typeface="ＭＳ Ｐゴシック" panose="020B0600070205080204" pitchFamily="50" charset="-128"/>
              </a:defRPr>
            </a:lvl1pPr>
            <a:lvl2pPr marL="742950" indent="-285750" algn="r">
              <a:defRPr kumimoji="1" sz="3600">
                <a:solidFill>
                  <a:schemeClr val="tx1"/>
                </a:solidFill>
                <a:latin typeface="Arial" panose="020B0604020202020204" pitchFamily="34" charset="0"/>
                <a:ea typeface="ＭＳ Ｐゴシック" panose="020B0600070205080204" pitchFamily="50" charset="-128"/>
              </a:defRPr>
            </a:lvl2pPr>
            <a:lvl3pPr marL="1143000" indent="-228600" algn="r">
              <a:defRPr kumimoji="1" sz="3600">
                <a:solidFill>
                  <a:schemeClr val="tx1"/>
                </a:solidFill>
                <a:latin typeface="Arial" panose="020B0604020202020204" pitchFamily="34" charset="0"/>
                <a:ea typeface="ＭＳ Ｐゴシック" panose="020B0600070205080204" pitchFamily="50" charset="-128"/>
              </a:defRPr>
            </a:lvl3pPr>
            <a:lvl4pPr marL="1600200" indent="-228600" algn="r">
              <a:defRPr kumimoji="1" sz="3600">
                <a:solidFill>
                  <a:schemeClr val="tx1"/>
                </a:solidFill>
                <a:latin typeface="Arial" panose="020B0604020202020204" pitchFamily="34" charset="0"/>
                <a:ea typeface="ＭＳ Ｐゴシック" panose="020B0600070205080204" pitchFamily="50" charset="-128"/>
              </a:defRPr>
            </a:lvl4pPr>
            <a:lvl5pPr marL="2057400" indent="-228600" algn="r">
              <a:defRPr kumimoji="1" sz="3600">
                <a:solidFill>
                  <a:schemeClr val="tx1"/>
                </a:solidFill>
                <a:latin typeface="Arial" panose="020B0604020202020204" pitchFamily="34" charset="0"/>
                <a:ea typeface="ＭＳ Ｐゴシック" panose="020B0600070205080204" pitchFamily="50" charset="-128"/>
              </a:defRPr>
            </a:lvl5pPr>
            <a:lvl6pPr marL="25146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6pPr>
            <a:lvl7pPr marL="29718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7pPr>
            <a:lvl8pPr marL="34290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8pPr>
            <a:lvl9pPr marL="3886200" indent="-228600" algn="r" fontAlgn="base">
              <a:spcBef>
                <a:spcPct val="0"/>
              </a:spcBef>
              <a:spcAft>
                <a:spcPct val="0"/>
              </a:spcAft>
              <a:defRPr kumimoji="1" sz="3600">
                <a:solidFill>
                  <a:schemeClr val="tx1"/>
                </a:solidFill>
                <a:latin typeface="Arial" panose="020B0604020202020204" pitchFamily="34" charset="0"/>
                <a:ea typeface="ＭＳ Ｐゴシック" panose="020B0600070205080204" pitchFamily="50" charset="-128"/>
              </a:defRPr>
            </a:lvl9pPr>
          </a:lstStyle>
          <a:p>
            <a:pPr algn="l" eaLnBrk="1" hangingPunct="1">
              <a:lnSpc>
                <a:spcPct val="110000"/>
              </a:lnSpc>
              <a:spcAft>
                <a:spcPct val="15000"/>
              </a:spcAft>
              <a:defRPr/>
            </a:pPr>
            <a:r>
              <a:rPr kumimoji="0" lang="ja-JP" altLang="en-US" sz="2400" b="1" dirty="0" smtClean="0">
                <a:solidFill>
                  <a:srgbClr val="609000"/>
                </a:solidFill>
                <a:latin typeface="Meiryo UI" pitchFamily="50" charset="-128"/>
                <a:ea typeface="Meiryo UI" pitchFamily="50" charset="-128"/>
                <a:cs typeface="Meiryo UI" pitchFamily="50" charset="-128"/>
              </a:rPr>
              <a:t>  </a:t>
            </a:r>
            <a:r>
              <a:rPr kumimoji="0" lang="en-US" altLang="ja-JP" sz="2400" b="1" dirty="0" smtClean="0">
                <a:solidFill>
                  <a:srgbClr val="609000"/>
                </a:solidFill>
                <a:latin typeface="Meiryo UI" pitchFamily="50" charset="-128"/>
                <a:ea typeface="Meiryo UI" pitchFamily="50" charset="-128"/>
                <a:cs typeface="Meiryo UI" pitchFamily="50" charset="-128"/>
              </a:rPr>
              <a:t>●</a:t>
            </a:r>
            <a:r>
              <a:rPr kumimoji="0" lang="ja-JP" altLang="en-US" sz="2400" b="1" dirty="0" smtClean="0">
                <a:solidFill>
                  <a:srgbClr val="609000"/>
                </a:solidFill>
                <a:latin typeface="Meiryo UI" pitchFamily="50" charset="-128"/>
                <a:ea typeface="Meiryo UI" pitchFamily="50" charset="-128"/>
                <a:cs typeface="Meiryo UI" pitchFamily="50" charset="-128"/>
              </a:rPr>
              <a:t> </a:t>
            </a:r>
            <a:r>
              <a:rPr kumimoji="0" lang="ja-JP" altLang="en-US" sz="2400" b="1" dirty="0" smtClean="0">
                <a:latin typeface="Meiryo UI" pitchFamily="50" charset="-128"/>
                <a:ea typeface="Meiryo UI" pitchFamily="50" charset="-128"/>
                <a:cs typeface="Meiryo UI" pitchFamily="50" charset="-128"/>
              </a:rPr>
              <a:t>福祉サービスの利用援助</a:t>
            </a:r>
          </a:p>
          <a:p>
            <a:pPr algn="l" eaLnBrk="1" hangingPunct="1">
              <a:lnSpc>
                <a:spcPct val="110000"/>
              </a:lnSpc>
              <a:defRPr/>
            </a:pPr>
            <a:r>
              <a:rPr kumimoji="0" lang="ja-JP" altLang="en-US" sz="2000" b="1" dirty="0" smtClean="0">
                <a:latin typeface="Meiryo UI" pitchFamily="50" charset="-128"/>
                <a:ea typeface="Meiryo UI" pitchFamily="50" charset="-128"/>
                <a:cs typeface="Meiryo UI" pitchFamily="50" charset="-128"/>
              </a:rPr>
              <a:t>　　    ・福祉サービスについての情報の提供</a:t>
            </a:r>
          </a:p>
          <a:p>
            <a:pPr algn="l" eaLnBrk="1" hangingPunct="1">
              <a:lnSpc>
                <a:spcPct val="110000"/>
              </a:lnSpc>
              <a:defRPr/>
            </a:pPr>
            <a:r>
              <a:rPr kumimoji="0" lang="ja-JP" altLang="en-US" sz="2000" b="1" dirty="0" smtClean="0">
                <a:latin typeface="Meiryo UI" pitchFamily="50" charset="-128"/>
                <a:ea typeface="Meiryo UI" pitchFamily="50" charset="-128"/>
                <a:cs typeface="Meiryo UI" pitchFamily="50" charset="-128"/>
              </a:rPr>
              <a:t>　　    ・福祉サービスの利用手続き、支払い代行、苦情手続代行</a:t>
            </a:r>
          </a:p>
          <a:p>
            <a:pPr algn="l" eaLnBrk="1" hangingPunct="1">
              <a:lnSpc>
                <a:spcPct val="110000"/>
              </a:lnSpc>
              <a:defRPr/>
            </a:pPr>
            <a:endParaRPr kumimoji="0" lang="ja-JP" altLang="en-US" sz="2000" b="1" dirty="0" smtClean="0">
              <a:latin typeface="Meiryo UI" pitchFamily="50" charset="-128"/>
              <a:ea typeface="Meiryo UI" pitchFamily="50" charset="-128"/>
              <a:cs typeface="Meiryo UI" pitchFamily="50" charset="-128"/>
            </a:endParaRPr>
          </a:p>
          <a:p>
            <a:pPr algn="l" eaLnBrk="1" hangingPunct="1">
              <a:lnSpc>
                <a:spcPct val="110000"/>
              </a:lnSpc>
              <a:spcAft>
                <a:spcPct val="15000"/>
              </a:spcAft>
              <a:defRPr/>
            </a:pPr>
            <a:r>
              <a:rPr kumimoji="0" lang="ja-JP" altLang="en-US" sz="2400" b="1" dirty="0" smtClean="0">
                <a:solidFill>
                  <a:srgbClr val="609000"/>
                </a:solidFill>
                <a:latin typeface="Meiryo UI" pitchFamily="50" charset="-128"/>
                <a:ea typeface="Meiryo UI" pitchFamily="50" charset="-128"/>
                <a:cs typeface="Meiryo UI" pitchFamily="50" charset="-128"/>
              </a:rPr>
              <a:t>  </a:t>
            </a:r>
            <a:r>
              <a:rPr kumimoji="0" lang="en-US" altLang="ja-JP" sz="2400" b="1" dirty="0" smtClean="0">
                <a:solidFill>
                  <a:srgbClr val="609000"/>
                </a:solidFill>
                <a:latin typeface="Meiryo UI" pitchFamily="50" charset="-128"/>
                <a:ea typeface="Meiryo UI" pitchFamily="50" charset="-128"/>
                <a:cs typeface="Meiryo UI" pitchFamily="50" charset="-128"/>
              </a:rPr>
              <a:t>●</a:t>
            </a:r>
            <a:r>
              <a:rPr kumimoji="0" lang="ja-JP" altLang="en-US" sz="2400" b="1" dirty="0" smtClean="0">
                <a:solidFill>
                  <a:srgbClr val="609000"/>
                </a:solidFill>
                <a:latin typeface="Meiryo UI" pitchFamily="50" charset="-128"/>
                <a:ea typeface="Meiryo UI" pitchFamily="50" charset="-128"/>
                <a:cs typeface="Meiryo UI" pitchFamily="50" charset="-128"/>
              </a:rPr>
              <a:t> </a:t>
            </a:r>
            <a:r>
              <a:rPr kumimoji="0" lang="ja-JP" altLang="en-US" sz="2400" b="1" dirty="0" smtClean="0">
                <a:latin typeface="Meiryo UI" pitchFamily="50" charset="-128"/>
                <a:ea typeface="Meiryo UI" pitchFamily="50" charset="-128"/>
                <a:cs typeface="Meiryo UI" pitchFamily="50" charset="-128"/>
              </a:rPr>
              <a:t>日常的な金銭管理サービス</a:t>
            </a:r>
          </a:p>
          <a:p>
            <a:pPr algn="l" eaLnBrk="1" hangingPunct="1">
              <a:lnSpc>
                <a:spcPct val="110000"/>
              </a:lnSpc>
              <a:defRPr/>
            </a:pPr>
            <a:r>
              <a:rPr kumimoji="0" lang="ja-JP" altLang="en-US" sz="2000" b="1" dirty="0" smtClean="0">
                <a:latin typeface="Meiryo UI" pitchFamily="50" charset="-128"/>
                <a:ea typeface="Meiryo UI" pitchFamily="50" charset="-128"/>
                <a:cs typeface="Meiryo UI" pitchFamily="50" charset="-128"/>
              </a:rPr>
              <a:t>        ・年金や福祉手当の手続きの代行　</a:t>
            </a:r>
          </a:p>
          <a:p>
            <a:pPr algn="l" eaLnBrk="1" hangingPunct="1">
              <a:lnSpc>
                <a:spcPct val="110000"/>
              </a:lnSpc>
              <a:defRPr/>
            </a:pPr>
            <a:r>
              <a:rPr kumimoji="0" lang="ja-JP" altLang="en-US" sz="2000" b="1" dirty="0" smtClean="0">
                <a:latin typeface="Meiryo UI" pitchFamily="50" charset="-128"/>
                <a:ea typeface="Meiryo UI" pitchFamily="50" charset="-128"/>
                <a:cs typeface="Meiryo UI" pitchFamily="50" charset="-128"/>
              </a:rPr>
              <a:t>        ・税金、社会保険料、公共料金、医療費、家賃などの支払代行</a:t>
            </a:r>
            <a:br>
              <a:rPr kumimoji="0" lang="ja-JP" altLang="en-US" sz="2000" b="1" dirty="0" smtClean="0">
                <a:latin typeface="Meiryo UI" pitchFamily="50" charset="-128"/>
                <a:ea typeface="Meiryo UI" pitchFamily="50" charset="-128"/>
                <a:cs typeface="Meiryo UI" pitchFamily="50" charset="-128"/>
              </a:rPr>
            </a:br>
            <a:endParaRPr kumimoji="0" lang="ja-JP" altLang="en-US" sz="2000" b="1" dirty="0" smtClean="0">
              <a:latin typeface="Meiryo UI" pitchFamily="50" charset="-128"/>
              <a:ea typeface="Meiryo UI" pitchFamily="50" charset="-128"/>
              <a:cs typeface="Meiryo UI" pitchFamily="50" charset="-128"/>
            </a:endParaRPr>
          </a:p>
          <a:p>
            <a:pPr algn="l" eaLnBrk="1" hangingPunct="1">
              <a:lnSpc>
                <a:spcPct val="110000"/>
              </a:lnSpc>
              <a:spcAft>
                <a:spcPct val="15000"/>
              </a:spcAft>
              <a:defRPr/>
            </a:pPr>
            <a:r>
              <a:rPr kumimoji="0" lang="ja-JP" altLang="en-US" sz="2400" b="1" dirty="0" smtClean="0">
                <a:solidFill>
                  <a:srgbClr val="609000"/>
                </a:solidFill>
                <a:latin typeface="Meiryo UI" pitchFamily="50" charset="-128"/>
                <a:ea typeface="Meiryo UI" pitchFamily="50" charset="-128"/>
                <a:cs typeface="Meiryo UI" pitchFamily="50" charset="-128"/>
              </a:rPr>
              <a:t>  </a:t>
            </a:r>
            <a:r>
              <a:rPr kumimoji="0" lang="en-US" altLang="ja-JP" sz="2400" b="1" dirty="0" smtClean="0">
                <a:solidFill>
                  <a:srgbClr val="609000"/>
                </a:solidFill>
                <a:latin typeface="Meiryo UI" pitchFamily="50" charset="-128"/>
                <a:ea typeface="Meiryo UI" pitchFamily="50" charset="-128"/>
                <a:cs typeface="Meiryo UI" pitchFamily="50" charset="-128"/>
              </a:rPr>
              <a:t>●</a:t>
            </a:r>
            <a:r>
              <a:rPr kumimoji="0" lang="ja-JP" altLang="en-US" sz="2400" b="1" dirty="0" smtClean="0">
                <a:solidFill>
                  <a:srgbClr val="609000"/>
                </a:solidFill>
                <a:latin typeface="Meiryo UI" pitchFamily="50" charset="-128"/>
                <a:ea typeface="Meiryo UI" pitchFamily="50" charset="-128"/>
                <a:cs typeface="Meiryo UI" pitchFamily="50" charset="-128"/>
              </a:rPr>
              <a:t> </a:t>
            </a:r>
            <a:r>
              <a:rPr kumimoji="0" lang="ja-JP" altLang="en-US" sz="2400" b="1" dirty="0" smtClean="0">
                <a:latin typeface="Meiryo UI" pitchFamily="50" charset="-128"/>
                <a:ea typeface="Meiryo UI" pitchFamily="50" charset="-128"/>
                <a:cs typeface="Meiryo UI" pitchFamily="50" charset="-128"/>
              </a:rPr>
              <a:t>書類等の預かりサービス</a:t>
            </a:r>
            <a:r>
              <a:rPr kumimoji="0" lang="ja-JP" altLang="en-US" sz="2000" b="1" dirty="0" smtClean="0">
                <a:effectLst>
                  <a:outerShdw blurRad="38100" dist="38100" dir="2700000" algn="tl">
                    <a:srgbClr val="C0C0C0"/>
                  </a:outerShdw>
                </a:effectLst>
                <a:latin typeface="Meiryo UI" pitchFamily="50" charset="-128"/>
                <a:ea typeface="Meiryo UI" pitchFamily="50" charset="-128"/>
                <a:cs typeface="Meiryo UI" pitchFamily="50" charset="-128"/>
              </a:rPr>
              <a:t>　</a:t>
            </a:r>
          </a:p>
          <a:p>
            <a:pPr algn="l" eaLnBrk="1" hangingPunct="1">
              <a:lnSpc>
                <a:spcPct val="110000"/>
              </a:lnSpc>
              <a:defRPr/>
            </a:pPr>
            <a:r>
              <a:rPr kumimoji="0" lang="ja-JP" altLang="en-US" sz="2000" b="1" dirty="0" smtClean="0">
                <a:latin typeface="Meiryo UI" pitchFamily="50" charset="-128"/>
                <a:ea typeface="Meiryo UI" pitchFamily="50" charset="-128"/>
                <a:cs typeface="Meiryo UI" pitchFamily="50" charset="-128"/>
              </a:rPr>
              <a:t>        ・金融機関の貸し金庫にて、以下の書類を保管</a:t>
            </a:r>
          </a:p>
          <a:p>
            <a:pPr algn="l" eaLnBrk="1" hangingPunct="1">
              <a:lnSpc>
                <a:spcPct val="110000"/>
              </a:lnSpc>
              <a:defRPr/>
            </a:pPr>
            <a:r>
              <a:rPr kumimoji="0" lang="ja-JP" altLang="en-US" sz="2000" b="1" dirty="0" smtClean="0">
                <a:latin typeface="Meiryo UI" pitchFamily="50" charset="-128"/>
                <a:ea typeface="Meiryo UI" pitchFamily="50" charset="-128"/>
                <a:cs typeface="Meiryo UI" pitchFamily="50" charset="-128"/>
              </a:rPr>
              <a:t>　　　   　証書 （年金証書、預貯金の通帳、権利証、保険証書）</a:t>
            </a:r>
            <a:br>
              <a:rPr kumimoji="0" lang="ja-JP" altLang="en-US" sz="2000" b="1" dirty="0" smtClean="0">
                <a:latin typeface="Meiryo UI" pitchFamily="50" charset="-128"/>
                <a:ea typeface="Meiryo UI" pitchFamily="50" charset="-128"/>
                <a:cs typeface="Meiryo UI" pitchFamily="50" charset="-128"/>
              </a:rPr>
            </a:br>
            <a:r>
              <a:rPr kumimoji="0" lang="ja-JP" altLang="en-US" sz="2000" b="1" dirty="0" smtClean="0">
                <a:latin typeface="Meiryo UI" pitchFamily="50" charset="-128"/>
                <a:ea typeface="Meiryo UI" pitchFamily="50" charset="-128"/>
                <a:cs typeface="Meiryo UI" pitchFamily="50" charset="-128"/>
              </a:rPr>
              <a:t>　　   　　印鑑 （実印、銀行印）</a:t>
            </a:r>
          </a:p>
        </p:txBody>
      </p:sp>
      <p:sp>
        <p:nvSpPr>
          <p:cNvPr id="180228" name="Rectangle 3"/>
          <p:cNvSpPr>
            <a:spLocks noChangeArrowheads="1"/>
          </p:cNvSpPr>
          <p:nvPr/>
        </p:nvSpPr>
        <p:spPr bwMode="auto">
          <a:xfrm>
            <a:off x="252413" y="1027113"/>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80229" name="Text Box 5"/>
          <p:cNvSpPr txBox="1">
            <a:spLocks noChangeArrowheads="1"/>
          </p:cNvSpPr>
          <p:nvPr/>
        </p:nvSpPr>
        <p:spPr bwMode="auto">
          <a:xfrm>
            <a:off x="0" y="0"/>
            <a:ext cx="23383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36</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245962153"/>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idx="4294967295"/>
          </p:nvPr>
        </p:nvSpPr>
        <p:spPr>
          <a:xfrm>
            <a:off x="588963" y="312738"/>
            <a:ext cx="7816850" cy="641350"/>
          </a:xfrm>
        </p:spPr>
        <p:txBody>
          <a:bodyPr anchorCtr="1"/>
          <a:lstStyle/>
          <a:p>
            <a:pPr defTabSz="1001713" eaLnBrk="1" hangingPunct="1"/>
            <a:r>
              <a:rPr lang="ja-JP" altLang="en-US" sz="3000" b="1" dirty="0" smtClean="0">
                <a:solidFill>
                  <a:schemeClr val="tx1"/>
                </a:solidFill>
                <a:latin typeface="Meiryo UI" pitchFamily="50" charset="-128"/>
                <a:ea typeface="Meiryo UI" pitchFamily="50" charset="-128"/>
                <a:cs typeface="Meiryo UI" pitchFamily="50" charset="-128"/>
              </a:rPr>
              <a:t>高齢者虐待の現状</a:t>
            </a:r>
          </a:p>
        </p:txBody>
      </p:sp>
      <p:sp>
        <p:nvSpPr>
          <p:cNvPr id="181251" name="Rectangle 3"/>
          <p:cNvSpPr>
            <a:spLocks noGrp="1" noChangeArrowheads="1"/>
          </p:cNvSpPr>
          <p:nvPr>
            <p:ph type="body" idx="4294967295"/>
          </p:nvPr>
        </p:nvSpPr>
        <p:spPr>
          <a:xfrm>
            <a:off x="748146" y="1407927"/>
            <a:ext cx="7837714" cy="4918075"/>
          </a:xfrm>
        </p:spPr>
        <p:txBody>
          <a:bodyPr/>
          <a:lstStyle/>
          <a:p>
            <a:pPr eaLnBrk="1" hangingPunct="1">
              <a:spcBef>
                <a:spcPts val="0"/>
              </a:spcBef>
              <a:buSzPct val="110000"/>
              <a:buFont typeface="Wingdings" pitchFamily="2" charset="2"/>
              <a:buNone/>
            </a:pPr>
            <a:r>
              <a:rPr lang="en-US" altLang="ja-JP" sz="2100" b="1" dirty="0" smtClean="0">
                <a:solidFill>
                  <a:srgbClr val="609000"/>
                </a:solidFill>
                <a:latin typeface="Meiryo UI" pitchFamily="50" charset="-128"/>
                <a:ea typeface="Meiryo UI" pitchFamily="50" charset="-128"/>
                <a:cs typeface="Meiryo UI" pitchFamily="50" charset="-128"/>
              </a:rPr>
              <a:t>●</a:t>
            </a:r>
            <a:r>
              <a:rPr lang="ja-JP" altLang="en-US" sz="2100" b="1" dirty="0" smtClean="0">
                <a:solidFill>
                  <a:srgbClr val="609000"/>
                </a:solidFill>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被虐待高齢者のうち、要介護認定を受けている者が</a:t>
            </a:r>
            <a:r>
              <a:rPr lang="en-US" altLang="ja-JP" sz="2100" b="1" dirty="0" smtClean="0">
                <a:latin typeface="Meiryo UI" pitchFamily="50" charset="-128"/>
                <a:ea typeface="Meiryo UI" pitchFamily="50" charset="-128"/>
                <a:cs typeface="Meiryo UI" pitchFamily="50" charset="-128"/>
              </a:rPr>
              <a:t>68.0%</a:t>
            </a:r>
            <a:r>
              <a:rPr lang="ja-JP" altLang="en-US" sz="2100" b="1" dirty="0" smtClean="0">
                <a:latin typeface="Meiryo UI" pitchFamily="50" charset="-128"/>
                <a:ea typeface="Meiryo UI" pitchFamily="50" charset="-128"/>
                <a:cs typeface="Meiryo UI" pitchFamily="50" charset="-128"/>
              </a:rPr>
              <a:t>で</a:t>
            </a:r>
            <a:endParaRPr lang="en-US" altLang="ja-JP" sz="2100" b="1" dirty="0" smtClean="0">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あり、さらにそのうち、認知症の日常生活自立度が</a:t>
            </a:r>
            <a:r>
              <a:rPr lang="en-US" altLang="ja-JP" sz="2100" b="1" dirty="0" smtClean="0">
                <a:latin typeface="Meiryo UI" pitchFamily="50" charset="-128"/>
                <a:ea typeface="Meiryo UI" pitchFamily="50" charset="-128"/>
                <a:cs typeface="Meiryo UI" pitchFamily="50" charset="-128"/>
              </a:rPr>
              <a:t>Ⅱ</a:t>
            </a:r>
            <a:r>
              <a:rPr lang="ja-JP" altLang="en-US" sz="2100" b="1" dirty="0" smtClean="0">
                <a:latin typeface="Meiryo UI" pitchFamily="50" charset="-128"/>
                <a:ea typeface="Meiryo UI" pitchFamily="50" charset="-128"/>
                <a:cs typeface="Meiryo UI" pitchFamily="50" charset="-128"/>
              </a:rPr>
              <a:t>以上（見</a:t>
            </a:r>
            <a:endParaRPr lang="en-US" altLang="ja-JP" sz="2100" b="1" dirty="0" smtClean="0">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守りや援助が必要）の人が</a:t>
            </a:r>
            <a:r>
              <a:rPr lang="en-US" altLang="ja-JP" sz="2100" b="1" dirty="0" smtClean="0">
                <a:latin typeface="Meiryo UI" pitchFamily="50" charset="-128"/>
                <a:ea typeface="Meiryo UI" pitchFamily="50" charset="-128"/>
                <a:cs typeface="Meiryo UI" pitchFamily="50" charset="-128"/>
              </a:rPr>
              <a:t>69.6%</a:t>
            </a:r>
            <a:r>
              <a:rPr lang="ja-JP" altLang="en-US" sz="2100" b="1" dirty="0" smtClean="0">
                <a:latin typeface="Meiryo UI" pitchFamily="50" charset="-128"/>
                <a:ea typeface="Meiryo UI" pitchFamily="50" charset="-128"/>
                <a:cs typeface="Meiryo UI" pitchFamily="50" charset="-128"/>
              </a:rPr>
              <a:t>であった。</a:t>
            </a:r>
          </a:p>
          <a:p>
            <a:pPr eaLnBrk="1" hangingPunct="1">
              <a:spcBef>
                <a:spcPts val="1200"/>
              </a:spcBef>
              <a:buSzPct val="110000"/>
              <a:buFont typeface="Wingdings" pitchFamily="2" charset="2"/>
              <a:buNone/>
            </a:pPr>
            <a:r>
              <a:rPr lang="en-US" altLang="ja-JP" sz="2100" b="1" dirty="0" smtClean="0">
                <a:solidFill>
                  <a:srgbClr val="609000"/>
                </a:solidFill>
                <a:latin typeface="Meiryo UI" pitchFamily="50" charset="-128"/>
                <a:ea typeface="Meiryo UI" pitchFamily="50" charset="-128"/>
                <a:cs typeface="Meiryo UI" pitchFamily="50" charset="-128"/>
              </a:rPr>
              <a:t>●</a:t>
            </a:r>
            <a:r>
              <a:rPr lang="ja-JP" altLang="en-US" sz="2100" b="1" dirty="0" smtClean="0">
                <a:solidFill>
                  <a:srgbClr val="609000"/>
                </a:solidFill>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虐待者の続柄は、息子 </a:t>
            </a:r>
            <a:r>
              <a:rPr lang="en-US" altLang="ja-JP" sz="2100" b="1" dirty="0" smtClean="0">
                <a:latin typeface="Meiryo UI" pitchFamily="50" charset="-128"/>
                <a:ea typeface="Meiryo UI" pitchFamily="50" charset="-128"/>
                <a:cs typeface="Meiryo UI" pitchFamily="50" charset="-128"/>
              </a:rPr>
              <a:t>41.6</a:t>
            </a:r>
            <a:r>
              <a:rPr lang="ja-JP" altLang="en-US" sz="2100" b="1" dirty="0" smtClean="0">
                <a:latin typeface="Meiryo UI" pitchFamily="50" charset="-128"/>
                <a:ea typeface="Meiryo UI" pitchFamily="50" charset="-128"/>
                <a:cs typeface="Meiryo UI" pitchFamily="50" charset="-128"/>
              </a:rPr>
              <a:t>％、夫 </a:t>
            </a:r>
            <a:r>
              <a:rPr lang="en-US" altLang="ja-JP" sz="2100" b="1" dirty="0" smtClean="0">
                <a:latin typeface="Meiryo UI" pitchFamily="50" charset="-128"/>
                <a:ea typeface="Meiryo UI" pitchFamily="50" charset="-128"/>
                <a:cs typeface="Meiryo UI" pitchFamily="50" charset="-128"/>
              </a:rPr>
              <a:t>18.3</a:t>
            </a:r>
            <a:r>
              <a:rPr lang="ja-JP" altLang="en-US" sz="2100" b="1" dirty="0" smtClean="0">
                <a:latin typeface="Meiryo UI" pitchFamily="50" charset="-128"/>
                <a:ea typeface="Meiryo UI" pitchFamily="50" charset="-128"/>
                <a:cs typeface="Meiryo UI" pitchFamily="50" charset="-128"/>
              </a:rPr>
              <a:t>％、娘 </a:t>
            </a:r>
            <a:r>
              <a:rPr lang="en-US" altLang="ja-JP" sz="2100" b="1" dirty="0" smtClean="0">
                <a:latin typeface="Meiryo UI" pitchFamily="50" charset="-128"/>
                <a:ea typeface="Meiryo UI" pitchFamily="50" charset="-128"/>
                <a:cs typeface="Meiryo UI" pitchFamily="50" charset="-128"/>
              </a:rPr>
              <a:t>16.1</a:t>
            </a:r>
            <a:r>
              <a:rPr lang="ja-JP" altLang="en-US" sz="2100" b="1" dirty="0" smtClean="0">
                <a:latin typeface="Meiryo UI" pitchFamily="50" charset="-128"/>
                <a:ea typeface="Meiryo UI" pitchFamily="50" charset="-128"/>
                <a:cs typeface="Meiryo UI" pitchFamily="50" charset="-128"/>
              </a:rPr>
              <a:t>％、</a:t>
            </a:r>
            <a:endParaRPr lang="en-US" altLang="ja-JP" sz="2100" b="1" dirty="0" smtClean="0">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息子の配偶者 </a:t>
            </a:r>
            <a:r>
              <a:rPr lang="en-US" altLang="ja-JP" sz="2100" b="1" dirty="0" smtClean="0">
                <a:latin typeface="Meiryo UI" pitchFamily="50" charset="-128"/>
                <a:ea typeface="Meiryo UI" pitchFamily="50" charset="-128"/>
                <a:cs typeface="Meiryo UI" pitchFamily="50" charset="-128"/>
              </a:rPr>
              <a:t>5.9</a:t>
            </a:r>
            <a:r>
              <a:rPr lang="ja-JP" altLang="en-US" sz="2100" b="1" dirty="0" smtClean="0">
                <a:latin typeface="Meiryo UI" pitchFamily="50" charset="-128"/>
                <a:ea typeface="Meiryo UI" pitchFamily="50" charset="-128"/>
                <a:cs typeface="Meiryo UI" pitchFamily="50" charset="-128"/>
              </a:rPr>
              <a:t>％ の順であった。</a:t>
            </a:r>
          </a:p>
          <a:p>
            <a:pPr eaLnBrk="1" hangingPunct="1">
              <a:spcBef>
                <a:spcPts val="1200"/>
              </a:spcBef>
              <a:buSzPct val="110000"/>
              <a:buFont typeface="Wingdings" pitchFamily="2" charset="2"/>
              <a:buNone/>
            </a:pPr>
            <a:r>
              <a:rPr lang="en-US" altLang="ja-JP" sz="2100" b="1" dirty="0" smtClean="0">
                <a:solidFill>
                  <a:srgbClr val="609000"/>
                </a:solidFill>
                <a:latin typeface="Meiryo UI" pitchFamily="50" charset="-128"/>
                <a:ea typeface="Meiryo UI" pitchFamily="50" charset="-128"/>
                <a:cs typeface="Meiryo UI" pitchFamily="50" charset="-128"/>
              </a:rPr>
              <a:t>●</a:t>
            </a:r>
            <a:r>
              <a:rPr lang="ja-JP" altLang="en-US" sz="2100" b="1" dirty="0" smtClean="0">
                <a:solidFill>
                  <a:srgbClr val="609000"/>
                </a:solidFill>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虐待の種別・類型（複数回答）では、身体的虐待 </a:t>
            </a:r>
            <a:r>
              <a:rPr lang="en-US" altLang="ja-JP" sz="2100" b="1" dirty="0" smtClean="0">
                <a:latin typeface="Meiryo UI" pitchFamily="50" charset="-128"/>
                <a:ea typeface="Meiryo UI" pitchFamily="50" charset="-128"/>
                <a:cs typeface="Meiryo UI" pitchFamily="50" charset="-128"/>
              </a:rPr>
              <a:t>65.0</a:t>
            </a:r>
            <a:r>
              <a:rPr lang="ja-JP" altLang="en-US" sz="2100" b="1" dirty="0" smtClean="0">
                <a:latin typeface="Meiryo UI" pitchFamily="50" charset="-128"/>
                <a:ea typeface="Meiryo UI" pitchFamily="50" charset="-128"/>
                <a:cs typeface="Meiryo UI" pitchFamily="50" charset="-128"/>
              </a:rPr>
              <a:t>％ </a:t>
            </a:r>
            <a:endParaRPr lang="en-US" altLang="ja-JP" sz="2100" b="1" dirty="0" smtClean="0">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が最も多く、次いで心理的虐待 </a:t>
            </a:r>
            <a:r>
              <a:rPr lang="en-US" altLang="ja-JP" sz="2100" b="1" dirty="0" smtClean="0">
                <a:latin typeface="Meiryo UI" pitchFamily="50" charset="-128"/>
                <a:ea typeface="Meiryo UI" pitchFamily="50" charset="-128"/>
                <a:cs typeface="Meiryo UI" pitchFamily="50" charset="-128"/>
              </a:rPr>
              <a:t>40.4</a:t>
            </a:r>
            <a:r>
              <a:rPr lang="ja-JP" altLang="en-US" sz="2100" b="1" dirty="0">
                <a:latin typeface="Meiryo UI" pitchFamily="50" charset="-128"/>
                <a:ea typeface="Meiryo UI" pitchFamily="50" charset="-128"/>
                <a:cs typeface="Meiryo UI" pitchFamily="50" charset="-128"/>
              </a:rPr>
              <a:t>％</a:t>
            </a:r>
            <a:r>
              <a:rPr lang="ja-JP" altLang="en-US" sz="2100" b="1" dirty="0" smtClean="0">
                <a:latin typeface="Meiryo UI" pitchFamily="50" charset="-128"/>
                <a:ea typeface="Meiryo UI" pitchFamily="50" charset="-128"/>
                <a:cs typeface="Meiryo UI" pitchFamily="50" charset="-128"/>
              </a:rPr>
              <a:t>、経済的</a:t>
            </a:r>
            <a:r>
              <a:rPr lang="ja-JP" altLang="en-US" sz="2100" b="1" dirty="0">
                <a:latin typeface="Meiryo UI" pitchFamily="50" charset="-128"/>
                <a:ea typeface="Meiryo UI" pitchFamily="50" charset="-128"/>
                <a:cs typeface="Meiryo UI" pitchFamily="50" charset="-128"/>
              </a:rPr>
              <a:t>虐待 </a:t>
            </a:r>
            <a:r>
              <a:rPr lang="en-US" altLang="ja-JP" sz="2100" b="1" dirty="0" smtClean="0">
                <a:latin typeface="Meiryo UI" pitchFamily="50" charset="-128"/>
                <a:ea typeface="Meiryo UI" pitchFamily="50" charset="-128"/>
                <a:cs typeface="Meiryo UI" pitchFamily="50" charset="-128"/>
              </a:rPr>
              <a:t>23.5</a:t>
            </a:r>
            <a:r>
              <a:rPr lang="ja-JP" altLang="en-US" sz="2100" b="1" dirty="0" smtClean="0">
                <a:latin typeface="Meiryo UI" pitchFamily="50" charset="-128"/>
                <a:ea typeface="Meiryo UI" pitchFamily="50" charset="-128"/>
                <a:cs typeface="Meiryo UI" pitchFamily="50" charset="-128"/>
              </a:rPr>
              <a:t>％、介護等の放棄</a:t>
            </a:r>
            <a:r>
              <a:rPr lang="en-US" altLang="ja-JP" sz="2100" b="1" dirty="0" smtClean="0">
                <a:latin typeface="Meiryo UI" pitchFamily="50" charset="-128"/>
                <a:ea typeface="Meiryo UI" pitchFamily="50" charset="-128"/>
                <a:cs typeface="Meiryo UI" pitchFamily="50" charset="-128"/>
              </a:rPr>
              <a:t>23.4</a:t>
            </a:r>
            <a:r>
              <a:rPr lang="ja-JP" altLang="en-US" sz="2100" b="1" dirty="0" smtClean="0">
                <a:latin typeface="Meiryo UI" pitchFamily="50" charset="-128"/>
                <a:ea typeface="Meiryo UI" pitchFamily="50" charset="-128"/>
                <a:cs typeface="Meiryo UI" pitchFamily="50" charset="-128"/>
              </a:rPr>
              <a:t>％  の順に多い。</a:t>
            </a:r>
          </a:p>
          <a:p>
            <a:pPr eaLnBrk="1" hangingPunct="1">
              <a:spcBef>
                <a:spcPts val="1200"/>
              </a:spcBef>
              <a:buSzPct val="110000"/>
              <a:buFont typeface="Wingdings" pitchFamily="2" charset="2"/>
              <a:buNone/>
            </a:pPr>
            <a:r>
              <a:rPr lang="en-US" altLang="ja-JP" sz="2100" b="1" dirty="0" smtClean="0">
                <a:solidFill>
                  <a:srgbClr val="609000"/>
                </a:solidFill>
                <a:latin typeface="Meiryo UI" pitchFamily="50" charset="-128"/>
                <a:ea typeface="Meiryo UI" pitchFamily="50" charset="-128"/>
                <a:cs typeface="Meiryo UI" pitchFamily="50" charset="-128"/>
              </a:rPr>
              <a:t>●</a:t>
            </a:r>
            <a:r>
              <a:rPr lang="ja-JP" altLang="en-US" sz="2100" b="1" dirty="0" smtClean="0">
                <a:solidFill>
                  <a:srgbClr val="609000"/>
                </a:solidFill>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高齢者の権利擁護、介護者（養護者）の支援に向けて、早期</a:t>
            </a:r>
            <a:endParaRPr lang="en-US" altLang="ja-JP" sz="2100" b="1" dirty="0" smtClean="0">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発見・見守り機能に加え、相談・介護支援を中心にした一次的な</a:t>
            </a:r>
            <a:endParaRPr lang="en-US" altLang="ja-JP" sz="2100" b="1" dirty="0" smtClean="0">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虐待対応機能、専門的な虐待対応機能など、地域の重層的な</a:t>
            </a:r>
            <a:endParaRPr lang="en-US" altLang="ja-JP" sz="2100" b="1" dirty="0" smtClean="0">
              <a:latin typeface="Meiryo UI" pitchFamily="50" charset="-128"/>
              <a:ea typeface="Meiryo UI" pitchFamily="50" charset="-128"/>
              <a:cs typeface="Meiryo UI" pitchFamily="50" charset="-128"/>
            </a:endParaRPr>
          </a:p>
          <a:p>
            <a:pPr eaLnBrk="1" hangingPunct="1">
              <a:spcBef>
                <a:spcPts val="0"/>
              </a:spcBef>
              <a:buSzPct val="110000"/>
              <a:buFont typeface="Wingdings" pitchFamily="2" charset="2"/>
              <a:buNone/>
            </a:pPr>
            <a:r>
              <a:rPr lang="ja-JP" altLang="en-US" sz="2100" b="1" dirty="0">
                <a:latin typeface="Meiryo UI" pitchFamily="50" charset="-128"/>
                <a:ea typeface="Meiryo UI" pitchFamily="50" charset="-128"/>
                <a:cs typeface="Meiryo UI" pitchFamily="50" charset="-128"/>
              </a:rPr>
              <a:t> </a:t>
            </a:r>
            <a:r>
              <a:rPr lang="ja-JP" altLang="en-US" sz="2100" b="1" dirty="0" smtClean="0">
                <a:latin typeface="Meiryo UI" pitchFamily="50" charset="-128"/>
                <a:ea typeface="Meiryo UI" pitchFamily="50" charset="-128"/>
                <a:cs typeface="Meiryo UI" pitchFamily="50" charset="-128"/>
              </a:rPr>
              <a:t>   仕組みが必要</a:t>
            </a:r>
          </a:p>
        </p:txBody>
      </p:sp>
      <p:sp>
        <p:nvSpPr>
          <p:cNvPr id="181253" name="Text Box 53"/>
          <p:cNvSpPr txBox="1">
            <a:spLocks noChangeArrowheads="1"/>
          </p:cNvSpPr>
          <p:nvPr/>
        </p:nvSpPr>
        <p:spPr bwMode="auto">
          <a:xfrm>
            <a:off x="3146961" y="5990736"/>
            <a:ext cx="5812889" cy="453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916" tIns="41458" rIns="82916" bIns="41458" anchor="b">
            <a:spAutoFit/>
          </a:bodyPr>
          <a:lstStyle>
            <a:lvl1pPr defTabSz="908050">
              <a:defRPr kumimoji="1" sz="3200">
                <a:solidFill>
                  <a:schemeClr val="tx1"/>
                </a:solidFill>
                <a:latin typeface="Arial" pitchFamily="34" charset="0"/>
                <a:ea typeface="ＭＳ Ｐゴシック" pitchFamily="50" charset="-128"/>
              </a:defRPr>
            </a:lvl1pPr>
            <a:lvl2pPr defTabSz="908050">
              <a:defRPr kumimoji="1" sz="2800">
                <a:solidFill>
                  <a:schemeClr val="tx1"/>
                </a:solidFill>
                <a:latin typeface="Arial" pitchFamily="34" charset="0"/>
                <a:ea typeface="ＭＳ Ｐゴシック" pitchFamily="50" charset="-128"/>
              </a:defRPr>
            </a:lvl2pPr>
            <a:lvl3pPr defTabSz="908050">
              <a:defRPr kumimoji="1" sz="2400">
                <a:solidFill>
                  <a:schemeClr val="tx1"/>
                </a:solidFill>
                <a:latin typeface="Arial" pitchFamily="34" charset="0"/>
                <a:ea typeface="ＭＳ Ｐゴシック" pitchFamily="50" charset="-128"/>
              </a:defRPr>
            </a:lvl3pPr>
            <a:lvl4pPr defTabSz="908050">
              <a:defRPr kumimoji="1" sz="2000">
                <a:solidFill>
                  <a:schemeClr val="tx1"/>
                </a:solidFill>
                <a:latin typeface="Arial" pitchFamily="34" charset="0"/>
                <a:ea typeface="ＭＳ Ｐゴシック" pitchFamily="50" charset="-128"/>
              </a:defRPr>
            </a:lvl4pPr>
            <a:lvl5pPr defTabSz="908050">
              <a:defRPr kumimoji="1" sz="2000">
                <a:solidFill>
                  <a:schemeClr val="tx1"/>
                </a:solidFill>
                <a:latin typeface="Arial" pitchFamily="34" charset="0"/>
                <a:ea typeface="ＭＳ Ｐゴシック" pitchFamily="50" charset="-128"/>
              </a:defRPr>
            </a:lvl5pPr>
            <a:lvl6pPr defTabSz="908050" eaLnBrk="0" hangingPunct="0">
              <a:defRPr kumimoji="1" sz="2000">
                <a:solidFill>
                  <a:schemeClr val="tx1"/>
                </a:solidFill>
                <a:latin typeface="Arial" pitchFamily="34" charset="0"/>
                <a:ea typeface="ＭＳ Ｐゴシック" pitchFamily="50" charset="-128"/>
              </a:defRPr>
            </a:lvl6pPr>
            <a:lvl7pPr defTabSz="908050" eaLnBrk="0" hangingPunct="0">
              <a:defRPr kumimoji="1" sz="2000">
                <a:solidFill>
                  <a:schemeClr val="tx1"/>
                </a:solidFill>
                <a:latin typeface="Arial" pitchFamily="34" charset="0"/>
                <a:ea typeface="ＭＳ Ｐゴシック" pitchFamily="50" charset="-128"/>
              </a:defRPr>
            </a:lvl7pPr>
            <a:lvl8pPr defTabSz="908050" eaLnBrk="0" hangingPunct="0">
              <a:defRPr kumimoji="1" sz="2000">
                <a:solidFill>
                  <a:schemeClr val="tx1"/>
                </a:solidFill>
                <a:latin typeface="Arial" pitchFamily="34" charset="0"/>
                <a:ea typeface="ＭＳ Ｐゴシック" pitchFamily="50" charset="-128"/>
              </a:defRPr>
            </a:lvl8pPr>
            <a:lvl9pPr defTabSz="908050" eaLnBrk="0" hangingPunct="0">
              <a:defRPr kumimoji="1" sz="2000">
                <a:solidFill>
                  <a:schemeClr val="tx1"/>
                </a:solidFill>
                <a:latin typeface="Arial" pitchFamily="34" charset="0"/>
                <a:ea typeface="ＭＳ Ｐゴシック" pitchFamily="50" charset="-128"/>
              </a:defRPr>
            </a:lvl9pPr>
          </a:lstStyle>
          <a:p>
            <a:pPr eaLnBrk="1" hangingPunct="1"/>
            <a:r>
              <a:rPr lang="ja-JP" altLang="en-US" sz="1200" b="1" dirty="0">
                <a:latin typeface="Meiryo UI" pitchFamily="50" charset="-128"/>
                <a:ea typeface="Meiryo UI" pitchFamily="50" charset="-128"/>
                <a:cs typeface="Meiryo UI" pitchFamily="50" charset="-128"/>
              </a:rPr>
              <a:t>厚生労働省：「平成</a:t>
            </a:r>
            <a:r>
              <a:rPr lang="en-US" altLang="ja-JP" sz="1200" b="1" dirty="0" smtClean="0">
                <a:latin typeface="Meiryo UI" pitchFamily="50" charset="-128"/>
                <a:ea typeface="Meiryo UI" pitchFamily="50" charset="-128"/>
                <a:cs typeface="Meiryo UI" pitchFamily="50" charset="-128"/>
              </a:rPr>
              <a:t>24</a:t>
            </a:r>
            <a:r>
              <a:rPr lang="ja-JP" altLang="en-US" sz="1200" b="1" dirty="0" smtClean="0">
                <a:latin typeface="Meiryo UI" pitchFamily="50" charset="-128"/>
                <a:ea typeface="Meiryo UI" pitchFamily="50" charset="-128"/>
                <a:cs typeface="Meiryo UI" pitchFamily="50" charset="-128"/>
              </a:rPr>
              <a:t>年度</a:t>
            </a:r>
            <a:r>
              <a:rPr lang="ja-JP" altLang="en-US" sz="1200" b="1" dirty="0">
                <a:latin typeface="Meiryo UI" pitchFamily="50" charset="-128"/>
                <a:ea typeface="Meiryo UI" pitchFamily="50" charset="-128"/>
                <a:cs typeface="Meiryo UI" pitchFamily="50" charset="-128"/>
              </a:rPr>
              <a:t>　高齢者虐待の防止、高齢者の養護者に対する支援等</a:t>
            </a:r>
            <a:r>
              <a:rPr lang="ja-JP" altLang="en-US" sz="1200" b="1" dirty="0" smtClean="0">
                <a:latin typeface="Meiryo UI" pitchFamily="50" charset="-128"/>
                <a:ea typeface="Meiryo UI" pitchFamily="50" charset="-128"/>
                <a:cs typeface="Meiryo UI" pitchFamily="50" charset="-128"/>
              </a:rPr>
              <a:t>に</a:t>
            </a:r>
            <a:endParaRPr lang="en-US" altLang="ja-JP" sz="1200" b="1" dirty="0" smtClean="0">
              <a:latin typeface="Meiryo UI" pitchFamily="50" charset="-128"/>
              <a:ea typeface="Meiryo UI" pitchFamily="50" charset="-128"/>
              <a:cs typeface="Meiryo UI" pitchFamily="50" charset="-128"/>
            </a:endParaRPr>
          </a:p>
          <a:p>
            <a:pPr eaLnBrk="1" hangingPunct="1"/>
            <a:r>
              <a:rPr lang="ja-JP" altLang="en-US" sz="1200" b="1" dirty="0">
                <a:latin typeface="Meiryo UI" pitchFamily="50" charset="-128"/>
                <a:ea typeface="Meiryo UI" pitchFamily="50" charset="-128"/>
                <a:cs typeface="Meiryo UI" pitchFamily="50" charset="-128"/>
              </a:rPr>
              <a:t> </a:t>
            </a:r>
            <a:r>
              <a:rPr lang="ja-JP" altLang="en-US" sz="1200" b="1" dirty="0" smtClean="0">
                <a:latin typeface="Meiryo UI" pitchFamily="50" charset="-128"/>
                <a:ea typeface="Meiryo UI" pitchFamily="50" charset="-128"/>
                <a:cs typeface="Meiryo UI" pitchFamily="50" charset="-128"/>
              </a:rPr>
              <a:t>                 関する法律</a:t>
            </a:r>
            <a:r>
              <a:rPr lang="ja-JP" altLang="en-US" sz="1200" b="1" dirty="0">
                <a:latin typeface="Meiryo UI" pitchFamily="50" charset="-128"/>
                <a:ea typeface="Meiryo UI" pitchFamily="50" charset="-128"/>
                <a:cs typeface="Meiryo UI" pitchFamily="50" charset="-128"/>
              </a:rPr>
              <a:t>に基づく対応状況等に関する調査結果」より</a:t>
            </a:r>
          </a:p>
        </p:txBody>
      </p:sp>
      <p:sp>
        <p:nvSpPr>
          <p:cNvPr id="181254" name="Rectangle 3"/>
          <p:cNvSpPr>
            <a:spLocks noChangeArrowheads="1"/>
          </p:cNvSpPr>
          <p:nvPr/>
        </p:nvSpPr>
        <p:spPr bwMode="auto">
          <a:xfrm>
            <a:off x="252413" y="96837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81255" name="Text Box 5"/>
          <p:cNvSpPr txBox="1">
            <a:spLocks noChangeArrowheads="1"/>
          </p:cNvSpPr>
          <p:nvPr/>
        </p:nvSpPr>
        <p:spPr bwMode="auto">
          <a:xfrm>
            <a:off x="0" y="0"/>
            <a:ext cx="229076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37</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85269101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idx="4294967295"/>
          </p:nvPr>
        </p:nvSpPr>
        <p:spPr>
          <a:xfrm>
            <a:off x="387350" y="364160"/>
            <a:ext cx="8229600" cy="636588"/>
          </a:xfrm>
        </p:spPr>
        <p:txBody>
          <a:bodyPr/>
          <a:lstStyle/>
          <a:p>
            <a:pPr defTabSz="1001713" eaLnBrk="1" hangingPunct="1">
              <a:lnSpc>
                <a:spcPct val="150000"/>
              </a:lnSpc>
            </a:pPr>
            <a:r>
              <a:rPr lang="ja-JP" altLang="en-US" sz="2800" b="1" dirty="0" smtClean="0">
                <a:solidFill>
                  <a:schemeClr val="tx1"/>
                </a:solidFill>
                <a:latin typeface="Meiryo UI" pitchFamily="50" charset="-128"/>
                <a:ea typeface="Meiryo UI" pitchFamily="50" charset="-128"/>
                <a:cs typeface="Meiryo UI" pitchFamily="50" charset="-128"/>
              </a:rPr>
              <a:t>高齢者虐待防止におけるかかりつけ医の役割</a:t>
            </a:r>
          </a:p>
        </p:txBody>
      </p:sp>
      <p:sp>
        <p:nvSpPr>
          <p:cNvPr id="182275" name="Rectangle 3"/>
          <p:cNvSpPr>
            <a:spLocks noGrp="1" noChangeArrowheads="1"/>
          </p:cNvSpPr>
          <p:nvPr>
            <p:ph type="body" idx="4294967295"/>
          </p:nvPr>
        </p:nvSpPr>
        <p:spPr>
          <a:xfrm>
            <a:off x="1122466" y="1492595"/>
            <a:ext cx="6954630" cy="1661077"/>
          </a:xfrm>
        </p:spPr>
        <p:txBody>
          <a:bodyPr/>
          <a:lstStyle/>
          <a:p>
            <a:pPr eaLnBrk="1" hangingPunct="1">
              <a:lnSpc>
                <a:spcPct val="80000"/>
              </a:lnSpc>
              <a:spcBef>
                <a:spcPct val="0"/>
              </a:spcBef>
              <a:buClr>
                <a:srgbClr val="009999"/>
              </a:buClr>
              <a:buFont typeface="Wingdings" pitchFamily="2" charset="2"/>
              <a:buNone/>
            </a:pPr>
            <a:r>
              <a:rPr lang="en-US" altLang="ja-JP" sz="1900" b="1" dirty="0" smtClean="0">
                <a:solidFill>
                  <a:srgbClr val="609000"/>
                </a:solidFill>
                <a:latin typeface="Meiryo UI" pitchFamily="50" charset="-128"/>
                <a:ea typeface="Meiryo UI" pitchFamily="50" charset="-128"/>
                <a:cs typeface="Meiryo UI" pitchFamily="50" charset="-128"/>
              </a:rPr>
              <a:t>●</a:t>
            </a:r>
            <a:r>
              <a:rPr lang="ja-JP" altLang="en-US" sz="1900" b="1" dirty="0" smtClean="0">
                <a:solidFill>
                  <a:srgbClr val="609000"/>
                </a:solidFill>
                <a:latin typeface="Meiryo UI" pitchFamily="50" charset="-128"/>
                <a:ea typeface="Meiryo UI" pitchFamily="50" charset="-128"/>
                <a:cs typeface="Meiryo UI" pitchFamily="50" charset="-128"/>
              </a:rPr>
              <a:t> </a:t>
            </a:r>
            <a:r>
              <a:rPr lang="ja-JP" altLang="en-US" sz="1900" b="1" dirty="0" smtClean="0">
                <a:latin typeface="Meiryo UI" pitchFamily="50" charset="-128"/>
                <a:ea typeface="Meiryo UI" pitchFamily="50" charset="-128"/>
                <a:cs typeface="Meiryo UI" pitchFamily="50" charset="-128"/>
              </a:rPr>
              <a:t>高齢者虐待の早期発見及び虐待防止の施策への協力</a:t>
            </a:r>
          </a:p>
          <a:p>
            <a:pPr eaLnBrk="1" hangingPunct="1">
              <a:lnSpc>
                <a:spcPct val="140000"/>
              </a:lnSpc>
              <a:spcBef>
                <a:spcPct val="0"/>
              </a:spcBef>
              <a:buClr>
                <a:srgbClr val="009999"/>
              </a:buClr>
              <a:buFont typeface="Wingdings" pitchFamily="2" charset="2"/>
              <a:buNone/>
            </a:pPr>
            <a:r>
              <a:rPr lang="en-US" altLang="ja-JP" sz="1900" b="1" dirty="0" smtClean="0">
                <a:solidFill>
                  <a:srgbClr val="609000"/>
                </a:solidFill>
                <a:latin typeface="Meiryo UI" pitchFamily="50" charset="-128"/>
                <a:ea typeface="Meiryo UI" pitchFamily="50" charset="-128"/>
                <a:cs typeface="Meiryo UI" pitchFamily="50" charset="-128"/>
              </a:rPr>
              <a:t>●</a:t>
            </a:r>
            <a:r>
              <a:rPr lang="ja-JP" altLang="en-US" sz="1900" b="1" dirty="0" smtClean="0">
                <a:solidFill>
                  <a:srgbClr val="609000"/>
                </a:solidFill>
                <a:latin typeface="Meiryo UI" pitchFamily="50" charset="-128"/>
                <a:ea typeface="Meiryo UI" pitchFamily="50" charset="-128"/>
                <a:cs typeface="Meiryo UI" pitchFamily="50" charset="-128"/>
              </a:rPr>
              <a:t> </a:t>
            </a:r>
            <a:r>
              <a:rPr lang="ja-JP" altLang="en-US" sz="1900" b="1" dirty="0" smtClean="0">
                <a:latin typeface="Meiryo UI" pitchFamily="50" charset="-128"/>
                <a:ea typeface="Meiryo UI" pitchFamily="50" charset="-128"/>
                <a:cs typeface="Meiryo UI" pitchFamily="50" charset="-128"/>
              </a:rPr>
              <a:t>虐待を受けたと思われる高齢者を発見し、</a:t>
            </a:r>
            <a:r>
              <a:rPr lang="ja-JP" altLang="en-US" sz="1900" b="1" u="sng" dirty="0" smtClean="0">
                <a:solidFill>
                  <a:srgbClr val="609000"/>
                </a:solidFill>
                <a:latin typeface="Meiryo UI" pitchFamily="50" charset="-128"/>
                <a:ea typeface="Meiryo UI" pitchFamily="50" charset="-128"/>
                <a:cs typeface="Meiryo UI" pitchFamily="50" charset="-128"/>
              </a:rPr>
              <a:t>の生命又は</a:t>
            </a:r>
            <a:r>
              <a:rPr lang="ja-JP" altLang="en-US" sz="1900" b="1" u="sng" dirty="0">
                <a:solidFill>
                  <a:srgbClr val="609000"/>
                </a:solidFill>
                <a:latin typeface="Meiryo UI" pitchFamily="50" charset="-128"/>
                <a:ea typeface="Meiryo UI" pitchFamily="50" charset="-128"/>
                <a:cs typeface="Meiryo UI" pitchFamily="50" charset="-128"/>
              </a:rPr>
              <a:t>身体に</a:t>
            </a:r>
            <a:r>
              <a:rPr lang="ja-JP" altLang="en-US" sz="1900" b="1" u="sng" dirty="0" smtClean="0">
                <a:solidFill>
                  <a:srgbClr val="609000"/>
                </a:solidFill>
                <a:latin typeface="Meiryo UI" pitchFamily="50" charset="-128"/>
                <a:ea typeface="Meiryo UI" pitchFamily="50" charset="-128"/>
                <a:cs typeface="Meiryo UI" pitchFamily="50" charset="-128"/>
              </a:rPr>
              <a:t>重大</a:t>
            </a:r>
          </a:p>
          <a:p>
            <a:pPr eaLnBrk="1" hangingPunct="1">
              <a:lnSpc>
                <a:spcPct val="110000"/>
              </a:lnSpc>
              <a:spcBef>
                <a:spcPct val="0"/>
              </a:spcBef>
              <a:buClr>
                <a:srgbClr val="009999"/>
              </a:buClr>
              <a:buFont typeface="Wingdings" pitchFamily="2" charset="2"/>
              <a:buNone/>
            </a:pPr>
            <a:r>
              <a:rPr lang="ja-JP" altLang="en-US" sz="1900" b="1" dirty="0" smtClean="0">
                <a:solidFill>
                  <a:srgbClr val="609000"/>
                </a:solidFill>
                <a:latin typeface="Meiryo UI" pitchFamily="50" charset="-128"/>
                <a:ea typeface="Meiryo UI" pitchFamily="50" charset="-128"/>
                <a:cs typeface="Meiryo UI" pitchFamily="50" charset="-128"/>
              </a:rPr>
              <a:t> 　 </a:t>
            </a:r>
            <a:r>
              <a:rPr lang="ja-JP" altLang="en-US" sz="1900" b="1" u="sng" dirty="0" smtClean="0">
                <a:solidFill>
                  <a:srgbClr val="609000"/>
                </a:solidFill>
                <a:latin typeface="Meiryo UI" pitchFamily="50" charset="-128"/>
                <a:ea typeface="Meiryo UI" pitchFamily="50" charset="-128"/>
                <a:cs typeface="Meiryo UI" pitchFamily="50" charset="-128"/>
              </a:rPr>
              <a:t>な</a:t>
            </a:r>
            <a:r>
              <a:rPr lang="ja-JP" altLang="en-US" sz="1900" b="1" u="sng" dirty="0">
                <a:solidFill>
                  <a:srgbClr val="609000"/>
                </a:solidFill>
                <a:latin typeface="Meiryo UI" pitchFamily="50" charset="-128"/>
                <a:ea typeface="Meiryo UI" pitchFamily="50" charset="-128"/>
                <a:cs typeface="Meiryo UI" pitchFamily="50" charset="-128"/>
              </a:rPr>
              <a:t>危機</a:t>
            </a:r>
            <a:r>
              <a:rPr lang="ja-JP" altLang="en-US" sz="1900" b="1" u="sng" dirty="0" smtClean="0">
                <a:solidFill>
                  <a:srgbClr val="609000"/>
                </a:solidFill>
                <a:latin typeface="Meiryo UI" pitchFamily="50" charset="-128"/>
                <a:ea typeface="Meiryo UI" pitchFamily="50" charset="-128"/>
                <a:cs typeface="Meiryo UI" pitchFamily="50" charset="-128"/>
              </a:rPr>
              <a:t>が生じている場合</a:t>
            </a:r>
            <a:r>
              <a:rPr lang="ja-JP" altLang="en-US" sz="1900" b="1" dirty="0" smtClean="0">
                <a:latin typeface="Meiryo UI" pitchFamily="50" charset="-128"/>
                <a:ea typeface="Meiryo UI" pitchFamily="50" charset="-128"/>
                <a:cs typeface="Meiryo UI" pitchFamily="50" charset="-128"/>
              </a:rPr>
              <a:t>は、速やかに市区町村</a:t>
            </a:r>
            <a:r>
              <a:rPr lang="en-US" altLang="ja-JP" sz="1900" b="1" dirty="0" smtClean="0">
                <a:latin typeface="Meiryo UI" pitchFamily="50" charset="-128"/>
                <a:ea typeface="Meiryo UI" pitchFamily="50" charset="-128"/>
                <a:cs typeface="Meiryo UI" pitchFamily="50" charset="-128"/>
              </a:rPr>
              <a:t>･</a:t>
            </a:r>
            <a:r>
              <a:rPr lang="ja-JP" altLang="en-US" sz="1900" b="1" dirty="0" smtClean="0">
                <a:latin typeface="Meiryo UI" pitchFamily="50" charset="-128"/>
                <a:ea typeface="Meiryo UI" pitchFamily="50" charset="-128"/>
                <a:cs typeface="Meiryo UI" pitchFamily="50" charset="-128"/>
              </a:rPr>
              <a:t>地域包括支援</a:t>
            </a:r>
            <a:endParaRPr lang="en-US" altLang="ja-JP" sz="1900" b="1" dirty="0" smtClean="0">
              <a:latin typeface="Meiryo UI" pitchFamily="50" charset="-128"/>
              <a:ea typeface="Meiryo UI" pitchFamily="50" charset="-128"/>
              <a:cs typeface="Meiryo UI" pitchFamily="50" charset="-128"/>
            </a:endParaRPr>
          </a:p>
          <a:p>
            <a:pPr eaLnBrk="1" hangingPunct="1">
              <a:lnSpc>
                <a:spcPct val="110000"/>
              </a:lnSpc>
              <a:spcBef>
                <a:spcPct val="0"/>
              </a:spcBef>
              <a:buClr>
                <a:srgbClr val="009999"/>
              </a:buClr>
              <a:buFont typeface="Wingdings" pitchFamily="2" charset="2"/>
              <a:buNone/>
            </a:pPr>
            <a:r>
              <a:rPr lang="ja-JP" altLang="en-US" sz="1900" b="1" dirty="0">
                <a:latin typeface="Meiryo UI" pitchFamily="50" charset="-128"/>
                <a:ea typeface="Meiryo UI" pitchFamily="50" charset="-128"/>
                <a:cs typeface="Meiryo UI" pitchFamily="50" charset="-128"/>
              </a:rPr>
              <a:t> </a:t>
            </a:r>
            <a:r>
              <a:rPr lang="ja-JP" altLang="en-US" sz="1900" b="1" dirty="0" smtClean="0">
                <a:latin typeface="Meiryo UI" pitchFamily="50" charset="-128"/>
                <a:ea typeface="Meiryo UI" pitchFamily="50" charset="-128"/>
                <a:cs typeface="Meiryo UI" pitchFamily="50" charset="-128"/>
              </a:rPr>
              <a:t>   センターに通報する義務 </a:t>
            </a:r>
            <a:endParaRPr lang="en-US" altLang="ja-JP" sz="1900" b="1" dirty="0" smtClean="0">
              <a:latin typeface="Meiryo UI" pitchFamily="50" charset="-128"/>
              <a:ea typeface="Meiryo UI" pitchFamily="50" charset="-128"/>
              <a:cs typeface="Meiryo UI" pitchFamily="50" charset="-128"/>
            </a:endParaRPr>
          </a:p>
          <a:p>
            <a:pPr eaLnBrk="1" hangingPunct="1">
              <a:lnSpc>
                <a:spcPct val="110000"/>
              </a:lnSpc>
              <a:spcBef>
                <a:spcPct val="0"/>
              </a:spcBef>
              <a:buClr>
                <a:srgbClr val="009999"/>
              </a:buClr>
              <a:buFont typeface="Wingdings" pitchFamily="2" charset="2"/>
              <a:buNone/>
            </a:pPr>
            <a:r>
              <a:rPr lang="ja-JP" altLang="en-US" sz="1900" b="1" dirty="0" smtClean="0">
                <a:latin typeface="Meiryo UI" pitchFamily="50" charset="-128"/>
                <a:ea typeface="Meiryo UI" pitchFamily="50" charset="-128"/>
                <a:cs typeface="Meiryo UI" pitchFamily="50" charset="-128"/>
              </a:rPr>
              <a:t>  （</a:t>
            </a:r>
            <a:r>
              <a:rPr lang="ja-JP" altLang="en-US" sz="1600" b="1" dirty="0" smtClean="0">
                <a:latin typeface="Meiryo UI" pitchFamily="50" charset="-128"/>
                <a:ea typeface="Meiryo UI" pitchFamily="50" charset="-128"/>
                <a:cs typeface="Meiryo UI" pitchFamily="50" charset="-128"/>
              </a:rPr>
              <a:t>“生命・身体への重大な危機”以外の場合は努力義務）</a:t>
            </a:r>
            <a:endParaRPr lang="en-US" altLang="ja-JP" sz="1600" b="1" dirty="0" smtClean="0">
              <a:latin typeface="Meiryo UI" pitchFamily="50" charset="-128"/>
              <a:ea typeface="Meiryo UI" pitchFamily="50" charset="-128"/>
              <a:cs typeface="Meiryo UI" pitchFamily="50" charset="-128"/>
            </a:endParaRPr>
          </a:p>
        </p:txBody>
      </p:sp>
      <p:sp>
        <p:nvSpPr>
          <p:cNvPr id="182276" name="Rectangle 5"/>
          <p:cNvSpPr>
            <a:spLocks noChangeArrowheads="1"/>
          </p:cNvSpPr>
          <p:nvPr/>
        </p:nvSpPr>
        <p:spPr bwMode="auto">
          <a:xfrm>
            <a:off x="900906" y="1345234"/>
            <a:ext cx="7397750" cy="1955800"/>
          </a:xfrm>
          <a:prstGeom prst="rect">
            <a:avLst/>
          </a:prstGeom>
          <a:noFill/>
          <a:ln w="44450" algn="ctr">
            <a:solidFill>
              <a:srgbClr val="609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ja-JP" altLang="en-US" sz="1800"/>
          </a:p>
        </p:txBody>
      </p:sp>
      <p:sp>
        <p:nvSpPr>
          <p:cNvPr id="182277" name="Text Box 7"/>
          <p:cNvSpPr txBox="1">
            <a:spLocks noChangeArrowheads="1"/>
          </p:cNvSpPr>
          <p:nvPr/>
        </p:nvSpPr>
        <p:spPr bwMode="auto">
          <a:xfrm>
            <a:off x="1242391" y="5254625"/>
            <a:ext cx="7391228" cy="134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spcBef>
                <a:spcPct val="50000"/>
              </a:spcBef>
            </a:pPr>
            <a:r>
              <a:rPr lang="ja-JP" altLang="en-US" sz="2400" b="1" dirty="0">
                <a:solidFill>
                  <a:srgbClr val="609000"/>
                </a:solidFill>
                <a:latin typeface="Meiryo UI" pitchFamily="50" charset="-128"/>
                <a:ea typeface="Meiryo UI" pitchFamily="50" charset="-128"/>
                <a:cs typeface="Meiryo UI" pitchFamily="50" charset="-128"/>
              </a:rPr>
              <a:t>虐待の早期発見・未然防止に</a:t>
            </a:r>
            <a:r>
              <a:rPr lang="ja-JP" altLang="en-US" sz="2400" b="1" dirty="0" smtClean="0">
                <a:solidFill>
                  <a:srgbClr val="609000"/>
                </a:solidFill>
                <a:latin typeface="Meiryo UI" pitchFamily="50" charset="-128"/>
                <a:ea typeface="Meiryo UI" pitchFamily="50" charset="-128"/>
                <a:cs typeface="Meiryo UI" pitchFamily="50" charset="-128"/>
              </a:rPr>
              <a:t>おける かかりつけ</a:t>
            </a:r>
            <a:r>
              <a:rPr lang="ja-JP" altLang="en-US" sz="2400" b="1" dirty="0">
                <a:solidFill>
                  <a:srgbClr val="609000"/>
                </a:solidFill>
                <a:latin typeface="Meiryo UI" pitchFamily="50" charset="-128"/>
                <a:ea typeface="Meiryo UI" pitchFamily="50" charset="-128"/>
                <a:cs typeface="Meiryo UI" pitchFamily="50" charset="-128"/>
              </a:rPr>
              <a:t>医の</a:t>
            </a:r>
          </a:p>
          <a:p>
            <a:pPr eaLnBrk="1" hangingPunct="1"/>
            <a:r>
              <a:rPr lang="ja-JP" altLang="en-US" sz="2400" b="1" dirty="0">
                <a:solidFill>
                  <a:srgbClr val="609000"/>
                </a:solidFill>
                <a:latin typeface="Meiryo UI" pitchFamily="50" charset="-128"/>
                <a:ea typeface="Meiryo UI" pitchFamily="50" charset="-128"/>
                <a:cs typeface="Meiryo UI" pitchFamily="50" charset="-128"/>
              </a:rPr>
              <a:t>役割は極めて重要</a:t>
            </a:r>
          </a:p>
          <a:p>
            <a:pPr eaLnBrk="1" hangingPunct="1">
              <a:spcBef>
                <a:spcPct val="50000"/>
              </a:spcBef>
            </a:pPr>
            <a:r>
              <a:rPr lang="ja-JP" altLang="en-US" sz="2300" b="1" dirty="0">
                <a:solidFill>
                  <a:srgbClr val="609000"/>
                </a:solidFill>
                <a:latin typeface="Meiryo UI" pitchFamily="50" charset="-128"/>
                <a:ea typeface="Meiryo UI" pitchFamily="50" charset="-128"/>
                <a:cs typeface="Meiryo UI" pitchFamily="50" charset="-128"/>
              </a:rPr>
              <a:t>認知症を含め高齢者虐待への理解を深めることが必要</a:t>
            </a:r>
          </a:p>
        </p:txBody>
      </p:sp>
      <p:sp>
        <p:nvSpPr>
          <p:cNvPr id="182278" name="Text Box 8"/>
          <p:cNvSpPr txBox="1">
            <a:spLocks noChangeArrowheads="1"/>
          </p:cNvSpPr>
          <p:nvPr/>
        </p:nvSpPr>
        <p:spPr bwMode="auto">
          <a:xfrm>
            <a:off x="992376" y="3510973"/>
            <a:ext cx="760571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buClr>
                <a:schemeClr val="tx1"/>
              </a:buClr>
              <a:buFont typeface="Wingdings" pitchFamily="2" charset="2"/>
              <a:buNone/>
            </a:pPr>
            <a:r>
              <a:rPr lang="ja-JP" altLang="en-US" sz="1800" b="1" dirty="0">
                <a:latin typeface="Meiryo UI" pitchFamily="50" charset="-128"/>
                <a:ea typeface="Meiryo UI" pitchFamily="50" charset="-128"/>
                <a:cs typeface="Meiryo UI" pitchFamily="50" charset="-128"/>
              </a:rPr>
              <a:t>・受診の機会が多く「虐待の可能性」に気づくきっかけとなる場合がある</a:t>
            </a:r>
          </a:p>
          <a:p>
            <a:pPr eaLnBrk="1" hangingPunct="1">
              <a:buClr>
                <a:schemeClr val="tx1"/>
              </a:buClr>
              <a:buFont typeface="Wingdings" pitchFamily="2" charset="2"/>
              <a:buNone/>
            </a:pPr>
            <a:r>
              <a:rPr lang="ja-JP" altLang="en-US" sz="1800" b="1" dirty="0">
                <a:latin typeface="Meiryo UI" pitchFamily="50" charset="-128"/>
                <a:ea typeface="Meiryo UI" pitchFamily="50" charset="-128"/>
                <a:cs typeface="Meiryo UI" pitchFamily="50" charset="-128"/>
              </a:rPr>
              <a:t>・身体的虐待が疑われる場合は、生命や身体の危険性や緊急性を</a:t>
            </a:r>
            <a:r>
              <a:rPr lang="ja-JP" altLang="en-US" sz="1800" b="1" dirty="0" smtClean="0">
                <a:latin typeface="Meiryo UI" pitchFamily="50" charset="-128"/>
                <a:ea typeface="Meiryo UI" pitchFamily="50" charset="-128"/>
                <a:cs typeface="Meiryo UI" pitchFamily="50" charset="-128"/>
              </a:rPr>
              <a:t>、</a:t>
            </a:r>
            <a:endParaRPr lang="en-US" altLang="ja-JP" sz="1800" b="1" dirty="0" smtClean="0">
              <a:latin typeface="Meiryo UI" pitchFamily="50" charset="-128"/>
              <a:ea typeface="Meiryo UI" pitchFamily="50" charset="-128"/>
              <a:cs typeface="Meiryo UI" pitchFamily="50" charset="-128"/>
            </a:endParaRPr>
          </a:p>
          <a:p>
            <a:pPr eaLnBrk="1" hangingPunct="1">
              <a:buClr>
                <a:schemeClr val="tx1"/>
              </a:buClr>
              <a:buFont typeface="Wingdings" pitchFamily="2" charset="2"/>
              <a:buNone/>
            </a:pPr>
            <a:r>
              <a:rPr lang="ja-JP" altLang="en-US" sz="1800" b="1" dirty="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 医学的見地から</a:t>
            </a:r>
            <a:r>
              <a:rPr lang="ja-JP" altLang="en-US" sz="1800" b="1" dirty="0">
                <a:latin typeface="Meiryo UI" pitchFamily="50" charset="-128"/>
                <a:ea typeface="Meiryo UI" pitchFamily="50" charset="-128"/>
                <a:cs typeface="Meiryo UI" pitchFamily="50" charset="-128"/>
              </a:rPr>
              <a:t>判断することが必要な場合もある</a:t>
            </a:r>
          </a:p>
          <a:p>
            <a:pPr eaLnBrk="1" hangingPunct="1">
              <a:buClr>
                <a:schemeClr val="tx1"/>
              </a:buClr>
              <a:buFont typeface="Wingdings" pitchFamily="2" charset="2"/>
              <a:buNone/>
            </a:pPr>
            <a:r>
              <a:rPr lang="ja-JP" altLang="en-US" sz="1800" b="1" dirty="0">
                <a:latin typeface="Meiryo UI" pitchFamily="50" charset="-128"/>
                <a:ea typeface="Meiryo UI" pitchFamily="50" charset="-128"/>
                <a:cs typeface="Meiryo UI" pitchFamily="50" charset="-128"/>
              </a:rPr>
              <a:t>・虐待者の中には、行政・福祉関係者の意見は全く聞かないにも関わらず、</a:t>
            </a:r>
          </a:p>
          <a:p>
            <a:pPr eaLnBrk="1" hangingPunct="1">
              <a:buClr>
                <a:schemeClr val="tx1"/>
              </a:buClr>
              <a:buFont typeface="Wingdings" pitchFamily="2" charset="2"/>
              <a:buNone/>
            </a:pPr>
            <a:r>
              <a:rPr lang="ja-JP" altLang="en-US" sz="1800" b="1" dirty="0">
                <a:latin typeface="Meiryo UI" pitchFamily="50" charset="-128"/>
                <a:ea typeface="Meiryo UI" pitchFamily="50" charset="-128"/>
                <a:cs typeface="Meiryo UI" pitchFamily="50" charset="-128"/>
              </a:rPr>
              <a:t>　医師の指示には従う事例も一部報告されている</a:t>
            </a:r>
          </a:p>
        </p:txBody>
      </p:sp>
      <p:sp>
        <p:nvSpPr>
          <p:cNvPr id="182279" name="AutoShape 10"/>
          <p:cNvSpPr>
            <a:spLocks noChangeArrowheads="1"/>
          </p:cNvSpPr>
          <p:nvPr/>
        </p:nvSpPr>
        <p:spPr bwMode="auto">
          <a:xfrm rot="16200000" flipV="1">
            <a:off x="565944" y="5476082"/>
            <a:ext cx="669925" cy="325437"/>
          </a:xfrm>
          <a:prstGeom prst="triangle">
            <a:avLst>
              <a:gd name="adj" fmla="val 50000"/>
            </a:avLst>
          </a:prstGeom>
          <a:solidFill>
            <a:srgbClr val="609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82280" name="Rectangle 3"/>
          <p:cNvSpPr>
            <a:spLocks noChangeArrowheads="1"/>
          </p:cNvSpPr>
          <p:nvPr/>
        </p:nvSpPr>
        <p:spPr bwMode="auto">
          <a:xfrm>
            <a:off x="252413" y="103746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82281" name="Text Box 5"/>
          <p:cNvSpPr txBox="1">
            <a:spLocks noChangeArrowheads="1"/>
          </p:cNvSpPr>
          <p:nvPr/>
        </p:nvSpPr>
        <p:spPr bwMode="auto">
          <a:xfrm>
            <a:off x="0" y="0"/>
            <a:ext cx="22621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38</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975757446"/>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ext Box 7"/>
          <p:cNvSpPr txBox="1">
            <a:spLocks noChangeAspect="1" noChangeArrowheads="1"/>
          </p:cNvSpPr>
          <p:nvPr/>
        </p:nvSpPr>
        <p:spPr bwMode="auto">
          <a:xfrm>
            <a:off x="488950" y="335707"/>
            <a:ext cx="8150225" cy="54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883" tIns="41441" rIns="82883" bIns="41441" anchor="b">
            <a:spAutoFit/>
          </a:bodyPr>
          <a:lstStyle>
            <a:lvl1pPr defTabSz="909638">
              <a:defRPr kumimoji="1" sz="3200">
                <a:solidFill>
                  <a:schemeClr val="tx1"/>
                </a:solidFill>
                <a:latin typeface="Arial" pitchFamily="34" charset="0"/>
                <a:ea typeface="ＭＳ Ｐゴシック" pitchFamily="50" charset="-128"/>
              </a:defRPr>
            </a:lvl1pPr>
            <a:lvl2pPr defTabSz="909638">
              <a:defRPr kumimoji="1" sz="2800">
                <a:solidFill>
                  <a:schemeClr val="tx1"/>
                </a:solidFill>
                <a:latin typeface="Arial" pitchFamily="34" charset="0"/>
                <a:ea typeface="ＭＳ Ｐゴシック" pitchFamily="50" charset="-128"/>
              </a:defRPr>
            </a:lvl2pPr>
            <a:lvl3pPr defTabSz="909638">
              <a:defRPr kumimoji="1" sz="2400">
                <a:solidFill>
                  <a:schemeClr val="tx1"/>
                </a:solidFill>
                <a:latin typeface="Arial" pitchFamily="34" charset="0"/>
                <a:ea typeface="ＭＳ Ｐゴシック" pitchFamily="50" charset="-128"/>
              </a:defRPr>
            </a:lvl3pPr>
            <a:lvl4pPr defTabSz="909638">
              <a:defRPr kumimoji="1" sz="2000">
                <a:solidFill>
                  <a:schemeClr val="tx1"/>
                </a:solidFill>
                <a:latin typeface="Arial" pitchFamily="34" charset="0"/>
                <a:ea typeface="ＭＳ Ｐゴシック" pitchFamily="50" charset="-128"/>
              </a:defRPr>
            </a:lvl4pPr>
            <a:lvl5pPr defTabSz="909638">
              <a:defRPr kumimoji="1" sz="2000">
                <a:solidFill>
                  <a:schemeClr val="tx1"/>
                </a:solidFill>
                <a:latin typeface="Arial" pitchFamily="34" charset="0"/>
                <a:ea typeface="ＭＳ Ｐゴシック" pitchFamily="50" charset="-128"/>
              </a:defRPr>
            </a:lvl5pPr>
            <a:lvl6pPr defTabSz="909638" eaLnBrk="0" hangingPunct="0">
              <a:defRPr kumimoji="1" sz="2000">
                <a:solidFill>
                  <a:schemeClr val="tx1"/>
                </a:solidFill>
                <a:latin typeface="Arial" pitchFamily="34" charset="0"/>
                <a:ea typeface="ＭＳ Ｐゴシック" pitchFamily="50" charset="-128"/>
              </a:defRPr>
            </a:lvl6pPr>
            <a:lvl7pPr defTabSz="909638" eaLnBrk="0" hangingPunct="0">
              <a:defRPr kumimoji="1" sz="2000">
                <a:solidFill>
                  <a:schemeClr val="tx1"/>
                </a:solidFill>
                <a:latin typeface="Arial" pitchFamily="34" charset="0"/>
                <a:ea typeface="ＭＳ Ｐゴシック" pitchFamily="50" charset="-128"/>
              </a:defRPr>
            </a:lvl7pPr>
            <a:lvl8pPr defTabSz="909638" eaLnBrk="0" hangingPunct="0">
              <a:defRPr kumimoji="1" sz="2000">
                <a:solidFill>
                  <a:schemeClr val="tx1"/>
                </a:solidFill>
                <a:latin typeface="Arial" pitchFamily="34" charset="0"/>
                <a:ea typeface="ＭＳ Ｐゴシック" pitchFamily="50" charset="-128"/>
              </a:defRPr>
            </a:lvl8pPr>
            <a:lvl9pPr defTabSz="909638" eaLnBrk="0" hangingPunct="0">
              <a:defRPr kumimoji="1" sz="2000">
                <a:solidFill>
                  <a:schemeClr val="tx1"/>
                </a:solidFill>
                <a:latin typeface="Arial" pitchFamily="34" charset="0"/>
                <a:ea typeface="ＭＳ Ｐゴシック" pitchFamily="50" charset="-128"/>
              </a:defRPr>
            </a:lvl9pPr>
          </a:lstStyle>
          <a:p>
            <a:pPr algn="ctr" eaLnBrk="1" hangingPunct="1">
              <a:spcBef>
                <a:spcPct val="50000"/>
              </a:spcBef>
            </a:pPr>
            <a:r>
              <a:rPr lang="ja-JP" altLang="en-US" sz="3000" b="1">
                <a:latin typeface="Meiryo UI" pitchFamily="50" charset="-128"/>
                <a:ea typeface="Meiryo UI" pitchFamily="50" charset="-128"/>
                <a:cs typeface="Meiryo UI" pitchFamily="50" charset="-128"/>
              </a:rPr>
              <a:t>認知症サポーター</a:t>
            </a:r>
          </a:p>
        </p:txBody>
      </p:sp>
      <p:sp>
        <p:nvSpPr>
          <p:cNvPr id="183299" name="Rectangle 8"/>
          <p:cNvSpPr>
            <a:spLocks noChangeArrowheads="1"/>
          </p:cNvSpPr>
          <p:nvPr/>
        </p:nvSpPr>
        <p:spPr bwMode="auto">
          <a:xfrm>
            <a:off x="604838" y="1085850"/>
            <a:ext cx="8286750" cy="33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eaLnBrk="1" hangingPunct="1">
              <a:lnSpc>
                <a:spcPct val="110000"/>
              </a:lnSpc>
            </a:pPr>
            <a:r>
              <a:rPr lang="ja-JP" altLang="en-US" sz="1800" b="1" dirty="0">
                <a:latin typeface="Meiryo UI" pitchFamily="50" charset="-128"/>
                <a:ea typeface="Meiryo UI" pitchFamily="50" charset="-128"/>
                <a:cs typeface="Meiryo UI" pitchFamily="50" charset="-128"/>
              </a:rPr>
              <a:t>　</a:t>
            </a:r>
            <a:r>
              <a:rPr lang="en-US" altLang="ja-JP" sz="1800" b="1" dirty="0">
                <a:latin typeface="Meiryo UI" pitchFamily="50" charset="-128"/>
                <a:ea typeface="Meiryo UI" pitchFamily="50" charset="-128"/>
                <a:cs typeface="Meiryo UI" pitchFamily="50" charset="-128"/>
              </a:rPr>
              <a:t>[</a:t>
            </a:r>
            <a:r>
              <a:rPr lang="ja-JP" altLang="en-US" sz="1800" b="1" dirty="0">
                <a:latin typeface="Meiryo UI" pitchFamily="50" charset="-128"/>
                <a:ea typeface="Meiryo UI" pitchFamily="50" charset="-128"/>
                <a:cs typeface="Meiryo UI" pitchFamily="50" charset="-128"/>
              </a:rPr>
              <a:t>目的</a:t>
            </a:r>
            <a:r>
              <a:rPr lang="en-US" altLang="ja-JP" sz="1800" b="1" dirty="0">
                <a:latin typeface="Meiryo UI" pitchFamily="50" charset="-128"/>
                <a:ea typeface="Meiryo UI" pitchFamily="50" charset="-128"/>
                <a:cs typeface="Meiryo UI" pitchFamily="50" charset="-128"/>
              </a:rPr>
              <a:t>]</a:t>
            </a:r>
          </a:p>
          <a:p>
            <a:pPr>
              <a:lnSpc>
                <a:spcPct val="110000"/>
              </a:lnSpc>
            </a:pPr>
            <a:r>
              <a:rPr lang="ja-JP" altLang="en-US" sz="1800" b="1" dirty="0">
                <a:latin typeface="Meiryo UI" pitchFamily="50" charset="-128"/>
                <a:ea typeface="Meiryo UI" pitchFamily="50" charset="-128"/>
                <a:cs typeface="Meiryo UI" pitchFamily="50" charset="-128"/>
              </a:rPr>
              <a:t>　　認知症を理解し、地域の中で認知症の人や家族を</a:t>
            </a:r>
            <a:r>
              <a:rPr lang="ja-JP" altLang="en-US" sz="1800" b="1" dirty="0">
                <a:solidFill>
                  <a:srgbClr val="000000"/>
                </a:solidFill>
                <a:latin typeface="Meiryo UI" pitchFamily="50" charset="-128"/>
                <a:ea typeface="Meiryo UI" pitchFamily="50" charset="-128"/>
                <a:cs typeface="Meiryo UI" pitchFamily="50" charset="-128"/>
              </a:rPr>
              <a:t>できる</a:t>
            </a:r>
          </a:p>
          <a:p>
            <a:pPr>
              <a:lnSpc>
                <a:spcPct val="110000"/>
              </a:lnSpc>
            </a:pPr>
            <a:r>
              <a:rPr lang="ja-JP" altLang="en-US" sz="1800" b="1" dirty="0">
                <a:solidFill>
                  <a:srgbClr val="000000"/>
                </a:solidFill>
                <a:latin typeface="Meiryo UI" pitchFamily="50" charset="-128"/>
                <a:ea typeface="Meiryo UI" pitchFamily="50" charset="-128"/>
                <a:cs typeface="Meiryo UI" pitchFamily="50" charset="-128"/>
              </a:rPr>
              <a:t>    </a:t>
            </a:r>
            <a:r>
              <a:rPr lang="ja-JP" altLang="en-US" sz="1800" b="1" dirty="0" smtClean="0">
                <a:solidFill>
                  <a:srgbClr val="000000"/>
                </a:solidFill>
                <a:latin typeface="Meiryo UI" pitchFamily="50" charset="-128"/>
                <a:ea typeface="Meiryo UI" pitchFamily="50" charset="-128"/>
                <a:cs typeface="Meiryo UI" pitchFamily="50" charset="-128"/>
              </a:rPr>
              <a:t>範囲内</a:t>
            </a:r>
            <a:r>
              <a:rPr lang="ja-JP" altLang="en-US" sz="1800" b="1" dirty="0">
                <a:solidFill>
                  <a:srgbClr val="000000"/>
                </a:solidFill>
                <a:latin typeface="Meiryo UI" pitchFamily="50" charset="-128"/>
                <a:ea typeface="Meiryo UI" pitchFamily="50" charset="-128"/>
                <a:cs typeface="Meiryo UI" pitchFamily="50" charset="-128"/>
              </a:rPr>
              <a:t>で</a:t>
            </a:r>
            <a:r>
              <a:rPr lang="ja-JP" altLang="en-US" sz="1800" b="1" dirty="0">
                <a:latin typeface="Meiryo UI" pitchFamily="50" charset="-128"/>
                <a:ea typeface="Meiryo UI" pitchFamily="50" charset="-128"/>
                <a:cs typeface="Meiryo UI" pitchFamily="50" charset="-128"/>
              </a:rPr>
              <a:t>見守り支援する人</a:t>
            </a:r>
            <a:r>
              <a:rPr lang="en-US" altLang="ja-JP" sz="1800" b="1" dirty="0">
                <a:latin typeface="Meiryo UI" pitchFamily="50" charset="-128"/>
                <a:ea typeface="Meiryo UI" pitchFamily="50" charset="-128"/>
                <a:cs typeface="Meiryo UI" pitchFamily="50" charset="-128"/>
              </a:rPr>
              <a:t>(</a:t>
            </a:r>
            <a:r>
              <a:rPr lang="ja-JP" altLang="en-US" sz="1800" b="1" dirty="0">
                <a:latin typeface="Meiryo UI" pitchFamily="50" charset="-128"/>
                <a:ea typeface="Meiryo UI" pitchFamily="50" charset="-128"/>
                <a:cs typeface="Meiryo UI" pitchFamily="50" charset="-128"/>
              </a:rPr>
              <a:t>サポーター</a:t>
            </a:r>
            <a:r>
              <a:rPr lang="en-US" altLang="ja-JP" sz="1800" b="1" dirty="0">
                <a:latin typeface="Meiryo UI" pitchFamily="50" charset="-128"/>
                <a:ea typeface="Meiryo UI" pitchFamily="50" charset="-128"/>
                <a:cs typeface="Meiryo UI" pitchFamily="50" charset="-128"/>
              </a:rPr>
              <a:t>)</a:t>
            </a:r>
            <a:r>
              <a:rPr lang="ja-JP" altLang="en-US" sz="1800" b="1" dirty="0">
                <a:latin typeface="Meiryo UI" pitchFamily="50" charset="-128"/>
                <a:ea typeface="Meiryo UI" pitchFamily="50" charset="-128"/>
                <a:cs typeface="Meiryo UI" pitchFamily="50" charset="-128"/>
              </a:rPr>
              <a:t>を育成し、</a:t>
            </a:r>
            <a:r>
              <a:rPr lang="ja-JP" altLang="en-US" sz="1800" b="1" dirty="0" smtClean="0">
                <a:latin typeface="Meiryo UI" pitchFamily="50" charset="-128"/>
                <a:ea typeface="Meiryo UI" pitchFamily="50" charset="-128"/>
                <a:cs typeface="Meiryo UI" pitchFamily="50" charset="-128"/>
              </a:rPr>
              <a:t>地域の</a:t>
            </a:r>
            <a:endParaRPr lang="ja-JP" altLang="en-US" sz="1800" b="1" dirty="0">
              <a:latin typeface="Meiryo UI" pitchFamily="50" charset="-128"/>
              <a:ea typeface="Meiryo UI" pitchFamily="50" charset="-128"/>
              <a:cs typeface="Meiryo UI" pitchFamily="50" charset="-128"/>
            </a:endParaRPr>
          </a:p>
          <a:p>
            <a:pPr>
              <a:lnSpc>
                <a:spcPct val="110000"/>
              </a:lnSpc>
            </a:pPr>
            <a:r>
              <a:rPr lang="ja-JP" altLang="en-US" sz="1800" b="1" dirty="0">
                <a:latin typeface="Meiryo UI" pitchFamily="50" charset="-128"/>
                <a:ea typeface="Meiryo UI" pitchFamily="50" charset="-128"/>
                <a:cs typeface="Meiryo UI" pitchFamily="50" charset="-128"/>
              </a:rPr>
              <a:t>    </a:t>
            </a:r>
            <a:r>
              <a:rPr lang="ja-JP" altLang="en-US" sz="1800" b="1" dirty="0" smtClean="0">
                <a:latin typeface="Meiryo UI" pitchFamily="50" charset="-128"/>
                <a:ea typeface="Meiryo UI" pitchFamily="50" charset="-128"/>
                <a:cs typeface="Meiryo UI" pitchFamily="50" charset="-128"/>
              </a:rPr>
              <a:t>さまざま</a:t>
            </a:r>
            <a:r>
              <a:rPr lang="ja-JP" altLang="en-US" sz="1800" b="1" dirty="0">
                <a:latin typeface="Meiryo UI" pitchFamily="50" charset="-128"/>
                <a:ea typeface="Meiryo UI" pitchFamily="50" charset="-128"/>
                <a:cs typeface="Meiryo UI" pitchFamily="50" charset="-128"/>
              </a:rPr>
              <a:t>な生活場面において実践する</a:t>
            </a:r>
          </a:p>
          <a:p>
            <a:pPr>
              <a:lnSpc>
                <a:spcPct val="110000"/>
              </a:lnSpc>
            </a:pPr>
            <a:endParaRPr lang="ja-JP" altLang="en-US" sz="1000" b="1" dirty="0">
              <a:latin typeface="Meiryo UI" pitchFamily="50" charset="-128"/>
              <a:ea typeface="Meiryo UI" pitchFamily="50" charset="-128"/>
              <a:cs typeface="Meiryo UI" pitchFamily="50" charset="-128"/>
            </a:endParaRPr>
          </a:p>
          <a:p>
            <a:pPr>
              <a:lnSpc>
                <a:spcPct val="110000"/>
              </a:lnSpc>
            </a:pPr>
            <a:r>
              <a:rPr lang="ja-JP" altLang="en-US" sz="1800" b="1" dirty="0">
                <a:latin typeface="Meiryo UI" pitchFamily="50" charset="-128"/>
                <a:ea typeface="Meiryo UI" pitchFamily="50" charset="-128"/>
                <a:cs typeface="Meiryo UI" pitchFamily="50" charset="-128"/>
              </a:rPr>
              <a:t>　</a:t>
            </a:r>
            <a:r>
              <a:rPr lang="en-US" altLang="ja-JP" sz="1800" b="1" dirty="0">
                <a:latin typeface="Meiryo UI" pitchFamily="50" charset="-128"/>
                <a:ea typeface="Meiryo UI" pitchFamily="50" charset="-128"/>
                <a:cs typeface="Meiryo UI" pitchFamily="50" charset="-128"/>
              </a:rPr>
              <a:t>[</a:t>
            </a:r>
            <a:r>
              <a:rPr lang="ja-JP" altLang="en-US" sz="1800" b="1" dirty="0">
                <a:latin typeface="Meiryo UI" pitchFamily="50" charset="-128"/>
                <a:ea typeface="Meiryo UI" pitchFamily="50" charset="-128"/>
                <a:cs typeface="Meiryo UI" pitchFamily="50" charset="-128"/>
              </a:rPr>
              <a:t>展開方法</a:t>
            </a:r>
            <a:r>
              <a:rPr lang="en-US" altLang="ja-JP" sz="1800" b="1" dirty="0">
                <a:latin typeface="Meiryo UI" pitchFamily="50" charset="-128"/>
                <a:ea typeface="Meiryo UI" pitchFamily="50" charset="-128"/>
                <a:cs typeface="Meiryo UI" pitchFamily="50" charset="-128"/>
              </a:rPr>
              <a:t>]</a:t>
            </a:r>
          </a:p>
          <a:p>
            <a:pPr>
              <a:lnSpc>
                <a:spcPct val="110000"/>
              </a:lnSpc>
            </a:pPr>
            <a:r>
              <a:rPr lang="ja-JP" altLang="en-US" sz="1800" b="1" dirty="0">
                <a:latin typeface="Meiryo UI" pitchFamily="50" charset="-128"/>
                <a:ea typeface="Meiryo UI" pitchFamily="50" charset="-128"/>
                <a:cs typeface="Meiryo UI" pitchFamily="50" charset="-128"/>
              </a:rPr>
              <a:t>　　</a:t>
            </a:r>
            <a:r>
              <a:rPr lang="en-US" altLang="ja-JP" sz="1800" b="1" dirty="0">
                <a:latin typeface="Meiryo UI" pitchFamily="50" charset="-128"/>
                <a:ea typeface="Meiryo UI" pitchFamily="50" charset="-128"/>
                <a:cs typeface="Meiryo UI" pitchFamily="50" charset="-128"/>
              </a:rPr>
              <a:t>①</a:t>
            </a:r>
            <a:r>
              <a:rPr lang="ja-JP" altLang="en-US" sz="1000" b="1" dirty="0">
                <a:latin typeface="Meiryo UI" pitchFamily="50" charset="-128"/>
                <a:ea typeface="Meiryo UI" pitchFamily="50" charset="-128"/>
                <a:cs typeface="Meiryo UI" pitchFamily="50" charset="-128"/>
              </a:rPr>
              <a:t>　</a:t>
            </a:r>
            <a:r>
              <a:rPr lang="ja-JP" altLang="en-US" sz="1800" b="1" dirty="0">
                <a:solidFill>
                  <a:srgbClr val="609000"/>
                </a:solidFill>
                <a:latin typeface="Meiryo UI" pitchFamily="50" charset="-128"/>
                <a:ea typeface="Meiryo UI" pitchFamily="50" charset="-128"/>
                <a:cs typeface="Meiryo UI" pitchFamily="50" charset="-128"/>
              </a:rPr>
              <a:t>認知症キャラバン・メイト養成研修</a:t>
            </a:r>
            <a:r>
              <a:rPr lang="ja-JP" altLang="en-US" sz="1800" b="1" dirty="0">
                <a:latin typeface="Meiryo UI" pitchFamily="50" charset="-128"/>
                <a:ea typeface="Meiryo UI" pitchFamily="50" charset="-128"/>
                <a:cs typeface="Meiryo UI" pitchFamily="50" charset="-128"/>
              </a:rPr>
              <a:t>を受けた者が、</a:t>
            </a:r>
          </a:p>
          <a:p>
            <a:pPr>
              <a:lnSpc>
                <a:spcPct val="130000"/>
              </a:lnSpc>
            </a:pPr>
            <a:r>
              <a:rPr lang="ja-JP" altLang="en-US" sz="1800" b="1" dirty="0">
                <a:latin typeface="Meiryo UI" pitchFamily="50" charset="-128"/>
                <a:ea typeface="Meiryo UI" pitchFamily="50" charset="-128"/>
                <a:cs typeface="Meiryo UI" pitchFamily="50" charset="-128"/>
              </a:rPr>
              <a:t>　　</a:t>
            </a:r>
            <a:r>
              <a:rPr lang="en-US" altLang="ja-JP" sz="1800" b="1" dirty="0">
                <a:latin typeface="Meiryo UI" pitchFamily="50" charset="-128"/>
                <a:ea typeface="Meiryo UI" pitchFamily="50" charset="-128"/>
                <a:cs typeface="Meiryo UI" pitchFamily="50" charset="-128"/>
              </a:rPr>
              <a:t>②</a:t>
            </a:r>
            <a:r>
              <a:rPr lang="ja-JP" altLang="en-US" sz="1000" b="1" dirty="0">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地域や職域、学校などに出向き、</a:t>
            </a:r>
            <a:r>
              <a:rPr lang="ja-JP" altLang="en-US" sz="1800" b="1" dirty="0">
                <a:solidFill>
                  <a:srgbClr val="FF9933"/>
                </a:solidFill>
                <a:latin typeface="Meiryo UI" pitchFamily="50" charset="-128"/>
                <a:ea typeface="Meiryo UI" pitchFamily="50" charset="-128"/>
                <a:cs typeface="Meiryo UI" pitchFamily="50" charset="-128"/>
              </a:rPr>
              <a:t>認知症に関するミニ学習会を開催</a:t>
            </a:r>
            <a:r>
              <a:rPr lang="ja-JP" altLang="en-US" sz="1800" b="1" dirty="0">
                <a:latin typeface="Meiryo UI" pitchFamily="50" charset="-128"/>
                <a:ea typeface="Meiryo UI" pitchFamily="50" charset="-128"/>
                <a:cs typeface="Meiryo UI" pitchFamily="50" charset="-128"/>
              </a:rPr>
              <a:t>、</a:t>
            </a:r>
          </a:p>
          <a:p>
            <a:pPr>
              <a:lnSpc>
                <a:spcPct val="130000"/>
              </a:lnSpc>
            </a:pPr>
            <a:r>
              <a:rPr lang="ja-JP" altLang="en-US" sz="1800" b="1" dirty="0">
                <a:latin typeface="Meiryo UI" pitchFamily="50" charset="-128"/>
                <a:ea typeface="Meiryo UI" pitchFamily="50" charset="-128"/>
                <a:cs typeface="Meiryo UI" pitchFamily="50" charset="-128"/>
              </a:rPr>
              <a:t>　　</a:t>
            </a:r>
            <a:r>
              <a:rPr lang="en-US" altLang="ja-JP" sz="1800" b="1" dirty="0">
                <a:latin typeface="Meiryo UI" pitchFamily="50" charset="-128"/>
                <a:ea typeface="Meiryo UI" pitchFamily="50" charset="-128"/>
                <a:cs typeface="Meiryo UI" pitchFamily="50" charset="-128"/>
              </a:rPr>
              <a:t>③</a:t>
            </a:r>
            <a:r>
              <a:rPr lang="ja-JP" altLang="en-US" sz="1000" b="1" dirty="0">
                <a:latin typeface="Meiryo UI" pitchFamily="50" charset="-128"/>
                <a:ea typeface="Meiryo UI" pitchFamily="50" charset="-128"/>
                <a:cs typeface="Meiryo UI" pitchFamily="50" charset="-128"/>
              </a:rPr>
              <a:t>　</a:t>
            </a:r>
            <a:r>
              <a:rPr lang="ja-JP" altLang="en-US" sz="1800" b="1" dirty="0">
                <a:latin typeface="Meiryo UI" pitchFamily="50" charset="-128"/>
                <a:ea typeface="Meiryo UI" pitchFamily="50" charset="-128"/>
                <a:cs typeface="Meiryo UI" pitchFamily="50" charset="-128"/>
              </a:rPr>
              <a:t>地域の</a:t>
            </a:r>
            <a:r>
              <a:rPr lang="ja-JP" altLang="en-US" sz="1800" b="1" dirty="0">
                <a:solidFill>
                  <a:srgbClr val="FF7C80"/>
                </a:solidFill>
                <a:latin typeface="Meiryo UI" pitchFamily="50" charset="-128"/>
                <a:ea typeface="Meiryo UI" pitchFamily="50" charset="-128"/>
                <a:cs typeface="Meiryo UI" pitchFamily="50" charset="-128"/>
              </a:rPr>
              <a:t>「認知症サポーター」を育成</a:t>
            </a:r>
          </a:p>
          <a:p>
            <a:pPr>
              <a:lnSpc>
                <a:spcPct val="110000"/>
              </a:lnSpc>
            </a:pPr>
            <a:endParaRPr lang="ja-JP" altLang="en-US" sz="800" b="1" dirty="0">
              <a:latin typeface="Meiryo UI" pitchFamily="50" charset="-128"/>
              <a:ea typeface="Meiryo UI" pitchFamily="50" charset="-128"/>
              <a:cs typeface="Meiryo UI" pitchFamily="50" charset="-128"/>
            </a:endParaRPr>
          </a:p>
          <a:p>
            <a:pPr>
              <a:lnSpc>
                <a:spcPct val="110000"/>
              </a:lnSpc>
            </a:pPr>
            <a:endParaRPr lang="ja-JP" altLang="en-US" sz="800" b="1" dirty="0">
              <a:latin typeface="Meiryo UI" pitchFamily="50" charset="-128"/>
              <a:ea typeface="Meiryo UI" pitchFamily="50" charset="-128"/>
              <a:cs typeface="Meiryo UI" pitchFamily="50" charset="-128"/>
            </a:endParaRPr>
          </a:p>
          <a:p>
            <a:pPr>
              <a:lnSpc>
                <a:spcPct val="110000"/>
              </a:lnSpc>
            </a:pPr>
            <a:r>
              <a:rPr lang="ja-JP" altLang="en-US" sz="1800" b="1" dirty="0">
                <a:latin typeface="Meiryo UI" pitchFamily="50" charset="-128"/>
                <a:ea typeface="Meiryo UI" pitchFamily="50" charset="-128"/>
                <a:cs typeface="Meiryo UI" pitchFamily="50" charset="-128"/>
              </a:rPr>
              <a:t>　</a:t>
            </a:r>
            <a:r>
              <a:rPr lang="en-US" altLang="ja-JP" sz="1800" b="1" dirty="0">
                <a:latin typeface="Meiryo UI" pitchFamily="50" charset="-128"/>
                <a:ea typeface="Meiryo UI" pitchFamily="50" charset="-128"/>
                <a:cs typeface="Meiryo UI" pitchFamily="50" charset="-128"/>
              </a:rPr>
              <a:t>[</a:t>
            </a:r>
            <a:r>
              <a:rPr lang="ja-JP" altLang="en-US" sz="1800" b="1" dirty="0">
                <a:latin typeface="Meiryo UI" pitchFamily="50" charset="-128"/>
                <a:ea typeface="Meiryo UI" pitchFamily="50" charset="-128"/>
                <a:cs typeface="Meiryo UI" pitchFamily="50" charset="-128"/>
              </a:rPr>
              <a:t>展開イメージ</a:t>
            </a:r>
            <a:r>
              <a:rPr lang="en-US" altLang="ja-JP" sz="1800" b="1" dirty="0">
                <a:latin typeface="Meiryo UI" pitchFamily="50" charset="-128"/>
                <a:ea typeface="Meiryo UI" pitchFamily="50" charset="-128"/>
                <a:cs typeface="Meiryo UI" pitchFamily="50" charset="-128"/>
              </a:rPr>
              <a:t>]</a:t>
            </a:r>
            <a:r>
              <a:rPr lang="ja-JP" altLang="en-US" sz="1800" b="1" dirty="0">
                <a:latin typeface="Meiryo UI" pitchFamily="50" charset="-128"/>
                <a:ea typeface="Meiryo UI" pitchFamily="50" charset="-128"/>
                <a:cs typeface="Meiryo UI" pitchFamily="50" charset="-128"/>
              </a:rPr>
              <a:t>　</a:t>
            </a:r>
          </a:p>
        </p:txBody>
      </p:sp>
      <p:sp>
        <p:nvSpPr>
          <p:cNvPr id="183300" name="Rectangle 10"/>
          <p:cNvSpPr>
            <a:spLocks noChangeArrowheads="1"/>
          </p:cNvSpPr>
          <p:nvPr/>
        </p:nvSpPr>
        <p:spPr bwMode="auto">
          <a:xfrm>
            <a:off x="824948" y="5621338"/>
            <a:ext cx="1719815"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algn="ctr" eaLnBrk="1" hangingPunct="1"/>
            <a:r>
              <a:rPr lang="ja-JP" altLang="en-US" sz="1300" b="1" dirty="0">
                <a:solidFill>
                  <a:srgbClr val="4D4D4D"/>
                </a:solidFill>
                <a:latin typeface="Meiryo UI" pitchFamily="50" charset="-128"/>
                <a:ea typeface="Meiryo UI" pitchFamily="50" charset="-128"/>
                <a:cs typeface="Meiryo UI" pitchFamily="50" charset="-128"/>
              </a:rPr>
              <a:t>キャラバン・メイト</a:t>
            </a:r>
          </a:p>
          <a:p>
            <a:pPr algn="ctr" eaLnBrk="1" hangingPunct="1"/>
            <a:r>
              <a:rPr lang="ja-JP" altLang="en-US" sz="1300" b="1" dirty="0">
                <a:solidFill>
                  <a:srgbClr val="4D4D4D"/>
                </a:solidFill>
                <a:latin typeface="Meiryo UI" pitchFamily="50" charset="-128"/>
                <a:ea typeface="Meiryo UI" pitchFamily="50" charset="-128"/>
                <a:cs typeface="Meiryo UI" pitchFamily="50" charset="-128"/>
              </a:rPr>
              <a:t>連絡協議会</a:t>
            </a:r>
          </a:p>
          <a:p>
            <a:pPr algn="ctr" eaLnBrk="1" hangingPunct="1"/>
            <a:r>
              <a:rPr lang="ja-JP" altLang="en-US" sz="1300" b="1" dirty="0">
                <a:solidFill>
                  <a:srgbClr val="4D4D4D"/>
                </a:solidFill>
                <a:latin typeface="Meiryo UI" pitchFamily="50" charset="-128"/>
                <a:ea typeface="Meiryo UI" pitchFamily="50" charset="-128"/>
                <a:cs typeface="Meiryo UI" pitchFamily="50" charset="-128"/>
              </a:rPr>
              <a:t>がコーディネート</a:t>
            </a:r>
          </a:p>
        </p:txBody>
      </p:sp>
      <p:sp>
        <p:nvSpPr>
          <p:cNvPr id="183301" name="Rectangle 11"/>
          <p:cNvSpPr>
            <a:spLocks noChangeArrowheads="1"/>
          </p:cNvSpPr>
          <p:nvPr/>
        </p:nvSpPr>
        <p:spPr bwMode="auto">
          <a:xfrm>
            <a:off x="914400" y="4637088"/>
            <a:ext cx="1481138" cy="874712"/>
          </a:xfrm>
          <a:prstGeom prst="rect">
            <a:avLst/>
          </a:prstGeom>
          <a:noFill/>
          <a:ln w="31750">
            <a:solidFill>
              <a:srgbClr val="609000"/>
            </a:solidFill>
            <a:miter lim="800000"/>
            <a:headEnd/>
            <a:tailEnd/>
          </a:ln>
          <a:extLst>
            <a:ext uri="{909E8E84-426E-40DD-AFC4-6F175D3DCCD1}">
              <a14:hiddenFill xmlns:a14="http://schemas.microsoft.com/office/drawing/2010/main">
                <a:solidFill>
                  <a:srgbClr val="FFFFFF"/>
                </a:solidFill>
              </a14:hiddenFill>
            </a:ext>
          </a:extLst>
        </p:spPr>
        <p:txBody>
          <a:bodyPr lIns="74295" tIns="8890" rIns="74295" bIns="8890"/>
          <a:lstStyle/>
          <a:p>
            <a:pPr eaLnBrk="1" hangingPunct="1"/>
            <a:endParaRPr lang="en-US" altLang="ja-JP" sz="300" b="1" dirty="0">
              <a:solidFill>
                <a:srgbClr val="609000"/>
              </a:solidFill>
              <a:latin typeface="Meiryo UI" pitchFamily="50" charset="-128"/>
              <a:ea typeface="Meiryo UI" pitchFamily="50" charset="-128"/>
              <a:cs typeface="Meiryo UI" pitchFamily="50" charset="-128"/>
            </a:endParaRPr>
          </a:p>
          <a:p>
            <a:pPr eaLnBrk="1" hangingPunct="1"/>
            <a:endParaRPr lang="en-US" altLang="ja-JP" sz="300" b="1" dirty="0">
              <a:solidFill>
                <a:srgbClr val="609000"/>
              </a:solidFill>
              <a:latin typeface="Meiryo UI" pitchFamily="50" charset="-128"/>
              <a:ea typeface="Meiryo UI" pitchFamily="50" charset="-128"/>
              <a:cs typeface="Meiryo UI" pitchFamily="50" charset="-128"/>
            </a:endParaRPr>
          </a:p>
          <a:p>
            <a:pPr eaLnBrk="1" hangingPunct="1"/>
            <a:r>
              <a:rPr lang="en-US" altLang="ja-JP" sz="1600" b="1" dirty="0">
                <a:solidFill>
                  <a:srgbClr val="609000"/>
                </a:solidFill>
                <a:latin typeface="Meiryo UI" pitchFamily="50" charset="-128"/>
                <a:ea typeface="Meiryo UI" pitchFamily="50" charset="-128"/>
                <a:cs typeface="Meiryo UI" pitchFamily="50" charset="-128"/>
              </a:rPr>
              <a:t>①</a:t>
            </a:r>
            <a:r>
              <a:rPr lang="ja-JP" altLang="en-US" sz="1600" b="1" dirty="0">
                <a:solidFill>
                  <a:srgbClr val="609000"/>
                </a:solidFill>
                <a:latin typeface="Meiryo UI" pitchFamily="50" charset="-128"/>
                <a:ea typeface="Meiryo UI" pitchFamily="50" charset="-128"/>
                <a:cs typeface="Meiryo UI" pitchFamily="50" charset="-128"/>
              </a:rPr>
              <a:t>認知症キャラ</a:t>
            </a:r>
          </a:p>
          <a:p>
            <a:pPr eaLnBrk="1" hangingPunct="1"/>
            <a:r>
              <a:rPr lang="ja-JP" altLang="en-US" sz="1600" b="1" dirty="0">
                <a:solidFill>
                  <a:srgbClr val="609000"/>
                </a:solidFill>
                <a:latin typeface="Meiryo UI" pitchFamily="50" charset="-128"/>
                <a:ea typeface="Meiryo UI" pitchFamily="50" charset="-128"/>
                <a:cs typeface="Meiryo UI" pitchFamily="50" charset="-128"/>
              </a:rPr>
              <a:t>    バン</a:t>
            </a:r>
            <a:r>
              <a:rPr lang="en-US" altLang="ja-JP" sz="1600" b="1" dirty="0">
                <a:solidFill>
                  <a:srgbClr val="609000"/>
                </a:solidFill>
                <a:latin typeface="Meiryo UI" pitchFamily="50" charset="-128"/>
                <a:ea typeface="Meiryo UI" pitchFamily="50" charset="-128"/>
                <a:cs typeface="Meiryo UI" pitchFamily="50" charset="-128"/>
              </a:rPr>
              <a:t>･</a:t>
            </a:r>
            <a:r>
              <a:rPr lang="ja-JP" altLang="en-US" sz="1600" b="1" dirty="0">
                <a:solidFill>
                  <a:srgbClr val="609000"/>
                </a:solidFill>
                <a:latin typeface="Meiryo UI" pitchFamily="50" charset="-128"/>
                <a:ea typeface="Meiryo UI" pitchFamily="50" charset="-128"/>
                <a:cs typeface="Meiryo UI" pitchFamily="50" charset="-128"/>
              </a:rPr>
              <a:t>メイト</a:t>
            </a:r>
          </a:p>
          <a:p>
            <a:pPr eaLnBrk="1" hangingPunct="1"/>
            <a:r>
              <a:rPr lang="ja-JP" altLang="en-US" sz="1600" b="1" dirty="0">
                <a:solidFill>
                  <a:srgbClr val="609000"/>
                </a:solidFill>
                <a:latin typeface="Meiryo UI" pitchFamily="50" charset="-128"/>
                <a:ea typeface="Meiryo UI" pitchFamily="50" charset="-128"/>
                <a:cs typeface="Meiryo UI" pitchFamily="50" charset="-128"/>
              </a:rPr>
              <a:t>    養成研修</a:t>
            </a:r>
          </a:p>
        </p:txBody>
      </p:sp>
      <p:sp>
        <p:nvSpPr>
          <p:cNvPr id="183302" name="Rectangle 16"/>
          <p:cNvSpPr>
            <a:spLocks noChangeArrowheads="1"/>
          </p:cNvSpPr>
          <p:nvPr/>
        </p:nvSpPr>
        <p:spPr bwMode="auto">
          <a:xfrm>
            <a:off x="3162300" y="4068763"/>
            <a:ext cx="2352675" cy="152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36000" bIns="8890"/>
          <a:lstStyle/>
          <a:p>
            <a:pPr eaLnBrk="1" hangingPunct="1"/>
            <a:r>
              <a:rPr lang="en-US" altLang="ja-JP" sz="1500" b="1" dirty="0">
                <a:solidFill>
                  <a:srgbClr val="FF9933"/>
                </a:solidFill>
                <a:latin typeface="Meiryo UI" pitchFamily="50" charset="-128"/>
                <a:ea typeface="Meiryo UI" pitchFamily="50" charset="-128"/>
                <a:cs typeface="Meiryo UI" pitchFamily="50" charset="-128"/>
              </a:rPr>
              <a:t>②</a:t>
            </a:r>
            <a:r>
              <a:rPr lang="ja-JP" altLang="en-US" sz="1500" b="1" dirty="0">
                <a:solidFill>
                  <a:srgbClr val="FF9933"/>
                </a:solidFill>
                <a:latin typeface="Meiryo UI" pitchFamily="50" charset="-128"/>
                <a:ea typeface="Meiryo UI" pitchFamily="50" charset="-128"/>
                <a:cs typeface="Meiryo UI" pitchFamily="50" charset="-128"/>
              </a:rPr>
              <a:t>市町村の</a:t>
            </a:r>
          </a:p>
          <a:p>
            <a:pPr eaLnBrk="1" hangingPunct="1"/>
            <a:r>
              <a:rPr lang="ja-JP" altLang="en-US" sz="1500" b="1" dirty="0">
                <a:solidFill>
                  <a:srgbClr val="FF9933"/>
                </a:solidFill>
                <a:latin typeface="Meiryo UI" pitchFamily="50" charset="-128"/>
                <a:ea typeface="Meiryo UI" pitchFamily="50" charset="-128"/>
                <a:cs typeface="Meiryo UI" pitchFamily="50" charset="-128"/>
              </a:rPr>
              <a:t>　</a:t>
            </a:r>
            <a:r>
              <a:rPr lang="ja-JP" altLang="en-US" sz="1500" b="1" dirty="0" smtClean="0">
                <a:solidFill>
                  <a:srgbClr val="FF9933"/>
                </a:solidFill>
                <a:latin typeface="Meiryo UI" pitchFamily="50" charset="-128"/>
                <a:ea typeface="Meiryo UI" pitchFamily="50" charset="-128"/>
                <a:cs typeface="Meiryo UI" pitchFamily="50" charset="-128"/>
              </a:rPr>
              <a:t> コーディネート</a:t>
            </a:r>
            <a:endParaRPr lang="ja-JP" altLang="en-US" sz="1500" b="1" dirty="0">
              <a:solidFill>
                <a:srgbClr val="FF9933"/>
              </a:solidFill>
              <a:latin typeface="Meiryo UI" pitchFamily="50" charset="-128"/>
              <a:ea typeface="Meiryo UI" pitchFamily="50" charset="-128"/>
              <a:cs typeface="Meiryo UI" pitchFamily="50" charset="-128"/>
            </a:endParaRPr>
          </a:p>
          <a:p>
            <a:pPr eaLnBrk="1" hangingPunct="1">
              <a:lnSpc>
                <a:spcPct val="105000"/>
              </a:lnSpc>
            </a:pPr>
            <a:r>
              <a:rPr lang="ja-JP" altLang="en-US" sz="1400" b="1" dirty="0">
                <a:solidFill>
                  <a:srgbClr val="4D4D4D"/>
                </a:solidFill>
                <a:latin typeface="Meiryo UI" pitchFamily="50" charset="-128"/>
                <a:ea typeface="Meiryo UI" pitchFamily="50" charset="-128"/>
                <a:cs typeface="Meiryo UI" pitchFamily="50" charset="-128"/>
              </a:rPr>
              <a:t>　</a:t>
            </a:r>
            <a:r>
              <a:rPr lang="en-US" altLang="ja-JP" sz="1400" b="1" dirty="0">
                <a:solidFill>
                  <a:srgbClr val="4D4D4D"/>
                </a:solidFill>
                <a:latin typeface="Meiryo UI" pitchFamily="50" charset="-128"/>
                <a:ea typeface="Meiryo UI" pitchFamily="50" charset="-128"/>
                <a:cs typeface="Meiryo UI" pitchFamily="50" charset="-128"/>
              </a:rPr>
              <a:t>●</a:t>
            </a:r>
            <a:r>
              <a:rPr lang="ja-JP" altLang="en-US" sz="1400" b="1" dirty="0">
                <a:solidFill>
                  <a:srgbClr val="4D4D4D"/>
                </a:solidFill>
                <a:latin typeface="Meiryo UI" pitchFamily="50" charset="-128"/>
                <a:ea typeface="Meiryo UI" pitchFamily="50" charset="-128"/>
                <a:cs typeface="Meiryo UI" pitchFamily="50" charset="-128"/>
              </a:rPr>
              <a:t>住民集会</a:t>
            </a:r>
            <a:r>
              <a:rPr lang="en-US" altLang="ja-JP" sz="1400" b="1" dirty="0">
                <a:solidFill>
                  <a:srgbClr val="4D4D4D"/>
                </a:solidFill>
                <a:latin typeface="Meiryo UI" pitchFamily="50" charset="-128"/>
                <a:ea typeface="Meiryo UI" pitchFamily="50" charset="-128"/>
                <a:cs typeface="Meiryo UI" pitchFamily="50" charset="-128"/>
              </a:rPr>
              <a:t>･</a:t>
            </a:r>
            <a:r>
              <a:rPr lang="ja-JP" altLang="en-US" sz="1400" b="1" dirty="0">
                <a:solidFill>
                  <a:srgbClr val="4D4D4D"/>
                </a:solidFill>
                <a:latin typeface="Meiryo UI" pitchFamily="50" charset="-128"/>
                <a:ea typeface="Meiryo UI" pitchFamily="50" charset="-128"/>
                <a:cs typeface="Meiryo UI" pitchFamily="50" charset="-128"/>
              </a:rPr>
              <a:t>学習会</a:t>
            </a:r>
          </a:p>
          <a:p>
            <a:pPr eaLnBrk="1" hangingPunct="1">
              <a:lnSpc>
                <a:spcPct val="105000"/>
              </a:lnSpc>
            </a:pPr>
            <a:r>
              <a:rPr lang="ja-JP" altLang="en-US" sz="1400" b="1" dirty="0">
                <a:solidFill>
                  <a:srgbClr val="4D4D4D"/>
                </a:solidFill>
                <a:latin typeface="Meiryo UI" pitchFamily="50" charset="-128"/>
                <a:ea typeface="Meiryo UI" pitchFamily="50" charset="-128"/>
                <a:cs typeface="Meiryo UI" pitchFamily="50" charset="-128"/>
              </a:rPr>
              <a:t>　</a:t>
            </a:r>
            <a:r>
              <a:rPr lang="en-US" altLang="ja-JP" sz="1400" b="1" dirty="0">
                <a:solidFill>
                  <a:srgbClr val="4D4D4D"/>
                </a:solidFill>
                <a:latin typeface="Meiryo UI" pitchFamily="50" charset="-128"/>
                <a:ea typeface="Meiryo UI" pitchFamily="50" charset="-128"/>
                <a:cs typeface="Meiryo UI" pitchFamily="50" charset="-128"/>
              </a:rPr>
              <a:t>●</a:t>
            </a:r>
            <a:r>
              <a:rPr lang="ja-JP" altLang="en-US" sz="1400" b="1" dirty="0">
                <a:solidFill>
                  <a:srgbClr val="4D4D4D"/>
                </a:solidFill>
                <a:latin typeface="Meiryo UI" pitchFamily="50" charset="-128"/>
                <a:ea typeface="Meiryo UI" pitchFamily="50" charset="-128"/>
                <a:cs typeface="Meiryo UI" pitchFamily="50" charset="-128"/>
              </a:rPr>
              <a:t>企業等の市民講座</a:t>
            </a:r>
          </a:p>
          <a:p>
            <a:pPr eaLnBrk="1" hangingPunct="1">
              <a:lnSpc>
                <a:spcPct val="105000"/>
              </a:lnSpc>
            </a:pPr>
            <a:r>
              <a:rPr lang="ja-JP" altLang="en-US" sz="1400" b="1" dirty="0">
                <a:solidFill>
                  <a:srgbClr val="4D4D4D"/>
                </a:solidFill>
                <a:latin typeface="Meiryo UI" pitchFamily="50" charset="-128"/>
                <a:ea typeface="Meiryo UI" pitchFamily="50" charset="-128"/>
                <a:cs typeface="Meiryo UI" pitchFamily="50" charset="-128"/>
              </a:rPr>
              <a:t>　</a:t>
            </a:r>
            <a:r>
              <a:rPr lang="en-US" altLang="ja-JP" sz="1400" b="1" dirty="0">
                <a:solidFill>
                  <a:srgbClr val="4D4D4D"/>
                </a:solidFill>
                <a:latin typeface="Meiryo UI" pitchFamily="50" charset="-128"/>
                <a:ea typeface="Meiryo UI" pitchFamily="50" charset="-128"/>
                <a:cs typeface="Meiryo UI" pitchFamily="50" charset="-128"/>
              </a:rPr>
              <a:t>●</a:t>
            </a:r>
            <a:r>
              <a:rPr lang="ja-JP" altLang="en-US" sz="1400" b="1" dirty="0">
                <a:solidFill>
                  <a:srgbClr val="4D4D4D"/>
                </a:solidFill>
                <a:latin typeface="Meiryo UI" pitchFamily="50" charset="-128"/>
                <a:ea typeface="Meiryo UI" pitchFamily="50" charset="-128"/>
                <a:cs typeface="Meiryo UI" pitchFamily="50" charset="-128"/>
              </a:rPr>
              <a:t>学校等での勉強会</a:t>
            </a:r>
          </a:p>
        </p:txBody>
      </p:sp>
      <p:sp>
        <p:nvSpPr>
          <p:cNvPr id="183303" name="Rectangle 18"/>
          <p:cNvSpPr>
            <a:spLocks noChangeArrowheads="1"/>
          </p:cNvSpPr>
          <p:nvPr/>
        </p:nvSpPr>
        <p:spPr bwMode="auto">
          <a:xfrm>
            <a:off x="3157538" y="5437188"/>
            <a:ext cx="2757487"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36000" bIns="8890"/>
          <a:lstStyle/>
          <a:p>
            <a:pPr eaLnBrk="1" hangingPunct="1"/>
            <a:r>
              <a:rPr lang="en-US" altLang="ja-JP" sz="1500" b="1" dirty="0">
                <a:solidFill>
                  <a:srgbClr val="FF9933"/>
                </a:solidFill>
                <a:latin typeface="Meiryo UI" pitchFamily="50" charset="-128"/>
                <a:ea typeface="Meiryo UI" pitchFamily="50" charset="-128"/>
                <a:cs typeface="Meiryo UI" pitchFamily="50" charset="-128"/>
              </a:rPr>
              <a:t>②</a:t>
            </a:r>
            <a:r>
              <a:rPr lang="ja-JP" altLang="en-US" sz="1500" b="1" dirty="0">
                <a:solidFill>
                  <a:srgbClr val="FF9933"/>
                </a:solidFill>
                <a:latin typeface="Meiryo UI" pitchFamily="50" charset="-128"/>
                <a:ea typeface="Meiryo UI" pitchFamily="50" charset="-128"/>
                <a:cs typeface="Meiryo UI" pitchFamily="50" charset="-128"/>
              </a:rPr>
              <a:t>職域団体等の</a:t>
            </a:r>
          </a:p>
          <a:p>
            <a:pPr eaLnBrk="1" hangingPunct="1"/>
            <a:r>
              <a:rPr lang="ja-JP" altLang="en-US" sz="1500" b="1" dirty="0">
                <a:solidFill>
                  <a:srgbClr val="FF9933"/>
                </a:solidFill>
                <a:latin typeface="Meiryo UI" pitchFamily="50" charset="-128"/>
                <a:ea typeface="Meiryo UI" pitchFamily="50" charset="-128"/>
                <a:cs typeface="Meiryo UI" pitchFamily="50" charset="-128"/>
              </a:rPr>
              <a:t>　</a:t>
            </a:r>
            <a:r>
              <a:rPr lang="ja-JP" altLang="en-US" sz="1500" b="1" dirty="0" smtClean="0">
                <a:solidFill>
                  <a:srgbClr val="FF9933"/>
                </a:solidFill>
                <a:latin typeface="Meiryo UI" pitchFamily="50" charset="-128"/>
                <a:ea typeface="Meiryo UI" pitchFamily="50" charset="-128"/>
                <a:cs typeface="Meiryo UI" pitchFamily="50" charset="-128"/>
              </a:rPr>
              <a:t> コーディネート</a:t>
            </a:r>
            <a:endParaRPr lang="ja-JP" altLang="en-US" sz="1500" b="1" dirty="0">
              <a:solidFill>
                <a:srgbClr val="FF9933"/>
              </a:solidFill>
              <a:latin typeface="Meiryo UI" pitchFamily="50" charset="-128"/>
              <a:ea typeface="Meiryo UI" pitchFamily="50" charset="-128"/>
              <a:cs typeface="Meiryo UI" pitchFamily="50" charset="-128"/>
            </a:endParaRPr>
          </a:p>
          <a:p>
            <a:pPr eaLnBrk="1" hangingPunct="1">
              <a:lnSpc>
                <a:spcPct val="140000"/>
              </a:lnSpc>
            </a:pPr>
            <a:r>
              <a:rPr lang="ja-JP" altLang="en-US" sz="1400" b="1" dirty="0">
                <a:solidFill>
                  <a:srgbClr val="4D4D4D"/>
                </a:solidFill>
                <a:latin typeface="Meiryo UI" pitchFamily="50" charset="-128"/>
                <a:ea typeface="Meiryo UI" pitchFamily="50" charset="-128"/>
                <a:cs typeface="Meiryo UI" pitchFamily="50" charset="-128"/>
              </a:rPr>
              <a:t>　</a:t>
            </a:r>
            <a:r>
              <a:rPr lang="en-US" altLang="ja-JP" sz="1400" b="1" dirty="0">
                <a:solidFill>
                  <a:srgbClr val="4D4D4D"/>
                </a:solidFill>
                <a:latin typeface="Meiryo UI" pitchFamily="50" charset="-128"/>
                <a:ea typeface="Meiryo UI" pitchFamily="50" charset="-128"/>
                <a:cs typeface="Meiryo UI" pitchFamily="50" charset="-128"/>
              </a:rPr>
              <a:t>●</a:t>
            </a:r>
            <a:r>
              <a:rPr lang="ja-JP" altLang="en-US" sz="1400" b="1" dirty="0">
                <a:solidFill>
                  <a:srgbClr val="4D4D4D"/>
                </a:solidFill>
                <a:latin typeface="Meiryo UI" pitchFamily="50" charset="-128"/>
                <a:ea typeface="Meiryo UI" pitchFamily="50" charset="-128"/>
                <a:cs typeface="Meiryo UI" pitchFamily="50" charset="-128"/>
              </a:rPr>
              <a:t>職域団体等の講座</a:t>
            </a:r>
          </a:p>
        </p:txBody>
      </p:sp>
      <p:sp>
        <p:nvSpPr>
          <p:cNvPr id="183304" name="AutoShape 19"/>
          <p:cNvSpPr>
            <a:spLocks noChangeArrowheads="1"/>
          </p:cNvSpPr>
          <p:nvPr/>
        </p:nvSpPr>
        <p:spPr bwMode="auto">
          <a:xfrm rot="1158712">
            <a:off x="2587625" y="5338763"/>
            <a:ext cx="479425" cy="573087"/>
          </a:xfrm>
          <a:prstGeom prst="rightArrow">
            <a:avLst>
              <a:gd name="adj1" fmla="val 45593"/>
              <a:gd name="adj2" fmla="val 44338"/>
            </a:avLst>
          </a:prstGeom>
          <a:solidFill>
            <a:srgbClr val="609000"/>
          </a:solidFill>
          <a:ln w="9525">
            <a:solidFill>
              <a:schemeClr val="bg1"/>
            </a:solidFill>
            <a:miter lim="800000"/>
            <a:headEnd/>
            <a:tailEnd/>
          </a:ln>
        </p:spPr>
        <p:txBody>
          <a:bodyPr lIns="74295" tIns="8890" rIns="74295" bIns="8890"/>
          <a:lstStyle/>
          <a:p>
            <a:pPr eaLnBrk="1" hangingPunct="1"/>
            <a:endParaRPr lang="ja-JP" altLang="en-US" sz="1800"/>
          </a:p>
        </p:txBody>
      </p:sp>
      <p:sp>
        <p:nvSpPr>
          <p:cNvPr id="183305" name="Rectangle 21"/>
          <p:cNvSpPr>
            <a:spLocks noChangeArrowheads="1"/>
          </p:cNvSpPr>
          <p:nvPr/>
        </p:nvSpPr>
        <p:spPr bwMode="auto">
          <a:xfrm>
            <a:off x="5846763" y="5167313"/>
            <a:ext cx="2709862" cy="1150937"/>
          </a:xfrm>
          <a:prstGeom prst="rect">
            <a:avLst/>
          </a:prstGeom>
          <a:noFill/>
          <a:ln w="31750">
            <a:solidFill>
              <a:srgbClr val="FF7C80"/>
            </a:solidFill>
            <a:miter lim="800000"/>
            <a:headEnd/>
            <a:tailEnd/>
          </a:ln>
          <a:extLst>
            <a:ext uri="{909E8E84-426E-40DD-AFC4-6F175D3DCCD1}">
              <a14:hiddenFill xmlns:a14="http://schemas.microsoft.com/office/drawing/2010/main">
                <a:solidFill>
                  <a:srgbClr val="FFFFFF"/>
                </a:solidFill>
              </a14:hiddenFill>
            </a:ext>
          </a:extLst>
        </p:spPr>
        <p:txBody>
          <a:bodyPr lIns="74295" tIns="8890" rIns="74295" bIns="8890"/>
          <a:lstStyle/>
          <a:p>
            <a:pPr marL="85725" indent="-85725" eaLnBrk="1" hangingPunct="1"/>
            <a:endParaRPr lang="ja-JP" altLang="en-US" sz="800" b="1">
              <a:solidFill>
                <a:srgbClr val="FF99CC"/>
              </a:solidFill>
              <a:latin typeface="Meiryo UI" pitchFamily="50" charset="-128"/>
              <a:ea typeface="Meiryo UI" pitchFamily="50" charset="-128"/>
              <a:cs typeface="Meiryo UI" pitchFamily="50" charset="-128"/>
            </a:endParaRPr>
          </a:p>
          <a:p>
            <a:pPr marL="85725" indent="-85725"/>
            <a:r>
              <a:rPr lang="ja-JP" altLang="en-US" sz="1300" b="1">
                <a:latin typeface="Meiryo UI" pitchFamily="50" charset="-128"/>
                <a:ea typeface="Meiryo UI" pitchFamily="50" charset="-128"/>
                <a:cs typeface="Meiryo UI" pitchFamily="50" charset="-128"/>
              </a:rPr>
              <a:t>　役割は、</a:t>
            </a:r>
          </a:p>
          <a:p>
            <a:pPr marL="85725" indent="-85725"/>
            <a:endParaRPr lang="ja-JP" altLang="en-US" sz="400" b="1">
              <a:latin typeface="Meiryo UI" pitchFamily="50" charset="-128"/>
              <a:ea typeface="Meiryo UI" pitchFamily="50" charset="-128"/>
              <a:cs typeface="Meiryo UI" pitchFamily="50" charset="-128"/>
            </a:endParaRPr>
          </a:p>
          <a:p>
            <a:pPr marL="85725" indent="-85725"/>
            <a:r>
              <a:rPr lang="ja-JP" altLang="en-US" sz="1300" b="1">
                <a:latin typeface="Meiryo UI" pitchFamily="50" charset="-128"/>
                <a:ea typeface="Meiryo UI" pitchFamily="50" charset="-128"/>
                <a:cs typeface="Meiryo UI" pitchFamily="50" charset="-128"/>
              </a:rPr>
              <a:t> ①各生活場面で直接サポート</a:t>
            </a:r>
          </a:p>
          <a:p>
            <a:pPr marL="85725" indent="-85725"/>
            <a:r>
              <a:rPr lang="ja-JP" altLang="en-US" sz="1300" b="1">
                <a:latin typeface="Meiryo UI" pitchFamily="50" charset="-128"/>
                <a:ea typeface="Meiryo UI" pitchFamily="50" charset="-128"/>
                <a:cs typeface="Meiryo UI" pitchFamily="50" charset="-128"/>
              </a:rPr>
              <a:t> ②様々な社会資源との窓口</a:t>
            </a:r>
          </a:p>
          <a:p>
            <a:pPr marL="85725" indent="-85725"/>
            <a:r>
              <a:rPr lang="ja-JP" altLang="en-US" sz="1300" b="1">
                <a:latin typeface="Meiryo UI" pitchFamily="50" charset="-128"/>
                <a:ea typeface="Meiryo UI" pitchFamily="50" charset="-128"/>
                <a:cs typeface="Meiryo UI" pitchFamily="50" charset="-128"/>
              </a:rPr>
              <a:t> ③まちづくりの担い手　</a:t>
            </a:r>
            <a:r>
              <a:rPr lang="en-US" altLang="ja-JP" sz="1300" b="1">
                <a:latin typeface="Meiryo UI" pitchFamily="50" charset="-128"/>
                <a:ea typeface="Meiryo UI" pitchFamily="50" charset="-128"/>
                <a:cs typeface="Meiryo UI" pitchFamily="50" charset="-128"/>
              </a:rPr>
              <a:t>･･･</a:t>
            </a:r>
            <a:r>
              <a:rPr lang="ja-JP" altLang="en-US" sz="1300" b="1">
                <a:latin typeface="Meiryo UI" pitchFamily="50" charset="-128"/>
                <a:ea typeface="Meiryo UI" pitchFamily="50" charset="-128"/>
                <a:cs typeface="Meiryo UI" pitchFamily="50" charset="-128"/>
              </a:rPr>
              <a:t>など</a:t>
            </a:r>
          </a:p>
        </p:txBody>
      </p:sp>
      <p:sp>
        <p:nvSpPr>
          <p:cNvPr id="183306" name="AutoShape 22"/>
          <p:cNvSpPr>
            <a:spLocks noChangeArrowheads="1"/>
          </p:cNvSpPr>
          <p:nvPr/>
        </p:nvSpPr>
        <p:spPr bwMode="auto">
          <a:xfrm rot="-1259271">
            <a:off x="2586038" y="4437063"/>
            <a:ext cx="479425" cy="576262"/>
          </a:xfrm>
          <a:prstGeom prst="rightArrow">
            <a:avLst>
              <a:gd name="adj1" fmla="val 45593"/>
              <a:gd name="adj2" fmla="val 44338"/>
            </a:avLst>
          </a:prstGeom>
          <a:solidFill>
            <a:srgbClr val="609000"/>
          </a:solidFill>
          <a:ln w="9525">
            <a:solidFill>
              <a:schemeClr val="bg1"/>
            </a:solidFill>
            <a:miter lim="800000"/>
            <a:headEnd/>
            <a:tailEnd/>
          </a:ln>
        </p:spPr>
        <p:txBody>
          <a:bodyPr lIns="74295" tIns="8890" rIns="74295" bIns="8890"/>
          <a:lstStyle/>
          <a:p>
            <a:pPr eaLnBrk="1" hangingPunct="1"/>
            <a:endParaRPr lang="ja-JP" altLang="en-US" sz="1800"/>
          </a:p>
        </p:txBody>
      </p:sp>
      <p:sp>
        <p:nvSpPr>
          <p:cNvPr id="183307" name="Oval 25"/>
          <p:cNvSpPr>
            <a:spLocks noChangeArrowheads="1"/>
          </p:cNvSpPr>
          <p:nvPr/>
        </p:nvSpPr>
        <p:spPr bwMode="auto">
          <a:xfrm>
            <a:off x="5861050" y="3914775"/>
            <a:ext cx="2636838" cy="1347788"/>
          </a:xfrm>
          <a:prstGeom prst="ellipse">
            <a:avLst/>
          </a:prstGeom>
          <a:solidFill>
            <a:srgbClr val="FF7F7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endParaRPr lang="ja-JP" altLang="en-US" sz="1800"/>
          </a:p>
        </p:txBody>
      </p:sp>
      <p:sp>
        <p:nvSpPr>
          <p:cNvPr id="183308" name="Rectangle 20"/>
          <p:cNvSpPr>
            <a:spLocks noChangeArrowheads="1"/>
          </p:cNvSpPr>
          <p:nvPr/>
        </p:nvSpPr>
        <p:spPr bwMode="auto">
          <a:xfrm>
            <a:off x="5602288" y="4210050"/>
            <a:ext cx="3182937"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algn="ctr" eaLnBrk="1" hangingPunct="1"/>
            <a:r>
              <a:rPr lang="ja-JP" altLang="en-US" sz="1400" b="1">
                <a:latin typeface="Meiryo UI" pitchFamily="50" charset="-128"/>
                <a:ea typeface="Meiryo UI" pitchFamily="50" charset="-128"/>
                <a:cs typeface="Meiryo UI" pitchFamily="50" charset="-128"/>
              </a:rPr>
              <a:t>（地域での暮らしの応援者）</a:t>
            </a:r>
          </a:p>
          <a:p>
            <a:pPr algn="ctr" eaLnBrk="1" hangingPunct="1"/>
            <a:endParaRPr lang="ja-JP" altLang="en-US" sz="800" b="1">
              <a:latin typeface="Meiryo UI" pitchFamily="50" charset="-128"/>
              <a:ea typeface="Meiryo UI" pitchFamily="50" charset="-128"/>
              <a:cs typeface="Meiryo UI" pitchFamily="50" charset="-128"/>
            </a:endParaRPr>
          </a:p>
          <a:p>
            <a:pPr algn="ctr"/>
            <a:r>
              <a:rPr lang="en-US" altLang="ja-JP" sz="2000" b="1">
                <a:solidFill>
                  <a:schemeClr val="bg1"/>
                </a:solidFill>
                <a:latin typeface="Meiryo UI" pitchFamily="50" charset="-128"/>
                <a:ea typeface="Meiryo UI" pitchFamily="50" charset="-128"/>
                <a:cs typeface="Meiryo UI" pitchFamily="50" charset="-128"/>
              </a:rPr>
              <a:t>③</a:t>
            </a:r>
            <a:r>
              <a:rPr lang="ja-JP" altLang="en-US" sz="2000" b="1">
                <a:solidFill>
                  <a:schemeClr val="bg1"/>
                </a:solidFill>
                <a:latin typeface="Meiryo UI" pitchFamily="50" charset="-128"/>
                <a:ea typeface="Meiryo UI" pitchFamily="50" charset="-128"/>
                <a:cs typeface="Meiryo UI" pitchFamily="50" charset="-128"/>
              </a:rPr>
              <a:t>認知症サポーター</a:t>
            </a:r>
          </a:p>
          <a:p>
            <a:pPr algn="ctr"/>
            <a:r>
              <a:rPr lang="ja-JP" altLang="en-US" sz="2000" b="1">
                <a:solidFill>
                  <a:schemeClr val="bg1"/>
                </a:solidFill>
                <a:latin typeface="Meiryo UI" pitchFamily="50" charset="-128"/>
                <a:ea typeface="Meiryo UI" pitchFamily="50" charset="-128"/>
                <a:cs typeface="Meiryo UI" pitchFamily="50" charset="-128"/>
              </a:rPr>
              <a:t>の誕生</a:t>
            </a:r>
          </a:p>
        </p:txBody>
      </p:sp>
      <p:sp>
        <p:nvSpPr>
          <p:cNvPr id="183309" name="AutoShape 22"/>
          <p:cNvSpPr>
            <a:spLocks noChangeArrowheads="1"/>
          </p:cNvSpPr>
          <p:nvPr/>
        </p:nvSpPr>
        <p:spPr bwMode="auto">
          <a:xfrm>
            <a:off x="5260975" y="4554538"/>
            <a:ext cx="479425" cy="1066800"/>
          </a:xfrm>
          <a:prstGeom prst="rightArrow">
            <a:avLst>
              <a:gd name="adj1" fmla="val 53157"/>
              <a:gd name="adj2" fmla="val 57287"/>
            </a:avLst>
          </a:prstGeom>
          <a:solidFill>
            <a:srgbClr val="FF7C8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295" tIns="8890" rIns="74295" bIns="8890"/>
          <a:lstStyle/>
          <a:p>
            <a:pPr eaLnBrk="1" hangingPunct="1"/>
            <a:endParaRPr lang="ja-JP" altLang="en-US" sz="1800"/>
          </a:p>
        </p:txBody>
      </p:sp>
      <p:pic>
        <p:nvPicPr>
          <p:cNvPr id="183310" name="Picture 3" descr="V40101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5814" y="1312863"/>
            <a:ext cx="1617312" cy="151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311" name="Rectangle 3"/>
          <p:cNvSpPr>
            <a:spLocks noChangeArrowheads="1"/>
          </p:cNvSpPr>
          <p:nvPr/>
        </p:nvSpPr>
        <p:spPr bwMode="auto">
          <a:xfrm>
            <a:off x="252413" y="911225"/>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83312" name="Text Box 5"/>
          <p:cNvSpPr txBox="1">
            <a:spLocks noChangeArrowheads="1"/>
          </p:cNvSpPr>
          <p:nvPr/>
        </p:nvSpPr>
        <p:spPr bwMode="auto">
          <a:xfrm>
            <a:off x="0" y="0"/>
            <a:ext cx="2347913"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smtClean="0">
                <a:latin typeface="Meiryo UI" pitchFamily="50" charset="-128"/>
                <a:ea typeface="Meiryo UI" pitchFamily="50" charset="-128"/>
                <a:cs typeface="Meiryo UI" pitchFamily="50" charset="-128"/>
              </a:rPr>
              <a:t>-</a:t>
            </a:r>
            <a:r>
              <a:rPr lang="en-US" altLang="ja-JP" sz="1800" b="1" dirty="0">
                <a:latin typeface="Meiryo UI" pitchFamily="50" charset="-128"/>
                <a:ea typeface="Meiryo UI" pitchFamily="50" charset="-128"/>
                <a:cs typeface="Meiryo UI" pitchFamily="50" charset="-128"/>
              </a:rPr>
              <a:t>39</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629843106"/>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title" idx="4294967295"/>
          </p:nvPr>
        </p:nvSpPr>
        <p:spPr>
          <a:xfrm>
            <a:off x="2032000" y="430213"/>
            <a:ext cx="4900613" cy="546100"/>
          </a:xfrm>
        </p:spPr>
        <p:txBody>
          <a:bodyPr/>
          <a:lstStyle/>
          <a:p>
            <a:pPr eaLnBrk="1" hangingPunct="1"/>
            <a:r>
              <a:rPr lang="ja-JP" altLang="en-US" sz="3000" b="1" smtClean="0">
                <a:solidFill>
                  <a:schemeClr val="tx1"/>
                </a:solidFill>
                <a:latin typeface="Meiryo UI" pitchFamily="50" charset="-128"/>
                <a:ea typeface="Meiryo UI" pitchFamily="50" charset="-128"/>
                <a:cs typeface="Meiryo UI" pitchFamily="50" charset="-128"/>
              </a:rPr>
              <a:t>地域啓発のポイント</a:t>
            </a:r>
          </a:p>
        </p:txBody>
      </p:sp>
      <p:sp>
        <p:nvSpPr>
          <p:cNvPr id="185347" name="Rectangle 3"/>
          <p:cNvSpPr txBox="1">
            <a:spLocks noChangeArrowheads="1"/>
          </p:cNvSpPr>
          <p:nvPr/>
        </p:nvSpPr>
        <p:spPr bwMode="auto">
          <a:xfrm>
            <a:off x="628650" y="1657350"/>
            <a:ext cx="7991475" cy="423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marL="342900" indent="-342900" eaLnBrk="1" hangingPunct="1">
              <a:lnSpc>
                <a:spcPct val="140000"/>
              </a:lnSpc>
              <a:buFont typeface="Wingdings" pitchFamily="2" charset="2"/>
              <a:buNone/>
            </a:pPr>
            <a:r>
              <a:rPr lang="en-US" altLang="ja-JP" sz="2400" b="1" dirty="0" smtClean="0">
                <a:solidFill>
                  <a:srgbClr val="609000"/>
                </a:solidFill>
                <a:latin typeface="Meiryo UI" pitchFamily="50" charset="-128"/>
                <a:ea typeface="Meiryo UI" pitchFamily="50" charset="-128"/>
                <a:cs typeface="Meiryo UI" pitchFamily="50" charset="-128"/>
              </a:rPr>
              <a:t>●</a:t>
            </a: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認知症</a:t>
            </a:r>
            <a:r>
              <a:rPr lang="ja-JP" altLang="en-US" sz="2400" b="1" dirty="0">
                <a:latin typeface="Meiryo UI" pitchFamily="50" charset="-128"/>
                <a:ea typeface="Meiryo UI" pitchFamily="50" charset="-128"/>
                <a:cs typeface="Meiryo UI" pitchFamily="50" charset="-128"/>
              </a:rPr>
              <a:t>は</a:t>
            </a:r>
            <a:r>
              <a:rPr lang="ja-JP" altLang="en-US" sz="2400" b="1" dirty="0">
                <a:solidFill>
                  <a:srgbClr val="609000"/>
                </a:solidFill>
                <a:latin typeface="Meiryo UI" pitchFamily="50" charset="-128"/>
                <a:ea typeface="Meiryo UI" pitchFamily="50" charset="-128"/>
                <a:cs typeface="Meiryo UI" pitchFamily="50" charset="-128"/>
              </a:rPr>
              <a:t>脳の器質的な疾患</a:t>
            </a:r>
            <a:r>
              <a:rPr lang="ja-JP" altLang="en-US" sz="2400" b="1" dirty="0">
                <a:latin typeface="Meiryo UI" pitchFamily="50" charset="-128"/>
                <a:ea typeface="Meiryo UI" pitchFamily="50" charset="-128"/>
                <a:cs typeface="Meiryo UI" pitchFamily="50" charset="-128"/>
              </a:rPr>
              <a:t>によって起こる</a:t>
            </a:r>
          </a:p>
          <a:p>
            <a:pPr marL="342900" indent="-342900" eaLnBrk="1" hangingPunct="1">
              <a:lnSpc>
                <a:spcPct val="140000"/>
              </a:lnSpc>
              <a:buFont typeface="Wingdings" pitchFamily="2" charset="2"/>
              <a:buNone/>
            </a:pPr>
            <a:endParaRPr lang="ja-JP" altLang="en-US" sz="800" b="1" dirty="0">
              <a:latin typeface="Meiryo UI" pitchFamily="50" charset="-128"/>
              <a:ea typeface="Meiryo UI" pitchFamily="50" charset="-128"/>
              <a:cs typeface="Meiryo UI" pitchFamily="50" charset="-128"/>
            </a:endParaRPr>
          </a:p>
          <a:p>
            <a:pPr marL="342900" indent="-342900" eaLnBrk="1" hangingPunct="1">
              <a:lnSpc>
                <a:spcPct val="125000"/>
              </a:lnSpc>
            </a:pPr>
            <a:r>
              <a:rPr lang="ja-JP" altLang="en-US" sz="2400" b="1" dirty="0" smtClean="0">
                <a:solidFill>
                  <a:srgbClr val="609000"/>
                </a:solidFill>
                <a:latin typeface="Meiryo UI" pitchFamily="50" charset="-128"/>
                <a:ea typeface="Meiryo UI" pitchFamily="50" charset="-128"/>
                <a:cs typeface="Meiryo UI" pitchFamily="50" charset="-128"/>
              </a:rPr>
              <a:t>● 早期</a:t>
            </a:r>
            <a:r>
              <a:rPr lang="ja-JP" altLang="en-US" sz="2400" b="1" dirty="0">
                <a:solidFill>
                  <a:srgbClr val="609000"/>
                </a:solidFill>
                <a:latin typeface="Meiryo UI" pitchFamily="50" charset="-128"/>
                <a:ea typeface="Meiryo UI" pitchFamily="50" charset="-128"/>
                <a:cs typeface="Meiryo UI" pitchFamily="50" charset="-128"/>
              </a:rPr>
              <a:t>発見・早期対応</a:t>
            </a:r>
            <a:r>
              <a:rPr lang="ja-JP" altLang="en-US" sz="2400" b="1" dirty="0">
                <a:latin typeface="Meiryo UI" pitchFamily="50" charset="-128"/>
                <a:ea typeface="Meiryo UI" pitchFamily="50" charset="-128"/>
                <a:cs typeface="Meiryo UI" pitchFamily="50" charset="-128"/>
              </a:rPr>
              <a:t>によって、可逆性の疾患の治療</a:t>
            </a:r>
            <a:r>
              <a:rPr lang="ja-JP" altLang="en-US" sz="2400" b="1" dirty="0" smtClean="0">
                <a:latin typeface="Meiryo UI" pitchFamily="50" charset="-128"/>
                <a:ea typeface="Meiryo UI" pitchFamily="50" charset="-128"/>
                <a:cs typeface="Meiryo UI" pitchFamily="50" charset="-128"/>
              </a:rPr>
              <a:t>が</a:t>
            </a:r>
            <a:endParaRPr lang="en-US" altLang="ja-JP" sz="2400" b="1" dirty="0" smtClean="0">
              <a:latin typeface="Meiryo UI" pitchFamily="50" charset="-128"/>
              <a:ea typeface="Meiryo UI" pitchFamily="50" charset="-128"/>
              <a:cs typeface="Meiryo UI" pitchFamily="50" charset="-128"/>
            </a:endParaRPr>
          </a:p>
          <a:p>
            <a:pPr marL="342900" indent="-342900" eaLnBrk="1" hangingPunct="1">
              <a:lnSpc>
                <a:spcPct val="125000"/>
              </a:lnSpc>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できたり</a:t>
            </a:r>
            <a:r>
              <a:rPr lang="ja-JP" altLang="en-US" sz="2400" b="1" dirty="0">
                <a:latin typeface="Meiryo UI" pitchFamily="50" charset="-128"/>
                <a:ea typeface="Meiryo UI" pitchFamily="50" charset="-128"/>
                <a:cs typeface="Meiryo UI" pitchFamily="50" charset="-128"/>
              </a:rPr>
              <a:t>、またアルツハイマー型認知症等の治癒が</a:t>
            </a:r>
            <a:r>
              <a:rPr lang="ja-JP" altLang="en-US" sz="2400" b="1" dirty="0" smtClean="0">
                <a:latin typeface="Meiryo UI" pitchFamily="50" charset="-128"/>
                <a:ea typeface="Meiryo UI" pitchFamily="50" charset="-128"/>
                <a:cs typeface="Meiryo UI" pitchFamily="50" charset="-128"/>
              </a:rPr>
              <a:t>望め</a:t>
            </a:r>
            <a:endParaRPr lang="en-US" altLang="ja-JP" sz="2400" b="1" dirty="0" smtClean="0">
              <a:latin typeface="Meiryo UI" pitchFamily="50" charset="-128"/>
              <a:ea typeface="Meiryo UI" pitchFamily="50" charset="-128"/>
              <a:cs typeface="Meiryo UI" pitchFamily="50" charset="-128"/>
            </a:endParaRPr>
          </a:p>
          <a:p>
            <a:pPr marL="342900" indent="-342900" eaLnBrk="1" hangingPunct="1">
              <a:lnSpc>
                <a:spcPct val="125000"/>
              </a:lnSpc>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ない</a:t>
            </a:r>
            <a:r>
              <a:rPr lang="ja-JP" altLang="en-US" sz="2400" b="1" dirty="0">
                <a:latin typeface="Meiryo UI" pitchFamily="50" charset="-128"/>
                <a:ea typeface="Meiryo UI" pitchFamily="50" charset="-128"/>
                <a:cs typeface="Meiryo UI" pitchFamily="50" charset="-128"/>
              </a:rPr>
              <a:t>疾患であっても、本人の症状（特に行動</a:t>
            </a:r>
            <a:r>
              <a:rPr lang="en-US" altLang="ja-JP" sz="2400" b="1" dirty="0">
                <a:latin typeface="Meiryo UI" pitchFamily="50" charset="-128"/>
                <a:ea typeface="Meiryo UI" pitchFamily="50" charset="-128"/>
                <a:cs typeface="Meiryo UI" pitchFamily="50" charset="-128"/>
              </a:rPr>
              <a:t>･</a:t>
            </a:r>
            <a:r>
              <a:rPr lang="ja-JP" altLang="en-US" sz="2400" b="1" dirty="0">
                <a:latin typeface="Meiryo UI" pitchFamily="50" charset="-128"/>
                <a:ea typeface="Meiryo UI" pitchFamily="50" charset="-128"/>
                <a:cs typeface="Meiryo UI" pitchFamily="50" charset="-128"/>
              </a:rPr>
              <a:t>心理症状</a:t>
            </a:r>
            <a:r>
              <a:rPr lang="en-US" altLang="ja-JP" sz="2400" b="1" dirty="0">
                <a:latin typeface="Meiryo UI" pitchFamily="50" charset="-128"/>
                <a:ea typeface="Meiryo UI" pitchFamily="50" charset="-128"/>
                <a:cs typeface="Meiryo UI" pitchFamily="50" charset="-128"/>
              </a:rPr>
              <a:t>(BPSD)</a:t>
            </a:r>
            <a:r>
              <a:rPr lang="ja-JP" altLang="en-US" sz="2400" b="1" dirty="0">
                <a:latin typeface="Meiryo UI" pitchFamily="50" charset="-128"/>
                <a:ea typeface="Meiryo UI" pitchFamily="50" charset="-128"/>
                <a:cs typeface="Meiryo UI" pitchFamily="50" charset="-128"/>
              </a:rPr>
              <a:t>）を緩和し、本人の苦痛や家族の介護負担</a:t>
            </a:r>
            <a:r>
              <a:rPr lang="ja-JP" altLang="en-US" sz="2400" b="1" dirty="0" smtClean="0">
                <a:latin typeface="Meiryo UI" pitchFamily="50" charset="-128"/>
                <a:ea typeface="Meiryo UI" pitchFamily="50" charset="-128"/>
                <a:cs typeface="Meiryo UI" pitchFamily="50" charset="-128"/>
              </a:rPr>
              <a:t>を</a:t>
            </a:r>
            <a:endParaRPr lang="en-US" altLang="ja-JP" sz="2400" b="1" dirty="0" smtClean="0">
              <a:latin typeface="Meiryo UI" pitchFamily="50" charset="-128"/>
              <a:ea typeface="Meiryo UI" pitchFamily="50" charset="-128"/>
              <a:cs typeface="Meiryo UI" pitchFamily="50" charset="-128"/>
            </a:endParaRPr>
          </a:p>
          <a:p>
            <a:pPr marL="342900" indent="-342900" eaLnBrk="1" hangingPunct="1">
              <a:lnSpc>
                <a:spcPct val="125000"/>
              </a:lnSpc>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軽減</a:t>
            </a:r>
            <a:r>
              <a:rPr lang="ja-JP" altLang="en-US" sz="2400" b="1" dirty="0">
                <a:latin typeface="Meiryo UI" pitchFamily="50" charset="-128"/>
                <a:ea typeface="Meiryo UI" pitchFamily="50" charset="-128"/>
                <a:cs typeface="Meiryo UI" pitchFamily="50" charset="-128"/>
              </a:rPr>
              <a:t>することが期待できる</a:t>
            </a:r>
          </a:p>
          <a:p>
            <a:pPr marL="342900" indent="-342900" eaLnBrk="1" hangingPunct="1">
              <a:lnSpc>
                <a:spcPct val="140000"/>
              </a:lnSpc>
            </a:pPr>
            <a:endParaRPr lang="en-US" altLang="ja-JP" sz="800" b="1" dirty="0">
              <a:latin typeface="Meiryo UI" pitchFamily="50" charset="-128"/>
              <a:ea typeface="Meiryo UI" pitchFamily="50" charset="-128"/>
              <a:cs typeface="Meiryo UI" pitchFamily="50" charset="-128"/>
            </a:endParaRPr>
          </a:p>
          <a:p>
            <a:pPr marL="342900" indent="-342900" eaLnBrk="1" hangingPunct="1">
              <a:lnSpc>
                <a:spcPct val="125000"/>
              </a:lnSpc>
              <a:buFont typeface="Wingdings" pitchFamily="2" charset="2"/>
              <a:buNone/>
            </a:pPr>
            <a:r>
              <a:rPr lang="ja-JP" altLang="en-US" sz="2400" b="1" dirty="0" smtClean="0">
                <a:solidFill>
                  <a:srgbClr val="609000"/>
                </a:solidFill>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認知症</a:t>
            </a:r>
            <a:r>
              <a:rPr lang="ja-JP" altLang="en-US" sz="2400" b="1" dirty="0">
                <a:latin typeface="Meiryo UI" pitchFamily="50" charset="-128"/>
                <a:ea typeface="Meiryo UI" pitchFamily="50" charset="-128"/>
                <a:cs typeface="Meiryo UI" pitchFamily="50" charset="-128"/>
              </a:rPr>
              <a:t>の人が住み慣れた地域で安心して暮らすためには</a:t>
            </a:r>
            <a:r>
              <a:rPr lang="ja-JP" altLang="en-US" sz="2400" b="1" dirty="0" smtClean="0">
                <a:latin typeface="Meiryo UI" pitchFamily="50" charset="-128"/>
                <a:ea typeface="Meiryo UI" pitchFamily="50" charset="-128"/>
                <a:cs typeface="Meiryo UI" pitchFamily="50" charset="-128"/>
              </a:rPr>
              <a:t>、</a:t>
            </a:r>
            <a:endParaRPr lang="en-US" altLang="ja-JP" sz="2400" b="1" dirty="0" smtClean="0">
              <a:latin typeface="Meiryo UI" pitchFamily="50" charset="-128"/>
              <a:ea typeface="Meiryo UI" pitchFamily="50" charset="-128"/>
              <a:cs typeface="Meiryo UI" pitchFamily="50" charset="-128"/>
            </a:endParaRPr>
          </a:p>
          <a:p>
            <a:pPr marL="342900" indent="-342900" eaLnBrk="1" hangingPunct="1">
              <a:lnSpc>
                <a:spcPct val="125000"/>
              </a:lnSpc>
              <a:buFont typeface="Wingdings" pitchFamily="2" charset="2"/>
              <a:buNone/>
            </a:pPr>
            <a:r>
              <a:rPr lang="ja-JP" altLang="en-US" sz="2400" b="1" dirty="0">
                <a:latin typeface="Meiryo UI" pitchFamily="50" charset="-128"/>
                <a:ea typeface="Meiryo UI" pitchFamily="50" charset="-128"/>
                <a:cs typeface="Meiryo UI" pitchFamily="50" charset="-128"/>
              </a:rPr>
              <a:t> </a:t>
            </a:r>
            <a:r>
              <a:rPr lang="ja-JP" altLang="en-US" sz="2400" b="1" dirty="0" smtClean="0">
                <a:latin typeface="Meiryo UI" pitchFamily="50" charset="-128"/>
                <a:ea typeface="Meiryo UI" pitchFamily="50" charset="-128"/>
                <a:cs typeface="Meiryo UI" pitchFamily="50" charset="-128"/>
              </a:rPr>
              <a:t>   本人</a:t>
            </a:r>
            <a:r>
              <a:rPr lang="ja-JP" altLang="en-US" sz="2400" b="1" dirty="0">
                <a:latin typeface="Meiryo UI" pitchFamily="50" charset="-128"/>
                <a:ea typeface="Meiryo UI" pitchFamily="50" charset="-128"/>
                <a:cs typeface="Meiryo UI" pitchFamily="50" charset="-128"/>
              </a:rPr>
              <a:t>と介護者を</a:t>
            </a:r>
            <a:r>
              <a:rPr lang="ja-JP" altLang="en-US" sz="2400" b="1" dirty="0">
                <a:solidFill>
                  <a:srgbClr val="609000"/>
                </a:solidFill>
                <a:latin typeface="Meiryo UI" pitchFamily="50" charset="-128"/>
                <a:ea typeface="Meiryo UI" pitchFamily="50" charset="-128"/>
                <a:cs typeface="Meiryo UI" pitchFamily="50" charset="-128"/>
              </a:rPr>
              <a:t>地域全体で支えていく</a:t>
            </a:r>
            <a:r>
              <a:rPr lang="ja-JP" altLang="en-US" sz="2400" b="1" dirty="0">
                <a:latin typeface="Meiryo UI" pitchFamily="50" charset="-128"/>
                <a:ea typeface="Meiryo UI" pitchFamily="50" charset="-128"/>
                <a:cs typeface="Meiryo UI" pitchFamily="50" charset="-128"/>
              </a:rPr>
              <a:t>必要がある</a:t>
            </a:r>
            <a:endParaRPr lang="en-US" altLang="ja-JP" sz="2400" b="1" dirty="0">
              <a:latin typeface="Meiryo UI" pitchFamily="50" charset="-128"/>
              <a:ea typeface="Meiryo UI" pitchFamily="50" charset="-128"/>
              <a:cs typeface="Meiryo UI" pitchFamily="50" charset="-128"/>
            </a:endParaRPr>
          </a:p>
        </p:txBody>
      </p:sp>
      <p:sp>
        <p:nvSpPr>
          <p:cNvPr id="185348" name="Rectangle 3"/>
          <p:cNvSpPr>
            <a:spLocks noChangeArrowheads="1"/>
          </p:cNvSpPr>
          <p:nvPr/>
        </p:nvSpPr>
        <p:spPr bwMode="auto">
          <a:xfrm>
            <a:off x="252413" y="1098550"/>
            <a:ext cx="8569325" cy="73025"/>
          </a:xfrm>
          <a:prstGeom prst="rect">
            <a:avLst/>
          </a:prstGeom>
          <a:gradFill rotWithShape="1">
            <a:gsLst>
              <a:gs pos="0">
                <a:srgbClr val="BDEAA6"/>
              </a:gs>
              <a:gs pos="100000">
                <a:srgbClr val="609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1" hangingPunct="1"/>
            <a:endParaRPr lang="ja-JP" altLang="en-US" sz="1800"/>
          </a:p>
        </p:txBody>
      </p:sp>
      <p:sp>
        <p:nvSpPr>
          <p:cNvPr id="185349" name="Text Box 5"/>
          <p:cNvSpPr txBox="1">
            <a:spLocks noChangeArrowheads="1"/>
          </p:cNvSpPr>
          <p:nvPr/>
        </p:nvSpPr>
        <p:spPr bwMode="auto">
          <a:xfrm>
            <a:off x="0" y="0"/>
            <a:ext cx="2319338"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3200">
                <a:solidFill>
                  <a:schemeClr val="tx1"/>
                </a:solidFill>
                <a:latin typeface="Arial" pitchFamily="34" charset="0"/>
                <a:ea typeface="ＭＳ Ｐゴシック" pitchFamily="50" charset="-128"/>
              </a:defRPr>
            </a:lvl1pPr>
            <a:lvl2pPr>
              <a:defRPr kumimoji="1" sz="2800">
                <a:solidFill>
                  <a:schemeClr val="tx1"/>
                </a:solidFill>
                <a:latin typeface="Arial" pitchFamily="34" charset="0"/>
                <a:ea typeface="ＭＳ Ｐゴシック" pitchFamily="50" charset="-128"/>
              </a:defRPr>
            </a:lvl2pPr>
            <a:lvl3pPr>
              <a:defRPr kumimoji="1" sz="2400">
                <a:solidFill>
                  <a:schemeClr val="tx1"/>
                </a:solidFill>
                <a:latin typeface="Arial" pitchFamily="34" charset="0"/>
                <a:ea typeface="ＭＳ Ｐゴシック" pitchFamily="50" charset="-128"/>
              </a:defRPr>
            </a:lvl3pPr>
            <a:lvl4pPr>
              <a:defRPr kumimoji="1" sz="2000">
                <a:solidFill>
                  <a:schemeClr val="tx1"/>
                </a:solidFill>
                <a:latin typeface="Arial" pitchFamily="34" charset="0"/>
                <a:ea typeface="ＭＳ Ｐゴシック" pitchFamily="50" charset="-128"/>
              </a:defRPr>
            </a:lvl4pPr>
            <a:lvl5pPr>
              <a:defRPr kumimoji="1" sz="2000">
                <a:solidFill>
                  <a:schemeClr val="tx1"/>
                </a:solidFill>
                <a:latin typeface="Arial" pitchFamily="34" charset="0"/>
                <a:ea typeface="ＭＳ Ｐゴシック" pitchFamily="50" charset="-128"/>
              </a:defRPr>
            </a:lvl5pPr>
            <a:lvl6pPr eaLnBrk="0" hangingPunct="0">
              <a:defRPr kumimoji="1" sz="2000">
                <a:solidFill>
                  <a:schemeClr val="tx1"/>
                </a:solidFill>
                <a:latin typeface="Arial" pitchFamily="34" charset="0"/>
                <a:ea typeface="ＭＳ Ｐゴシック" pitchFamily="50" charset="-128"/>
              </a:defRPr>
            </a:lvl6pPr>
            <a:lvl7pPr eaLnBrk="0" hangingPunct="0">
              <a:defRPr kumimoji="1" sz="2000">
                <a:solidFill>
                  <a:schemeClr val="tx1"/>
                </a:solidFill>
                <a:latin typeface="Arial" pitchFamily="34" charset="0"/>
                <a:ea typeface="ＭＳ Ｐゴシック" pitchFamily="50" charset="-128"/>
              </a:defRPr>
            </a:lvl7pPr>
            <a:lvl8pPr eaLnBrk="0" hangingPunct="0">
              <a:defRPr kumimoji="1" sz="2000">
                <a:solidFill>
                  <a:schemeClr val="tx1"/>
                </a:solidFill>
                <a:latin typeface="Arial" pitchFamily="34" charset="0"/>
                <a:ea typeface="ＭＳ Ｐゴシック" pitchFamily="50" charset="-128"/>
              </a:defRPr>
            </a:lvl8pPr>
            <a:lvl9pPr eaLnBrk="0" hangingPunct="0">
              <a:defRPr kumimoji="1" sz="2000">
                <a:solidFill>
                  <a:schemeClr val="tx1"/>
                </a:solidFill>
                <a:latin typeface="Arial" pitchFamily="34" charset="0"/>
                <a:ea typeface="ＭＳ Ｐゴシック" pitchFamily="50" charset="-128"/>
              </a:defRPr>
            </a:lvl9pPr>
          </a:lstStyle>
          <a:p>
            <a:pPr eaLnBrk="1" hangingPunct="1">
              <a:lnSpc>
                <a:spcPct val="150000"/>
              </a:lnSpc>
            </a:pPr>
            <a:r>
              <a:rPr lang="ja-JP" altLang="en-US" sz="1800" b="1" dirty="0">
                <a:latin typeface="Meiryo UI" pitchFamily="50" charset="-128"/>
                <a:ea typeface="Meiryo UI" pitchFamily="50" charset="-128"/>
                <a:cs typeface="Meiryo UI" pitchFamily="50" charset="-128"/>
              </a:rPr>
              <a:t>＜連携と制度</a:t>
            </a:r>
            <a:r>
              <a:rPr lang="en-US" altLang="ja-JP" sz="1800" b="1" dirty="0">
                <a:latin typeface="Meiryo UI" pitchFamily="50" charset="-128"/>
                <a:ea typeface="Meiryo UI" pitchFamily="50" charset="-128"/>
                <a:cs typeface="Meiryo UI" pitchFamily="50" charset="-128"/>
              </a:rPr>
              <a:t>-</a:t>
            </a:r>
            <a:r>
              <a:rPr lang="en-US" altLang="ja-JP" sz="1800" b="1" dirty="0" smtClean="0">
                <a:latin typeface="Meiryo UI" pitchFamily="50" charset="-128"/>
                <a:ea typeface="Meiryo UI" pitchFamily="50" charset="-128"/>
                <a:cs typeface="Meiryo UI" pitchFamily="50" charset="-128"/>
              </a:rPr>
              <a:t>40</a:t>
            </a:r>
            <a:r>
              <a:rPr lang="ja-JP" altLang="en-US" sz="1800" b="1" dirty="0" smtClean="0">
                <a:latin typeface="Meiryo UI" pitchFamily="50" charset="-128"/>
                <a:ea typeface="Meiryo UI" pitchFamily="50" charset="-128"/>
                <a:cs typeface="Meiryo UI" pitchFamily="50" charset="-128"/>
              </a:rPr>
              <a:t>＞</a:t>
            </a:r>
            <a:endParaRPr lang="ja-JP" altLang="en-US" sz="1800" b="1" dirty="0">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1197924252"/>
      </p:ext>
    </p:extLst>
  </p:cSld>
  <p:clrMapOvr>
    <a:masterClrMapping/>
  </p:clrMapOvr>
  <p:timing>
    <p:tnLst>
      <p:par>
        <p:cTn id="1" dur="indefinite" restart="never" nodeType="tmRoot"/>
      </p:par>
    </p:tnLst>
  </p:timing>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99"/>
        </a:solidFill>
        <a:ln w="9525" cap="flat" cmpd="sng" algn="ctr">
          <a:noFill/>
          <a:prstDash val="solid"/>
          <a:round/>
          <a:headEnd type="none" w="med" len="med"/>
          <a:tailEnd type="none" w="med" len="med"/>
        </a:ln>
        <a:effectLst/>
      </a:spPr>
      <a:bodyPr vert="horz" wrap="none" lIns="91440" tIns="45720" rIns="91440" bIns="45720" numCol="1" rtlCol="0"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rgbClr val="FFFF99"/>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36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ea typeface="ＭＳ Ｐゴシック" pitchFamily="50" charset="-128"/>
          </a:defRPr>
        </a:defPPr>
      </a:lstStyle>
    </a:lnDef>
    <a:txDef>
      <a:spPr>
        <a:noFill/>
        <a:ln w="25400">
          <a:solidFill>
            <a:schemeClr val="accent5">
              <a:lumMod val="50000"/>
            </a:schemeClr>
          </a:solidFill>
        </a:ln>
      </a:spPr>
      <a:bodyPr wrap="square" rtlCol="0">
        <a:spAutoFit/>
      </a:bodyPr>
      <a:lstStyle>
        <a:defPPr algn="ctr">
          <a:defRPr sz="1000" dirty="0" smtClean="0">
            <a:latin typeface="Meiryo UI" pitchFamily="50" charset="-128"/>
            <a:ea typeface="Meiryo UI" pitchFamily="50" charset="-128"/>
            <a:cs typeface="Meiryo UI" pitchFamily="50" charset="-128"/>
          </a:defRPr>
        </a:defPPr>
      </a:lstStyle>
    </a:tx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11283</TotalTime>
  <Words>26930</Words>
  <Application>Microsoft Office PowerPoint</Application>
  <PresentationFormat>画面に合わせる (4:3)</PresentationFormat>
  <Paragraphs>2694</Paragraphs>
  <Slides>119</Slides>
  <Notes>119</Notes>
  <HiddenSlides>0</HiddenSlides>
  <MMClips>0</MMClips>
  <ScaleCrop>false</ScaleCrop>
  <HeadingPairs>
    <vt:vector size="6" baseType="variant">
      <vt:variant>
        <vt:lpstr>テーマ</vt:lpstr>
      </vt:variant>
      <vt:variant>
        <vt:i4>2</vt:i4>
      </vt:variant>
      <vt:variant>
        <vt:lpstr>埋め込まれた OLE サーバー</vt:lpstr>
      </vt:variant>
      <vt:variant>
        <vt:i4>2</vt:i4>
      </vt:variant>
      <vt:variant>
        <vt:lpstr>スライド タイトル</vt:lpstr>
      </vt:variant>
      <vt:variant>
        <vt:i4>119</vt:i4>
      </vt:variant>
    </vt:vector>
  </HeadingPairs>
  <TitlesOfParts>
    <vt:vector size="123" baseType="lpstr">
      <vt:lpstr>標準デザイン</vt:lpstr>
      <vt:lpstr>Office ​​テーマ</vt:lpstr>
      <vt:lpstr>ビットマップ イメージ</vt:lpstr>
      <vt:lpstr>Image</vt:lpstr>
      <vt:lpstr>PowerPoint プレゼンテーション</vt:lpstr>
      <vt:lpstr>PowerPoint プレゼンテーション</vt:lpstr>
      <vt:lpstr>かかりつけ医の役割 編</vt:lpstr>
      <vt:lpstr>PowerPoint プレゼンテーション</vt:lpstr>
      <vt:lpstr>  １．開業医に対する昔からの名称      （患者サイドからのネーミング）  ２．患者さんが選ぶ医師  ３．患者さんの生活を支える医師  ４．プライマリ･ケア医、家庭医、GPと機能面では同じ  ５．専門的医療を柱として、一般的医療にも対応  ６．様々なタイプのかかりつけ医が存在      （開業環境、専門科 など）  </vt:lpstr>
      <vt:lpstr>PowerPoint プレゼンテーション</vt:lpstr>
      <vt:lpstr>認知症の人とかかりつけ医</vt:lpstr>
      <vt:lpstr>●認知症であることに気づくことができる  ●認知症の人を受け入れる  ●必要に応じ専門機関を含めた他の医療施設を紹介できる  ●日常的な管理（認知症に対する治療薬の管理を含む）    を行う  ●必要なサービスを把握しそこに家族をつなぐことができる  ●家族の負担を理解し、経過の説明ができ、不安を軽減    できる  ●家族に、望まれる対応・すべきでない対応を指導できる</vt:lpstr>
      <vt:lpstr>PowerPoint プレゼンテーション</vt:lpstr>
      <vt:lpstr>PowerPoint プレゼンテーション</vt:lpstr>
      <vt:lpstr>認知症施策の方向性について</vt:lpstr>
      <vt:lpstr>オレンジプランについて （かかりつけ医関連：主なもの）</vt:lpstr>
      <vt:lpstr>PowerPoint プレゼンテーション</vt:lpstr>
      <vt:lpstr>PowerPoint プレゼンテーション</vt:lpstr>
      <vt:lpstr>介護保険制度の仕組み</vt:lpstr>
      <vt:lpstr>要介護認定の仕組み</vt:lpstr>
      <vt:lpstr>主治医意見書の役割</vt:lpstr>
      <vt:lpstr>認知症症例の意見書①</vt:lpstr>
      <vt:lpstr>PowerPoint プレゼンテーション</vt:lpstr>
      <vt:lpstr>PowerPoint プレゼンテーション</vt:lpstr>
      <vt:lpstr>「多職種連携」のかかりつけ医にとっての意味</vt:lpstr>
      <vt:lpstr>かかりつけ医に求められる認知症の診療（まとめ）</vt:lpstr>
      <vt:lpstr>診断と治療　編</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認知症各病型の典型的なMRI画像</vt:lpstr>
      <vt:lpstr>認知症各病型の典型的なSPECTパターン</vt:lpstr>
      <vt:lpstr>MCI（Mild Cognitive Impairment）</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外来時の対応</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行動・心理症状(BPSD)に対する対応</vt:lpstr>
      <vt:lpstr>BPSDに対する薬物療法のガイドライン</vt:lpstr>
      <vt:lpstr>PowerPoint プレゼンテーション</vt:lpstr>
      <vt:lpstr>PowerPoint プレゼンテーション</vt:lpstr>
      <vt:lpstr>PowerPoint プレゼンテーション</vt:lpstr>
      <vt:lpstr>PowerPoint プレゼンテーション</vt:lpstr>
      <vt:lpstr>認知症の人への支援</vt:lpstr>
      <vt:lpstr>家族への支援</vt:lpstr>
      <vt:lpstr>PowerPoint プレゼンテーション</vt:lpstr>
      <vt:lpstr>連携と制度 編</vt:lpstr>
      <vt:lpstr>「多職種連携」のかかりつけ医にとっての意味（再掲）</vt:lpstr>
      <vt:lpstr>PowerPoint プレゼンテーション</vt:lpstr>
      <vt:lpstr>PowerPoint プレゼンテーション</vt:lpstr>
      <vt:lpstr>PowerPoint プレゼンテーション</vt:lpstr>
      <vt:lpstr>ケアマネジャーが かかりつけ医に望むこと</vt:lpstr>
      <vt:lpstr>訪問看護との連携</vt:lpstr>
      <vt:lpstr>社会福祉士･介護福祉士等の役割</vt:lpstr>
      <vt:lpstr>地域包括支援センター   </vt:lpstr>
      <vt:lpstr>PowerPoint プレゼンテーション</vt:lpstr>
      <vt:lpstr>地域ケア会議</vt:lpstr>
      <vt:lpstr>PowerPoint プレゼンテーション</vt:lpstr>
      <vt:lpstr>PowerPoint プレゼンテーション</vt:lpstr>
      <vt:lpstr>PowerPoint プレゼンテーション</vt:lpstr>
      <vt:lpstr>認知症の人の医療とケアの目標</vt:lpstr>
      <vt:lpstr>認知症高齢者ケアの基本 ～ 尊厳を支えるケアの確立 ～</vt:lpstr>
      <vt:lpstr>PowerPoint プレゼンテーション</vt:lpstr>
      <vt:lpstr>PowerPoint プレゼンテーション</vt:lpstr>
      <vt:lpstr>相談窓口</vt:lpstr>
      <vt:lpstr>介護保険制度の仕組み（再掲）</vt:lpstr>
      <vt:lpstr>介護給付（介護保険サービス）</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認知症ケアパス</vt:lpstr>
      <vt:lpstr>PowerPoint プレゼンテーション</vt:lpstr>
      <vt:lpstr>認知症初期集中支援チーム</vt:lpstr>
      <vt:lpstr>認知症地域支援推進員</vt:lpstr>
      <vt:lpstr>若年性認知症の特徴と現状</vt:lpstr>
      <vt:lpstr>若年性認知症の人への支援(制度)</vt:lpstr>
      <vt:lpstr>PowerPoint プレゼンテーション</vt:lpstr>
      <vt:lpstr>PowerPoint プレゼンテーション</vt:lpstr>
      <vt:lpstr>PowerPoint プレゼンテーション</vt:lpstr>
      <vt:lpstr>認知症と成年後見制度</vt:lpstr>
      <vt:lpstr>PowerPoint プレゼンテーション</vt:lpstr>
      <vt:lpstr>日常生活自立支援事業</vt:lpstr>
      <vt:lpstr>高齢者虐待の現状</vt:lpstr>
      <vt:lpstr>高齢者虐待防止におけるかかりつけ医の役割</vt:lpstr>
      <vt:lpstr>PowerPoint プレゼンテーション</vt:lpstr>
      <vt:lpstr>地域啓発のポイント</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kamemura</dc:creator>
  <cp:lastModifiedBy>阿部　崇</cp:lastModifiedBy>
  <cp:revision>725</cp:revision>
  <cp:lastPrinted>2014-03-25T06:30:57Z</cp:lastPrinted>
  <dcterms:created xsi:type="dcterms:W3CDTF">2004-06-29T16:14:50Z</dcterms:created>
  <dcterms:modified xsi:type="dcterms:W3CDTF">2014-03-31T08:34:01Z</dcterms:modified>
</cp:coreProperties>
</file>